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2" r:id="rId1"/>
    <p:sldMasterId id="2147483944" r:id="rId2"/>
  </p:sldMasterIdLst>
  <p:notesMasterIdLst>
    <p:notesMasterId r:id="rId44"/>
  </p:notesMasterIdLst>
  <p:handoutMasterIdLst>
    <p:handoutMasterId r:id="rId45"/>
  </p:handoutMasterIdLst>
  <p:sldIdLst>
    <p:sldId id="351" r:id="rId3"/>
    <p:sldId id="352" r:id="rId4"/>
    <p:sldId id="394" r:id="rId5"/>
    <p:sldId id="396" r:id="rId6"/>
    <p:sldId id="397" r:id="rId7"/>
    <p:sldId id="398" r:id="rId8"/>
    <p:sldId id="399" r:id="rId9"/>
    <p:sldId id="432" r:id="rId10"/>
    <p:sldId id="433" r:id="rId11"/>
    <p:sldId id="400" r:id="rId12"/>
    <p:sldId id="401" r:id="rId13"/>
    <p:sldId id="434" r:id="rId14"/>
    <p:sldId id="402" r:id="rId15"/>
    <p:sldId id="403" r:id="rId16"/>
    <p:sldId id="404" r:id="rId17"/>
    <p:sldId id="405" r:id="rId18"/>
    <p:sldId id="406" r:id="rId19"/>
    <p:sldId id="407" r:id="rId20"/>
    <p:sldId id="408" r:id="rId21"/>
    <p:sldId id="409" r:id="rId22"/>
    <p:sldId id="410" r:id="rId23"/>
    <p:sldId id="412" r:id="rId24"/>
    <p:sldId id="413" r:id="rId25"/>
    <p:sldId id="414" r:id="rId26"/>
    <p:sldId id="415" r:id="rId27"/>
    <p:sldId id="416" r:id="rId28"/>
    <p:sldId id="417" r:id="rId29"/>
    <p:sldId id="418" r:id="rId30"/>
    <p:sldId id="419" r:id="rId31"/>
    <p:sldId id="420" r:id="rId32"/>
    <p:sldId id="421" r:id="rId33"/>
    <p:sldId id="428" r:id="rId34"/>
    <p:sldId id="422" r:id="rId35"/>
    <p:sldId id="424" r:id="rId36"/>
    <p:sldId id="425" r:id="rId37"/>
    <p:sldId id="426" r:id="rId38"/>
    <p:sldId id="429" r:id="rId39"/>
    <p:sldId id="423" r:id="rId40"/>
    <p:sldId id="427" r:id="rId41"/>
    <p:sldId id="430" r:id="rId42"/>
    <p:sldId id="431" r:id="rId43"/>
  </p:sldIdLst>
  <p:sldSz cx="9144000" cy="6858000" type="screen4x3"/>
  <p:notesSz cx="6858000" cy="9144000"/>
  <p:custShowLst>
    <p:custShow name="Custom Show 1" id="0">
      <p:sldLst/>
    </p:custShow>
  </p:custShowLst>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F0F10"/>
    <a:srgbClr val="A50021"/>
    <a:srgbClr val="FFB060"/>
    <a:srgbClr val="FF0000"/>
    <a:srgbClr val="FF6600"/>
    <a:srgbClr val="F9E9B5"/>
    <a:srgbClr val="E8CE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15" autoAdjust="0"/>
  </p:normalViewPr>
  <p:slideViewPr>
    <p:cSldViewPr>
      <p:cViewPr varScale="1">
        <p:scale>
          <a:sx n="56" d="100"/>
          <a:sy n="56" d="100"/>
        </p:scale>
        <p:origin x="-9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handoutMaster" Target="handoutMasters/handoutMaster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theme" Target="theme/theme1.xml" /><Relationship Id="rId8"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F132AA-C496-80E3-A413-F4F6ED5B656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Arial" charset="0"/>
                <a:ea typeface="ＭＳ Ｐゴシック" pitchFamily="-111" charset="-128"/>
              </a:defRPr>
            </a:lvl1pPr>
          </a:lstStyle>
          <a:p>
            <a:pPr>
              <a:defRPr/>
            </a:pPr>
            <a:endParaRPr lang="en-US"/>
          </a:p>
        </p:txBody>
      </p:sp>
      <p:sp>
        <p:nvSpPr>
          <p:cNvPr id="103427" name="Rectangle 3">
            <a:extLst>
              <a:ext uri="{FF2B5EF4-FFF2-40B4-BE49-F238E27FC236}">
                <a16:creationId xmlns:a16="http://schemas.microsoft.com/office/drawing/2014/main" id="{2397092F-1ACC-215B-D655-84D27C9F89E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Arial" charset="0"/>
                <a:ea typeface="ＭＳ Ｐゴシック" pitchFamily="-111" charset="-128"/>
              </a:defRPr>
            </a:lvl1pPr>
          </a:lstStyle>
          <a:p>
            <a:pPr>
              <a:defRPr/>
            </a:pPr>
            <a:fld id="{9C865876-90DC-4A2D-815E-0BFAC2050DDD}" type="datetime1">
              <a:rPr lang="en-US"/>
              <a:pPr>
                <a:defRPr/>
              </a:pPr>
              <a:t>1/29/2024</a:t>
            </a:fld>
            <a:endParaRPr lang="en-US"/>
          </a:p>
        </p:txBody>
      </p:sp>
      <p:sp>
        <p:nvSpPr>
          <p:cNvPr id="103428" name="Rectangle 4">
            <a:extLst>
              <a:ext uri="{FF2B5EF4-FFF2-40B4-BE49-F238E27FC236}">
                <a16:creationId xmlns:a16="http://schemas.microsoft.com/office/drawing/2014/main" id="{9B7FA726-31F3-03F0-27F3-ED8B847F875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Arial" charset="0"/>
                <a:ea typeface="ＭＳ Ｐゴシック" pitchFamily="-111" charset="-128"/>
              </a:defRPr>
            </a:lvl1pPr>
          </a:lstStyle>
          <a:p>
            <a:pPr>
              <a:defRPr/>
            </a:pPr>
            <a:endParaRPr lang="en-US"/>
          </a:p>
        </p:txBody>
      </p:sp>
      <p:sp>
        <p:nvSpPr>
          <p:cNvPr id="103429" name="Rectangle 5">
            <a:extLst>
              <a:ext uri="{FF2B5EF4-FFF2-40B4-BE49-F238E27FC236}">
                <a16:creationId xmlns:a16="http://schemas.microsoft.com/office/drawing/2014/main" id="{45232AEE-5910-05AB-173A-AA533FEB349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7201E6DD-B4D6-4F44-9EDB-B30C0EA0A0A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F590C78-BF5C-57CA-8F51-62D1C6EA76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11" charset="0"/>
                <a:ea typeface="ＭＳ Ｐゴシック" pitchFamily="-111" charset="-128"/>
              </a:defRPr>
            </a:lvl1pPr>
          </a:lstStyle>
          <a:p>
            <a:pPr>
              <a:defRPr/>
            </a:pPr>
            <a:endParaRPr lang="en-US"/>
          </a:p>
        </p:txBody>
      </p:sp>
      <p:sp>
        <p:nvSpPr>
          <p:cNvPr id="7171" name="Rectangle 3">
            <a:extLst>
              <a:ext uri="{FF2B5EF4-FFF2-40B4-BE49-F238E27FC236}">
                <a16:creationId xmlns:a16="http://schemas.microsoft.com/office/drawing/2014/main" id="{D865EA25-147E-7616-87F0-6DC282EE833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11" charset="0"/>
                <a:ea typeface="ＭＳ Ｐゴシック" pitchFamily="-111" charset="-128"/>
              </a:defRPr>
            </a:lvl1pPr>
          </a:lstStyle>
          <a:p>
            <a:pPr>
              <a:defRPr/>
            </a:pPr>
            <a:endParaRPr lang="en-US"/>
          </a:p>
        </p:txBody>
      </p:sp>
      <p:sp>
        <p:nvSpPr>
          <p:cNvPr id="61444" name="Rectangle 4">
            <a:extLst>
              <a:ext uri="{FF2B5EF4-FFF2-40B4-BE49-F238E27FC236}">
                <a16:creationId xmlns:a16="http://schemas.microsoft.com/office/drawing/2014/main" id="{22DDD810-7675-2E0A-3E88-50E412F5728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AF8875A1-0F6A-9E2F-97F9-E09548DED54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861B63F8-92B2-8F19-99C5-6499DB372D5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11" charset="0"/>
                <a:ea typeface="ＭＳ Ｐゴシック" pitchFamily="-111" charset="-128"/>
              </a:defRPr>
            </a:lvl1pPr>
          </a:lstStyle>
          <a:p>
            <a:pPr>
              <a:defRPr/>
            </a:pPr>
            <a:endParaRPr lang="en-US"/>
          </a:p>
        </p:txBody>
      </p:sp>
      <p:sp>
        <p:nvSpPr>
          <p:cNvPr id="7175" name="Rectangle 7">
            <a:extLst>
              <a:ext uri="{FF2B5EF4-FFF2-40B4-BE49-F238E27FC236}">
                <a16:creationId xmlns:a16="http://schemas.microsoft.com/office/drawing/2014/main" id="{FE7FBD88-4D44-36CF-6065-FD6E70046C5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3C5060D6-E573-4905-BDBB-E59C2EBFFA4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11"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7CD0475-0E1E-2250-8303-9093DAFF24AC}"/>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D3283518-E219-EA15-D662-E38517A1B4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2468" name="Slide Number Placeholder 3">
            <a:extLst>
              <a:ext uri="{FF2B5EF4-FFF2-40B4-BE49-F238E27FC236}">
                <a16:creationId xmlns:a16="http://schemas.microsoft.com/office/drawing/2014/main" id="{35AF3267-A98C-11C8-3D97-69D20835ED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A81F71-E37A-42D5-85BD-AC8E4D5BC5EC}" type="slidenum">
              <a:rPr lang="en-US" altLang="en-US" sz="1200">
                <a:latin typeface="Times New Roman" panose="02020603050405020304" pitchFamily="18" charset="0"/>
              </a:rPr>
              <a:pPr eaLnBrk="1" hangingPunct="1"/>
              <a:t>1</a:t>
            </a:fld>
            <a:endParaRPr lang="en-US" altLang="en-US"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948A8F7A-5A54-B9E8-DD98-1166850E9DA5}"/>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C1BD4F67-1427-7778-CE96-70E985993E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Emphasize to students that management information systems is a specific category of information systems for middle management. It has the same name, but a very different meaning from the term introduced in Chapter 1 (the study of information systems in business and management).  In other words, the study of management information systems involves looking at all the systems used in business.  An MIS system is a specific type of an IS.  It’s easy to get the two confused.</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B118AF7C-51F3-4961-33A0-ED19F23894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B71044-9D24-4B7C-87CC-993CE0736294}" type="slidenum">
              <a:rPr lang="en-US" altLang="en-US" sz="1200">
                <a:latin typeface="Times New Roman" panose="02020603050405020304" pitchFamily="18" charset="0"/>
              </a:rPr>
              <a:pPr eaLnBrk="1" hangingPunct="1"/>
              <a:t>13</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C1EA0045-C0D8-7624-ACA2-D5B58C6B7704}"/>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B651C959-E352-8DC8-D2B5-0B3EB6EF6D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Emphasize the relationship between TPS and MIS here. MIS receive data from an organization’s TPS systems and create outputs that management can use to make strategic decisions.</a:t>
            </a:r>
          </a:p>
        </p:txBody>
      </p:sp>
      <p:sp>
        <p:nvSpPr>
          <p:cNvPr id="72708" name="Slide Number Placeholder 3">
            <a:extLst>
              <a:ext uri="{FF2B5EF4-FFF2-40B4-BE49-F238E27FC236}">
                <a16:creationId xmlns:a16="http://schemas.microsoft.com/office/drawing/2014/main" id="{38A1DCA8-AD83-9EDD-7205-9AA4EFE962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2055C16-D9B7-495D-8C35-3FEAD36C7290}" type="slidenum">
              <a:rPr lang="en-US" altLang="en-US" sz="1200">
                <a:latin typeface="Times New Roman" panose="02020603050405020304" pitchFamily="18" charset="0"/>
              </a:rPr>
              <a:pPr eaLnBrk="1" hangingPunct="1"/>
              <a:t>14</a:t>
            </a:fld>
            <a:endParaRPr lang="en-US" altLang="en-US"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2028204-51A7-5101-67C3-7A6F2478FB24}"/>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6454C3FD-C71A-6A37-7A70-64B4B5DC74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graphic represents the “reports” portion of the previous figure, 2-3. Emphasize this to students, perhaps referencing that slide again to drive home that point. Students may not understand the decimals in the “ACTUAL versus PLANNED” category, where anything above 1.00 represents more sales than planned and anything less represents a disappointing result of fewer sales than planned.</a:t>
            </a:r>
          </a:p>
        </p:txBody>
      </p:sp>
      <p:sp>
        <p:nvSpPr>
          <p:cNvPr id="73732" name="Slide Number Placeholder 3">
            <a:extLst>
              <a:ext uri="{FF2B5EF4-FFF2-40B4-BE49-F238E27FC236}">
                <a16:creationId xmlns:a16="http://schemas.microsoft.com/office/drawing/2014/main" id="{DE99F70A-8071-1781-EB46-DA32185F4E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252113-38E6-44D8-8CB2-B1E059BEB7C2}" type="slidenum">
              <a:rPr lang="en-US" altLang="en-US" sz="1200">
                <a:latin typeface="Times New Roman" panose="02020603050405020304" pitchFamily="18" charset="0"/>
              </a:rPr>
              <a:pPr eaLnBrk="1" hangingPunct="1"/>
              <a:t>15</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CC2660AD-9917-A529-393B-61E6650196DC}"/>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FB2B9839-785A-F64F-54B5-48F4DB87FF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You could ask whether or not students understand what is meant by non-routine decision making, as opposed to routine decision making, and why DSS are specifically designed to assist managers in making that type of decision.  Ask students for examples of non-routine decisions they make or have made in the past as managers or employees. </a:t>
            </a:r>
          </a:p>
          <a:p>
            <a:pPr eaLnBrk="1" hangingPunct="1"/>
            <a:endParaRPr lang="en-US" altLang="en-US">
              <a:ea typeface="ＭＳ Ｐゴシック" panose="020B0600070205080204" pitchFamily="34" charset="-128"/>
            </a:endParaRPr>
          </a:p>
        </p:txBody>
      </p:sp>
      <p:sp>
        <p:nvSpPr>
          <p:cNvPr id="74756" name="Slide Number Placeholder 3">
            <a:extLst>
              <a:ext uri="{FF2B5EF4-FFF2-40B4-BE49-F238E27FC236}">
                <a16:creationId xmlns:a16="http://schemas.microsoft.com/office/drawing/2014/main" id="{F8A1A72A-D879-BF0D-03AE-58EB9F7DB5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FEBFC5-F0BF-454A-BD04-7677E98E553C}" type="slidenum">
              <a:rPr lang="en-US" altLang="en-US" sz="1200">
                <a:latin typeface="Times New Roman" panose="02020603050405020304" pitchFamily="18" charset="0"/>
              </a:rPr>
              <a:pPr eaLnBrk="1" hangingPunct="1"/>
              <a:t>16</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CCBD7FB5-6965-4FF5-2E8E-D070E4C01B20}"/>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11937440-67F5-93DE-5C96-18409061E9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DSS can rely on either analytical models or large databases to provide valuable information. You could ask which of these two types the above figure best resembles (analytical models). You could also ask them what types of decisions does this system help its users make? Examples include what vessels to send to particular destinations to maximize profit, the optimal loading pattern for cargo, and the optimal rate at which vessels should travel to maximize efficiency while still meeting their schedules, and so forth.</a:t>
            </a:r>
          </a:p>
        </p:txBody>
      </p:sp>
      <p:sp>
        <p:nvSpPr>
          <p:cNvPr id="75780" name="Slide Number Placeholder 3">
            <a:extLst>
              <a:ext uri="{FF2B5EF4-FFF2-40B4-BE49-F238E27FC236}">
                <a16:creationId xmlns:a16="http://schemas.microsoft.com/office/drawing/2014/main" id="{40F3A770-C3D9-D499-EDF3-4C996DBDF6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45BE7B-D293-4A79-91B7-5C94271647F4}" type="slidenum">
              <a:rPr lang="en-US" altLang="en-US" sz="1200">
                <a:latin typeface="Times New Roman" panose="02020603050405020304" pitchFamily="18" charset="0"/>
              </a:rPr>
              <a:pPr eaLnBrk="1" hangingPunct="1"/>
              <a:t>17</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3BC31770-0CCA-6407-02EF-C9193FD870A2}"/>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37403DF2-6BDF-8557-1CB3-AE064948FE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slide emphasizes the relationship between the class of software called “business intelligence” and the decision-support systems used by middle and senior management, DSS and ESS.  Business intelligence is a type of software used in analyzing data, and is used in both DSS and ES.  As an example, the BMW Oracle boat described in the chapter opening case was using business intelligence – the software analyzed huge amounts of data, including real-time data, to determine hidden factors and correlations that make a sailboat go faster,  and help the sailors make decisions in navigating and managing the boat.</a:t>
            </a:r>
          </a:p>
          <a:p>
            <a:pPr eaLnBrk="1" hangingPunct="1"/>
            <a:endParaRPr lang="en-US" altLang="en-US">
              <a:ea typeface="ＭＳ Ｐゴシック" panose="020B0600070205080204" pitchFamily="34" charset="-128"/>
            </a:endParaRPr>
          </a:p>
        </p:txBody>
      </p:sp>
      <p:sp>
        <p:nvSpPr>
          <p:cNvPr id="76804" name="Slide Number Placeholder 3">
            <a:extLst>
              <a:ext uri="{FF2B5EF4-FFF2-40B4-BE49-F238E27FC236}">
                <a16:creationId xmlns:a16="http://schemas.microsoft.com/office/drawing/2014/main" id="{8E77DA81-861D-6A49-1B12-9DE4EB2FC0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6FF66A6-35B7-4858-89ED-4AB33F995CD0}" type="slidenum">
              <a:rPr lang="en-US" altLang="en-US" sz="1200">
                <a:latin typeface="Times New Roman" panose="02020603050405020304" pitchFamily="18" charset="0"/>
              </a:rPr>
              <a:pPr eaLnBrk="1" hangingPunct="1"/>
              <a:t>18</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341AADC9-8D16-BE8E-D541-B04F03DFE1DF}"/>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BBEE805E-FEF9-ED7E-479B-026A98F41C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Emphasize the connection between ESS, MIS, and DSS. ESS rely on accurate inputs from a firm’s MIS and DSS to provide useful information to executives. These systems should not exist in isolation from one another.  If they are isolated from each other, it is a kind of organizational dysfunction, probably inherited from the past. Note that the digital dashboard is a common feature of modern-day ESS. Emphasize that a critical feature of ESS is ease of use and simplicity of display. Executives using an ESS want quick access to the most critical data affecting their firm.</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
        <p:nvSpPr>
          <p:cNvPr id="77828" name="Slide Number Placeholder 3">
            <a:extLst>
              <a:ext uri="{FF2B5EF4-FFF2-40B4-BE49-F238E27FC236}">
                <a16:creationId xmlns:a16="http://schemas.microsoft.com/office/drawing/2014/main" id="{98DCEE49-A882-89A4-7BA7-DABF83D4B3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8273F4E-02C1-400D-99E8-772B7A9BFF09}" type="slidenum">
              <a:rPr lang="en-US" altLang="en-US" sz="1200">
                <a:latin typeface="Times New Roman" panose="02020603050405020304" pitchFamily="18" charset="0"/>
              </a:rPr>
              <a:pPr eaLnBrk="1" hangingPunct="1"/>
              <a:t>19</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30A60AAB-BD10-4C8F-DFFE-995A0BD1D679}"/>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D1774520-1E9C-B394-ABD3-0E1E3F8E07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slide is a recap of the previous slides describing these types of systems. In a constituency perspective, systems are distinguished on the basis of who uses the system– operational managers, middle management, senior management.  Systems are often designed to fit the specific needs of each of these groups in a firm.  These groups form “constituencies” that CIOs must appeal to for support.   </a:t>
            </a:r>
          </a:p>
          <a:p>
            <a:pPr eaLnBrk="1" hangingPunct="1"/>
            <a:endParaRPr lang="en-US" altLang="en-US">
              <a:ea typeface="ＭＳ Ｐゴシック" panose="020B0600070205080204" pitchFamily="34" charset="-128"/>
            </a:endParaRPr>
          </a:p>
        </p:txBody>
      </p:sp>
      <p:sp>
        <p:nvSpPr>
          <p:cNvPr id="78852" name="Slide Number Placeholder 3">
            <a:extLst>
              <a:ext uri="{FF2B5EF4-FFF2-40B4-BE49-F238E27FC236}">
                <a16:creationId xmlns:a16="http://schemas.microsoft.com/office/drawing/2014/main" id="{A559A62A-73E3-FC2F-991B-443223D008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F0A0DFB-0B10-41D8-BF8C-74C64763A1FD}" type="slidenum">
              <a:rPr lang="en-US" altLang="en-US" sz="1200">
                <a:latin typeface="Times New Roman" panose="02020603050405020304" pitchFamily="18" charset="0"/>
              </a:rPr>
              <a:pPr eaLnBrk="1" hangingPunct="1"/>
              <a:t>20</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F592A1EF-B794-BF2F-469B-2A03B4843526}"/>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9DC871ED-ED9A-F573-DD2D-F63F363F5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slide once again emphasizes the relationship between different types of systems, but explain that actually achieving such a high level of integration is rare. You could ask students to offer reasons why it might be difficult to do this. Firms have been and continue to make large investments in enterprise-wide systems that promise to integrate the many data flows that exist in all large organizations.  </a:t>
            </a:r>
          </a:p>
          <a:p>
            <a:pPr eaLnBrk="1" hangingPunct="1"/>
            <a:endParaRPr lang="en-US" altLang="en-US">
              <a:ea typeface="ＭＳ Ｐゴシック" panose="020B0600070205080204" pitchFamily="34" charset="-128"/>
            </a:endParaRPr>
          </a:p>
        </p:txBody>
      </p:sp>
      <p:sp>
        <p:nvSpPr>
          <p:cNvPr id="79876" name="Slide Number Placeholder 3">
            <a:extLst>
              <a:ext uri="{FF2B5EF4-FFF2-40B4-BE49-F238E27FC236}">
                <a16:creationId xmlns:a16="http://schemas.microsoft.com/office/drawing/2014/main" id="{9FC39ECF-D4D3-B6EB-C964-25B7E39073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23FABD2-6744-4B31-A544-9668FC0402D9}" type="slidenum">
              <a:rPr lang="en-US" altLang="en-US" sz="1200">
                <a:latin typeface="Times New Roman" panose="02020603050405020304" pitchFamily="18" charset="0"/>
              </a:rPr>
              <a:pPr eaLnBrk="1" hangingPunct="1"/>
              <a:t>21</a:t>
            </a:fld>
            <a:endParaRPr lang="en-US" altLang="en-US"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D233E156-96E1-35A7-1F03-2C90844F9553}"/>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03A891AE-21D6-B335-C03E-003538ED5E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Enterprise applications are used to manage the information used in the systems discussed previously. In other words, enterprise applications are used to ensure that TPS, MIS, DSS, and ESS work together smoothly. </a:t>
            </a:r>
          </a:p>
        </p:txBody>
      </p:sp>
      <p:sp>
        <p:nvSpPr>
          <p:cNvPr id="80900" name="Slide Number Placeholder 3">
            <a:extLst>
              <a:ext uri="{FF2B5EF4-FFF2-40B4-BE49-F238E27FC236}">
                <a16:creationId xmlns:a16="http://schemas.microsoft.com/office/drawing/2014/main" id="{1A24F3BA-1FE0-3571-D833-5E276AFD30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C4CCC6-5F29-4D5B-BA8D-8B8DF225B776}" type="slidenum">
              <a:rPr lang="en-US" altLang="en-US" sz="1200">
                <a:latin typeface="Times New Roman" panose="02020603050405020304" pitchFamily="18" charset="0"/>
              </a:rPr>
              <a:pPr eaLnBrk="1" hangingPunct="1"/>
              <a:t>22</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FBF4C941-E0D0-A250-8829-96131FE07493}"/>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BB5E6A90-E536-10DB-ADB7-BBC39CF4B5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This chapter is designed to provide students quick overview of the kinds of systems found in a typical corporation.  Some of the concepts were introduced in Chapter 1. You could ask students to recall and describe the different levels of management in a business, intranets, and business processes using information from the previous chapter.  Some are new – like enterprise wide systems.</a:t>
            </a:r>
          </a:p>
          <a:p>
            <a:endParaRPr lang="en-US" altLang="en-US">
              <a:ea typeface="ＭＳ Ｐゴシック" panose="020B0600070205080204" pitchFamily="34" charset="-128"/>
            </a:endParaRPr>
          </a:p>
        </p:txBody>
      </p:sp>
      <p:sp>
        <p:nvSpPr>
          <p:cNvPr id="63492" name="Slide Number Placeholder 3">
            <a:extLst>
              <a:ext uri="{FF2B5EF4-FFF2-40B4-BE49-F238E27FC236}">
                <a16:creationId xmlns:a16="http://schemas.microsoft.com/office/drawing/2014/main" id="{727CD442-5A24-0CF2-7466-93B2B2A35F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79F8281-B1EF-4743-8657-35D3B98DF764}" type="slidenum">
              <a:rPr lang="en-US" altLang="en-US" sz="1200">
                <a:latin typeface="Times New Roman" panose="02020603050405020304" pitchFamily="18" charset="0"/>
              </a:rPr>
              <a:pPr eaLnBrk="1" hangingPunct="1"/>
              <a:t>2</a:t>
            </a:fld>
            <a:endParaRPr lang="en-US" altLang="en-US" sz="12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F8AC587A-FF0B-C1F8-C947-2319A3801532}"/>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1BD85417-BC10-7E04-6B89-7683E7FC4D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The purpose of this graphic is simply to illustrate that enterprise systems are very large and diverse databases that pull information from many parts of the firm and enable processes both across the firm, at different organizational levels, as well as with suppliers and customers. </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The triangle represents the organization, with different colors for the four main business functions. The ovals show that an enterprise application architecture incorporates systems used in sales and marketing, enabling these to communicate with each other and externally, with suppliers and customers.  It also incorporates information supplied by knowledge management systems, manufacturing and finance systems, and other enterprise systems. The purpose of incorporating  data and information from all of these sources is to enable and automate cross-functional business processes and supply accurate information to aid decision making.</a:t>
            </a:r>
          </a:p>
        </p:txBody>
      </p:sp>
      <p:sp>
        <p:nvSpPr>
          <p:cNvPr id="81924" name="Slide Number Placeholder 3">
            <a:extLst>
              <a:ext uri="{FF2B5EF4-FFF2-40B4-BE49-F238E27FC236}">
                <a16:creationId xmlns:a16="http://schemas.microsoft.com/office/drawing/2014/main" id="{F903F8FC-F07E-BAD7-6199-E84EDC1431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C17CD5-F4D0-4E2B-8728-D7BFE18F1162}" type="slidenum">
              <a:rPr lang="en-US" altLang="en-US" sz="1200">
                <a:latin typeface="Times New Roman" panose="02020603050405020304" pitchFamily="18" charset="0"/>
              </a:rPr>
              <a:pPr eaLnBrk="1" hangingPunct="1"/>
              <a:t>23</a:t>
            </a:fld>
            <a:endParaRPr lang="en-US" altLang="en-US"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CDAEBB4-B1CF-2655-42A5-E3CFA0EEBE76}"/>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BFB1A842-9FA7-CC2C-D363-BB4816ED74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slide emphasizes the singularity of enterprise systems (one system) that integrates information flows from a variety of sources and serves a wide variety of groups and purposes in the firm. Remind students of the difference between enterprise applications and enterprise systems: Enterprise applications are any applications that span the enterprise, and types of enterprise applications include CRM, SCM,KMS and enterprise systems.  Enterprise systems refers to the larger database environment within which these applications reside and operate.  </a:t>
            </a:r>
          </a:p>
          <a:p>
            <a:pPr eaLnBrk="1" hangingPunct="1"/>
            <a:r>
              <a:rPr lang="en-US" altLang="en-US">
                <a:ea typeface="ＭＳ Ｐゴシック" panose="020B0600070205080204" pitchFamily="34" charset="-128"/>
              </a:rPr>
              <a:t>Note that enterprise systems are referred to in some first as “enterprise resource planning  systems (ERP).</a:t>
            </a:r>
          </a:p>
          <a:p>
            <a:pPr eaLnBrk="1" hangingPunct="1"/>
            <a:endParaRPr lang="en-US" altLang="en-US">
              <a:ea typeface="ＭＳ Ｐゴシック" panose="020B0600070205080204" pitchFamily="34" charset="-128"/>
            </a:endParaRPr>
          </a:p>
        </p:txBody>
      </p:sp>
      <p:sp>
        <p:nvSpPr>
          <p:cNvPr id="82948" name="Slide Number Placeholder 3">
            <a:extLst>
              <a:ext uri="{FF2B5EF4-FFF2-40B4-BE49-F238E27FC236}">
                <a16:creationId xmlns:a16="http://schemas.microsoft.com/office/drawing/2014/main" id="{A53BF22C-7A13-4E40-1EBC-467A68B599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E4A041A-25BC-43FD-8B8B-BC23EB98BE39}" type="slidenum">
              <a:rPr lang="en-US" altLang="en-US" sz="1200">
                <a:latin typeface="Times New Roman" panose="02020603050405020304" pitchFamily="18" charset="0"/>
              </a:rPr>
              <a:pPr eaLnBrk="1" hangingPunct="1"/>
              <a:t>24</a:t>
            </a:fld>
            <a:endParaRPr lang="en-US" altLang="en-US"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50439582-5512-3F9D-889F-9FD197F454DB}"/>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214B78C2-F89F-F44E-AF28-36DA912D56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Emphasize that SCM systems are inter-organizational systems, automating the flow of information across organizational boundaries. This distinction is important because SCM systems must be designed with the business processes of potential partners and suppliers in mind. </a:t>
            </a:r>
          </a:p>
          <a:p>
            <a:pPr eaLnBrk="1" hangingPunct="1"/>
            <a:endParaRPr lang="en-US" altLang="en-US">
              <a:ea typeface="ＭＳ Ｐゴシック" panose="020B0600070205080204" pitchFamily="34" charset="-128"/>
            </a:endParaRPr>
          </a:p>
        </p:txBody>
      </p:sp>
      <p:sp>
        <p:nvSpPr>
          <p:cNvPr id="83972" name="Slide Number Placeholder 3">
            <a:extLst>
              <a:ext uri="{FF2B5EF4-FFF2-40B4-BE49-F238E27FC236}">
                <a16:creationId xmlns:a16="http://schemas.microsoft.com/office/drawing/2014/main" id="{D3EEAA81-E5EA-400C-DBF8-FBC9F8D2D5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CB5012-AE6C-454F-BE65-885FFE8F58BC}" type="slidenum">
              <a:rPr lang="en-US" altLang="en-US" sz="1200">
                <a:latin typeface="Times New Roman" panose="02020603050405020304" pitchFamily="18" charset="0"/>
              </a:rPr>
              <a:pPr eaLnBrk="1" hangingPunct="1"/>
              <a:t>25</a:t>
            </a:fld>
            <a:endParaRPr lang="en-US" altLang="en-US"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4B16A6A2-75B7-16D6-4DBE-B2762F5DAEEE}"/>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B9FEA1D9-3726-FF2F-C7AB-266D6A8715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CRM systems are extremely important for both marketing and customer service. You could ask students if they’ve ever filled out a survey for a company. Then connect that to information systems, perhaps explaining that the information they entered was provided as input to a CRM system for analysis.</a:t>
            </a:r>
          </a:p>
          <a:p>
            <a:pPr eaLnBrk="1" hangingPunct="1"/>
            <a:endParaRPr lang="en-US" altLang="en-US">
              <a:ea typeface="ＭＳ Ｐゴシック" panose="020B0600070205080204" pitchFamily="34" charset="-128"/>
            </a:endParaRPr>
          </a:p>
        </p:txBody>
      </p:sp>
      <p:sp>
        <p:nvSpPr>
          <p:cNvPr id="84996" name="Slide Number Placeholder 3">
            <a:extLst>
              <a:ext uri="{FF2B5EF4-FFF2-40B4-BE49-F238E27FC236}">
                <a16:creationId xmlns:a16="http://schemas.microsoft.com/office/drawing/2014/main" id="{A580E26A-BBED-176F-332E-ABE4FD5265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2536234-B162-4B91-805C-6520031BC871}" type="slidenum">
              <a:rPr lang="en-US" altLang="en-US" sz="1200">
                <a:latin typeface="Times New Roman" panose="02020603050405020304" pitchFamily="18" charset="0"/>
              </a:rPr>
              <a:pPr eaLnBrk="1" hangingPunct="1"/>
              <a:t>26</a:t>
            </a:fld>
            <a:endParaRPr lang="en-US" altLang="en-US"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E18C6C9C-BC7D-9DC5-5BDE-4248844A2A80}"/>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B6136486-4525-4F62-FA7D-23C567AE02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The idea that business firms are repositories of knowledge may be new to many students.  Ask students for examples of firm knowledge; for instance, the knowledge required to run a fast food restaurant, or the knowledge required to operate a Web site like Amazon.  </a:t>
            </a:r>
          </a:p>
          <a:p>
            <a:pPr eaLnBrk="1" hangingPunct="1"/>
            <a:r>
              <a:rPr lang="en-US" altLang="en-US">
                <a:ea typeface="ＭＳ Ｐゴシック" panose="020B0600070205080204" pitchFamily="34" charset="-128"/>
              </a:rPr>
              <a:t>Explain that knowledge management systems are useful for helping a firm’s employees understand how to perform certain business processes or how to solve problems. What might the consequences be for a firm with poor knowledge management systems?</a:t>
            </a:r>
          </a:p>
          <a:p>
            <a:pPr eaLnBrk="1" hangingPunct="1"/>
            <a:endParaRPr lang="en-US" altLang="en-US">
              <a:ea typeface="ＭＳ Ｐゴシック" panose="020B0600070205080204" pitchFamily="34" charset="-128"/>
            </a:endParaRPr>
          </a:p>
        </p:txBody>
      </p:sp>
      <p:sp>
        <p:nvSpPr>
          <p:cNvPr id="86020" name="Slide Number Placeholder 3">
            <a:extLst>
              <a:ext uri="{FF2B5EF4-FFF2-40B4-BE49-F238E27FC236}">
                <a16:creationId xmlns:a16="http://schemas.microsoft.com/office/drawing/2014/main" id="{403D9828-1A78-6E17-171B-FF25A740C0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21D2881-979F-47D2-BD90-02E41F5D33E7}" type="slidenum">
              <a:rPr lang="en-US" altLang="en-US" sz="1200">
                <a:latin typeface="Times New Roman" panose="02020603050405020304" pitchFamily="18" charset="0"/>
              </a:rPr>
              <a:pPr eaLnBrk="1" hangingPunct="1"/>
              <a:t>27</a:t>
            </a:fld>
            <a:endParaRPr lang="en-US" altLang="en-US"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3CCE6EF9-8AA1-0CCB-803A-E07DD27629E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40E2B710-0D5E-B618-07D7-A298EE9639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Enterprise applications are typically extremely expensive as well as difficult to implement. Ask students why this would be so…</a:t>
            </a:r>
          </a:p>
          <a:p>
            <a:pPr eaLnBrk="1" hangingPunct="1"/>
            <a:r>
              <a:rPr lang="en-US" altLang="en-US">
                <a:ea typeface="ＭＳ Ｐゴシック" panose="020B0600070205080204" pitchFamily="34" charset="-128"/>
              </a:rPr>
              <a:t>Intranets and extranets use Internet technology to communicate internally to employees, allow employees to communicate with each other and share documents, and to help communication with vendors. They are essentially password protected Web sites. The simplest intranets and extranets may use static web pages to relay information, while more sophisticated versions may be database-driven and enable key business processes. Ask students if they have used an intranet or extranet before and what services or information it provided. Does their school have an intranet/extranet?  Generally universities have a Web site with different levels of access for the general public, registered students, faculty and administrators.  The public-facing part of the Web site can be thought of as the “extranet,” while the part of the Web site serving students and faculty can be thought of as the “intranet.”  These terms (intranet and extranet) are fading from use, but students will occasionally find firms still using these terms. </a:t>
            </a:r>
          </a:p>
          <a:p>
            <a:pPr eaLnBrk="1" hangingPunct="1"/>
            <a:endParaRPr lang="en-US" altLang="en-US">
              <a:ea typeface="ＭＳ Ｐゴシック" panose="020B0600070205080204" pitchFamily="34" charset="-128"/>
            </a:endParaRPr>
          </a:p>
        </p:txBody>
      </p:sp>
      <p:sp>
        <p:nvSpPr>
          <p:cNvPr id="87044" name="Slide Number Placeholder 3">
            <a:extLst>
              <a:ext uri="{FF2B5EF4-FFF2-40B4-BE49-F238E27FC236}">
                <a16:creationId xmlns:a16="http://schemas.microsoft.com/office/drawing/2014/main" id="{07924408-9B39-CD0D-C683-6EE6EF3B75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67DEAA6-7DF3-478A-AC4D-9713D7368EE4}" type="slidenum">
              <a:rPr lang="en-US" altLang="en-US" sz="1200">
                <a:latin typeface="Times New Roman" panose="02020603050405020304" pitchFamily="18" charset="0"/>
              </a:rPr>
              <a:pPr eaLnBrk="1" hangingPunct="1"/>
              <a:t>28</a:t>
            </a:fld>
            <a:endParaRPr lang="en-US" altLang="en-US"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936E1B4E-9983-86CD-199E-A12FA21B3163}"/>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4182AEA2-A2B9-ACE9-EE82-0963A2FBCF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The use of Internet technology has transformed and continues to transform businesses and business activity. This slide aims to distinguish different terminology used in the book.  E-business refers to the use of the Internet and networking to enable all parts of the business, while e-commerce refers to just that part of business that involves selling goods and services over the Internet. </a:t>
            </a:r>
          </a:p>
          <a:p>
            <a:pPr eaLnBrk="1" hangingPunct="1"/>
            <a:r>
              <a:rPr lang="en-US" altLang="en-US">
                <a:ea typeface="ＭＳ Ｐゴシック" panose="020B0600070205080204" pitchFamily="34" charset="-128"/>
              </a:rPr>
              <a:t>Internet technology has also brought similar changes in the public sector – the use of Internet and networking technologies in government is referred to as e-government. Ask students what changes in businesses or government due to new Internet technologies they have noticed.</a:t>
            </a:r>
          </a:p>
        </p:txBody>
      </p:sp>
      <p:sp>
        <p:nvSpPr>
          <p:cNvPr id="88068" name="Slide Number Placeholder 3">
            <a:extLst>
              <a:ext uri="{FF2B5EF4-FFF2-40B4-BE49-F238E27FC236}">
                <a16:creationId xmlns:a16="http://schemas.microsoft.com/office/drawing/2014/main" id="{5F1647EF-7F01-2166-476C-3D336B8DD0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9CC22A8-B381-43C4-81B3-0FDA3F85C365}" type="slidenum">
              <a:rPr lang="en-US" altLang="en-US" sz="1200">
                <a:latin typeface="Times New Roman" panose="02020603050405020304" pitchFamily="18" charset="0"/>
              </a:rPr>
              <a:pPr eaLnBrk="1" hangingPunct="1"/>
              <a:t>29</a:t>
            </a:fld>
            <a:endParaRPr lang="en-US" altLang="en-US"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E7559984-CFCC-448A-A31E-E405A96C6F24}"/>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B7AA398F-A05D-EB78-1672-5749F724F9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A number of factors are leading to a growing emphasis on collaboration in the firm.  Work is changing, requiring more cooperation and coordination. Professions play a larger role in firms than before, and this often requires more consultation among experts than before. Organizations are flatter, with many more decisions made far down in the hierarchy. Organizations are more far flung around the globe, in multiple locations.  There’s an emphasis on finding and sharing ideas which requires collaboration.  Finally, what it means to be a “good” employee these days is in part an ability to work with others, and collaborate effectively.  The culture of work has changed. </a:t>
            </a:r>
          </a:p>
          <a:p>
            <a:pPr eaLnBrk="1" hangingPunct="1"/>
            <a:endParaRPr lang="en-US" altLang="en-US">
              <a:ea typeface="ＭＳ Ｐゴシック" panose="020B0600070205080204" pitchFamily="34" charset="-128"/>
            </a:endParaRPr>
          </a:p>
        </p:txBody>
      </p:sp>
      <p:sp>
        <p:nvSpPr>
          <p:cNvPr id="89092" name="Slide Number Placeholder 3">
            <a:extLst>
              <a:ext uri="{FF2B5EF4-FFF2-40B4-BE49-F238E27FC236}">
                <a16:creationId xmlns:a16="http://schemas.microsoft.com/office/drawing/2014/main" id="{95F0E19E-B2C9-0570-24D1-6AC0A982C0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BCD19E-7A99-46C3-92F5-54D1B47757AA}" type="slidenum">
              <a:rPr lang="en-US" altLang="en-US" sz="1200">
                <a:latin typeface="Times New Roman" panose="02020603050405020304" pitchFamily="18" charset="0"/>
              </a:rPr>
              <a:pPr eaLnBrk="1" hangingPunct="1"/>
              <a:t>30</a:t>
            </a:fld>
            <a:endParaRPr lang="en-US" altLang="en-US"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9B020607-89EA-13D5-7B44-24ECFD44C05D}"/>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A5E6DD61-CB49-5335-9B73-618A0EC6D0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Research regarding the business benefits of collaboration is anecdotal, however, business and academic communities generally regard collaboration as an essential driving factor in business success: Firms that collaborate more make more money.</a:t>
            </a:r>
          </a:p>
          <a:p>
            <a:pPr eaLnBrk="1" hangingPunct="1"/>
            <a:r>
              <a:rPr lang="en-US" altLang="en-US">
                <a:ea typeface="ＭＳ Ｐゴシック" panose="020B0600070205080204" pitchFamily="34" charset="-128"/>
              </a:rPr>
              <a:t>Ask students to give examples of how collaboration can improve productivity, product quality, and customer service. Has anyone had a fruitful collaborative experience in which an aspect of a company they worked at or an organization they were in?</a:t>
            </a:r>
          </a:p>
        </p:txBody>
      </p:sp>
      <p:sp>
        <p:nvSpPr>
          <p:cNvPr id="90116" name="Slide Number Placeholder 3">
            <a:extLst>
              <a:ext uri="{FF2B5EF4-FFF2-40B4-BE49-F238E27FC236}">
                <a16:creationId xmlns:a16="http://schemas.microsoft.com/office/drawing/2014/main" id="{6ABC3583-4DD4-DB58-404D-3F7E74F7B0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67C584-4E7B-4D5F-AF82-4EF7AC4C63F7}" type="slidenum">
              <a:rPr lang="en-US" altLang="en-US" sz="1200">
                <a:latin typeface="Times New Roman" panose="02020603050405020304" pitchFamily="18" charset="0"/>
              </a:rPr>
              <a:pPr eaLnBrk="1" hangingPunct="1"/>
              <a:t>31</a:t>
            </a:fld>
            <a:endParaRPr lang="en-US" altLang="en-US" sz="12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BDBF56BE-A52D-358A-BC88-F3A043861A6E}"/>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BDF603BC-39B8-1F81-4D97-8FA7EC9A45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This slide graphically describes how collaboration is believed to impact business performance. Two primary ingredients are needed: Collaboration capability  (including how much collaboration is possible) and collaboration technology or means. The quality of these two factors directly affects firm performance – the higher quality of collaboration means better firm performance. Ask students how collaboration can be high or low quality? An example of low-quality collaboration could be a team put together to solve a business problem but is unable to effectively work together because of internal politics. Have students any experience of poor collaboration?</a:t>
            </a:r>
          </a:p>
        </p:txBody>
      </p:sp>
      <p:sp>
        <p:nvSpPr>
          <p:cNvPr id="91140" name="Slide Number Placeholder 3">
            <a:extLst>
              <a:ext uri="{FF2B5EF4-FFF2-40B4-BE49-F238E27FC236}">
                <a16:creationId xmlns:a16="http://schemas.microsoft.com/office/drawing/2014/main" id="{876E5E6A-9441-0A61-3ABC-A362879DF6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910BE07-46A0-456D-AF13-B8EF86FF52CF}" type="slidenum">
              <a:rPr lang="en-US" altLang="en-US" sz="1200">
                <a:latin typeface="Times New Roman" panose="02020603050405020304" pitchFamily="18" charset="0"/>
              </a:rPr>
              <a:pPr eaLnBrk="1" hangingPunct="1"/>
              <a:t>32</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CD1DBCA-97DB-7E47-57DC-507826C47E11}"/>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17FF3220-38C7-996A-8D29-F31D93652C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This is a good time to get students to talk about their experience working in organizations.  How is collaboration and teamwork important in their business experience?  Or the lack of team work.  What kinds of work experiences do your students have?  What did they think were the key organizational goals where they worked?  How were information systems important (or not important)? </a:t>
            </a:r>
          </a:p>
          <a:p>
            <a:endParaRPr lang="en-US" altLang="en-US">
              <a:ea typeface="ＭＳ Ｐゴシック" panose="020B0600070205080204" pitchFamily="34" charset="-128"/>
            </a:endParaRPr>
          </a:p>
        </p:txBody>
      </p:sp>
      <p:sp>
        <p:nvSpPr>
          <p:cNvPr id="64516" name="Slide Number Placeholder 3">
            <a:extLst>
              <a:ext uri="{FF2B5EF4-FFF2-40B4-BE49-F238E27FC236}">
                <a16:creationId xmlns:a16="http://schemas.microsoft.com/office/drawing/2014/main" id="{FC66AFDD-B0C0-0232-B565-36838F12E2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663C2E-01B4-46BE-8AB9-E201DD9AF7F5}" type="slidenum">
              <a:rPr lang="en-US" altLang="en-US" sz="1200">
                <a:latin typeface="Times New Roman" panose="02020603050405020304" pitchFamily="18" charset="0"/>
              </a:rPr>
              <a:pPr eaLnBrk="1" hangingPunct="1"/>
              <a:t>3</a:t>
            </a:fld>
            <a:endParaRPr lang="en-US" altLang="en-US"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EDDBE5FA-006A-BE48-CD74-1B38536A4D7B}"/>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4A368073-7927-A5CD-24E4-8D986FFBD1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Collaboration is not something that spontaneously arises – it must be enabled and nurtured.  Collaborative culture is an essential factor – simply having collaborative technology will not result in collaboration if it isn’t seen as part of the business and rewarded.  Have any students worked at “command and control” organizations? If so, were they able to see aspects of the business that could be improved but were unable to  make contributions because of the firm’s culture? Are there any businesses or business functions that benefit by less collaboration? Are there any disadvantages to collaboration?</a:t>
            </a:r>
          </a:p>
        </p:txBody>
      </p:sp>
      <p:sp>
        <p:nvSpPr>
          <p:cNvPr id="92164" name="Slide Number Placeholder 3">
            <a:extLst>
              <a:ext uri="{FF2B5EF4-FFF2-40B4-BE49-F238E27FC236}">
                <a16:creationId xmlns:a16="http://schemas.microsoft.com/office/drawing/2014/main" id="{58388A3C-C9EE-D1A3-7D63-A6440958F4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FDDC44-32D9-4582-8D29-F7BD51008BAC}" type="slidenum">
              <a:rPr lang="en-US" altLang="en-US" sz="1200">
                <a:latin typeface="Times New Roman" panose="02020603050405020304" pitchFamily="18" charset="0"/>
              </a:rPr>
              <a:pPr eaLnBrk="1" hangingPunct="1"/>
              <a:t>33</a:t>
            </a:fld>
            <a:endParaRPr lang="en-US" altLang="en-US"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1832798C-0EE6-C0B8-131D-B7F67B1751DC}"/>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F4DF84A5-9DEC-290E-FAF2-2677D22430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Information systems enable collaboration. There are thousands of tools available ranging from free to very expensive. Ask students which of these tools they have used for work or schoolwork – and which of these they have found the most useful. </a:t>
            </a:r>
          </a:p>
        </p:txBody>
      </p:sp>
      <p:sp>
        <p:nvSpPr>
          <p:cNvPr id="93188" name="Slide Number Placeholder 3">
            <a:extLst>
              <a:ext uri="{FF2B5EF4-FFF2-40B4-BE49-F238E27FC236}">
                <a16:creationId xmlns:a16="http://schemas.microsoft.com/office/drawing/2014/main" id="{067FE469-4E38-06C4-CD4F-F0BDE7F1EA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0E6CA8-6936-4418-85B9-F106B51DFAD0}" type="slidenum">
              <a:rPr lang="en-US" altLang="en-US" sz="1200">
                <a:latin typeface="Times New Roman" panose="02020603050405020304" pitchFamily="18" charset="0"/>
              </a:rPr>
              <a:pPr eaLnBrk="1" hangingPunct="1"/>
              <a:t>34</a:t>
            </a:fld>
            <a:endParaRPr lang="en-US" altLang="en-US"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58D5F6E-6E31-AE53-D721-625218209541}"/>
              </a:ext>
            </a:extLst>
          </p:cNvPr>
          <p:cNvSpPr>
            <a:spLocks noGrp="1" noRot="1" noChangeAspect="1" noTextEdit="1"/>
          </p:cNvSpPr>
          <p:nvPr>
            <p:ph type="sldImg"/>
          </p:nvPr>
        </p:nvSpPr>
        <p:spPr>
          <a:ln/>
        </p:spPr>
      </p:sp>
      <p:sp>
        <p:nvSpPr>
          <p:cNvPr id="94211" name="Notes Placeholder 2">
            <a:extLst>
              <a:ext uri="{FF2B5EF4-FFF2-40B4-BE49-F238E27FC236}">
                <a16:creationId xmlns:a16="http://schemas.microsoft.com/office/drawing/2014/main" id="{54D59ACE-4219-1833-72AB-9711FA3F04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The text goes into more depth on each of these tools.  Give an example for each type of tool . A business use of social networking is Facebook accounts for businesses; using wiki’ as extended, more complete FAQs, and virtual worlds to conduct online meetings for employees around the world. Distinguish these individual tools from Internet-based collaboration environments, which are suites of collected collaboration tools, enabling communication and data-sharing between tools.</a:t>
            </a:r>
          </a:p>
        </p:txBody>
      </p:sp>
      <p:sp>
        <p:nvSpPr>
          <p:cNvPr id="94212" name="Slide Number Placeholder 3">
            <a:extLst>
              <a:ext uri="{FF2B5EF4-FFF2-40B4-BE49-F238E27FC236}">
                <a16:creationId xmlns:a16="http://schemas.microsoft.com/office/drawing/2014/main" id="{66D937B9-E107-6938-15B7-92957984B4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7876D1-DEFD-4287-A1F6-D06FA34FE52C}" type="slidenum">
              <a:rPr lang="en-US" altLang="en-US" sz="1200">
                <a:latin typeface="Times New Roman" panose="02020603050405020304" pitchFamily="18" charset="0"/>
              </a:rPr>
              <a:pPr eaLnBrk="1" hangingPunct="1"/>
              <a:t>35</a:t>
            </a:fld>
            <a:endParaRPr lang="en-US" altLang="en-US" sz="12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4CCFB6D-76A9-9F25-8FD6-A480927ADB32}"/>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FD6E0B89-D397-6B31-D2BE-58A72EE870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You could ask students if they’ve ever used any form of videoconferencing or video chat and whether or not they thought it was useful or effective.  Many students will have used Skype video.  You could also ask students to describe the impact of videoconferencing on areas other than the businesses using it, such as the airline industry (negative impact due to the potential reduction in airline travel) or the environment (positive impact).  Ask students if they have used Web-based conferencing on their PC to connect with family members or friends.  Do they think video conferencing on cell phones would be useful to business?  Has business travel declined because of video conferencing?  </a:t>
            </a:r>
          </a:p>
        </p:txBody>
      </p:sp>
      <p:sp>
        <p:nvSpPr>
          <p:cNvPr id="95236" name="Slide Number Placeholder 3">
            <a:extLst>
              <a:ext uri="{FF2B5EF4-FFF2-40B4-BE49-F238E27FC236}">
                <a16:creationId xmlns:a16="http://schemas.microsoft.com/office/drawing/2014/main" id="{25D9CFAF-BA52-D11A-2173-4349BCFECE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D3F0B4B-D585-49E2-BC4D-B9FF7ADB4A9E}" type="slidenum">
              <a:rPr lang="en-US" altLang="en-US" sz="1200">
                <a:latin typeface="Times New Roman" panose="02020603050405020304" pitchFamily="18" charset="0"/>
              </a:rPr>
              <a:pPr eaLnBrk="1" hangingPunct="1"/>
              <a:t>36</a:t>
            </a:fld>
            <a:endParaRPr lang="en-US" altLang="en-US"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E4F0601C-FFA9-12E3-F53D-42E464B697BA}"/>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A641382B-ADA2-781A-848B-8ADCE043CA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When evaluating collaboration tools for your businesses, the first step is to identify the kind of problem you have. The key problems are time and location.  Generally, no one has enough time and often key people are not in the right place.  Some teams may need to work together in real-time, while others may simply need shared documentation. In analyzing collaboration tools by the space/time dimensions you can determine what types of tools will solve your problem.  The six steps in evaluating software is applicable not only for collaboration tools but any software solution for your company. First determine the challenge or problem, look for solutions for this particular problem and so forth.</a:t>
            </a:r>
          </a:p>
          <a:p>
            <a:pPr eaLnBrk="1" hangingPunct="1"/>
            <a:endParaRPr lang="en-US" altLang="en-US">
              <a:ea typeface="ＭＳ Ｐゴシック" panose="020B0600070205080204" pitchFamily="34" charset="-128"/>
            </a:endParaRPr>
          </a:p>
        </p:txBody>
      </p:sp>
      <p:sp>
        <p:nvSpPr>
          <p:cNvPr id="96260" name="Slide Number Placeholder 3">
            <a:extLst>
              <a:ext uri="{FF2B5EF4-FFF2-40B4-BE49-F238E27FC236}">
                <a16:creationId xmlns:a16="http://schemas.microsoft.com/office/drawing/2014/main" id="{ED60D33A-B274-56BC-C055-67718258D9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50104A-504D-44E5-8D7D-618B27306BB4}" type="slidenum">
              <a:rPr lang="en-US" altLang="en-US" sz="1200">
                <a:latin typeface="Times New Roman" panose="02020603050405020304" pitchFamily="18" charset="0"/>
              </a:rPr>
              <a:pPr eaLnBrk="1" hangingPunct="1"/>
              <a:t>37</a:t>
            </a:fld>
            <a:endParaRPr lang="en-US" altLang="en-US"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053B3795-5E16-4AE4-65FE-1C9A26647F6A}"/>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5752EB66-25D4-461A-93A4-1AA1F03C19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You can use this matrix to identify solutions to the time/location issues that face a firm, and to choose specific collaboration technologies. </a:t>
            </a:r>
          </a:p>
        </p:txBody>
      </p:sp>
      <p:sp>
        <p:nvSpPr>
          <p:cNvPr id="97284" name="Slide Number Placeholder 3">
            <a:extLst>
              <a:ext uri="{FF2B5EF4-FFF2-40B4-BE49-F238E27FC236}">
                <a16:creationId xmlns:a16="http://schemas.microsoft.com/office/drawing/2014/main" id="{67D5DB50-8EE8-0554-E28F-4357145723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988FB4E-C193-41DB-AD39-C3C9EB92FCA2}" type="slidenum">
              <a:rPr lang="en-US" altLang="en-US" sz="1200">
                <a:latin typeface="Times New Roman" panose="02020603050405020304" pitchFamily="18" charset="0"/>
              </a:rPr>
              <a:pPr eaLnBrk="1" hangingPunct="1"/>
              <a:t>38</a:t>
            </a:fld>
            <a:endParaRPr lang="en-US" altLang="en-US"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480B33E6-18B7-4CBE-AA84-06DBA318052E}"/>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245BEA6F-F3EE-F986-07DB-34025809BE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Defined simply, the information systems department of a firm is responsible for coordinating all of the systems previously mentioned in this chapter. How the department is organized depends on the nature and size of the business. Small companies may not have a formal department, while large companies may have several departments for different business functions, or they have an IT Department in each corporate division. Ask students what types of information systems departments they have had experience with. </a:t>
            </a:r>
          </a:p>
        </p:txBody>
      </p:sp>
      <p:sp>
        <p:nvSpPr>
          <p:cNvPr id="98308" name="Slide Number Placeholder 3">
            <a:extLst>
              <a:ext uri="{FF2B5EF4-FFF2-40B4-BE49-F238E27FC236}">
                <a16:creationId xmlns:a16="http://schemas.microsoft.com/office/drawing/2014/main" id="{4137AF4C-9996-C77D-22E2-CD52697147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CACC665-EAFA-4C53-B9DF-62AC1F04C4C0}" type="slidenum">
              <a:rPr lang="en-US" altLang="en-US" sz="1200">
                <a:latin typeface="Times New Roman" panose="02020603050405020304" pitchFamily="18" charset="0"/>
              </a:rPr>
              <a:pPr eaLnBrk="1" hangingPunct="1"/>
              <a:t>39</a:t>
            </a:fld>
            <a:endParaRPr lang="en-US" altLang="en-US"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74252B02-995C-E01F-D963-EBB875C4B46A}"/>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A8E95A54-2662-FAFB-2AC3-441E9057AB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As the development of business information systems matures, end users have been increasingly recognized as pivotal to developing a successful system. In addition, the information systems department has also been recognized as a powerful resource for developing new products, services and efficiencies. As such, IT governance is a central business concern –  being able to use IT efficiently and effectively has become more and more essential to a business’ success.</a:t>
            </a:r>
          </a:p>
          <a:p>
            <a:pPr eaLnBrk="1" hangingPunct="1"/>
            <a:endParaRPr lang="en-US" altLang="en-US">
              <a:ea typeface="ＭＳ Ｐゴシック" panose="020B0600070205080204" pitchFamily="34" charset="-128"/>
            </a:endParaRPr>
          </a:p>
        </p:txBody>
      </p:sp>
      <p:sp>
        <p:nvSpPr>
          <p:cNvPr id="99332" name="Slide Number Placeholder 3">
            <a:extLst>
              <a:ext uri="{FF2B5EF4-FFF2-40B4-BE49-F238E27FC236}">
                <a16:creationId xmlns:a16="http://schemas.microsoft.com/office/drawing/2014/main" id="{B4813D03-9067-2EB2-DA82-5721D2995F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F5EAE3-C605-47D1-8AA5-C8B3048A8791}" type="slidenum">
              <a:rPr lang="en-US" altLang="en-US" sz="1200">
                <a:latin typeface="Times New Roman" panose="02020603050405020304" pitchFamily="18" charset="0"/>
              </a:rPr>
              <a:pPr eaLnBrk="1" hangingPunct="1"/>
              <a:t>40</a:t>
            </a:fld>
            <a:endParaRPr lang="en-US" altLang="en-US"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2B6DE5B1-5576-E80D-C3AA-59C73B8A1E1F}"/>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63C70667-F6CE-94B4-DC9D-529707A0DE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0356" name="Slide Number Placeholder 3">
            <a:extLst>
              <a:ext uri="{FF2B5EF4-FFF2-40B4-BE49-F238E27FC236}">
                <a16:creationId xmlns:a16="http://schemas.microsoft.com/office/drawing/2014/main" id="{02B3C896-0C52-BC43-7386-46BD8DDDF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439B6FE-BF8E-4DF8-B1B1-260C068B6BB3}" type="slidenum">
              <a:rPr lang="en-US" altLang="en-US" sz="1200">
                <a:latin typeface="Times New Roman" panose="02020603050405020304" pitchFamily="18" charset="0"/>
              </a:rPr>
              <a:pPr eaLnBrk="1" hangingPunct="1"/>
              <a:t>41</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FF321A2-1DAF-07FE-E8A9-BAD8233A14F1}"/>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6B3A77C4-DBC1-51AC-76A0-F662D5272C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Business processes are at the heart of every business.  Ask students if they can give any examples of business processes that they come in contact with everyday.  This could include anything from ordering a hamburger at McDonalds,  to applying for a driver’s license at the DMV. Emphasize that studying a firm’s business processes is an excellent way to learn a great deal about how that business actually works.  How could a business process be a liability?  Think of some dysfunctional business processes or ask the students to come up with some really poor business processes.</a:t>
            </a:r>
          </a:p>
          <a:p>
            <a:endParaRPr lang="en-US" altLang="en-US">
              <a:ea typeface="ＭＳ Ｐゴシック" panose="020B0600070205080204" pitchFamily="34" charset="-128"/>
            </a:endParaRPr>
          </a:p>
        </p:txBody>
      </p:sp>
      <p:sp>
        <p:nvSpPr>
          <p:cNvPr id="65540" name="Slide Number Placeholder 3">
            <a:extLst>
              <a:ext uri="{FF2B5EF4-FFF2-40B4-BE49-F238E27FC236}">
                <a16:creationId xmlns:a16="http://schemas.microsoft.com/office/drawing/2014/main" id="{5B38F224-3D11-97FA-45E2-652D90AE44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6FE738-CCC7-48D0-A695-9EEEA41C41DB}" type="slidenum">
              <a:rPr lang="en-US" altLang="en-US" sz="1200">
                <a:latin typeface="Times New Roman" panose="02020603050405020304" pitchFamily="18" charset="0"/>
              </a:rPr>
              <a:pPr eaLnBrk="1" hangingPunct="1"/>
              <a:t>4</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9CF3B7C2-FC0B-06D6-B329-830D0B07BE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F91CB79C-F7D9-1C17-550E-4240442D93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Other examples include checking the product for quality (manufacturing and production), selling the product (sales and marketing), paying creditors (finance and accounting), and evaluating job performance (human resources). You could ask students to contribute other examples of business processes and describe which of the four types they are.</a:t>
            </a:r>
          </a:p>
          <a:p>
            <a:endParaRPr lang="en-US" altLang="en-US">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24B6C397-8728-CC08-6417-B0866B7E41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92BC3CC-D651-4624-8DDE-8FF49AA58FAB}"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922523ED-CC23-6C61-B3BE-36CF7E48BD67}"/>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FF596EA0-E7E2-3476-A9D0-3E77877622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Emphasize that each rectangle represents one part of the larger business process of order fulfillment. Notice that this business process spans several different functional areas of the business from sales (orders), to accounting, and to manufacturing.  Important business processes typically span several different functional areas or divisions in a business.  </a:t>
            </a:r>
          </a:p>
          <a:p>
            <a:endParaRPr lang="en-US" altLang="en-US">
              <a:ea typeface="ＭＳ Ｐゴシック" panose="020B0600070205080204" pitchFamily="34" charset="-128"/>
            </a:endParaRPr>
          </a:p>
        </p:txBody>
      </p:sp>
      <p:sp>
        <p:nvSpPr>
          <p:cNvPr id="67588" name="Slide Number Placeholder 3">
            <a:extLst>
              <a:ext uri="{FF2B5EF4-FFF2-40B4-BE49-F238E27FC236}">
                <a16:creationId xmlns:a16="http://schemas.microsoft.com/office/drawing/2014/main" id="{ED2E7B23-1674-41A2-E133-A2B58EC9AA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79C800-D6ED-4856-96F1-F150FF38397C}"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B0CB913-652D-B6CB-6C5B-FC1D95FEA009}"/>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BC42B3C4-BB5E-7FA4-6727-B5277CC36C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Examples of entirely new business processes made possible by information technology are downloading a song from iTunes or buying a book or e-book from Amazon.  You might also mention the Amazon book reader Kindle which is continuously connected to the Internet and allows customers to download books and pay for them using Amazon’s one click purchase method.  Ask students if they can name any other business processes that have been transformed in the last few years.  </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
        <p:nvSpPr>
          <p:cNvPr id="68612" name="Slide Number Placeholder 3">
            <a:extLst>
              <a:ext uri="{FF2B5EF4-FFF2-40B4-BE49-F238E27FC236}">
                <a16:creationId xmlns:a16="http://schemas.microsoft.com/office/drawing/2014/main" id="{1CD1307A-2EB4-E6AB-A38C-8896321CDA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4F62AB-6E70-4918-A965-B7C784D1AF26}"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6D062D3-4A08-C353-9DCB-27FCE6DD5F1D}"/>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9AD8FFE2-E247-204C-1A5D-CB8DE5F012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The purpose of these systems is to answer routine questions about the flow of transactions through the organization. These systems are a necessity for any business.</a:t>
            </a:r>
          </a:p>
        </p:txBody>
      </p:sp>
      <p:sp>
        <p:nvSpPr>
          <p:cNvPr id="69636" name="Slide Number Placeholder 3">
            <a:extLst>
              <a:ext uri="{FF2B5EF4-FFF2-40B4-BE49-F238E27FC236}">
                <a16:creationId xmlns:a16="http://schemas.microsoft.com/office/drawing/2014/main" id="{53B7B59D-96C9-F4FE-48FB-66312A1233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83D626-8B37-48FA-A534-A08B021CE183}"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5500A36-C2CE-3EA6-803D-DDE78D7F27F7}"/>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497B56D0-B005-5A32-AE6A-C9ECB13B04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Note that the outputs of the payroll system are useful not only within the company to managers, but also to regulatory agencies and other entities relying on the accuracy of the reported data.</a:t>
            </a:r>
          </a:p>
        </p:txBody>
      </p:sp>
      <p:sp>
        <p:nvSpPr>
          <p:cNvPr id="70660" name="Slide Number Placeholder 3">
            <a:extLst>
              <a:ext uri="{FF2B5EF4-FFF2-40B4-BE49-F238E27FC236}">
                <a16:creationId xmlns:a16="http://schemas.microsoft.com/office/drawing/2014/main" id="{C2785647-E093-B492-EF01-3FF76AABB4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2D74DC-AB84-4F94-B9EB-42EE61E0FEB6}"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985EBC-1DDA-DFE7-4577-6E14C99FA0E0}"/>
              </a:ext>
            </a:extLst>
          </p:cNvPr>
          <p:cNvSpPr>
            <a:spLocks noChangeArrowheads="1"/>
          </p:cNvSpPr>
          <p:nvPr userDrawn="1"/>
        </p:nvSpPr>
        <p:spPr bwMode="auto">
          <a:xfrm>
            <a:off x="0" y="9525"/>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Title 1">
            <a:extLst>
              <a:ext uri="{FF2B5EF4-FFF2-40B4-BE49-F238E27FC236}">
                <a16:creationId xmlns:a16="http://schemas.microsoft.com/office/drawing/2014/main" id="{0F052F0C-593A-BF94-8E13-C070E14BFA10}"/>
              </a:ext>
            </a:extLst>
          </p:cNvPr>
          <p:cNvSpPr txBox="1">
            <a:spLocks/>
          </p:cNvSpPr>
          <p:nvPr userDrawn="1"/>
        </p:nvSpPr>
        <p:spPr bwMode="auto">
          <a:xfrm>
            <a:off x="0" y="457200"/>
            <a:ext cx="9144000" cy="304800"/>
          </a:xfrm>
          <a:prstGeom prst="rect">
            <a:avLst/>
          </a:prstGeom>
          <a:noFill/>
          <a:ln w="9525">
            <a:noFill/>
            <a:miter lim="800000"/>
            <a:headEnd/>
            <a:tailEnd/>
          </a:ln>
        </p:spPr>
        <p:txBody>
          <a:bodyPr anchor="ctr"/>
          <a:lstStyle/>
          <a:p>
            <a:pPr algn="ctr">
              <a:defRPr/>
            </a:pPr>
            <a:r>
              <a:rPr lang="en-US" sz="1800" b="1">
                <a:solidFill>
                  <a:srgbClr val="534B38"/>
                </a:solidFill>
                <a:latin typeface="Cambria" pitchFamily="-111" charset="0"/>
                <a:ea typeface="ＭＳ Ｐゴシック" pitchFamily="-111" charset="-128"/>
              </a:rPr>
              <a:t>MANAGING THE DIGITAL FIRM, 12</a:t>
            </a:r>
            <a:r>
              <a:rPr lang="en-US" sz="1800" b="1" baseline="30000">
                <a:solidFill>
                  <a:srgbClr val="534B38"/>
                </a:solidFill>
                <a:latin typeface="Cambria" pitchFamily="-111" charset="0"/>
                <a:ea typeface="ＭＳ Ｐゴシック" pitchFamily="-111" charset="-128"/>
              </a:rPr>
              <a:t>TH</a:t>
            </a:r>
            <a:r>
              <a:rPr lang="en-US" sz="1800" b="1">
                <a:solidFill>
                  <a:srgbClr val="534B38"/>
                </a:solidFill>
                <a:latin typeface="Cambria" pitchFamily="-111" charset="0"/>
                <a:ea typeface="ＭＳ Ｐゴシック" pitchFamily="-111" charset="-128"/>
              </a:rPr>
              <a:t> EDITION</a:t>
            </a:r>
          </a:p>
        </p:txBody>
      </p:sp>
      <p:sp>
        <p:nvSpPr>
          <p:cNvPr id="2" name="Title 1"/>
          <p:cNvSpPr>
            <a:spLocks noGrp="1"/>
          </p:cNvSpPr>
          <p:nvPr>
            <p:ph type="title"/>
          </p:nvPr>
        </p:nvSpPr>
        <p:spPr>
          <a:xfrm>
            <a:off x="722313" y="3352800"/>
            <a:ext cx="7772400" cy="1828800"/>
          </a:xfrm>
        </p:spPr>
        <p:txBody>
          <a:bodyPr anchor="t"/>
          <a:lstStyle>
            <a:lvl1pPr algn="l">
              <a:defRPr sz="4000" b="1" cap="all">
                <a:latin typeface="+mn-lt"/>
              </a:defRPr>
            </a:lvl1pPr>
          </a:lstStyle>
          <a:p>
            <a:r>
              <a:rPr lang="en-US" dirty="0"/>
              <a:t>Click to edit Master title style</a:t>
            </a:r>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4400" b="1" i="0">
                <a:solidFill>
                  <a:srgbClr val="9F0F1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Text Placeholder 6"/>
          <p:cNvSpPr>
            <a:spLocks noGrp="1"/>
          </p:cNvSpPr>
          <p:nvPr>
            <p:ph type="body" sz="quarter" idx="10"/>
          </p:nvPr>
        </p:nvSpPr>
        <p:spPr>
          <a:xfrm>
            <a:off x="685800" y="5334000"/>
            <a:ext cx="5486400" cy="990600"/>
          </a:xfrm>
        </p:spPr>
        <p:txBody>
          <a:bodyPr/>
          <a:lstStyle>
            <a:lvl1pPr>
              <a:spcBef>
                <a:spcPts val="0"/>
              </a:spcBef>
              <a:spcAft>
                <a:spcPts val="0"/>
              </a:spcAft>
              <a:buFont typeface="Arial" pitchFamily="34" charset="0"/>
              <a:buNone/>
              <a:defRPr sz="2000" b="1" baseline="0"/>
            </a:lvl1pPr>
            <a:lvl2pPr>
              <a:spcBef>
                <a:spcPts val="0"/>
              </a:spcBef>
              <a:buFont typeface="Arial" pitchFamily="34" charset="0"/>
              <a:buChar char="•"/>
              <a:defRPr sz="1800" i="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810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4E1A52A-105F-BB0A-FC85-F0907C15DDD9}"/>
              </a:ext>
            </a:extLst>
          </p:cNvPr>
          <p:cNvSpPr>
            <a:spLocks noGrp="1"/>
          </p:cNvSpPr>
          <p:nvPr>
            <p:ph type="dt" sz="half" idx="10"/>
          </p:nvPr>
        </p:nvSpPr>
        <p:spPr/>
        <p:txBody>
          <a:bodyPr/>
          <a:lstStyle>
            <a:lvl1pPr>
              <a:defRPr/>
            </a:lvl1pPr>
          </a:lstStyle>
          <a:p>
            <a:pPr>
              <a:defRPr/>
            </a:pPr>
            <a:fld id="{8914E2A9-58BA-4F6A-B2E6-537A9A020BE6}" type="datetimeFigureOut">
              <a:rPr lang="en-US"/>
              <a:pPr>
                <a:defRPr/>
              </a:pPr>
              <a:t>1/29/2024</a:t>
            </a:fld>
            <a:endParaRPr lang="en-US"/>
          </a:p>
        </p:txBody>
      </p:sp>
      <p:sp>
        <p:nvSpPr>
          <p:cNvPr id="5" name="Footer Placeholder 4">
            <a:extLst>
              <a:ext uri="{FF2B5EF4-FFF2-40B4-BE49-F238E27FC236}">
                <a16:creationId xmlns:a16="http://schemas.microsoft.com/office/drawing/2014/main" id="{A1F9A0C4-74EA-E218-BF4E-940C56FB4E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EE97A9-26DA-4F12-D335-063D4BDF3BB7}"/>
              </a:ext>
            </a:extLst>
          </p:cNvPr>
          <p:cNvSpPr>
            <a:spLocks noGrp="1"/>
          </p:cNvSpPr>
          <p:nvPr>
            <p:ph type="sldNum" sz="quarter" idx="12"/>
          </p:nvPr>
        </p:nvSpPr>
        <p:spPr/>
        <p:txBody>
          <a:bodyPr/>
          <a:lstStyle>
            <a:lvl1pPr>
              <a:defRPr/>
            </a:lvl1pPr>
          </a:lstStyle>
          <a:p>
            <a:fld id="{14631A2F-5F90-4C59-AB99-0C681A371324}" type="slidenum">
              <a:rPr lang="en-US" altLang="en-US"/>
              <a:pPr/>
              <a:t>‹#›</a:t>
            </a:fld>
            <a:endParaRPr lang="en-US" altLang="en-US"/>
          </a:p>
        </p:txBody>
      </p:sp>
    </p:spTree>
    <p:extLst>
      <p:ext uri="{BB962C8B-B14F-4D97-AF65-F5344CB8AC3E}">
        <p14:creationId xmlns:p14="http://schemas.microsoft.com/office/powerpoint/2010/main" val="161936863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48673-FC6F-5997-500E-B429517513FB}"/>
              </a:ext>
            </a:extLst>
          </p:cNvPr>
          <p:cNvSpPr>
            <a:spLocks noGrp="1"/>
          </p:cNvSpPr>
          <p:nvPr>
            <p:ph type="dt" sz="half" idx="10"/>
          </p:nvPr>
        </p:nvSpPr>
        <p:spPr/>
        <p:txBody>
          <a:bodyPr/>
          <a:lstStyle>
            <a:lvl1pPr>
              <a:defRPr/>
            </a:lvl1pPr>
          </a:lstStyle>
          <a:p>
            <a:pPr>
              <a:defRPr/>
            </a:pPr>
            <a:fld id="{F768E166-24DC-41A0-86F8-CEED8E10C3B3}" type="datetimeFigureOut">
              <a:rPr lang="en-US"/>
              <a:pPr>
                <a:defRPr/>
              </a:pPr>
              <a:t>1/29/2024</a:t>
            </a:fld>
            <a:endParaRPr lang="en-US"/>
          </a:p>
        </p:txBody>
      </p:sp>
      <p:sp>
        <p:nvSpPr>
          <p:cNvPr id="5" name="Footer Placeholder 4">
            <a:extLst>
              <a:ext uri="{FF2B5EF4-FFF2-40B4-BE49-F238E27FC236}">
                <a16:creationId xmlns:a16="http://schemas.microsoft.com/office/drawing/2014/main" id="{73049751-F027-252E-6E40-E13F9F80DC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849B4F-A215-483B-AD2A-D56B8324FE78}"/>
              </a:ext>
            </a:extLst>
          </p:cNvPr>
          <p:cNvSpPr>
            <a:spLocks noGrp="1"/>
          </p:cNvSpPr>
          <p:nvPr>
            <p:ph type="sldNum" sz="quarter" idx="12"/>
          </p:nvPr>
        </p:nvSpPr>
        <p:spPr/>
        <p:txBody>
          <a:bodyPr/>
          <a:lstStyle>
            <a:lvl1pPr>
              <a:defRPr/>
            </a:lvl1pPr>
          </a:lstStyle>
          <a:p>
            <a:fld id="{329C14DC-7AC9-4318-B897-2FA8B10895E2}" type="slidenum">
              <a:rPr lang="en-US" altLang="en-US"/>
              <a:pPr/>
              <a:t>‹#›</a:t>
            </a:fld>
            <a:endParaRPr lang="en-US" altLang="en-US"/>
          </a:p>
        </p:txBody>
      </p:sp>
    </p:spTree>
    <p:extLst>
      <p:ext uri="{BB962C8B-B14F-4D97-AF65-F5344CB8AC3E}">
        <p14:creationId xmlns:p14="http://schemas.microsoft.com/office/powerpoint/2010/main" val="127058672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08359-3A02-15B7-54C6-E1538C6F3A4A}"/>
              </a:ext>
            </a:extLst>
          </p:cNvPr>
          <p:cNvSpPr>
            <a:spLocks noGrp="1"/>
          </p:cNvSpPr>
          <p:nvPr>
            <p:ph type="dt" sz="half" idx="10"/>
          </p:nvPr>
        </p:nvSpPr>
        <p:spPr/>
        <p:txBody>
          <a:bodyPr/>
          <a:lstStyle>
            <a:lvl1pPr>
              <a:defRPr/>
            </a:lvl1pPr>
          </a:lstStyle>
          <a:p>
            <a:pPr>
              <a:defRPr/>
            </a:pPr>
            <a:fld id="{FDCB66A9-C581-48AE-A58B-1335760F4359}" type="datetimeFigureOut">
              <a:rPr lang="en-US"/>
              <a:pPr>
                <a:defRPr/>
              </a:pPr>
              <a:t>1/29/2024</a:t>
            </a:fld>
            <a:endParaRPr lang="en-US"/>
          </a:p>
        </p:txBody>
      </p:sp>
      <p:sp>
        <p:nvSpPr>
          <p:cNvPr id="5" name="Footer Placeholder 4">
            <a:extLst>
              <a:ext uri="{FF2B5EF4-FFF2-40B4-BE49-F238E27FC236}">
                <a16:creationId xmlns:a16="http://schemas.microsoft.com/office/drawing/2014/main" id="{2AB53E9A-5225-6BE7-ED43-51849ACF77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C0E3A5-AB08-87ED-1781-EE4C8606D69F}"/>
              </a:ext>
            </a:extLst>
          </p:cNvPr>
          <p:cNvSpPr>
            <a:spLocks noGrp="1"/>
          </p:cNvSpPr>
          <p:nvPr>
            <p:ph type="sldNum" sz="quarter" idx="12"/>
          </p:nvPr>
        </p:nvSpPr>
        <p:spPr/>
        <p:txBody>
          <a:bodyPr/>
          <a:lstStyle>
            <a:lvl1pPr>
              <a:defRPr/>
            </a:lvl1pPr>
          </a:lstStyle>
          <a:p>
            <a:fld id="{E318E992-4502-406E-984D-F58B59502168}" type="slidenum">
              <a:rPr lang="en-US" altLang="en-US"/>
              <a:pPr/>
              <a:t>‹#›</a:t>
            </a:fld>
            <a:endParaRPr lang="en-US" altLang="en-US"/>
          </a:p>
        </p:txBody>
      </p:sp>
    </p:spTree>
    <p:extLst>
      <p:ext uri="{BB962C8B-B14F-4D97-AF65-F5344CB8AC3E}">
        <p14:creationId xmlns:p14="http://schemas.microsoft.com/office/powerpoint/2010/main" val="1373389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B6401F1-6391-294F-D8F3-BEF40027A0CD}"/>
              </a:ext>
            </a:extLst>
          </p:cNvPr>
          <p:cNvSpPr>
            <a:spLocks noGrp="1"/>
          </p:cNvSpPr>
          <p:nvPr>
            <p:ph type="dt" sz="half" idx="10"/>
          </p:nvPr>
        </p:nvSpPr>
        <p:spPr/>
        <p:txBody>
          <a:bodyPr/>
          <a:lstStyle>
            <a:lvl1pPr>
              <a:defRPr/>
            </a:lvl1pPr>
          </a:lstStyle>
          <a:p>
            <a:pPr>
              <a:defRPr/>
            </a:pPr>
            <a:fld id="{861E29ED-53C1-413E-BC5C-103D7ACDB017}" type="datetimeFigureOut">
              <a:rPr lang="en-US"/>
              <a:pPr>
                <a:defRPr/>
              </a:pPr>
              <a:t>1/29/2024</a:t>
            </a:fld>
            <a:endParaRPr lang="en-US"/>
          </a:p>
        </p:txBody>
      </p:sp>
      <p:sp>
        <p:nvSpPr>
          <p:cNvPr id="6" name="Footer Placeholder 4">
            <a:extLst>
              <a:ext uri="{FF2B5EF4-FFF2-40B4-BE49-F238E27FC236}">
                <a16:creationId xmlns:a16="http://schemas.microsoft.com/office/drawing/2014/main" id="{36D029ED-FF4F-D6FA-7B54-AAF595DD40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B4F5EFA-488F-F1DB-4FB5-42EC269E1E72}"/>
              </a:ext>
            </a:extLst>
          </p:cNvPr>
          <p:cNvSpPr>
            <a:spLocks noGrp="1"/>
          </p:cNvSpPr>
          <p:nvPr>
            <p:ph type="sldNum" sz="quarter" idx="12"/>
          </p:nvPr>
        </p:nvSpPr>
        <p:spPr/>
        <p:txBody>
          <a:bodyPr/>
          <a:lstStyle>
            <a:lvl1pPr>
              <a:defRPr/>
            </a:lvl1pPr>
          </a:lstStyle>
          <a:p>
            <a:fld id="{C90933B5-09DA-4337-9BFC-8D918AE63214}" type="slidenum">
              <a:rPr lang="en-US" altLang="en-US"/>
              <a:pPr/>
              <a:t>‹#›</a:t>
            </a:fld>
            <a:endParaRPr lang="en-US" altLang="en-US"/>
          </a:p>
        </p:txBody>
      </p:sp>
    </p:spTree>
    <p:extLst>
      <p:ext uri="{BB962C8B-B14F-4D97-AF65-F5344CB8AC3E}">
        <p14:creationId xmlns:p14="http://schemas.microsoft.com/office/powerpoint/2010/main" val="342212941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CD0F1F3-A1F2-9043-2572-9A182C869285}"/>
              </a:ext>
            </a:extLst>
          </p:cNvPr>
          <p:cNvSpPr>
            <a:spLocks noGrp="1"/>
          </p:cNvSpPr>
          <p:nvPr>
            <p:ph type="dt" sz="half" idx="10"/>
          </p:nvPr>
        </p:nvSpPr>
        <p:spPr/>
        <p:txBody>
          <a:bodyPr/>
          <a:lstStyle>
            <a:lvl1pPr>
              <a:defRPr/>
            </a:lvl1pPr>
          </a:lstStyle>
          <a:p>
            <a:pPr>
              <a:defRPr/>
            </a:pPr>
            <a:fld id="{7547702A-4F0D-4247-931D-5723F45C2369}" type="datetimeFigureOut">
              <a:rPr lang="en-US"/>
              <a:pPr>
                <a:defRPr/>
              </a:pPr>
              <a:t>1/29/2024</a:t>
            </a:fld>
            <a:endParaRPr lang="en-US"/>
          </a:p>
        </p:txBody>
      </p:sp>
      <p:sp>
        <p:nvSpPr>
          <p:cNvPr id="8" name="Footer Placeholder 4">
            <a:extLst>
              <a:ext uri="{FF2B5EF4-FFF2-40B4-BE49-F238E27FC236}">
                <a16:creationId xmlns:a16="http://schemas.microsoft.com/office/drawing/2014/main" id="{A3EB2732-7EF7-D97B-8B8F-83C6366FF8E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DEFD5A5-C655-5BA1-C626-1CEA778E35C7}"/>
              </a:ext>
            </a:extLst>
          </p:cNvPr>
          <p:cNvSpPr>
            <a:spLocks noGrp="1"/>
          </p:cNvSpPr>
          <p:nvPr>
            <p:ph type="sldNum" sz="quarter" idx="12"/>
          </p:nvPr>
        </p:nvSpPr>
        <p:spPr/>
        <p:txBody>
          <a:bodyPr/>
          <a:lstStyle>
            <a:lvl1pPr>
              <a:defRPr/>
            </a:lvl1pPr>
          </a:lstStyle>
          <a:p>
            <a:fld id="{799F3701-9784-4237-94EC-8CAC9918512F}" type="slidenum">
              <a:rPr lang="en-US" altLang="en-US"/>
              <a:pPr/>
              <a:t>‹#›</a:t>
            </a:fld>
            <a:endParaRPr lang="en-US" altLang="en-US"/>
          </a:p>
        </p:txBody>
      </p:sp>
    </p:spTree>
    <p:extLst>
      <p:ext uri="{BB962C8B-B14F-4D97-AF65-F5344CB8AC3E}">
        <p14:creationId xmlns:p14="http://schemas.microsoft.com/office/powerpoint/2010/main" val="294301700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81EE910-E8B7-BC6B-9794-E8291958EDB0}"/>
              </a:ext>
            </a:extLst>
          </p:cNvPr>
          <p:cNvSpPr>
            <a:spLocks noGrp="1"/>
          </p:cNvSpPr>
          <p:nvPr>
            <p:ph type="dt" sz="half" idx="10"/>
          </p:nvPr>
        </p:nvSpPr>
        <p:spPr/>
        <p:txBody>
          <a:bodyPr/>
          <a:lstStyle>
            <a:lvl1pPr>
              <a:defRPr/>
            </a:lvl1pPr>
          </a:lstStyle>
          <a:p>
            <a:pPr>
              <a:defRPr/>
            </a:pPr>
            <a:fld id="{1ADE863E-70E2-465C-BFDC-42DD78A4E230}" type="datetimeFigureOut">
              <a:rPr lang="en-US"/>
              <a:pPr>
                <a:defRPr/>
              </a:pPr>
              <a:t>1/29/2024</a:t>
            </a:fld>
            <a:endParaRPr lang="en-US"/>
          </a:p>
        </p:txBody>
      </p:sp>
      <p:sp>
        <p:nvSpPr>
          <p:cNvPr id="4" name="Footer Placeholder 4">
            <a:extLst>
              <a:ext uri="{FF2B5EF4-FFF2-40B4-BE49-F238E27FC236}">
                <a16:creationId xmlns:a16="http://schemas.microsoft.com/office/drawing/2014/main" id="{0147DE2B-0957-4F0D-9286-BE81DDF444F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061ABF5-34EF-86CC-D4E6-F49E9D9CCBDD}"/>
              </a:ext>
            </a:extLst>
          </p:cNvPr>
          <p:cNvSpPr>
            <a:spLocks noGrp="1"/>
          </p:cNvSpPr>
          <p:nvPr>
            <p:ph type="sldNum" sz="quarter" idx="12"/>
          </p:nvPr>
        </p:nvSpPr>
        <p:spPr/>
        <p:txBody>
          <a:bodyPr/>
          <a:lstStyle>
            <a:lvl1pPr>
              <a:defRPr/>
            </a:lvl1pPr>
          </a:lstStyle>
          <a:p>
            <a:fld id="{2D60F482-D5D8-4502-9D8F-91BE7A9C6DD1}" type="slidenum">
              <a:rPr lang="en-US" altLang="en-US"/>
              <a:pPr/>
              <a:t>‹#›</a:t>
            </a:fld>
            <a:endParaRPr lang="en-US" altLang="en-US"/>
          </a:p>
        </p:txBody>
      </p:sp>
    </p:spTree>
    <p:extLst>
      <p:ext uri="{BB962C8B-B14F-4D97-AF65-F5344CB8AC3E}">
        <p14:creationId xmlns:p14="http://schemas.microsoft.com/office/powerpoint/2010/main" val="51744627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6439F-A1DB-E3A0-C22E-1E4D885B8000}"/>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ADAD0174-BCAF-131B-4E08-FEB527C9865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4E454144-1399-686B-C7C9-1F8D215CE8C3}"/>
              </a:ext>
            </a:extLst>
          </p:cNvPr>
          <p:cNvSpPr>
            <a:spLocks noGrp="1"/>
          </p:cNvSpPr>
          <p:nvPr>
            <p:ph type="sldNum" sz="quarter" idx="12"/>
          </p:nvPr>
        </p:nvSpPr>
        <p:spPr/>
        <p:txBody>
          <a:bodyPr/>
          <a:lstStyle>
            <a:lvl1pPr>
              <a:defRPr/>
            </a:lvl1pPr>
          </a:lstStyle>
          <a:p>
            <a:fld id="{19CBB1D1-703F-4D78-8BF1-4E362835F0D2}" type="slidenum">
              <a:rPr lang="en-US" altLang="en-US"/>
              <a:pPr/>
              <a:t>‹#›</a:t>
            </a:fld>
            <a:endParaRPr lang="en-US" altLang="en-US"/>
          </a:p>
        </p:txBody>
      </p:sp>
    </p:spTree>
    <p:extLst>
      <p:ext uri="{BB962C8B-B14F-4D97-AF65-F5344CB8AC3E}">
        <p14:creationId xmlns:p14="http://schemas.microsoft.com/office/powerpoint/2010/main" val="175862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1FB8BB6-2225-26C6-BC27-BCD9F8A43E34}"/>
              </a:ext>
            </a:extLst>
          </p:cNvPr>
          <p:cNvSpPr>
            <a:spLocks noGrp="1"/>
          </p:cNvSpPr>
          <p:nvPr>
            <p:ph type="dt" sz="half" idx="10"/>
          </p:nvPr>
        </p:nvSpPr>
        <p:spPr/>
        <p:txBody>
          <a:bodyPr/>
          <a:lstStyle>
            <a:lvl1pPr>
              <a:defRPr/>
            </a:lvl1pPr>
          </a:lstStyle>
          <a:p>
            <a:pPr>
              <a:defRPr/>
            </a:pPr>
            <a:fld id="{4797F3C7-2F75-42EE-84D2-AE5101AB0231}" type="datetimeFigureOut">
              <a:rPr lang="en-US"/>
              <a:pPr>
                <a:defRPr/>
              </a:pPr>
              <a:t>1/29/2024</a:t>
            </a:fld>
            <a:endParaRPr lang="en-US"/>
          </a:p>
        </p:txBody>
      </p:sp>
      <p:sp>
        <p:nvSpPr>
          <p:cNvPr id="6" name="Footer Placeholder 4">
            <a:extLst>
              <a:ext uri="{FF2B5EF4-FFF2-40B4-BE49-F238E27FC236}">
                <a16:creationId xmlns:a16="http://schemas.microsoft.com/office/drawing/2014/main" id="{F592ECF6-5528-E8F2-74E7-E3448D8608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8DC3F14-DE4E-3A39-C31A-3309314FB401}"/>
              </a:ext>
            </a:extLst>
          </p:cNvPr>
          <p:cNvSpPr>
            <a:spLocks noGrp="1"/>
          </p:cNvSpPr>
          <p:nvPr>
            <p:ph type="sldNum" sz="quarter" idx="12"/>
          </p:nvPr>
        </p:nvSpPr>
        <p:spPr/>
        <p:txBody>
          <a:bodyPr/>
          <a:lstStyle>
            <a:lvl1pPr>
              <a:defRPr/>
            </a:lvl1pPr>
          </a:lstStyle>
          <a:p>
            <a:fld id="{7E00EC32-CB32-4924-ADF0-8883E5AD80E7}" type="slidenum">
              <a:rPr lang="en-US" altLang="en-US"/>
              <a:pPr/>
              <a:t>‹#›</a:t>
            </a:fld>
            <a:endParaRPr lang="en-US" altLang="en-US"/>
          </a:p>
        </p:txBody>
      </p:sp>
    </p:spTree>
    <p:extLst>
      <p:ext uri="{BB962C8B-B14F-4D97-AF65-F5344CB8AC3E}">
        <p14:creationId xmlns:p14="http://schemas.microsoft.com/office/powerpoint/2010/main" val="107091604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72676C0-8321-86C3-B1DF-F74332C902F5}"/>
              </a:ext>
            </a:extLst>
          </p:cNvPr>
          <p:cNvSpPr>
            <a:spLocks noGrp="1"/>
          </p:cNvSpPr>
          <p:nvPr>
            <p:ph type="dt" sz="half" idx="10"/>
          </p:nvPr>
        </p:nvSpPr>
        <p:spPr/>
        <p:txBody>
          <a:bodyPr/>
          <a:lstStyle>
            <a:lvl1pPr>
              <a:defRPr/>
            </a:lvl1pPr>
          </a:lstStyle>
          <a:p>
            <a:pPr>
              <a:defRPr/>
            </a:pPr>
            <a:fld id="{B6F0F9E3-0258-4B5B-9DC9-7B15C0354718}" type="datetimeFigureOut">
              <a:rPr lang="en-US"/>
              <a:pPr>
                <a:defRPr/>
              </a:pPr>
              <a:t>1/29/2024</a:t>
            </a:fld>
            <a:endParaRPr lang="en-US"/>
          </a:p>
        </p:txBody>
      </p:sp>
      <p:sp>
        <p:nvSpPr>
          <p:cNvPr id="6" name="Footer Placeholder 4">
            <a:extLst>
              <a:ext uri="{FF2B5EF4-FFF2-40B4-BE49-F238E27FC236}">
                <a16:creationId xmlns:a16="http://schemas.microsoft.com/office/drawing/2014/main" id="{D98997B9-007E-2014-1B70-BF82339F5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0B7D9E7-FD3B-9460-6DE7-62726ED9CD31}"/>
              </a:ext>
            </a:extLst>
          </p:cNvPr>
          <p:cNvSpPr>
            <a:spLocks noGrp="1"/>
          </p:cNvSpPr>
          <p:nvPr>
            <p:ph type="sldNum" sz="quarter" idx="12"/>
          </p:nvPr>
        </p:nvSpPr>
        <p:spPr/>
        <p:txBody>
          <a:bodyPr/>
          <a:lstStyle>
            <a:lvl1pPr>
              <a:defRPr/>
            </a:lvl1pPr>
          </a:lstStyle>
          <a:p>
            <a:fld id="{14EB6750-3CA1-4FC9-A761-FD7A32BA6877}" type="slidenum">
              <a:rPr lang="en-US" altLang="en-US"/>
              <a:pPr/>
              <a:t>‹#›</a:t>
            </a:fld>
            <a:endParaRPr lang="en-US" altLang="en-US"/>
          </a:p>
        </p:txBody>
      </p:sp>
    </p:spTree>
    <p:extLst>
      <p:ext uri="{BB962C8B-B14F-4D97-AF65-F5344CB8AC3E}">
        <p14:creationId xmlns:p14="http://schemas.microsoft.com/office/powerpoint/2010/main" val="2092675585"/>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36146-1C9F-34C8-A2C1-CA87A73E02A8}"/>
              </a:ext>
            </a:extLst>
          </p:cNvPr>
          <p:cNvSpPr>
            <a:spLocks noGrp="1"/>
          </p:cNvSpPr>
          <p:nvPr>
            <p:ph type="dt" sz="half" idx="10"/>
          </p:nvPr>
        </p:nvSpPr>
        <p:spPr/>
        <p:txBody>
          <a:bodyPr/>
          <a:lstStyle>
            <a:lvl1pPr>
              <a:defRPr/>
            </a:lvl1pPr>
          </a:lstStyle>
          <a:p>
            <a:pPr>
              <a:defRPr/>
            </a:pPr>
            <a:fld id="{70CED588-C750-4795-BCC5-6976AA71EB0F}" type="datetimeFigureOut">
              <a:rPr lang="en-US"/>
              <a:pPr>
                <a:defRPr/>
              </a:pPr>
              <a:t>1/29/2024</a:t>
            </a:fld>
            <a:endParaRPr lang="en-US"/>
          </a:p>
        </p:txBody>
      </p:sp>
      <p:sp>
        <p:nvSpPr>
          <p:cNvPr id="5" name="Footer Placeholder 4">
            <a:extLst>
              <a:ext uri="{FF2B5EF4-FFF2-40B4-BE49-F238E27FC236}">
                <a16:creationId xmlns:a16="http://schemas.microsoft.com/office/drawing/2014/main" id="{4FD66F22-EFEF-7A9B-3EA5-3FE81F54B2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8D336B-C6F0-8E2A-D6A4-5D9E39570F42}"/>
              </a:ext>
            </a:extLst>
          </p:cNvPr>
          <p:cNvSpPr>
            <a:spLocks noGrp="1"/>
          </p:cNvSpPr>
          <p:nvPr>
            <p:ph type="sldNum" sz="quarter" idx="12"/>
          </p:nvPr>
        </p:nvSpPr>
        <p:spPr/>
        <p:txBody>
          <a:bodyPr/>
          <a:lstStyle>
            <a:lvl1pPr>
              <a:defRPr/>
            </a:lvl1pPr>
          </a:lstStyle>
          <a:p>
            <a:fld id="{E293B46F-F16B-4EF7-BE10-5CDF0152294A}" type="slidenum">
              <a:rPr lang="en-US" altLang="en-US"/>
              <a:pPr/>
              <a:t>‹#›</a:t>
            </a:fld>
            <a:endParaRPr lang="en-US" altLang="en-US"/>
          </a:p>
        </p:txBody>
      </p:sp>
    </p:spTree>
    <p:extLst>
      <p:ext uri="{BB962C8B-B14F-4D97-AF65-F5344CB8AC3E}">
        <p14:creationId xmlns:p14="http://schemas.microsoft.com/office/powerpoint/2010/main" val="59637985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hapter Ope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B80AB1-E43C-86C9-BC05-87FDC9A08F62}"/>
              </a:ext>
            </a:extLst>
          </p:cNvPr>
          <p:cNvSpPr>
            <a:spLocks noChangeArrowheads="1"/>
          </p:cNvSpPr>
          <p:nvPr/>
        </p:nvSpPr>
        <p:spPr bwMode="auto">
          <a:xfrm>
            <a:off x="0" y="9525"/>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Title 1">
            <a:extLst>
              <a:ext uri="{FF2B5EF4-FFF2-40B4-BE49-F238E27FC236}">
                <a16:creationId xmlns:a16="http://schemas.microsoft.com/office/drawing/2014/main" id="{81CFB645-3902-CB5D-8FCE-68B1B5B7D41F}"/>
              </a:ext>
            </a:extLst>
          </p:cNvPr>
          <p:cNvSpPr txBox="1">
            <a:spLocks/>
          </p:cNvSpPr>
          <p:nvPr/>
        </p:nvSpPr>
        <p:spPr bwMode="auto">
          <a:xfrm>
            <a:off x="0" y="457200"/>
            <a:ext cx="9144000" cy="304800"/>
          </a:xfrm>
          <a:prstGeom prst="rect">
            <a:avLst/>
          </a:prstGeom>
          <a:noFill/>
          <a:ln w="9525">
            <a:noFill/>
            <a:miter lim="800000"/>
            <a:headEnd/>
            <a:tailEnd/>
          </a:ln>
        </p:spPr>
        <p:txBody>
          <a:bodyPr anchor="ctr"/>
          <a:lstStyle/>
          <a:p>
            <a:pPr algn="ctr">
              <a:defRPr/>
            </a:pPr>
            <a:r>
              <a:rPr lang="en-US" sz="1800" b="1">
                <a:solidFill>
                  <a:srgbClr val="534B38"/>
                </a:solidFill>
                <a:latin typeface="Cambria" pitchFamily="-111" charset="0"/>
                <a:ea typeface="ＭＳ Ｐゴシック" pitchFamily="-111" charset="-128"/>
              </a:rPr>
              <a:t>MANAGING THE DIGITAL FIRM, 12</a:t>
            </a:r>
            <a:r>
              <a:rPr lang="en-US" sz="1800" b="1" baseline="30000">
                <a:solidFill>
                  <a:srgbClr val="534B38"/>
                </a:solidFill>
                <a:latin typeface="Cambria" pitchFamily="-111" charset="0"/>
                <a:ea typeface="ＭＳ Ｐゴシック" pitchFamily="-111" charset="-128"/>
              </a:rPr>
              <a:t>TH</a:t>
            </a:r>
            <a:r>
              <a:rPr lang="en-US" sz="1800" b="1">
                <a:solidFill>
                  <a:srgbClr val="534B38"/>
                </a:solidFill>
                <a:latin typeface="Cambria" pitchFamily="-111" charset="0"/>
                <a:ea typeface="ＭＳ Ｐゴシック" pitchFamily="-111" charset="-128"/>
              </a:rPr>
              <a:t> EDITION</a:t>
            </a:r>
          </a:p>
        </p:txBody>
      </p:sp>
      <p:sp>
        <p:nvSpPr>
          <p:cNvPr id="2" name="Title 1"/>
          <p:cNvSpPr>
            <a:spLocks noGrp="1"/>
          </p:cNvSpPr>
          <p:nvPr>
            <p:ph type="title"/>
          </p:nvPr>
        </p:nvSpPr>
        <p:spPr>
          <a:xfrm>
            <a:off x="722313" y="3352800"/>
            <a:ext cx="7772400" cy="2438400"/>
          </a:xfrm>
        </p:spPr>
        <p:txBody>
          <a:bodyPr anchor="t"/>
          <a:lstStyle>
            <a:lvl1pPr algn="l">
              <a:defRPr sz="4000" b="1" cap="all">
                <a:latin typeface="+mn-lt"/>
              </a:defRPr>
            </a:lvl1pPr>
          </a:lstStyle>
          <a:p>
            <a:r>
              <a:rPr lang="en-US"/>
              <a:t>Click to edit Master title style</a:t>
            </a:r>
            <a:endParaRPr lang="en-US" dirty="0"/>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4400" b="1" i="0">
                <a:solidFill>
                  <a:srgbClr val="9F0F1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10796739"/>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4435E-472F-F693-27E9-E09E19B9ED3D}"/>
              </a:ext>
            </a:extLst>
          </p:cNvPr>
          <p:cNvSpPr>
            <a:spLocks noGrp="1"/>
          </p:cNvSpPr>
          <p:nvPr>
            <p:ph type="dt" sz="half" idx="10"/>
          </p:nvPr>
        </p:nvSpPr>
        <p:spPr/>
        <p:txBody>
          <a:bodyPr/>
          <a:lstStyle>
            <a:lvl1pPr>
              <a:defRPr/>
            </a:lvl1pPr>
          </a:lstStyle>
          <a:p>
            <a:pPr>
              <a:defRPr/>
            </a:pPr>
            <a:fld id="{ACB4EA45-8626-4503-8507-EEAF3875A255}" type="datetimeFigureOut">
              <a:rPr lang="en-US"/>
              <a:pPr>
                <a:defRPr/>
              </a:pPr>
              <a:t>1/29/2024</a:t>
            </a:fld>
            <a:endParaRPr lang="en-US"/>
          </a:p>
        </p:txBody>
      </p:sp>
      <p:sp>
        <p:nvSpPr>
          <p:cNvPr id="5" name="Footer Placeholder 4">
            <a:extLst>
              <a:ext uri="{FF2B5EF4-FFF2-40B4-BE49-F238E27FC236}">
                <a16:creationId xmlns:a16="http://schemas.microsoft.com/office/drawing/2014/main" id="{6A02574D-CC77-E977-CE72-1F4A813101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2D5250B-ECB4-D7A5-FCC3-46F3FEBE3AE3}"/>
              </a:ext>
            </a:extLst>
          </p:cNvPr>
          <p:cNvSpPr>
            <a:spLocks noGrp="1"/>
          </p:cNvSpPr>
          <p:nvPr>
            <p:ph type="sldNum" sz="quarter" idx="12"/>
          </p:nvPr>
        </p:nvSpPr>
        <p:spPr/>
        <p:txBody>
          <a:bodyPr/>
          <a:lstStyle>
            <a:lvl1pPr>
              <a:defRPr/>
            </a:lvl1pPr>
          </a:lstStyle>
          <a:p>
            <a:fld id="{ABA70F79-1F4F-45BD-8D62-7EB702A90E84}" type="slidenum">
              <a:rPr lang="en-US" altLang="en-US"/>
              <a:pPr/>
              <a:t>‹#›</a:t>
            </a:fld>
            <a:endParaRPr lang="en-US" altLang="en-US"/>
          </a:p>
        </p:txBody>
      </p:sp>
    </p:spTree>
    <p:extLst>
      <p:ext uri="{BB962C8B-B14F-4D97-AF65-F5344CB8AC3E}">
        <p14:creationId xmlns:p14="http://schemas.microsoft.com/office/powerpoint/2010/main" val="1081811429"/>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25F480-9913-72BD-D06C-E35EF9C657EF}"/>
              </a:ext>
            </a:extLst>
          </p:cNvPr>
          <p:cNvSpPr>
            <a:spLocks noChangeArrowheads="1"/>
          </p:cNvSpPr>
          <p:nvPr userDrawn="1"/>
        </p:nvSpPr>
        <p:spPr bwMode="auto">
          <a:xfrm>
            <a:off x="0" y="9525"/>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Title 1">
            <a:extLst>
              <a:ext uri="{FF2B5EF4-FFF2-40B4-BE49-F238E27FC236}">
                <a16:creationId xmlns:a16="http://schemas.microsoft.com/office/drawing/2014/main" id="{727A0114-D220-B690-86F4-1AA591069783}"/>
              </a:ext>
            </a:extLst>
          </p:cNvPr>
          <p:cNvSpPr txBox="1">
            <a:spLocks/>
          </p:cNvSpPr>
          <p:nvPr userDrawn="1"/>
        </p:nvSpPr>
        <p:spPr bwMode="auto">
          <a:xfrm>
            <a:off x="0" y="457200"/>
            <a:ext cx="9144000" cy="304800"/>
          </a:xfrm>
          <a:prstGeom prst="rect">
            <a:avLst/>
          </a:prstGeom>
          <a:noFill/>
          <a:ln w="9525">
            <a:noFill/>
            <a:miter lim="800000"/>
            <a:headEnd/>
            <a:tailEnd/>
          </a:ln>
        </p:spPr>
        <p:txBody>
          <a:bodyPr anchor="ctr"/>
          <a:lstStyle/>
          <a:p>
            <a:pPr algn="ctr">
              <a:defRPr/>
            </a:pPr>
            <a:r>
              <a:rPr lang="en-US" sz="1800" b="1">
                <a:solidFill>
                  <a:srgbClr val="534B38"/>
                </a:solidFill>
                <a:latin typeface="Cambria" pitchFamily="-111" charset="0"/>
                <a:ea typeface="ＭＳ Ｐゴシック" pitchFamily="-111" charset="-128"/>
              </a:rPr>
              <a:t>MANAGING THE DIGITAL FIRM, 12</a:t>
            </a:r>
            <a:r>
              <a:rPr lang="en-US" sz="1800" b="1" baseline="30000">
                <a:solidFill>
                  <a:srgbClr val="534B38"/>
                </a:solidFill>
                <a:latin typeface="Cambria" pitchFamily="-111" charset="0"/>
                <a:ea typeface="ＭＳ Ｐゴシック" pitchFamily="-111" charset="-128"/>
              </a:rPr>
              <a:t>TH</a:t>
            </a:r>
            <a:r>
              <a:rPr lang="en-US" sz="1800" b="1">
                <a:solidFill>
                  <a:srgbClr val="534B38"/>
                </a:solidFill>
                <a:latin typeface="Cambria" pitchFamily="-111" charset="0"/>
                <a:ea typeface="ＭＳ Ｐゴシック" pitchFamily="-111" charset="-128"/>
              </a:rPr>
              <a:t> EDITION</a:t>
            </a:r>
          </a:p>
        </p:txBody>
      </p:sp>
      <p:sp>
        <p:nvSpPr>
          <p:cNvPr id="2" name="Title 1"/>
          <p:cNvSpPr>
            <a:spLocks noGrp="1"/>
          </p:cNvSpPr>
          <p:nvPr>
            <p:ph type="title"/>
          </p:nvPr>
        </p:nvSpPr>
        <p:spPr>
          <a:xfrm>
            <a:off x="722313" y="3352800"/>
            <a:ext cx="7772400" cy="1828800"/>
          </a:xfrm>
        </p:spPr>
        <p:txBody>
          <a:bodyPr anchor="t"/>
          <a:lstStyle>
            <a:lvl1pPr algn="l">
              <a:defRPr sz="4000" b="1" cap="all">
                <a:latin typeface="+mn-lt"/>
              </a:defRPr>
            </a:lvl1pPr>
          </a:lstStyle>
          <a:p>
            <a:r>
              <a:rPr lang="en-US" dirty="0"/>
              <a:t>Click to edit Master title style</a:t>
            </a:r>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4400" b="1" i="0">
                <a:solidFill>
                  <a:srgbClr val="9F0F10"/>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Text Placeholder 6"/>
          <p:cNvSpPr>
            <a:spLocks noGrp="1"/>
          </p:cNvSpPr>
          <p:nvPr>
            <p:ph type="body" sz="quarter" idx="10"/>
          </p:nvPr>
        </p:nvSpPr>
        <p:spPr>
          <a:xfrm>
            <a:off x="685800" y="5334000"/>
            <a:ext cx="5486400" cy="990600"/>
          </a:xfrm>
        </p:spPr>
        <p:txBody>
          <a:bodyPr/>
          <a:lstStyle>
            <a:lvl1pPr>
              <a:spcBef>
                <a:spcPts val="0"/>
              </a:spcBef>
              <a:spcAft>
                <a:spcPts val="0"/>
              </a:spcAft>
              <a:buFont typeface="Arial" pitchFamily="34" charset="0"/>
              <a:buNone/>
              <a:defRPr sz="2000" b="1" baseline="0"/>
            </a:lvl1pPr>
            <a:lvl2pPr>
              <a:spcBef>
                <a:spcPts val="0"/>
              </a:spcBef>
              <a:buFont typeface="Arial" pitchFamily="34" charset="0"/>
              <a:buChar char="•"/>
              <a:defRPr sz="1800" i="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4891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tandard p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33F005-3B4A-97E7-9C6D-7C07E06BF10B}"/>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5" name="Footer Placeholder 4">
            <a:extLst>
              <a:ext uri="{FF2B5EF4-FFF2-40B4-BE49-F238E27FC236}">
                <a16:creationId xmlns:a16="http://schemas.microsoft.com/office/drawing/2014/main" id="{C896B95D-1C51-7D9B-FED4-61ABDA52FE6F}"/>
              </a:ext>
            </a:extLst>
          </p:cNvPr>
          <p:cNvSpPr>
            <a:spLocks noGrp="1"/>
          </p:cNvSpPr>
          <p:nvPr>
            <p:ph type="ftr" sz="quarter" idx="13"/>
          </p:nvPr>
        </p:nvSpPr>
        <p:spPr>
          <a:xfrm>
            <a:off x="5791200" y="6569075"/>
            <a:ext cx="2895600" cy="288925"/>
          </a:xfrm>
        </p:spPr>
        <p:txBody>
          <a:bodyPr wrap="square" numCol="1" anchor="t" anchorCtr="0" compatLnSpc="1">
            <a:prstTxWarp prst="textNoShape">
              <a:avLst/>
            </a:prstTxWarp>
          </a:bodyPr>
          <a:lstStyle>
            <a:lvl1pPr algn="r">
              <a:defRPr sz="1400" b="1" smtClean="0">
                <a:solidFill>
                  <a:schemeClr val="bg1"/>
                </a:solidFill>
              </a:defRPr>
            </a:lvl1pPr>
          </a:lstStyle>
          <a:p>
            <a:pPr>
              <a:defRPr/>
            </a:pPr>
            <a:r>
              <a:rPr lang="en-US"/>
              <a:t>©  Prentice Hall 2011</a:t>
            </a:r>
          </a:p>
        </p:txBody>
      </p:sp>
      <p:sp>
        <p:nvSpPr>
          <p:cNvPr id="6" name="Slide Number Placeholder 5">
            <a:extLst>
              <a:ext uri="{FF2B5EF4-FFF2-40B4-BE49-F238E27FC236}">
                <a16:creationId xmlns:a16="http://schemas.microsoft.com/office/drawing/2014/main" id="{6BE80162-CD15-25E9-B16C-7A4516791C14}"/>
              </a:ext>
            </a:extLst>
          </p:cNvPr>
          <p:cNvSpPr>
            <a:spLocks noGrp="1"/>
          </p:cNvSpPr>
          <p:nvPr>
            <p:ph type="sldNum" sz="quarter" idx="14"/>
          </p:nvPr>
        </p:nvSpPr>
        <p:spPr>
          <a:xfrm>
            <a:off x="457200" y="6569075"/>
            <a:ext cx="2133600" cy="288925"/>
          </a:xfrm>
        </p:spPr>
        <p:txBody>
          <a:bodyPr anchor="t"/>
          <a:lstStyle>
            <a:lvl1pPr>
              <a:defRPr sz="1400" b="1">
                <a:solidFill>
                  <a:schemeClr val="bg1"/>
                </a:solidFill>
              </a:defRPr>
            </a:lvl1pPr>
          </a:lstStyle>
          <a:p>
            <a:fld id="{A2EF821A-61FD-4957-B425-44ABADA93020}" type="slidenum">
              <a:rPr lang="en-US" altLang="en-US"/>
              <a:pPr/>
              <a:t>‹#›</a:t>
            </a:fld>
            <a:endParaRPr lang="en-US" altLang="en-US"/>
          </a:p>
        </p:txBody>
      </p:sp>
    </p:spTree>
    <p:extLst>
      <p:ext uri="{BB962C8B-B14F-4D97-AF65-F5344CB8AC3E}">
        <p14:creationId xmlns:p14="http://schemas.microsoft.com/office/powerpoint/2010/main" val="917823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Image with Bottom Caption">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Picture Placeholder 8"/>
          <p:cNvSpPr>
            <a:spLocks noGrp="1"/>
          </p:cNvSpPr>
          <p:nvPr>
            <p:ph type="pic" sz="quarter" idx="15"/>
          </p:nvPr>
        </p:nvSpPr>
        <p:spPr>
          <a:xfrm>
            <a:off x="533400" y="2209800"/>
            <a:ext cx="8153400" cy="3124200"/>
          </a:xfrm>
          <a:ln w="19050">
            <a:solidFill>
              <a:schemeClr val="accent4"/>
            </a:solidFill>
          </a:ln>
        </p:spPr>
        <p:txBody>
          <a:bodyPr rtlCol="0">
            <a:normAutofit/>
          </a:bodyPr>
          <a:lstStyle/>
          <a:p>
            <a:pPr lvl="0"/>
            <a:r>
              <a:rPr lang="en-US" noProof="0"/>
              <a:t>Click icon to add picture</a:t>
            </a:r>
            <a:endParaRPr lang="en-US" noProof="0" dirty="0"/>
          </a:p>
        </p:txBody>
      </p:sp>
      <p:sp>
        <p:nvSpPr>
          <p:cNvPr id="11" name="Text Placeholder 10"/>
          <p:cNvSpPr>
            <a:spLocks noGrp="1"/>
          </p:cNvSpPr>
          <p:nvPr>
            <p:ph type="body" sz="quarter" idx="16"/>
          </p:nvPr>
        </p:nvSpPr>
        <p:spPr>
          <a:xfrm>
            <a:off x="0" y="1600200"/>
            <a:ext cx="9144000" cy="381000"/>
          </a:xfrm>
        </p:spPr>
        <p:txBody>
          <a:bodyPr/>
          <a:lstStyle>
            <a:lvl1pPr marL="0" algn="ctr">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a:t>Click to edit Master text styles</a:t>
            </a:r>
          </a:p>
        </p:txBody>
      </p:sp>
      <p:sp>
        <p:nvSpPr>
          <p:cNvPr id="13" name="Text Placeholder 10"/>
          <p:cNvSpPr>
            <a:spLocks noGrp="1"/>
          </p:cNvSpPr>
          <p:nvPr>
            <p:ph type="body" sz="quarter" idx="17"/>
          </p:nvPr>
        </p:nvSpPr>
        <p:spPr>
          <a:xfrm>
            <a:off x="1600200" y="5486400"/>
            <a:ext cx="7086600" cy="8382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533400" y="5486400"/>
            <a:ext cx="9144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3" name="Footer Placeholder 4">
            <a:extLst>
              <a:ext uri="{FF2B5EF4-FFF2-40B4-BE49-F238E27FC236}">
                <a16:creationId xmlns:a16="http://schemas.microsoft.com/office/drawing/2014/main" id="{ED499870-F80F-C929-AE91-ABC88CBDCC97}"/>
              </a:ext>
            </a:extLst>
          </p:cNvPr>
          <p:cNvSpPr>
            <a:spLocks noGrp="1"/>
          </p:cNvSpPr>
          <p:nvPr>
            <p:ph type="ftr" sz="quarter" idx="19"/>
          </p:nvPr>
        </p:nvSpPr>
        <p:spPr>
          <a:xfrm>
            <a:off x="5791200" y="6569075"/>
            <a:ext cx="2895600" cy="288925"/>
          </a:xfrm>
        </p:spPr>
        <p:txBody>
          <a:bodyPr wrap="square" numCol="1" anchor="t" anchorCtr="0" compatLnSpc="1">
            <a:prstTxWarp prst="textNoShape">
              <a:avLst/>
            </a:prstTxWarp>
          </a:bodyPr>
          <a:lstStyle>
            <a:lvl1pPr algn="r">
              <a:defRPr sz="1400" b="1" smtClean="0">
                <a:solidFill>
                  <a:schemeClr val="bg1"/>
                </a:solidFill>
              </a:defRPr>
            </a:lvl1pPr>
          </a:lstStyle>
          <a:p>
            <a:pPr>
              <a:defRPr/>
            </a:pPr>
            <a:r>
              <a:rPr lang="en-US"/>
              <a:t>©  Prentice Hall 2011</a:t>
            </a:r>
          </a:p>
        </p:txBody>
      </p:sp>
      <p:sp>
        <p:nvSpPr>
          <p:cNvPr id="4" name="Slide Number Placeholder 5">
            <a:extLst>
              <a:ext uri="{FF2B5EF4-FFF2-40B4-BE49-F238E27FC236}">
                <a16:creationId xmlns:a16="http://schemas.microsoft.com/office/drawing/2014/main" id="{D5AA77E1-EE21-D0D5-0755-C12BDC814587}"/>
              </a:ext>
            </a:extLst>
          </p:cNvPr>
          <p:cNvSpPr>
            <a:spLocks noGrp="1"/>
          </p:cNvSpPr>
          <p:nvPr>
            <p:ph type="sldNum" sz="quarter" idx="20"/>
          </p:nvPr>
        </p:nvSpPr>
        <p:spPr>
          <a:xfrm>
            <a:off x="457200" y="6569075"/>
            <a:ext cx="2133600" cy="288925"/>
          </a:xfrm>
        </p:spPr>
        <p:txBody>
          <a:bodyPr anchor="t"/>
          <a:lstStyle>
            <a:lvl1pPr>
              <a:defRPr sz="1400" b="1">
                <a:solidFill>
                  <a:schemeClr val="bg1"/>
                </a:solidFill>
              </a:defRPr>
            </a:lvl1pPr>
          </a:lstStyle>
          <a:p>
            <a:fld id="{E7FD9D93-F9A2-4777-B055-6A470A205399}" type="slidenum">
              <a:rPr lang="en-US" altLang="en-US"/>
              <a:pPr/>
              <a:t>‹#›</a:t>
            </a:fld>
            <a:endParaRPr lang="en-US" altLang="en-US"/>
          </a:p>
        </p:txBody>
      </p:sp>
    </p:spTree>
    <p:extLst>
      <p:ext uri="{BB962C8B-B14F-4D97-AF65-F5344CB8AC3E}">
        <p14:creationId xmlns:p14="http://schemas.microsoft.com/office/powerpoint/2010/main" val="4229088281"/>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Image with lefthand caption">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Picture Placeholder 8"/>
          <p:cNvSpPr>
            <a:spLocks noGrp="1"/>
          </p:cNvSpPr>
          <p:nvPr>
            <p:ph type="pic" sz="quarter" idx="15"/>
          </p:nvPr>
        </p:nvSpPr>
        <p:spPr>
          <a:xfrm>
            <a:off x="2895600" y="1752600"/>
            <a:ext cx="5638800" cy="4572000"/>
          </a:xfrm>
          <a:ln w="19050">
            <a:solidFill>
              <a:schemeClr val="accent4"/>
            </a:solidFill>
          </a:ln>
        </p:spPr>
        <p:txBody>
          <a:bodyPr rtlCol="0">
            <a:normAutofit/>
          </a:bodyPr>
          <a:lstStyle/>
          <a:p>
            <a:pPr lvl="0"/>
            <a:r>
              <a:rPr lang="en-US" noProof="0"/>
              <a:t>Click icon to add picture</a:t>
            </a:r>
            <a:endParaRPr lang="en-US" noProof="0" dirty="0"/>
          </a:p>
        </p:txBody>
      </p:sp>
      <p:sp>
        <p:nvSpPr>
          <p:cNvPr id="11" name="Text Placeholder 10"/>
          <p:cNvSpPr>
            <a:spLocks noGrp="1"/>
          </p:cNvSpPr>
          <p:nvPr>
            <p:ph type="body" sz="quarter" idx="16"/>
          </p:nvPr>
        </p:nvSpPr>
        <p:spPr>
          <a:xfrm>
            <a:off x="457200" y="1752600"/>
            <a:ext cx="2133600" cy="1143000"/>
          </a:xfrm>
        </p:spPr>
        <p:txBody>
          <a:bodyPr/>
          <a:lstStyle>
            <a:lvl1pPr marL="0" indent="0" algn="l">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dirty="0"/>
              <a:t>Click to edit Master text styles</a:t>
            </a:r>
          </a:p>
        </p:txBody>
      </p:sp>
      <p:sp>
        <p:nvSpPr>
          <p:cNvPr id="13" name="Text Placeholder 10"/>
          <p:cNvSpPr>
            <a:spLocks noGrp="1"/>
          </p:cNvSpPr>
          <p:nvPr>
            <p:ph type="body" sz="quarter" idx="17"/>
          </p:nvPr>
        </p:nvSpPr>
        <p:spPr>
          <a:xfrm>
            <a:off x="457200" y="2971800"/>
            <a:ext cx="2133600" cy="20574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457200" y="5257800"/>
            <a:ext cx="21336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3" name="Footer Placeholder 4">
            <a:extLst>
              <a:ext uri="{FF2B5EF4-FFF2-40B4-BE49-F238E27FC236}">
                <a16:creationId xmlns:a16="http://schemas.microsoft.com/office/drawing/2014/main" id="{11A9223A-C790-9BC0-AB46-18BF8545EDC6}"/>
              </a:ext>
            </a:extLst>
          </p:cNvPr>
          <p:cNvSpPr>
            <a:spLocks noGrp="1"/>
          </p:cNvSpPr>
          <p:nvPr>
            <p:ph type="ftr" sz="quarter" idx="19"/>
          </p:nvPr>
        </p:nvSpPr>
        <p:spPr>
          <a:xfrm>
            <a:off x="5791200" y="6569075"/>
            <a:ext cx="2895600" cy="288925"/>
          </a:xfrm>
        </p:spPr>
        <p:txBody>
          <a:bodyPr wrap="square" numCol="1" anchor="t" anchorCtr="0" compatLnSpc="1">
            <a:prstTxWarp prst="textNoShape">
              <a:avLst/>
            </a:prstTxWarp>
          </a:bodyPr>
          <a:lstStyle>
            <a:lvl1pPr algn="r">
              <a:defRPr sz="1400" b="1" smtClean="0">
                <a:solidFill>
                  <a:schemeClr val="bg1"/>
                </a:solidFill>
              </a:defRPr>
            </a:lvl1pPr>
          </a:lstStyle>
          <a:p>
            <a:pPr>
              <a:defRPr/>
            </a:pPr>
            <a:r>
              <a:rPr lang="en-US"/>
              <a:t>©  Prentice Hall 2011</a:t>
            </a:r>
          </a:p>
        </p:txBody>
      </p:sp>
      <p:sp>
        <p:nvSpPr>
          <p:cNvPr id="4" name="Slide Number Placeholder 5">
            <a:extLst>
              <a:ext uri="{FF2B5EF4-FFF2-40B4-BE49-F238E27FC236}">
                <a16:creationId xmlns:a16="http://schemas.microsoft.com/office/drawing/2014/main" id="{74506EF8-1A77-D9AE-01C4-B87F500D08A3}"/>
              </a:ext>
            </a:extLst>
          </p:cNvPr>
          <p:cNvSpPr>
            <a:spLocks noGrp="1"/>
          </p:cNvSpPr>
          <p:nvPr>
            <p:ph type="sldNum" sz="quarter" idx="20"/>
          </p:nvPr>
        </p:nvSpPr>
        <p:spPr>
          <a:xfrm>
            <a:off x="457200" y="6569075"/>
            <a:ext cx="2133600" cy="288925"/>
          </a:xfrm>
        </p:spPr>
        <p:txBody>
          <a:bodyPr anchor="t"/>
          <a:lstStyle>
            <a:lvl1pPr>
              <a:defRPr sz="1400" b="1">
                <a:solidFill>
                  <a:schemeClr val="bg1"/>
                </a:solidFill>
              </a:defRPr>
            </a:lvl1pPr>
          </a:lstStyle>
          <a:p>
            <a:fld id="{80EA3A34-A01B-4F32-94EF-54C73BC6E979}" type="slidenum">
              <a:rPr lang="en-US" altLang="en-US"/>
              <a:pPr/>
              <a:t>‹#›</a:t>
            </a:fld>
            <a:endParaRPr lang="en-US" altLang="en-US"/>
          </a:p>
        </p:txBody>
      </p:sp>
    </p:spTree>
    <p:extLst>
      <p:ext uri="{BB962C8B-B14F-4D97-AF65-F5344CB8AC3E}">
        <p14:creationId xmlns:p14="http://schemas.microsoft.com/office/powerpoint/2010/main" val="4183733275"/>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se Study Question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F7FA9F-E29C-AAAA-21F7-9B3703CE7C81}"/>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TextBox 4">
            <a:extLst>
              <a:ext uri="{FF2B5EF4-FFF2-40B4-BE49-F238E27FC236}">
                <a16:creationId xmlns:a16="http://schemas.microsoft.com/office/drawing/2014/main" id="{6FEE5AB2-85C2-6820-1A79-5CD70C6744A1}"/>
              </a:ext>
            </a:extLst>
          </p:cNvPr>
          <p:cNvSpPr txBox="1"/>
          <p:nvPr userDrawn="1"/>
        </p:nvSpPr>
        <p:spPr>
          <a:xfrm>
            <a:off x="457200" y="2057400"/>
            <a:ext cx="8229600" cy="738188"/>
          </a:xfrm>
          <a:prstGeom prst="rect">
            <a:avLst/>
          </a:prstGeom>
          <a:noFill/>
        </p:spPr>
        <p:txBody>
          <a:bodyPr>
            <a:spAutoFit/>
          </a:bodyPr>
          <a:lstStyle/>
          <a:p>
            <a:pPr algn="ctr">
              <a:defRPr/>
            </a:pPr>
            <a:r>
              <a:rPr lang="en-US" sz="1800" i="1">
                <a:latin typeface="Cambria" pitchFamily="-111" charset="0"/>
                <a:ea typeface="ＭＳ Ｐゴシック" pitchFamily="-111" charset="-128"/>
              </a:rPr>
              <a:t>Read the Interactive Session and discuss the following questions</a:t>
            </a:r>
          </a:p>
          <a:p>
            <a:pPr>
              <a:defRPr/>
            </a:pPr>
            <a:endParaRPr lang="en-US">
              <a:latin typeface="Arial"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2514600"/>
            <a:ext cx="8229600" cy="3810000"/>
          </a:xfrm>
          <a:solidFill>
            <a:schemeClr val="accent4">
              <a:lumMod val="40000"/>
              <a:lumOff val="60000"/>
            </a:schemeClr>
          </a:solidFill>
          <a:ln>
            <a:solidFill>
              <a:schemeClr val="accent4">
                <a:lumMod val="75000"/>
              </a:schemeClr>
            </a:solid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8" name="Text Placeholder 11"/>
          <p:cNvSpPr>
            <a:spLocks noGrp="1"/>
          </p:cNvSpPr>
          <p:nvPr>
            <p:ph type="body" sz="quarter" idx="15"/>
          </p:nvPr>
        </p:nvSpPr>
        <p:spPr>
          <a:xfrm>
            <a:off x="457200" y="1676400"/>
            <a:ext cx="8229595" cy="381000"/>
          </a:xfrm>
        </p:spPr>
        <p:txBody>
          <a:bodyPr/>
          <a:lstStyle>
            <a:lvl1pPr algn="ctr">
              <a:buNone/>
              <a:defRPr sz="2400" b="1" baseline="0">
                <a:solidFill>
                  <a:schemeClr val="accent4">
                    <a:lumMod val="50000"/>
                  </a:schemeClr>
                </a:solidFill>
                <a:effectLst/>
                <a:latin typeface="+mn-lt"/>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6" name="Footer Placeholder 4">
            <a:extLst>
              <a:ext uri="{FF2B5EF4-FFF2-40B4-BE49-F238E27FC236}">
                <a16:creationId xmlns:a16="http://schemas.microsoft.com/office/drawing/2014/main" id="{430D59BB-B236-B10F-B8E9-18183C55BDA2}"/>
              </a:ext>
            </a:extLst>
          </p:cNvPr>
          <p:cNvSpPr>
            <a:spLocks noGrp="1"/>
          </p:cNvSpPr>
          <p:nvPr>
            <p:ph type="ftr" sz="quarter" idx="16"/>
          </p:nvPr>
        </p:nvSpPr>
        <p:spPr>
          <a:xfrm>
            <a:off x="5791200" y="6569075"/>
            <a:ext cx="2895600" cy="288925"/>
          </a:xfrm>
        </p:spPr>
        <p:txBody>
          <a:bodyPr wrap="square" numCol="1" anchor="t" anchorCtr="0" compatLnSpc="1">
            <a:prstTxWarp prst="textNoShape">
              <a:avLst/>
            </a:prstTxWarp>
          </a:bodyPr>
          <a:lstStyle>
            <a:lvl1pPr algn="r">
              <a:defRPr sz="1400" b="1" smtClean="0">
                <a:solidFill>
                  <a:schemeClr val="bg1"/>
                </a:solidFill>
              </a:defRPr>
            </a:lvl1pPr>
          </a:lstStyle>
          <a:p>
            <a:pPr>
              <a:defRPr/>
            </a:pPr>
            <a:r>
              <a:rPr lang="en-US"/>
              <a:t>©  Prentice Hall 2011</a:t>
            </a:r>
          </a:p>
        </p:txBody>
      </p:sp>
      <p:sp>
        <p:nvSpPr>
          <p:cNvPr id="7" name="Slide Number Placeholder 5">
            <a:extLst>
              <a:ext uri="{FF2B5EF4-FFF2-40B4-BE49-F238E27FC236}">
                <a16:creationId xmlns:a16="http://schemas.microsoft.com/office/drawing/2014/main" id="{EB171FAA-E4C8-AFAD-20DF-B4F07C982CB4}"/>
              </a:ext>
            </a:extLst>
          </p:cNvPr>
          <p:cNvSpPr>
            <a:spLocks noGrp="1"/>
          </p:cNvSpPr>
          <p:nvPr>
            <p:ph type="sldNum" sz="quarter" idx="17"/>
          </p:nvPr>
        </p:nvSpPr>
        <p:spPr>
          <a:xfrm>
            <a:off x="457200" y="6569075"/>
            <a:ext cx="2133600" cy="288925"/>
          </a:xfrm>
        </p:spPr>
        <p:txBody>
          <a:bodyPr anchor="t"/>
          <a:lstStyle>
            <a:lvl1pPr>
              <a:defRPr sz="1400" b="1">
                <a:solidFill>
                  <a:schemeClr val="bg1"/>
                </a:solidFill>
              </a:defRPr>
            </a:lvl1pPr>
          </a:lstStyle>
          <a:p>
            <a:fld id="{EF8D7722-353C-4416-B46A-F3DFA086ABFF}" type="slidenum">
              <a:rPr lang="en-US" altLang="en-US"/>
              <a:pPr/>
              <a:t>‹#›</a:t>
            </a:fld>
            <a:endParaRPr lang="en-US" altLang="en-US"/>
          </a:p>
        </p:txBody>
      </p:sp>
    </p:spTree>
    <p:extLst>
      <p:ext uri="{BB962C8B-B14F-4D97-AF65-F5344CB8AC3E}">
        <p14:creationId xmlns:p14="http://schemas.microsoft.com/office/powerpoint/2010/main" val="563710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pyright Noti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DAEBE8-01B3-9E32-7BC1-2A4E245CAB03}"/>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pic>
        <p:nvPicPr>
          <p:cNvPr id="4" name="Picture 4">
            <a:extLst>
              <a:ext uri="{FF2B5EF4-FFF2-40B4-BE49-F238E27FC236}">
                <a16:creationId xmlns:a16="http://schemas.microsoft.com/office/drawing/2014/main" id="{A1FD2A3E-3ABB-5A0C-FCD3-9C46BD0E1E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143000"/>
            <a:ext cx="8423275" cy="2747963"/>
          </a:xfrm>
          <a:prstGeom prst="rect">
            <a:avLst/>
          </a:prstGeom>
          <a:solidFill>
            <a:schemeClr val="hlink"/>
          </a:solidFill>
          <a:ln w="9525">
            <a:solidFill>
              <a:schemeClr val="bg1"/>
            </a:solidFill>
            <a:miter lim="800000"/>
            <a:headEnd/>
            <a:tailEnd/>
          </a:ln>
        </p:spPr>
      </p:pic>
      <p:sp>
        <p:nvSpPr>
          <p:cNvPr id="5" name="TextBox 4">
            <a:extLst>
              <a:ext uri="{FF2B5EF4-FFF2-40B4-BE49-F238E27FC236}">
                <a16:creationId xmlns:a16="http://schemas.microsoft.com/office/drawing/2014/main" id="{C3AD0097-5A41-B5D2-F8B6-7ECC4E9B7E10}"/>
              </a:ext>
            </a:extLst>
          </p:cNvPr>
          <p:cNvSpPr txBox="1"/>
          <p:nvPr userDrawn="1"/>
        </p:nvSpPr>
        <p:spPr>
          <a:xfrm>
            <a:off x="838200" y="4038600"/>
            <a:ext cx="7696200" cy="3108325"/>
          </a:xfrm>
          <a:prstGeom prst="rect">
            <a:avLst/>
          </a:prstGeom>
          <a:noFill/>
        </p:spPr>
        <p:txBody>
          <a:bodyPr>
            <a:spAutoFit/>
          </a:bodyPr>
          <a:lstStyle/>
          <a:p>
            <a:pPr algn="ctr">
              <a:spcAft>
                <a:spcPts val="600"/>
              </a:spcAft>
              <a:defRPr/>
            </a:pPr>
            <a:r>
              <a:rPr lang="en-US" sz="1800">
                <a:solidFill>
                  <a:srgbClr val="000000"/>
                </a:solidFill>
                <a:latin typeface="Arial" charset="0"/>
                <a:ea typeface="ＭＳ Ｐゴシック" pitchFamily="-111" charset="-128"/>
                <a:cs typeface="Times New Roman" pitchFamily="-111" charset="0"/>
              </a:rPr>
              <a:t>All rights reserved. No part of this publication may be reproduced, stored in a retrieval system, or transmitted, in any form or by any means, electronic, mechanical, photocopying, recording, or otherwise, without the prior written permission of the publisher. </a:t>
            </a:r>
          </a:p>
          <a:p>
            <a:pPr algn="ctr">
              <a:spcAft>
                <a:spcPts val="600"/>
              </a:spcAft>
              <a:defRPr/>
            </a:pPr>
            <a:r>
              <a:rPr lang="en-US" sz="2000">
                <a:solidFill>
                  <a:srgbClr val="000000"/>
                </a:solidFill>
                <a:latin typeface="Arial" charset="0"/>
                <a:ea typeface="ＭＳ Ｐゴシック" pitchFamily="-111" charset="-128"/>
                <a:cs typeface="Times New Roman" pitchFamily="-111" charset="0"/>
              </a:rPr>
              <a:t>Printed in the United States of America.</a:t>
            </a:r>
          </a:p>
          <a:p>
            <a:pPr algn="ctr">
              <a:spcAft>
                <a:spcPts val="600"/>
              </a:spcAft>
              <a:defRPr/>
            </a:pPr>
            <a:r>
              <a:rPr lang="en-US" sz="2000">
                <a:solidFill>
                  <a:srgbClr val="000000"/>
                </a:solidFill>
                <a:latin typeface="Tahoma" pitchFamily="-111" charset="0"/>
                <a:ea typeface="ＭＳ Ｐゴシック" pitchFamily="-111" charset="-128"/>
                <a:cs typeface="Arial" charset="0"/>
              </a:rPr>
              <a:t>Copyright © 2011 Pearson Education, Inc.  </a:t>
            </a:r>
          </a:p>
          <a:p>
            <a:pPr algn="ctr">
              <a:spcAft>
                <a:spcPts val="600"/>
              </a:spcAft>
              <a:defRPr/>
            </a:pPr>
            <a:r>
              <a:rPr lang="en-US" sz="2000">
                <a:solidFill>
                  <a:srgbClr val="000000"/>
                </a:solidFill>
                <a:latin typeface="Tahoma" pitchFamily="-111" charset="0"/>
                <a:ea typeface="ＭＳ Ｐゴシック" pitchFamily="-111" charset="-128"/>
                <a:cs typeface="Arial" charset="0"/>
              </a:rPr>
              <a:t>Publishing as Prentice Hall</a:t>
            </a:r>
            <a:endParaRPr lang="en-US" sz="2000">
              <a:solidFill>
                <a:srgbClr val="000000"/>
              </a:solidFill>
              <a:latin typeface="Arial" charset="0"/>
              <a:ea typeface="ＭＳ Ｐゴシック" pitchFamily="-111" charset="-128"/>
              <a:cs typeface="Arial" charset="0"/>
            </a:endParaRPr>
          </a:p>
          <a:p>
            <a:pPr algn="ctr">
              <a:defRPr/>
            </a:pPr>
            <a:endParaRPr lang="en-US" sz="2000">
              <a:solidFill>
                <a:srgbClr val="000000"/>
              </a:solidFill>
              <a:latin typeface="Arial" charset="0"/>
              <a:ea typeface="ＭＳ Ｐゴシック" pitchFamily="-111" charset="-128"/>
              <a:cs typeface="Times New Roman" pitchFamily="-111" charset="0"/>
            </a:endParaRPr>
          </a:p>
          <a:p>
            <a:pPr>
              <a:defRPr/>
            </a:pPr>
            <a:endParaRPr lang="en-US">
              <a:latin typeface="Arial"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baseline="0">
                <a:solidFill>
                  <a:schemeClr val="accent5">
                    <a:lumMod val="50000"/>
                  </a:schemeClr>
                </a:solidFill>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EF4B379C-6216-7EF0-C18A-95994E06E074}"/>
              </a:ext>
            </a:extLst>
          </p:cNvPr>
          <p:cNvSpPr>
            <a:spLocks noGrp="1"/>
          </p:cNvSpPr>
          <p:nvPr>
            <p:ph type="ftr" sz="quarter" idx="10"/>
          </p:nvPr>
        </p:nvSpPr>
        <p:spPr>
          <a:xfrm>
            <a:off x="5791200" y="6569075"/>
            <a:ext cx="2895600" cy="288925"/>
          </a:xfrm>
        </p:spPr>
        <p:txBody>
          <a:bodyPr wrap="square" numCol="1" anchor="t" anchorCtr="0" compatLnSpc="1">
            <a:prstTxWarp prst="textNoShape">
              <a:avLst/>
            </a:prstTxWarp>
          </a:bodyPr>
          <a:lstStyle>
            <a:lvl1pPr algn="r">
              <a:defRPr sz="1400" b="1" smtClean="0">
                <a:solidFill>
                  <a:schemeClr val="bg1"/>
                </a:solidFill>
              </a:defRPr>
            </a:lvl1pPr>
          </a:lstStyle>
          <a:p>
            <a:pPr>
              <a:defRPr/>
            </a:pPr>
            <a:r>
              <a:rPr lang="en-US"/>
              <a:t>©  Prentice Hall 2011</a:t>
            </a:r>
          </a:p>
        </p:txBody>
      </p:sp>
      <p:sp>
        <p:nvSpPr>
          <p:cNvPr id="7" name="Slide Number Placeholder 5">
            <a:extLst>
              <a:ext uri="{FF2B5EF4-FFF2-40B4-BE49-F238E27FC236}">
                <a16:creationId xmlns:a16="http://schemas.microsoft.com/office/drawing/2014/main" id="{C6C4CC77-34FB-5FC5-D039-9A1E35204584}"/>
              </a:ext>
            </a:extLst>
          </p:cNvPr>
          <p:cNvSpPr>
            <a:spLocks noGrp="1"/>
          </p:cNvSpPr>
          <p:nvPr>
            <p:ph type="sldNum" sz="quarter" idx="11"/>
          </p:nvPr>
        </p:nvSpPr>
        <p:spPr>
          <a:xfrm>
            <a:off x="457200" y="6569075"/>
            <a:ext cx="2133600" cy="288925"/>
          </a:xfrm>
        </p:spPr>
        <p:txBody>
          <a:bodyPr anchor="t"/>
          <a:lstStyle>
            <a:lvl1pPr>
              <a:defRPr sz="1400" b="1">
                <a:solidFill>
                  <a:schemeClr val="bg1"/>
                </a:solidFill>
              </a:defRPr>
            </a:lvl1pPr>
          </a:lstStyle>
          <a:p>
            <a:fld id="{61261C8B-D727-4352-AB16-40FC0AAF1F92}" type="slidenum">
              <a:rPr lang="en-US" altLang="en-US"/>
              <a:pPr/>
              <a:t>‹#›</a:t>
            </a:fld>
            <a:endParaRPr lang="en-US" altLang="en-US"/>
          </a:p>
        </p:txBody>
      </p:sp>
    </p:spTree>
    <p:extLst>
      <p:ext uri="{BB962C8B-B14F-4D97-AF65-F5344CB8AC3E}">
        <p14:creationId xmlns:p14="http://schemas.microsoft.com/office/powerpoint/2010/main" val="400997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p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CD68A-3387-67E8-A265-A836878B90F0}"/>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Rectangle 4">
            <a:extLst>
              <a:ext uri="{FF2B5EF4-FFF2-40B4-BE49-F238E27FC236}">
                <a16:creationId xmlns:a16="http://schemas.microsoft.com/office/drawing/2014/main" id="{1E202C64-DA1E-D71E-4BF9-D84F68254E45}"/>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6" name="Footer Placeholder 4">
            <a:extLst>
              <a:ext uri="{FF2B5EF4-FFF2-40B4-BE49-F238E27FC236}">
                <a16:creationId xmlns:a16="http://schemas.microsoft.com/office/drawing/2014/main" id="{1FB9F5EC-4EDC-CC9D-7DBA-5EBCDE6FAC77}"/>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7" name="Slide Number Placeholder 5">
            <a:extLst>
              <a:ext uri="{FF2B5EF4-FFF2-40B4-BE49-F238E27FC236}">
                <a16:creationId xmlns:a16="http://schemas.microsoft.com/office/drawing/2014/main" id="{9772C9F6-B294-62A2-E0F7-A7B5314E295E}"/>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CD8972B7-7AF1-41AB-82EC-6C0302B8A987}" type="slidenum">
              <a:rPr lang="en-US" altLang="en-US"/>
              <a:pPr/>
              <a:t>‹#›</a:t>
            </a:fld>
            <a:endParaRPr lang="en-US" altLang="en-US"/>
          </a:p>
        </p:txBody>
      </p:sp>
    </p:spTree>
    <p:extLst>
      <p:ext uri="{BB962C8B-B14F-4D97-AF65-F5344CB8AC3E}">
        <p14:creationId xmlns:p14="http://schemas.microsoft.com/office/powerpoint/2010/main" val="205020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se Study Question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4C8218-4DD4-0715-2CAC-C32DD2F1D9FC}"/>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TextBox 4">
            <a:extLst>
              <a:ext uri="{FF2B5EF4-FFF2-40B4-BE49-F238E27FC236}">
                <a16:creationId xmlns:a16="http://schemas.microsoft.com/office/drawing/2014/main" id="{1B232799-D5A5-A2D3-17B3-21DA3A04A540}"/>
              </a:ext>
            </a:extLst>
          </p:cNvPr>
          <p:cNvSpPr txBox="1"/>
          <p:nvPr/>
        </p:nvSpPr>
        <p:spPr>
          <a:xfrm>
            <a:off x="457200" y="2057400"/>
            <a:ext cx="8229600" cy="738188"/>
          </a:xfrm>
          <a:prstGeom prst="rect">
            <a:avLst/>
          </a:prstGeom>
          <a:noFill/>
        </p:spPr>
        <p:txBody>
          <a:bodyPr>
            <a:spAutoFit/>
          </a:bodyPr>
          <a:lstStyle/>
          <a:p>
            <a:pPr algn="ctr">
              <a:defRPr/>
            </a:pPr>
            <a:r>
              <a:rPr lang="en-US" sz="1800" i="1">
                <a:latin typeface="Cambria" pitchFamily="-111" charset="0"/>
                <a:ea typeface="ＭＳ Ｐゴシック" pitchFamily="-111" charset="-128"/>
              </a:rPr>
              <a:t>Read the Interactive Session and discuss the following questions</a:t>
            </a:r>
          </a:p>
          <a:p>
            <a:pPr>
              <a:defRPr/>
            </a:pPr>
            <a:endParaRPr lang="en-US">
              <a:latin typeface="Arial" charset="0"/>
              <a:ea typeface="ＭＳ Ｐゴシック" pitchFamily="-111" charset="-128"/>
            </a:endParaRPr>
          </a:p>
        </p:txBody>
      </p:sp>
      <p:sp>
        <p:nvSpPr>
          <p:cNvPr id="6" name="Rectangle 5">
            <a:extLst>
              <a:ext uri="{FF2B5EF4-FFF2-40B4-BE49-F238E27FC236}">
                <a16:creationId xmlns:a16="http://schemas.microsoft.com/office/drawing/2014/main" id="{3F4117C0-6F94-93D9-EC52-8FB21B8361E6}"/>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7" name="TextBox 6">
            <a:extLst>
              <a:ext uri="{FF2B5EF4-FFF2-40B4-BE49-F238E27FC236}">
                <a16:creationId xmlns:a16="http://schemas.microsoft.com/office/drawing/2014/main" id="{191CCC84-F6A0-99D5-B072-F72450FA6546}"/>
              </a:ext>
            </a:extLst>
          </p:cNvPr>
          <p:cNvSpPr txBox="1"/>
          <p:nvPr userDrawn="1"/>
        </p:nvSpPr>
        <p:spPr>
          <a:xfrm>
            <a:off x="457200" y="2057400"/>
            <a:ext cx="8229600" cy="738188"/>
          </a:xfrm>
          <a:prstGeom prst="rect">
            <a:avLst/>
          </a:prstGeom>
          <a:noFill/>
        </p:spPr>
        <p:txBody>
          <a:bodyPr>
            <a:spAutoFit/>
          </a:bodyPr>
          <a:lstStyle/>
          <a:p>
            <a:pPr algn="ctr">
              <a:defRPr/>
            </a:pPr>
            <a:r>
              <a:rPr lang="en-US" sz="1800" i="1">
                <a:latin typeface="Cambria" pitchFamily="-111" charset="0"/>
                <a:ea typeface="ＭＳ Ｐゴシック" pitchFamily="-111" charset="-128"/>
              </a:rPr>
              <a:t>Read the Interactive Session and discuss the following questions</a:t>
            </a:r>
          </a:p>
          <a:p>
            <a:pPr>
              <a:defRPr/>
            </a:pPr>
            <a:endParaRPr lang="en-US">
              <a:latin typeface="Arial"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2514600"/>
            <a:ext cx="8229600" cy="3810000"/>
          </a:xfrm>
          <a:solidFill>
            <a:schemeClr val="accent4">
              <a:lumMod val="40000"/>
              <a:lumOff val="60000"/>
            </a:schemeClr>
          </a:solidFill>
          <a:ln>
            <a:solidFill>
              <a:schemeClr val="accent4">
                <a:lumMod val="75000"/>
              </a:schemeClr>
            </a:solid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8" name="Text Placeholder 11"/>
          <p:cNvSpPr>
            <a:spLocks noGrp="1"/>
          </p:cNvSpPr>
          <p:nvPr>
            <p:ph type="body" sz="quarter" idx="15"/>
          </p:nvPr>
        </p:nvSpPr>
        <p:spPr>
          <a:xfrm>
            <a:off x="457200" y="1676400"/>
            <a:ext cx="8229595" cy="381000"/>
          </a:xfrm>
        </p:spPr>
        <p:txBody>
          <a:bodyPr/>
          <a:lstStyle>
            <a:lvl1pPr algn="ctr">
              <a:buNone/>
              <a:defRPr sz="2400" b="1" baseline="0">
                <a:solidFill>
                  <a:schemeClr val="accent4">
                    <a:lumMod val="50000"/>
                  </a:schemeClr>
                </a:solidFill>
                <a:effectLst/>
                <a:latin typeface="+mn-lt"/>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Footer Placeholder 4">
            <a:extLst>
              <a:ext uri="{FF2B5EF4-FFF2-40B4-BE49-F238E27FC236}">
                <a16:creationId xmlns:a16="http://schemas.microsoft.com/office/drawing/2014/main" id="{0D561EA5-5DBC-D3F8-D6FE-DBEC870C1ADE}"/>
              </a:ext>
            </a:extLst>
          </p:cNvPr>
          <p:cNvSpPr>
            <a:spLocks noGrp="1"/>
          </p:cNvSpPr>
          <p:nvPr>
            <p:ph type="ftr" sz="quarter" idx="16"/>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10" name="Slide Number Placeholder 5">
            <a:extLst>
              <a:ext uri="{FF2B5EF4-FFF2-40B4-BE49-F238E27FC236}">
                <a16:creationId xmlns:a16="http://schemas.microsoft.com/office/drawing/2014/main" id="{25B296D9-3D04-F56D-680A-74C173362C0D}"/>
              </a:ext>
            </a:extLst>
          </p:cNvPr>
          <p:cNvSpPr>
            <a:spLocks noGrp="1"/>
          </p:cNvSpPr>
          <p:nvPr>
            <p:ph type="sldNum" sz="quarter" idx="17"/>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4786AD80-B90D-4C1D-821A-8A23D3731925}" type="slidenum">
              <a:rPr lang="en-US" altLang="en-US"/>
              <a:pPr/>
              <a:t>‹#›</a:t>
            </a:fld>
            <a:endParaRPr lang="en-US" altLang="en-US"/>
          </a:p>
        </p:txBody>
      </p:sp>
    </p:spTree>
    <p:extLst>
      <p:ext uri="{BB962C8B-B14F-4D97-AF65-F5344CB8AC3E}">
        <p14:creationId xmlns:p14="http://schemas.microsoft.com/office/powerpoint/2010/main" val="8569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page - wi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51B4E8-C5B4-8A1F-0AB5-C9547B9701F7}"/>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5" name="Rectangle 4">
            <a:extLst>
              <a:ext uri="{FF2B5EF4-FFF2-40B4-BE49-F238E27FC236}">
                <a16:creationId xmlns:a16="http://schemas.microsoft.com/office/drawing/2014/main" id="{2E68136F-8ACC-D4B2-E890-90926706A3AF}"/>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0" y="1828800"/>
            <a:ext cx="9144000" cy="4724400"/>
          </a:xfrm>
        </p:spPr>
        <p:txBody>
          <a:bodyPr/>
          <a:lstStyle>
            <a:lvl1pPr>
              <a:spcBef>
                <a:spcPts val="0"/>
              </a:spcBef>
              <a:spcAft>
                <a:spcPts val="6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6" name="Footer Placeholder 4">
            <a:extLst>
              <a:ext uri="{FF2B5EF4-FFF2-40B4-BE49-F238E27FC236}">
                <a16:creationId xmlns:a16="http://schemas.microsoft.com/office/drawing/2014/main" id="{15153769-2300-E4E2-ED60-0F12C3D22DC1}"/>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7" name="Slide Number Placeholder 5">
            <a:extLst>
              <a:ext uri="{FF2B5EF4-FFF2-40B4-BE49-F238E27FC236}">
                <a16:creationId xmlns:a16="http://schemas.microsoft.com/office/drawing/2014/main" id="{F0D4BC93-A867-3B4C-C5ED-4D5A01EB4980}"/>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F5E3AF6A-75A9-4A05-96D5-F3AA6DA25B5B}" type="slidenum">
              <a:rPr lang="en-US" altLang="en-US"/>
              <a:pPr/>
              <a:t>‹#›</a:t>
            </a:fld>
            <a:endParaRPr lang="en-US" altLang="en-US"/>
          </a:p>
        </p:txBody>
      </p:sp>
    </p:spTree>
    <p:extLst>
      <p:ext uri="{BB962C8B-B14F-4D97-AF65-F5344CB8AC3E}">
        <p14:creationId xmlns:p14="http://schemas.microsoft.com/office/powerpoint/2010/main" val="95069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with lefthand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F4337D-FB0D-859B-AAE0-317BEB12A1F9}"/>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Picture Placeholder 8"/>
          <p:cNvSpPr>
            <a:spLocks noGrp="1"/>
          </p:cNvSpPr>
          <p:nvPr>
            <p:ph type="pic" sz="quarter" idx="15"/>
          </p:nvPr>
        </p:nvSpPr>
        <p:spPr>
          <a:xfrm>
            <a:off x="2895600" y="1752600"/>
            <a:ext cx="5638800" cy="4572000"/>
          </a:xfrm>
          <a:ln w="19050">
            <a:solidFill>
              <a:schemeClr val="accent4"/>
            </a:solidFill>
          </a:ln>
        </p:spPr>
        <p:txBody>
          <a:bodyPr/>
          <a:lstStyle/>
          <a:p>
            <a:pPr lvl="0"/>
            <a:r>
              <a:rPr lang="en-US" noProof="0"/>
              <a:t>Click icon to add picture</a:t>
            </a:r>
            <a:endParaRPr lang="en-US" noProof="0" dirty="0"/>
          </a:p>
        </p:txBody>
      </p:sp>
      <p:sp>
        <p:nvSpPr>
          <p:cNvPr id="11" name="Text Placeholder 10"/>
          <p:cNvSpPr>
            <a:spLocks noGrp="1"/>
          </p:cNvSpPr>
          <p:nvPr>
            <p:ph type="body" sz="quarter" idx="16"/>
          </p:nvPr>
        </p:nvSpPr>
        <p:spPr>
          <a:xfrm>
            <a:off x="457200" y="1752600"/>
            <a:ext cx="2133600" cy="1143000"/>
          </a:xfrm>
        </p:spPr>
        <p:txBody>
          <a:bodyPr/>
          <a:lstStyle>
            <a:lvl1pPr marL="0" indent="0" algn="l">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dirty="0"/>
              <a:t>Click to edit Master text styles</a:t>
            </a:r>
          </a:p>
        </p:txBody>
      </p:sp>
      <p:sp>
        <p:nvSpPr>
          <p:cNvPr id="13" name="Text Placeholder 10"/>
          <p:cNvSpPr>
            <a:spLocks noGrp="1"/>
          </p:cNvSpPr>
          <p:nvPr>
            <p:ph type="body" sz="quarter" idx="17"/>
          </p:nvPr>
        </p:nvSpPr>
        <p:spPr>
          <a:xfrm>
            <a:off x="457200" y="2971800"/>
            <a:ext cx="2133600" cy="20574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457200" y="5257800"/>
            <a:ext cx="21336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4" name="Footer Placeholder 4">
            <a:extLst>
              <a:ext uri="{FF2B5EF4-FFF2-40B4-BE49-F238E27FC236}">
                <a16:creationId xmlns:a16="http://schemas.microsoft.com/office/drawing/2014/main" id="{C3541B44-0F9B-0F8B-2068-774E55AA2803}"/>
              </a:ext>
            </a:extLst>
          </p:cNvPr>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5" name="Slide Number Placeholder 5">
            <a:extLst>
              <a:ext uri="{FF2B5EF4-FFF2-40B4-BE49-F238E27FC236}">
                <a16:creationId xmlns:a16="http://schemas.microsoft.com/office/drawing/2014/main" id="{F4B9A711-D4A5-366D-04C7-84C03EC8AB88}"/>
              </a:ext>
            </a:extLst>
          </p:cNvPr>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2378CE6E-5349-44CC-B788-AB204E6353C2}" type="slidenum">
              <a:rPr lang="en-US" altLang="en-US"/>
              <a:pPr/>
              <a:t>‹#›</a:t>
            </a:fld>
            <a:endParaRPr lang="en-US" altLang="en-US"/>
          </a:p>
        </p:txBody>
      </p:sp>
    </p:spTree>
    <p:extLst>
      <p:ext uri="{BB962C8B-B14F-4D97-AF65-F5344CB8AC3E}">
        <p14:creationId xmlns:p14="http://schemas.microsoft.com/office/powerpoint/2010/main" val="129637984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Bottom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B0105-DE80-6DDC-F78B-7CD2F8896975}"/>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a:t>Click to edit Master text styles</a:t>
            </a:r>
          </a:p>
        </p:txBody>
      </p:sp>
      <p:sp>
        <p:nvSpPr>
          <p:cNvPr id="9" name="Picture Placeholder 8"/>
          <p:cNvSpPr>
            <a:spLocks noGrp="1"/>
          </p:cNvSpPr>
          <p:nvPr>
            <p:ph type="pic" sz="quarter" idx="15"/>
          </p:nvPr>
        </p:nvSpPr>
        <p:spPr>
          <a:xfrm>
            <a:off x="533400" y="2209800"/>
            <a:ext cx="8153400" cy="3124200"/>
          </a:xfrm>
          <a:ln w="19050">
            <a:solidFill>
              <a:schemeClr val="accent4"/>
            </a:solidFill>
          </a:ln>
        </p:spPr>
        <p:txBody>
          <a:bodyPr/>
          <a:lstStyle/>
          <a:p>
            <a:pPr lvl="0"/>
            <a:r>
              <a:rPr lang="en-US" noProof="0"/>
              <a:t>Click icon to add picture</a:t>
            </a:r>
            <a:endParaRPr lang="en-US" noProof="0" dirty="0"/>
          </a:p>
        </p:txBody>
      </p:sp>
      <p:sp>
        <p:nvSpPr>
          <p:cNvPr id="11" name="Text Placeholder 10"/>
          <p:cNvSpPr>
            <a:spLocks noGrp="1"/>
          </p:cNvSpPr>
          <p:nvPr>
            <p:ph type="body" sz="quarter" idx="16"/>
          </p:nvPr>
        </p:nvSpPr>
        <p:spPr>
          <a:xfrm>
            <a:off x="0" y="1600200"/>
            <a:ext cx="9144000" cy="381000"/>
          </a:xfrm>
        </p:spPr>
        <p:txBody>
          <a:bodyPr/>
          <a:lstStyle>
            <a:lvl1pPr marL="0" algn="ctr">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a:t>Click to edit Master text styles</a:t>
            </a:r>
          </a:p>
        </p:txBody>
      </p:sp>
      <p:sp>
        <p:nvSpPr>
          <p:cNvPr id="13" name="Text Placeholder 10"/>
          <p:cNvSpPr>
            <a:spLocks noGrp="1"/>
          </p:cNvSpPr>
          <p:nvPr>
            <p:ph type="body" sz="quarter" idx="17"/>
          </p:nvPr>
        </p:nvSpPr>
        <p:spPr>
          <a:xfrm>
            <a:off x="1600200" y="5486400"/>
            <a:ext cx="7086600" cy="8382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533400" y="5486400"/>
            <a:ext cx="9144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4" name="Footer Placeholder 4">
            <a:extLst>
              <a:ext uri="{FF2B5EF4-FFF2-40B4-BE49-F238E27FC236}">
                <a16:creationId xmlns:a16="http://schemas.microsoft.com/office/drawing/2014/main" id="{4FB4637E-A497-1E35-EA64-6D41C716C621}"/>
              </a:ext>
            </a:extLst>
          </p:cNvPr>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5" name="Slide Number Placeholder 5">
            <a:extLst>
              <a:ext uri="{FF2B5EF4-FFF2-40B4-BE49-F238E27FC236}">
                <a16:creationId xmlns:a16="http://schemas.microsoft.com/office/drawing/2014/main" id="{C5FD1550-F897-15DB-CE51-22ABD2A8E60C}"/>
              </a:ext>
            </a:extLst>
          </p:cNvPr>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AB9891F-B13D-4922-8B9C-2BCB1A60711C}" type="slidenum">
              <a:rPr lang="en-US" altLang="en-US"/>
              <a:pPr/>
              <a:t>‹#›</a:t>
            </a:fld>
            <a:endParaRPr lang="en-US" altLang="en-US"/>
          </a:p>
        </p:txBody>
      </p:sp>
    </p:spTree>
    <p:extLst>
      <p:ext uri="{BB962C8B-B14F-4D97-AF65-F5344CB8AC3E}">
        <p14:creationId xmlns:p14="http://schemas.microsoft.com/office/powerpoint/2010/main" val="65643570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pyright Noti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E85F26-ABE7-9473-5514-BBB40D3FCCB4}"/>
              </a:ext>
            </a:extLst>
          </p:cNvPr>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pic>
        <p:nvPicPr>
          <p:cNvPr id="4" name="Picture 4">
            <a:extLst>
              <a:ext uri="{FF2B5EF4-FFF2-40B4-BE49-F238E27FC236}">
                <a16:creationId xmlns:a16="http://schemas.microsoft.com/office/drawing/2014/main" id="{AD8688F6-40F9-35D5-C17D-8AD5974B3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23275" cy="2747963"/>
          </a:xfrm>
          <a:prstGeom prst="rect">
            <a:avLst/>
          </a:prstGeom>
          <a:solidFill>
            <a:schemeClr val="hlink"/>
          </a:solidFill>
          <a:ln w="9525">
            <a:solidFill>
              <a:schemeClr val="bg1"/>
            </a:solidFill>
            <a:miter lim="800000"/>
            <a:headEnd/>
            <a:tailEnd/>
          </a:ln>
        </p:spPr>
      </p:pic>
      <p:sp>
        <p:nvSpPr>
          <p:cNvPr id="5" name="TextBox 4">
            <a:extLst>
              <a:ext uri="{FF2B5EF4-FFF2-40B4-BE49-F238E27FC236}">
                <a16:creationId xmlns:a16="http://schemas.microsoft.com/office/drawing/2014/main" id="{425DBCC4-9AAA-FC6C-D584-D7246D6F81F1}"/>
              </a:ext>
            </a:extLst>
          </p:cNvPr>
          <p:cNvSpPr txBox="1"/>
          <p:nvPr/>
        </p:nvSpPr>
        <p:spPr>
          <a:xfrm>
            <a:off x="838200" y="4038600"/>
            <a:ext cx="7696200" cy="3108325"/>
          </a:xfrm>
          <a:prstGeom prst="rect">
            <a:avLst/>
          </a:prstGeom>
          <a:noFill/>
        </p:spPr>
        <p:txBody>
          <a:bodyPr>
            <a:spAutoFit/>
          </a:bodyPr>
          <a:lstStyle/>
          <a:p>
            <a:pPr algn="ctr">
              <a:spcAft>
                <a:spcPts val="600"/>
              </a:spcAft>
              <a:defRPr/>
            </a:pPr>
            <a:r>
              <a:rPr lang="en-US" sz="1800">
                <a:solidFill>
                  <a:srgbClr val="000000"/>
                </a:solidFill>
                <a:latin typeface="Arial" charset="0"/>
                <a:ea typeface="ＭＳ Ｐゴシック" pitchFamily="-111" charset="-128"/>
                <a:cs typeface="Times New Roman" pitchFamily="-111" charset="0"/>
              </a:rPr>
              <a:t>All rights reserved. No part of this publication may be reproduced, stored in a retrieval system, or transmitted, in any form or by any means, electronic, mechanical, photocopying, recording, or otherwise, without the prior written permission of the publisher. </a:t>
            </a:r>
          </a:p>
          <a:p>
            <a:pPr algn="ctr">
              <a:spcAft>
                <a:spcPts val="600"/>
              </a:spcAft>
              <a:defRPr/>
            </a:pPr>
            <a:r>
              <a:rPr lang="en-US" sz="2000">
                <a:solidFill>
                  <a:srgbClr val="000000"/>
                </a:solidFill>
                <a:latin typeface="Arial" charset="0"/>
                <a:ea typeface="ＭＳ Ｐゴシック" pitchFamily="-111" charset="-128"/>
                <a:cs typeface="Times New Roman" pitchFamily="-111" charset="0"/>
              </a:rPr>
              <a:t>Printed in the United States of America.</a:t>
            </a:r>
          </a:p>
          <a:p>
            <a:pPr algn="ctr">
              <a:spcAft>
                <a:spcPts val="600"/>
              </a:spcAft>
              <a:defRPr/>
            </a:pPr>
            <a:r>
              <a:rPr lang="en-US" sz="2000">
                <a:solidFill>
                  <a:srgbClr val="000000"/>
                </a:solidFill>
                <a:latin typeface="Tahoma" pitchFamily="-111" charset="0"/>
                <a:ea typeface="ＭＳ Ｐゴシック" pitchFamily="-111" charset="-128"/>
                <a:cs typeface="Arial" charset="0"/>
              </a:rPr>
              <a:t>Copyright © 2011 Pearson Education, Inc.  </a:t>
            </a:r>
          </a:p>
          <a:p>
            <a:pPr algn="ctr">
              <a:spcAft>
                <a:spcPts val="600"/>
              </a:spcAft>
              <a:defRPr/>
            </a:pPr>
            <a:r>
              <a:rPr lang="en-US" sz="2000">
                <a:solidFill>
                  <a:srgbClr val="000000"/>
                </a:solidFill>
                <a:latin typeface="Tahoma" pitchFamily="-111" charset="0"/>
                <a:ea typeface="ＭＳ Ｐゴシック" pitchFamily="-111" charset="-128"/>
                <a:cs typeface="Arial" charset="0"/>
              </a:rPr>
              <a:t>Publishing as Prentice Hall</a:t>
            </a:r>
            <a:endParaRPr lang="en-US" sz="2000">
              <a:solidFill>
                <a:srgbClr val="000000"/>
              </a:solidFill>
              <a:latin typeface="Arial" charset="0"/>
              <a:ea typeface="ＭＳ Ｐゴシック" pitchFamily="-111" charset="-128"/>
              <a:cs typeface="Arial" charset="0"/>
            </a:endParaRPr>
          </a:p>
          <a:p>
            <a:pPr algn="ctr">
              <a:defRPr/>
            </a:pPr>
            <a:endParaRPr lang="en-US" sz="2000">
              <a:solidFill>
                <a:srgbClr val="000000"/>
              </a:solidFill>
              <a:latin typeface="Arial" charset="0"/>
              <a:ea typeface="ＭＳ Ｐゴシック" pitchFamily="-111" charset="-128"/>
              <a:cs typeface="Times New Roman" pitchFamily="-111" charset="0"/>
            </a:endParaRPr>
          </a:p>
          <a:p>
            <a:pPr>
              <a:defRPr/>
            </a:pPr>
            <a:endParaRPr lang="en-US">
              <a:latin typeface="Arial" charset="0"/>
              <a:ea typeface="ＭＳ Ｐゴシック" pitchFamily="-111" charset="-128"/>
            </a:endParaRPr>
          </a:p>
        </p:txBody>
      </p:sp>
      <p:sp>
        <p:nvSpPr>
          <p:cNvPr id="6" name="Rectangle 5">
            <a:extLst>
              <a:ext uri="{FF2B5EF4-FFF2-40B4-BE49-F238E27FC236}">
                <a16:creationId xmlns:a16="http://schemas.microsoft.com/office/drawing/2014/main" id="{60714420-3659-01D1-9219-399FAC731CCB}"/>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C0C0C0"/>
                  </a:outerShdw>
                </a:effectLst>
                <a:latin typeface="Cambria" pitchFamily="-111" charset="0"/>
                <a:ea typeface="ＭＳ Ｐゴシック" pitchFamily="-111" charset="-128"/>
              </a:rPr>
              <a:t>Management Information Systems</a:t>
            </a:r>
            <a:endParaRPr lang="en-US" sz="1800" b="1">
              <a:solidFill>
                <a:srgbClr val="9F0F10"/>
              </a:solidFill>
              <a:effectLst>
                <a:outerShdw blurRad="38100" dist="38100" dir="2700000" algn="tl">
                  <a:srgbClr val="C0C0C0"/>
                </a:outerShdw>
              </a:effectLst>
              <a:latin typeface="Cambria" pitchFamily="-111" charset="0"/>
              <a:ea typeface="ＭＳ Ｐゴシック" pitchFamily="-111" charset="-128"/>
            </a:endParaRPr>
          </a:p>
        </p:txBody>
      </p:sp>
      <p:pic>
        <p:nvPicPr>
          <p:cNvPr id="7" name="Picture 4">
            <a:extLst>
              <a:ext uri="{FF2B5EF4-FFF2-40B4-BE49-F238E27FC236}">
                <a16:creationId xmlns:a16="http://schemas.microsoft.com/office/drawing/2014/main" id="{570F9248-B6FC-11C5-C75A-9E64E94CBB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143000"/>
            <a:ext cx="8423275" cy="2747963"/>
          </a:xfrm>
          <a:prstGeom prst="rect">
            <a:avLst/>
          </a:prstGeom>
          <a:solidFill>
            <a:schemeClr val="hlink"/>
          </a:solidFill>
          <a:ln w="9525">
            <a:solidFill>
              <a:schemeClr val="bg1"/>
            </a:solidFill>
            <a:miter lim="800000"/>
            <a:headEnd/>
            <a:tailEnd/>
          </a:ln>
        </p:spPr>
      </p:pic>
      <p:sp>
        <p:nvSpPr>
          <p:cNvPr id="8" name="TextBox 7">
            <a:extLst>
              <a:ext uri="{FF2B5EF4-FFF2-40B4-BE49-F238E27FC236}">
                <a16:creationId xmlns:a16="http://schemas.microsoft.com/office/drawing/2014/main" id="{EA16E7A7-FC1A-F509-44EB-26E54B629690}"/>
              </a:ext>
            </a:extLst>
          </p:cNvPr>
          <p:cNvSpPr txBox="1"/>
          <p:nvPr userDrawn="1"/>
        </p:nvSpPr>
        <p:spPr>
          <a:xfrm>
            <a:off x="838200" y="4038600"/>
            <a:ext cx="7696200" cy="3108325"/>
          </a:xfrm>
          <a:prstGeom prst="rect">
            <a:avLst/>
          </a:prstGeom>
          <a:noFill/>
        </p:spPr>
        <p:txBody>
          <a:bodyPr>
            <a:spAutoFit/>
          </a:bodyPr>
          <a:lstStyle/>
          <a:p>
            <a:pPr algn="ctr">
              <a:spcAft>
                <a:spcPts val="600"/>
              </a:spcAft>
              <a:defRPr/>
            </a:pPr>
            <a:r>
              <a:rPr lang="en-US" sz="1800">
                <a:solidFill>
                  <a:srgbClr val="000000"/>
                </a:solidFill>
                <a:latin typeface="Arial" charset="0"/>
                <a:ea typeface="ＭＳ Ｐゴシック" pitchFamily="-111" charset="-128"/>
                <a:cs typeface="Times New Roman" pitchFamily="-111" charset="0"/>
              </a:rPr>
              <a:t>All rights reserved. No part of this publication may be reproduced, stored in a retrieval system, or transmitted, in any form or by any means, electronic, mechanical, photocopying, recording, or otherwise, without the prior written permission of the publisher. </a:t>
            </a:r>
          </a:p>
          <a:p>
            <a:pPr algn="ctr">
              <a:spcAft>
                <a:spcPts val="600"/>
              </a:spcAft>
              <a:defRPr/>
            </a:pPr>
            <a:r>
              <a:rPr lang="en-US" sz="2000">
                <a:solidFill>
                  <a:srgbClr val="000000"/>
                </a:solidFill>
                <a:latin typeface="Arial" charset="0"/>
                <a:ea typeface="ＭＳ Ｐゴシック" pitchFamily="-111" charset="-128"/>
                <a:cs typeface="Times New Roman" pitchFamily="-111" charset="0"/>
              </a:rPr>
              <a:t>Printed in the United States of America.</a:t>
            </a:r>
          </a:p>
          <a:p>
            <a:pPr algn="ctr">
              <a:spcAft>
                <a:spcPts val="600"/>
              </a:spcAft>
              <a:defRPr/>
            </a:pPr>
            <a:r>
              <a:rPr lang="en-US" sz="2000">
                <a:solidFill>
                  <a:srgbClr val="000000"/>
                </a:solidFill>
                <a:latin typeface="Tahoma" pitchFamily="-111" charset="0"/>
                <a:ea typeface="ＭＳ Ｐゴシック" pitchFamily="-111" charset="-128"/>
                <a:cs typeface="Arial" charset="0"/>
              </a:rPr>
              <a:t>Copyright © 2011 Pearson Education, Inc.  </a:t>
            </a:r>
          </a:p>
          <a:p>
            <a:pPr algn="ctr">
              <a:spcAft>
                <a:spcPts val="600"/>
              </a:spcAft>
              <a:defRPr/>
            </a:pPr>
            <a:r>
              <a:rPr lang="en-US" sz="2000">
                <a:solidFill>
                  <a:srgbClr val="000000"/>
                </a:solidFill>
                <a:latin typeface="Tahoma" pitchFamily="-111" charset="0"/>
                <a:ea typeface="ＭＳ Ｐゴシック" pitchFamily="-111" charset="-128"/>
                <a:cs typeface="Arial" charset="0"/>
              </a:rPr>
              <a:t>Publishing as Prentice Hall</a:t>
            </a:r>
            <a:endParaRPr lang="en-US" sz="2000">
              <a:solidFill>
                <a:srgbClr val="000000"/>
              </a:solidFill>
              <a:latin typeface="Arial" charset="0"/>
              <a:ea typeface="ＭＳ Ｐゴシック" pitchFamily="-111" charset="-128"/>
              <a:cs typeface="Arial" charset="0"/>
            </a:endParaRPr>
          </a:p>
          <a:p>
            <a:pPr algn="ctr">
              <a:defRPr/>
            </a:pPr>
            <a:endParaRPr lang="en-US" sz="2000">
              <a:solidFill>
                <a:srgbClr val="000000"/>
              </a:solidFill>
              <a:latin typeface="Arial" charset="0"/>
              <a:ea typeface="ＭＳ Ｐゴシック" pitchFamily="-111" charset="-128"/>
              <a:cs typeface="Times New Roman" pitchFamily="-111" charset="0"/>
            </a:endParaRPr>
          </a:p>
          <a:p>
            <a:pPr>
              <a:defRPr/>
            </a:pPr>
            <a:endParaRPr lang="en-US">
              <a:latin typeface="Arial" charset="0"/>
              <a:ea typeface="ＭＳ Ｐゴシック" pitchFamily="-111" charset="-128"/>
            </a:endParaRPr>
          </a:p>
        </p:txBody>
      </p:sp>
      <p:sp>
        <p:nvSpPr>
          <p:cNvPr id="2" name="Title 1"/>
          <p:cNvSpPr>
            <a:spLocks noGrp="1"/>
          </p:cNvSpPr>
          <p:nvPr>
            <p:ph type="title"/>
          </p:nvPr>
        </p:nvSpPr>
        <p:spPr>
          <a:xfrm>
            <a:off x="0" y="457200"/>
            <a:ext cx="9144000" cy="304800"/>
          </a:xfrm>
        </p:spPr>
        <p:txBody>
          <a:bodyPr/>
          <a:lstStyle>
            <a:lvl1pPr>
              <a:defRPr sz="1800" b="1" baseline="0">
                <a:solidFill>
                  <a:schemeClr val="accent5">
                    <a:lumMod val="50000"/>
                  </a:schemeClr>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3469C135-B3A8-6A92-E1A8-6992008F0064}"/>
              </a:ext>
            </a:extLst>
          </p:cNvPr>
          <p:cNvSpPr>
            <a:spLocks noGrp="1"/>
          </p:cNvSpPr>
          <p:nvPr>
            <p:ph type="ftr" sz="quarter" idx="10"/>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latin typeface="Arial" charset="0"/>
                <a:ea typeface="ＭＳ Ｐゴシック" pitchFamily="-111" charset="-128"/>
              </a:defRPr>
            </a:lvl1pPr>
          </a:lstStyle>
          <a:p>
            <a:pPr>
              <a:defRPr/>
            </a:pPr>
            <a:r>
              <a:rPr lang="en-US"/>
              <a:t>©  Prentice Hall 2011</a:t>
            </a:r>
          </a:p>
        </p:txBody>
      </p:sp>
      <p:sp>
        <p:nvSpPr>
          <p:cNvPr id="10" name="Slide Number Placeholder 5">
            <a:extLst>
              <a:ext uri="{FF2B5EF4-FFF2-40B4-BE49-F238E27FC236}">
                <a16:creationId xmlns:a16="http://schemas.microsoft.com/office/drawing/2014/main" id="{443A24A3-315A-89E6-A5F4-E440EAE2F31D}"/>
              </a:ext>
            </a:extLst>
          </p:cNvPr>
          <p:cNvSpPr>
            <a:spLocks noGrp="1"/>
          </p:cNvSpPr>
          <p:nvPr>
            <p:ph type="sldNum" sz="quarter" idx="11"/>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E12CA418-C56E-4F64-AF3C-097292EDA8DB}" type="slidenum">
              <a:rPr lang="en-US" altLang="en-US"/>
              <a:pPr/>
              <a:t>‹#›</a:t>
            </a:fld>
            <a:endParaRPr lang="en-US" altLang="en-US"/>
          </a:p>
        </p:txBody>
      </p:sp>
    </p:spTree>
    <p:extLst>
      <p:ext uri="{BB962C8B-B14F-4D97-AF65-F5344CB8AC3E}">
        <p14:creationId xmlns:p14="http://schemas.microsoft.com/office/powerpoint/2010/main" val="364611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C6F5E75-5987-DE6D-269C-D358193C228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Arial" charset="0"/>
                <a:ea typeface="ＭＳ Ｐゴシック" pitchFamily="-111" charset="-128"/>
              </a:defRPr>
            </a:lvl1pPr>
          </a:lstStyle>
          <a:p>
            <a:pPr>
              <a:defRPr/>
            </a:pPr>
            <a:endParaRPr lang="en-US"/>
          </a:p>
        </p:txBody>
      </p:sp>
    </p:spTree>
    <p:extLst>
      <p:ext uri="{BB962C8B-B14F-4D97-AF65-F5344CB8AC3E}">
        <p14:creationId xmlns:p14="http://schemas.microsoft.com/office/powerpoint/2010/main" val="146373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image" Target="../media/image1.png"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 /><Relationship Id="rId13" Type="http://schemas.openxmlformats.org/officeDocument/2006/relationships/slideLayout" Target="../slideLayouts/slideLayout22.xml" /><Relationship Id="rId18" Type="http://schemas.openxmlformats.org/officeDocument/2006/relationships/theme" Target="../theme/theme2.xml" /><Relationship Id="rId3" Type="http://schemas.openxmlformats.org/officeDocument/2006/relationships/slideLayout" Target="../slideLayouts/slideLayout12.xml" /><Relationship Id="rId7" Type="http://schemas.openxmlformats.org/officeDocument/2006/relationships/slideLayout" Target="../slideLayouts/slideLayout16.xml" /><Relationship Id="rId12" Type="http://schemas.openxmlformats.org/officeDocument/2006/relationships/slideLayout" Target="../slideLayouts/slideLayout21.xml" /><Relationship Id="rId17" Type="http://schemas.openxmlformats.org/officeDocument/2006/relationships/slideLayout" Target="../slideLayouts/slideLayout26.xml" /><Relationship Id="rId2" Type="http://schemas.openxmlformats.org/officeDocument/2006/relationships/slideLayout" Target="../slideLayouts/slideLayout11.xml" /><Relationship Id="rId16" Type="http://schemas.openxmlformats.org/officeDocument/2006/relationships/slideLayout" Target="../slideLayouts/slideLayout25.xml" /><Relationship Id="rId1" Type="http://schemas.openxmlformats.org/officeDocument/2006/relationships/slideLayout" Target="../slideLayouts/slideLayout10.xml" /><Relationship Id="rId6" Type="http://schemas.openxmlformats.org/officeDocument/2006/relationships/slideLayout" Target="../slideLayouts/slideLayout15.xml" /><Relationship Id="rId11" Type="http://schemas.openxmlformats.org/officeDocument/2006/relationships/slideLayout" Target="../slideLayouts/slideLayout20.xml" /><Relationship Id="rId5" Type="http://schemas.openxmlformats.org/officeDocument/2006/relationships/slideLayout" Target="../slideLayouts/slideLayout14.xml" /><Relationship Id="rId15" Type="http://schemas.openxmlformats.org/officeDocument/2006/relationships/slideLayout" Target="../slideLayouts/slideLayout24.xml" /><Relationship Id="rId10" Type="http://schemas.openxmlformats.org/officeDocument/2006/relationships/slideLayout" Target="../slideLayouts/slideLayout19.xml" /><Relationship Id="rId4" Type="http://schemas.openxmlformats.org/officeDocument/2006/relationships/slideLayout" Target="../slideLayouts/slideLayout13.xml" /><Relationship Id="rId9" Type="http://schemas.openxmlformats.org/officeDocument/2006/relationships/slideLayout" Target="../slideLayouts/slideLayout18.xml" /><Relationship Id="rId14" Type="http://schemas.openxmlformats.org/officeDocument/2006/relationships/slideLayout" Target="../slideLayouts/slideLayout23.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DCC4AF-1288-C691-53E2-D43B58BA5C1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4CC5117-2939-EC4A-235B-3F1C5A2F7CD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Lst>
  <p:hf hdr="0" dt="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mj-cs"/>
        </a:defRPr>
      </a:lvl1pPr>
      <a:lvl2pPr algn="ctr" rtl="0" eaLnBrk="0" fontAlgn="base" hangingPunct="0">
        <a:spcBef>
          <a:spcPct val="0"/>
        </a:spcBef>
        <a:spcAft>
          <a:spcPct val="0"/>
        </a:spcAft>
        <a:defRPr sz="4400">
          <a:solidFill>
            <a:schemeClr val="tx1"/>
          </a:solidFill>
          <a:latin typeface="Cambria" pitchFamily="18" charset="0"/>
          <a:ea typeface="ＭＳ Ｐゴシック" pitchFamily="-111" charset="-128"/>
        </a:defRPr>
      </a:lvl2pPr>
      <a:lvl3pPr algn="ctr" rtl="0" eaLnBrk="0" fontAlgn="base" hangingPunct="0">
        <a:spcBef>
          <a:spcPct val="0"/>
        </a:spcBef>
        <a:spcAft>
          <a:spcPct val="0"/>
        </a:spcAft>
        <a:defRPr sz="4400">
          <a:solidFill>
            <a:schemeClr val="tx1"/>
          </a:solidFill>
          <a:latin typeface="Cambria" pitchFamily="18" charset="0"/>
          <a:ea typeface="ＭＳ Ｐゴシック" pitchFamily="-111" charset="-128"/>
        </a:defRPr>
      </a:lvl3pPr>
      <a:lvl4pPr algn="ctr" rtl="0" eaLnBrk="0" fontAlgn="base" hangingPunct="0">
        <a:spcBef>
          <a:spcPct val="0"/>
        </a:spcBef>
        <a:spcAft>
          <a:spcPct val="0"/>
        </a:spcAft>
        <a:defRPr sz="4400">
          <a:solidFill>
            <a:schemeClr val="tx1"/>
          </a:solidFill>
          <a:latin typeface="Cambria" pitchFamily="18" charset="0"/>
          <a:ea typeface="ＭＳ Ｐゴシック" pitchFamily="-111" charset="-128"/>
        </a:defRPr>
      </a:lvl4pPr>
      <a:lvl5pPr algn="ctr" rtl="0" eaLnBrk="0" fontAlgn="base" hangingPunct="0">
        <a:spcBef>
          <a:spcPct val="0"/>
        </a:spcBef>
        <a:spcAft>
          <a:spcPct val="0"/>
        </a:spcAft>
        <a:defRPr sz="4400">
          <a:solidFill>
            <a:schemeClr val="tx1"/>
          </a:solidFill>
          <a:latin typeface="Cambria" pitchFamily="18" charset="0"/>
          <a:ea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111"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2210223-0C79-EA65-B615-F841B22F3FC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1091628-C374-2937-B106-DF6A89E0216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2337CD3-743E-13F2-8A54-7895C5955EC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pitchFamily="-111" charset="-128"/>
              </a:defRPr>
            </a:lvl1pPr>
          </a:lstStyle>
          <a:p>
            <a:pPr>
              <a:defRPr/>
            </a:pPr>
            <a:fld id="{05279A12-DAE6-4C97-BBAC-5BA62ABD20D5}" type="datetimeFigureOut">
              <a:rPr lang="en-US"/>
              <a:pPr>
                <a:defRPr/>
              </a:pPr>
              <a:t>1/29/2024</a:t>
            </a:fld>
            <a:endParaRPr lang="en-US"/>
          </a:p>
        </p:txBody>
      </p:sp>
      <p:sp>
        <p:nvSpPr>
          <p:cNvPr id="5" name="Footer Placeholder 4">
            <a:extLst>
              <a:ext uri="{FF2B5EF4-FFF2-40B4-BE49-F238E27FC236}">
                <a16:creationId xmlns:a16="http://schemas.microsoft.com/office/drawing/2014/main" id="{A1FD1D36-B3C5-85D6-374E-7F6A5CD20C9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charset="0"/>
                <a:ea typeface="ＭＳ Ｐゴシック" pitchFamily="-111" charset="-128"/>
              </a:defRPr>
            </a:lvl1pPr>
          </a:lstStyle>
          <a:p>
            <a:pPr>
              <a:defRPr/>
            </a:pPr>
            <a:endParaRPr lang="en-US"/>
          </a:p>
        </p:txBody>
      </p:sp>
      <p:sp>
        <p:nvSpPr>
          <p:cNvPr id="6" name="Slide Number Placeholder 5">
            <a:extLst>
              <a:ext uri="{FF2B5EF4-FFF2-40B4-BE49-F238E27FC236}">
                <a16:creationId xmlns:a16="http://schemas.microsoft.com/office/drawing/2014/main" id="{4E8EFECD-AEBC-A671-0FE6-6EC9FFD723A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63E5602-B15C-4F51-B12D-4DE95013BE7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98" r:id="rId7"/>
    <p:sldLayoutId id="2147483985" r:id="rId8"/>
    <p:sldLayoutId id="2147483986" r:id="rId9"/>
    <p:sldLayoutId id="2147483987" r:id="rId10"/>
    <p:sldLayoutId id="2147483988" r:id="rId11"/>
    <p:sldLayoutId id="2147483999" r:id="rId12"/>
    <p:sldLayoutId id="2147484000" r:id="rId13"/>
    <p:sldLayoutId id="2147484001" r:id="rId14"/>
    <p:sldLayoutId id="2147484002" r:id="rId15"/>
    <p:sldLayoutId id="2147484003" r:id="rId16"/>
    <p:sldLayoutId id="2147484004" r:id="rId17"/>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2.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23.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2.xml" /><Relationship Id="rId1" Type="http://schemas.openxmlformats.org/officeDocument/2006/relationships/slideLayout" Target="../slideLayouts/slideLayout2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2.xml" /></Relationships>
</file>

<file path=ppt/slides/_rels/slide1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4.xml" /><Relationship Id="rId1" Type="http://schemas.openxmlformats.org/officeDocument/2006/relationships/slideLayout" Target="../slideLayouts/slideLayout2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2.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0.xml" /><Relationship Id="rId1" Type="http://schemas.openxmlformats.org/officeDocument/2006/relationships/slideLayout" Target="../slideLayouts/slideLayout24.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2.xml" /></Relationships>
</file>

<file path=ppt/slides/_rels/slide3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9.xml" /><Relationship Id="rId1" Type="http://schemas.openxmlformats.org/officeDocument/2006/relationships/slideLayout" Target="../slideLayouts/slideLayout2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5.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2.xml" /></Relationships>
</file>

<file path=ppt/slides/_rels/slide3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5.xml" /><Relationship Id="rId1" Type="http://schemas.openxmlformats.org/officeDocument/2006/relationships/slideLayout" Target="../slideLayouts/slideLayout23.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31CC-8A48-4E10-5665-CB390CDD337F}"/>
              </a:ext>
            </a:extLst>
          </p:cNvPr>
          <p:cNvSpPr>
            <a:spLocks noGrp="1"/>
          </p:cNvSpPr>
          <p:nvPr>
            <p:ph type="title"/>
          </p:nvPr>
        </p:nvSpPr>
        <p:spPr/>
        <p:txBody>
          <a:bodyPr rtlCol="0">
            <a:normAutofit/>
          </a:bodyPr>
          <a:lstStyle/>
          <a:p>
            <a:pPr fontAlgn="auto">
              <a:spcAft>
                <a:spcPts val="0"/>
              </a:spcAft>
              <a:defRPr/>
            </a:pPr>
            <a:r>
              <a:rPr lang="en-US" cap="none"/>
              <a:t>GLOBAL E-BUSINESS AND COLLABORATION</a:t>
            </a:r>
          </a:p>
        </p:txBody>
      </p:sp>
      <p:sp>
        <p:nvSpPr>
          <p:cNvPr id="15363" name="Text Placeholder 2">
            <a:extLst>
              <a:ext uri="{FF2B5EF4-FFF2-40B4-BE49-F238E27FC236}">
                <a16:creationId xmlns:a16="http://schemas.microsoft.com/office/drawing/2014/main" id="{B658DB7F-2B7C-018A-F19D-E3F822A90920}"/>
              </a:ext>
            </a:extLst>
          </p:cNvPr>
          <p:cNvSpPr>
            <a:spLocks noGrp="1"/>
          </p:cNvSpPr>
          <p:nvPr>
            <p:ph type="body" idx="1"/>
          </p:nvPr>
        </p:nvSpPr>
        <p:spPr>
          <a:xfrm>
            <a:off x="722313" y="1600200"/>
            <a:ext cx="7772400" cy="1500188"/>
          </a:xfrm>
        </p:spPr>
        <p:txBody>
          <a:bodyPr rtlCol="0">
            <a:normAutofit/>
          </a:bodyPr>
          <a:lstStyle/>
          <a:p>
            <a:pPr fontAlgn="auto">
              <a:spcAft>
                <a:spcPts val="0"/>
              </a:spcAft>
              <a:defRPr/>
            </a:pPr>
            <a:r>
              <a:rPr lang="en-US"/>
              <a:t>Chapter 2</a:t>
            </a:r>
          </a:p>
        </p:txBody>
      </p:sp>
      <p:sp>
        <p:nvSpPr>
          <p:cNvPr id="13316" name="Text Placeholder 5">
            <a:extLst>
              <a:ext uri="{FF2B5EF4-FFF2-40B4-BE49-F238E27FC236}">
                <a16:creationId xmlns:a16="http://schemas.microsoft.com/office/drawing/2014/main" id="{08CA7B20-AD0B-BAD3-A341-90CEE30AEC63}"/>
              </a:ext>
            </a:extLst>
          </p:cNvPr>
          <p:cNvSpPr>
            <a:spLocks noGrp="1"/>
          </p:cNvSpPr>
          <p:nvPr>
            <p:ph type="body" sz="quarter" idx="10"/>
          </p:nvPr>
        </p:nvSpPr>
        <p:spPr>
          <a:xfrm>
            <a:off x="762000" y="5105400"/>
            <a:ext cx="7696200" cy="990600"/>
          </a:xfrm>
        </p:spPr>
        <p:txBody>
          <a:bodyPr rtlCol="0">
            <a:normAutofit fontScale="92500" lnSpcReduction="20000"/>
          </a:bodyPr>
          <a:lstStyle/>
          <a:p>
            <a:pPr fontAlgn="auto">
              <a:spcBef>
                <a:spcPct val="0"/>
              </a:spcBef>
              <a:spcAft>
                <a:spcPct val="0"/>
              </a:spcAft>
              <a:buFont typeface="Arial" charset="0"/>
              <a:buNone/>
              <a:defRPr/>
            </a:pPr>
            <a:r>
              <a:rPr lang="en-US"/>
              <a:t>VIDEO CASES</a:t>
            </a:r>
          </a:p>
          <a:p>
            <a:pPr fontAlgn="auto">
              <a:spcBef>
                <a:spcPct val="0"/>
              </a:spcBef>
              <a:spcAft>
                <a:spcPct val="0"/>
              </a:spcAft>
              <a:buFont typeface="Arial" charset="0"/>
              <a:buNone/>
              <a:defRPr/>
            </a:pPr>
            <a:r>
              <a:rPr lang="en-US" sz="1800" b="0" i="1"/>
              <a:t>Case 1: How FedEx Works: Enterprise Systems</a:t>
            </a:r>
          </a:p>
          <a:p>
            <a:pPr fontAlgn="auto">
              <a:spcBef>
                <a:spcPct val="0"/>
              </a:spcBef>
              <a:spcAft>
                <a:spcPct val="0"/>
              </a:spcAft>
              <a:buFont typeface="Arial" charset="0"/>
              <a:buNone/>
              <a:defRPr/>
            </a:pPr>
            <a:r>
              <a:rPr lang="en-US" sz="1800" b="0" i="1"/>
              <a:t>Case 2: Oracle's Austin Data Center Instructional Video 1: FedEx Improves Customer Experience with Integrated Mapping and Location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4914-6CDE-4112-ACAE-7249E0163C55}"/>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8675" name="Content Placeholder 2">
            <a:extLst>
              <a:ext uri="{FF2B5EF4-FFF2-40B4-BE49-F238E27FC236}">
                <a16:creationId xmlns:a16="http://schemas.microsoft.com/office/drawing/2014/main" id="{88CECE0C-EB60-2463-CC69-3B731F55A342}"/>
              </a:ext>
            </a:extLst>
          </p:cNvPr>
          <p:cNvSpPr>
            <a:spLocks noGrp="1"/>
          </p:cNvSpPr>
          <p:nvPr>
            <p:ph idx="1"/>
          </p:nvPr>
        </p:nvSpPr>
        <p:spPr/>
        <p:txBody>
          <a:bodyPr/>
          <a:lstStyle/>
          <a:p>
            <a:r>
              <a:rPr lang="en-US" altLang="en-US" sz="3200">
                <a:solidFill>
                  <a:srgbClr val="0D0D0D"/>
                </a:solidFill>
              </a:rPr>
              <a:t>Transaction processing systems</a:t>
            </a:r>
          </a:p>
          <a:p>
            <a:pPr lvl="1"/>
            <a:r>
              <a:rPr lang="en-US" altLang="en-US" sz="2800"/>
              <a:t>Perform and record daily routine transactions necessary to conduct business</a:t>
            </a:r>
          </a:p>
          <a:p>
            <a:pPr lvl="2"/>
            <a:r>
              <a:rPr lang="en-US" altLang="en-US" sz="2800"/>
              <a:t>Examples: sales order entry, payroll, shipping</a:t>
            </a:r>
          </a:p>
          <a:p>
            <a:pPr lvl="1"/>
            <a:r>
              <a:rPr lang="en-US" altLang="en-US" sz="2800"/>
              <a:t>Allow managers to monitor status of operations and relations with external environment</a:t>
            </a:r>
          </a:p>
          <a:p>
            <a:pPr lvl="1"/>
            <a:r>
              <a:rPr lang="en-US" altLang="en-US" sz="2800"/>
              <a:t>Serve operational levels</a:t>
            </a:r>
          </a:p>
          <a:p>
            <a:pPr lvl="1"/>
            <a:r>
              <a:rPr lang="en-US" altLang="en-US" sz="2800"/>
              <a:t>Serve predefined, structured goals and decision making</a:t>
            </a:r>
            <a:endParaRPr lang="en-US" altLang="en-US" sz="3200"/>
          </a:p>
        </p:txBody>
      </p:sp>
      <p:sp>
        <p:nvSpPr>
          <p:cNvPr id="29700" name="Text Placeholder 3">
            <a:extLst>
              <a:ext uri="{FF2B5EF4-FFF2-40B4-BE49-F238E27FC236}">
                <a16:creationId xmlns:a16="http://schemas.microsoft.com/office/drawing/2014/main" id="{523129B7-B717-BCC6-770D-5C03B12A5CF0}"/>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28677" name="Footer Placeholder 4">
            <a:extLst>
              <a:ext uri="{FF2B5EF4-FFF2-40B4-BE49-F238E27FC236}">
                <a16:creationId xmlns:a16="http://schemas.microsoft.com/office/drawing/2014/main" id="{50C5870D-41D6-DEE5-23E6-B7135E55A952}"/>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8678" name="Slide Number Placeholder 5">
            <a:extLst>
              <a:ext uri="{FF2B5EF4-FFF2-40B4-BE49-F238E27FC236}">
                <a16:creationId xmlns:a16="http://schemas.microsoft.com/office/drawing/2014/main" id="{21C13BA1-187B-FF9E-629B-D52B730EEF8B}"/>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4052A3-9C8D-488C-850D-39A35E62AC19}" type="slidenum">
              <a:rPr lang="en-US" altLang="en-US" sz="1400">
                <a:solidFill>
                  <a:schemeClr val="bg1"/>
                </a:solidFill>
              </a:rPr>
              <a:pPr eaLnBrk="1" hangingPunct="1"/>
              <a:t>10</a:t>
            </a:fld>
            <a:endParaRPr lang="en-US" altLang="en-US" sz="14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5061-968C-2DBE-6AD7-89D417AEEEE2}"/>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1747" name="Text Placeholder 2">
            <a:extLst>
              <a:ext uri="{FF2B5EF4-FFF2-40B4-BE49-F238E27FC236}">
                <a16:creationId xmlns:a16="http://schemas.microsoft.com/office/drawing/2014/main" id="{0A806FA8-ED7E-F96E-F936-79ABE3482199}"/>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pic>
        <p:nvPicPr>
          <p:cNvPr id="22" name="Picture Placeholder 21" descr="Fig-2-2.png">
            <a:extLst>
              <a:ext uri="{FF2B5EF4-FFF2-40B4-BE49-F238E27FC236}">
                <a16:creationId xmlns:a16="http://schemas.microsoft.com/office/drawing/2014/main" id="{FA5637C4-01F6-F3C2-F2B9-1E87841D26C5}"/>
              </a:ext>
            </a:extLst>
          </p:cNvPr>
          <p:cNvPicPr>
            <a:picLocks noGrp="1" noChangeAspect="1"/>
          </p:cNvPicPr>
          <p:nvPr>
            <p:ph type="pic" sz="quarter" idx="15"/>
          </p:nvPr>
        </p:nvPicPr>
        <p:blipFill>
          <a:blip r:embed="rId3"/>
          <a:stretch>
            <a:fillRect/>
          </a:stretch>
        </p:blipFill>
        <p:spPr>
          <a:xfrm>
            <a:off x="2209800" y="1828800"/>
            <a:ext cx="6015038" cy="4572000"/>
          </a:xfrm>
        </p:spPr>
      </p:pic>
      <p:sp>
        <p:nvSpPr>
          <p:cNvPr id="29701" name="Text Placeholder 4">
            <a:extLst>
              <a:ext uri="{FF2B5EF4-FFF2-40B4-BE49-F238E27FC236}">
                <a16:creationId xmlns:a16="http://schemas.microsoft.com/office/drawing/2014/main" id="{BE11A276-5313-E9F8-B520-8811726CC984}"/>
              </a:ext>
            </a:extLst>
          </p:cNvPr>
          <p:cNvSpPr>
            <a:spLocks noGrp="1"/>
          </p:cNvSpPr>
          <p:nvPr>
            <p:ph type="body" sz="quarter" idx="16"/>
          </p:nvPr>
        </p:nvSpPr>
        <p:spPr/>
        <p:txBody>
          <a:bodyPr/>
          <a:lstStyle/>
          <a:p>
            <a:pPr>
              <a:spcBef>
                <a:spcPct val="0"/>
              </a:spcBef>
            </a:pPr>
            <a:r>
              <a:rPr lang="en-US" altLang="en-US"/>
              <a:t>A Payroll TPS</a:t>
            </a:r>
          </a:p>
        </p:txBody>
      </p:sp>
      <p:sp>
        <p:nvSpPr>
          <p:cNvPr id="29702" name="Text Placeholder 5">
            <a:extLst>
              <a:ext uri="{FF2B5EF4-FFF2-40B4-BE49-F238E27FC236}">
                <a16:creationId xmlns:a16="http://schemas.microsoft.com/office/drawing/2014/main" id="{85B853DE-64BB-E1BC-646A-DDF3C54BF0B3}"/>
              </a:ext>
            </a:extLst>
          </p:cNvPr>
          <p:cNvSpPr>
            <a:spLocks noGrp="1"/>
          </p:cNvSpPr>
          <p:nvPr>
            <p:ph type="body" sz="quarter" idx="17"/>
          </p:nvPr>
        </p:nvSpPr>
        <p:spPr>
          <a:xfrm>
            <a:off x="457200" y="2209800"/>
            <a:ext cx="1752600" cy="2057400"/>
          </a:xfrm>
        </p:spPr>
        <p:txBody>
          <a:bodyPr/>
          <a:lstStyle/>
          <a:p>
            <a:r>
              <a:rPr lang="en-US" altLang="en-US"/>
              <a:t>A TPS for payroll processing captures employee payment transaction data (such as a time card). System outputs include online and hard-copy reports for management and employee paychecks.</a:t>
            </a:r>
          </a:p>
        </p:txBody>
      </p:sp>
      <p:sp>
        <p:nvSpPr>
          <p:cNvPr id="31751" name="Text Placeholder 6">
            <a:extLst>
              <a:ext uri="{FF2B5EF4-FFF2-40B4-BE49-F238E27FC236}">
                <a16:creationId xmlns:a16="http://schemas.microsoft.com/office/drawing/2014/main" id="{4F7F5C27-74FB-63EE-3AAD-1FE125763727}"/>
              </a:ext>
            </a:extLst>
          </p:cNvPr>
          <p:cNvSpPr>
            <a:spLocks noGrp="1"/>
          </p:cNvSpPr>
          <p:nvPr>
            <p:ph type="body" sz="quarter" idx="18"/>
          </p:nvPr>
        </p:nvSpPr>
        <p:spPr>
          <a:xfrm>
            <a:off x="457200" y="4114800"/>
            <a:ext cx="2133600" cy="228600"/>
          </a:xfrm>
        </p:spPr>
        <p:txBody>
          <a:bodyPr rtlCol="0">
            <a:normAutofit fontScale="92500" lnSpcReduction="20000"/>
          </a:bodyPr>
          <a:lstStyle/>
          <a:p>
            <a:pPr fontAlgn="auto">
              <a:spcAft>
                <a:spcPts val="0"/>
              </a:spcAft>
              <a:buFont typeface="Arial" charset="0"/>
              <a:buNone/>
              <a:defRPr/>
            </a:pPr>
            <a:r>
              <a:rPr lang="en-US"/>
              <a:t>FIGURE 2-2</a:t>
            </a:r>
          </a:p>
        </p:txBody>
      </p:sp>
      <p:sp>
        <p:nvSpPr>
          <p:cNvPr id="29704" name="Footer Placeholder 8">
            <a:extLst>
              <a:ext uri="{FF2B5EF4-FFF2-40B4-BE49-F238E27FC236}">
                <a16:creationId xmlns:a16="http://schemas.microsoft.com/office/drawing/2014/main" id="{4B91CAD5-F4DD-34BD-D80B-3CBEC4748566}"/>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9705" name="Slide Number Placeholder 9">
            <a:extLst>
              <a:ext uri="{FF2B5EF4-FFF2-40B4-BE49-F238E27FC236}">
                <a16:creationId xmlns:a16="http://schemas.microsoft.com/office/drawing/2014/main" id="{3B481634-4229-4836-EA0D-F026CAB529B1}"/>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F1F00C6-A541-41D9-A2CD-92DAA3696AE1}" type="slidenum">
              <a:rPr lang="en-US" altLang="en-US" sz="1400">
                <a:solidFill>
                  <a:schemeClr val="bg1"/>
                </a:solidFill>
              </a:rPr>
              <a:pPr eaLnBrk="1" hangingPunct="1"/>
              <a:t>11</a:t>
            </a:fld>
            <a:endParaRPr lang="en-US" altLang="en-US" sz="14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A560D-973C-65DD-CDA7-13D400397CA4}"/>
              </a:ext>
            </a:extLst>
          </p:cNvPr>
          <p:cNvSpPr>
            <a:spLocks noGrp="1"/>
          </p:cNvSpPr>
          <p:nvPr>
            <p:ph idx="1"/>
          </p:nvPr>
        </p:nvSpPr>
        <p:spPr/>
        <p:txBody>
          <a:bodyPr rtlCol="0" anchor="ctr">
            <a:normAutofit/>
          </a:bodyPr>
          <a:lstStyle/>
          <a:p>
            <a:pPr algn="ctr" fontAlgn="auto">
              <a:buFont typeface="Arial" panose="020B0604020202020204" pitchFamily="34" charset="0"/>
              <a:buNone/>
              <a:defRPr/>
            </a:pPr>
            <a:r>
              <a:rPr lang="en-US" sz="6000" dirty="0"/>
              <a:t>Management Information System</a:t>
            </a:r>
          </a:p>
        </p:txBody>
      </p:sp>
      <p:sp>
        <p:nvSpPr>
          <p:cNvPr id="30723" name="Footer Placeholder 4">
            <a:extLst>
              <a:ext uri="{FF2B5EF4-FFF2-40B4-BE49-F238E27FC236}">
                <a16:creationId xmlns:a16="http://schemas.microsoft.com/office/drawing/2014/main" id="{A6BCE79C-867A-8797-DFA6-9B0EA665FCBA}"/>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0724" name="Slide Number Placeholder 5">
            <a:extLst>
              <a:ext uri="{FF2B5EF4-FFF2-40B4-BE49-F238E27FC236}">
                <a16:creationId xmlns:a16="http://schemas.microsoft.com/office/drawing/2014/main" id="{DB2B33EC-8812-B87D-FE64-7EFFC01C3AC0}"/>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F9BF22F-6765-4C70-A998-14660B565408}" type="slidenum">
              <a:rPr lang="en-US" altLang="en-US" sz="1400">
                <a:solidFill>
                  <a:schemeClr val="bg1"/>
                </a:solidFill>
              </a:rPr>
              <a:pPr eaLnBrk="1" hangingPunct="1"/>
              <a:t>12</a:t>
            </a:fld>
            <a:endParaRPr lang="en-US" altLang="en-US" sz="14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761C-EA73-F89D-F096-28787853CFC8}"/>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1747" name="Content Placeholder 2">
            <a:extLst>
              <a:ext uri="{FF2B5EF4-FFF2-40B4-BE49-F238E27FC236}">
                <a16:creationId xmlns:a16="http://schemas.microsoft.com/office/drawing/2014/main" id="{2676296C-DEFB-5A17-B8AD-100F931001D2}"/>
              </a:ext>
            </a:extLst>
          </p:cNvPr>
          <p:cNvSpPr>
            <a:spLocks noGrp="1"/>
          </p:cNvSpPr>
          <p:nvPr>
            <p:ph idx="1"/>
          </p:nvPr>
        </p:nvSpPr>
        <p:spPr/>
        <p:txBody>
          <a:bodyPr/>
          <a:lstStyle/>
          <a:p>
            <a:pPr>
              <a:spcAft>
                <a:spcPts val="1200"/>
              </a:spcAft>
            </a:pPr>
            <a:r>
              <a:rPr lang="en-US" altLang="en-US" sz="3600">
                <a:solidFill>
                  <a:srgbClr val="0D0D0D"/>
                </a:solidFill>
              </a:rPr>
              <a:t>Management information systems</a:t>
            </a:r>
          </a:p>
          <a:p>
            <a:pPr lvl="1">
              <a:spcAft>
                <a:spcPts val="1200"/>
              </a:spcAft>
            </a:pPr>
            <a:r>
              <a:rPr lang="en-US" altLang="en-US" sz="3200"/>
              <a:t>Serve middle management</a:t>
            </a:r>
          </a:p>
          <a:p>
            <a:pPr lvl="1">
              <a:spcAft>
                <a:spcPts val="1200"/>
              </a:spcAft>
            </a:pPr>
            <a:r>
              <a:rPr lang="en-US" altLang="en-US" sz="3200"/>
              <a:t>Provide reports on firm’s current performance, based on data from TPS</a:t>
            </a:r>
          </a:p>
          <a:p>
            <a:pPr lvl="1">
              <a:spcAft>
                <a:spcPts val="1200"/>
              </a:spcAft>
            </a:pPr>
            <a:r>
              <a:rPr lang="en-US" altLang="en-US" sz="3200"/>
              <a:t>Provide answers to routine questions with predefined procedure for answering them</a:t>
            </a:r>
          </a:p>
          <a:p>
            <a:pPr lvl="1">
              <a:spcAft>
                <a:spcPts val="1200"/>
              </a:spcAft>
            </a:pPr>
            <a:r>
              <a:rPr lang="en-US" altLang="en-US" sz="3200"/>
              <a:t>Typically have little analytic capability</a:t>
            </a:r>
            <a:endParaRPr lang="en-US" altLang="en-US" sz="3600"/>
          </a:p>
        </p:txBody>
      </p:sp>
      <p:sp>
        <p:nvSpPr>
          <p:cNvPr id="33796" name="Text Placeholder 3">
            <a:extLst>
              <a:ext uri="{FF2B5EF4-FFF2-40B4-BE49-F238E27FC236}">
                <a16:creationId xmlns:a16="http://schemas.microsoft.com/office/drawing/2014/main" id="{47E60068-447F-3B55-4C06-7A36E3108054}"/>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1749" name="Footer Placeholder 4">
            <a:extLst>
              <a:ext uri="{FF2B5EF4-FFF2-40B4-BE49-F238E27FC236}">
                <a16:creationId xmlns:a16="http://schemas.microsoft.com/office/drawing/2014/main" id="{E82A9B92-A7D7-998E-9177-32B3B6B60272}"/>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1750" name="Slide Number Placeholder 5">
            <a:extLst>
              <a:ext uri="{FF2B5EF4-FFF2-40B4-BE49-F238E27FC236}">
                <a16:creationId xmlns:a16="http://schemas.microsoft.com/office/drawing/2014/main" id="{BCDE83D9-59F0-75DD-E94E-195949F08C48}"/>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B41FA7-1C92-4C97-B042-9D02DE41891C}" type="slidenum">
              <a:rPr lang="en-US" altLang="en-US" sz="1400">
                <a:solidFill>
                  <a:schemeClr val="bg1"/>
                </a:solidFill>
              </a:rPr>
              <a:pPr eaLnBrk="1" hangingPunct="1"/>
              <a:t>13</a:t>
            </a:fld>
            <a:endParaRPr lang="en-US" altLang="en-US" sz="14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BB58-E573-11F4-1BE1-BCBB273D7C6B}"/>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5843" name="Text Placeholder 2">
            <a:extLst>
              <a:ext uri="{FF2B5EF4-FFF2-40B4-BE49-F238E27FC236}">
                <a16:creationId xmlns:a16="http://schemas.microsoft.com/office/drawing/2014/main" id="{F84337BB-76E3-8D88-7950-6321EBABB3F0}"/>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pic>
        <p:nvPicPr>
          <p:cNvPr id="22" name="Picture Placeholder 21" descr="Fig-2-2.png">
            <a:extLst>
              <a:ext uri="{FF2B5EF4-FFF2-40B4-BE49-F238E27FC236}">
                <a16:creationId xmlns:a16="http://schemas.microsoft.com/office/drawing/2014/main" id="{27EC80A8-D027-FE49-FC5A-96DA6463431E}"/>
              </a:ext>
            </a:extLst>
          </p:cNvPr>
          <p:cNvPicPr>
            <a:picLocks noGrp="1" noChangeAspect="1"/>
          </p:cNvPicPr>
          <p:nvPr>
            <p:ph type="pic" sz="quarter" idx="15"/>
          </p:nvPr>
        </p:nvPicPr>
        <p:blipFill>
          <a:blip r:embed="rId3"/>
          <a:stretch>
            <a:fillRect/>
          </a:stretch>
        </p:blipFill>
        <p:spPr>
          <a:xfrm>
            <a:off x="804863" y="2133600"/>
            <a:ext cx="7500937" cy="3505200"/>
          </a:xfrm>
        </p:spPr>
      </p:pic>
      <p:sp>
        <p:nvSpPr>
          <p:cNvPr id="32773" name="Text Placeholder 4">
            <a:extLst>
              <a:ext uri="{FF2B5EF4-FFF2-40B4-BE49-F238E27FC236}">
                <a16:creationId xmlns:a16="http://schemas.microsoft.com/office/drawing/2014/main" id="{BE08F9AD-72E1-39B2-08CD-4D93BEACB379}"/>
              </a:ext>
            </a:extLst>
          </p:cNvPr>
          <p:cNvSpPr>
            <a:spLocks noGrp="1"/>
          </p:cNvSpPr>
          <p:nvPr>
            <p:ph type="body" sz="quarter" idx="16"/>
          </p:nvPr>
        </p:nvSpPr>
        <p:spPr/>
        <p:txBody>
          <a:bodyPr/>
          <a:lstStyle/>
          <a:p>
            <a:pPr>
              <a:spcBef>
                <a:spcPct val="0"/>
              </a:spcBef>
            </a:pPr>
            <a:r>
              <a:rPr lang="en-US" altLang="en-US"/>
              <a:t>How Management Information Systems Obtain Their Data from the Organization’s TPS</a:t>
            </a:r>
          </a:p>
        </p:txBody>
      </p:sp>
      <p:sp>
        <p:nvSpPr>
          <p:cNvPr id="32774" name="Text Placeholder 5">
            <a:extLst>
              <a:ext uri="{FF2B5EF4-FFF2-40B4-BE49-F238E27FC236}">
                <a16:creationId xmlns:a16="http://schemas.microsoft.com/office/drawing/2014/main" id="{0E141C20-F63A-76FB-BE09-4B832F0FCF15}"/>
              </a:ext>
            </a:extLst>
          </p:cNvPr>
          <p:cNvSpPr>
            <a:spLocks noGrp="1"/>
          </p:cNvSpPr>
          <p:nvPr>
            <p:ph type="body" sz="quarter" idx="17"/>
          </p:nvPr>
        </p:nvSpPr>
        <p:spPr>
          <a:xfrm>
            <a:off x="1600200" y="5867400"/>
            <a:ext cx="7086600" cy="838200"/>
          </a:xfrm>
        </p:spPr>
        <p:txBody>
          <a:bodyPr/>
          <a:lstStyle/>
          <a:p>
            <a:r>
              <a:rPr lang="en-US" altLang="en-US"/>
              <a:t>In the system illustrated by this diagram, three TPS supply summarized transaction data to the MIS reporting system at the end of the time period. Managers gain access to the organizational data through the MIS, which provides them with the appropriate reports.</a:t>
            </a:r>
          </a:p>
        </p:txBody>
      </p:sp>
      <p:sp>
        <p:nvSpPr>
          <p:cNvPr id="35847" name="Text Placeholder 6">
            <a:extLst>
              <a:ext uri="{FF2B5EF4-FFF2-40B4-BE49-F238E27FC236}">
                <a16:creationId xmlns:a16="http://schemas.microsoft.com/office/drawing/2014/main" id="{DE833DDF-DDDE-89B5-B3EB-CAF9B7410D9A}"/>
              </a:ext>
            </a:extLst>
          </p:cNvPr>
          <p:cNvSpPr>
            <a:spLocks noGrp="1"/>
          </p:cNvSpPr>
          <p:nvPr>
            <p:ph type="body" sz="quarter" idx="18"/>
          </p:nvPr>
        </p:nvSpPr>
        <p:spPr>
          <a:xfrm>
            <a:off x="533400" y="5867400"/>
            <a:ext cx="914400" cy="228600"/>
          </a:xfrm>
        </p:spPr>
        <p:txBody>
          <a:bodyPr rtlCol="0">
            <a:normAutofit fontScale="92500" lnSpcReduction="20000"/>
          </a:bodyPr>
          <a:lstStyle/>
          <a:p>
            <a:pPr fontAlgn="auto">
              <a:spcAft>
                <a:spcPts val="0"/>
              </a:spcAft>
              <a:buFont typeface="Arial" charset="0"/>
              <a:buNone/>
              <a:defRPr/>
            </a:pPr>
            <a:r>
              <a:rPr lang="en-US"/>
              <a:t>FIGURE 2-3</a:t>
            </a:r>
          </a:p>
        </p:txBody>
      </p:sp>
      <p:sp>
        <p:nvSpPr>
          <p:cNvPr id="32776" name="Footer Placeholder 8">
            <a:extLst>
              <a:ext uri="{FF2B5EF4-FFF2-40B4-BE49-F238E27FC236}">
                <a16:creationId xmlns:a16="http://schemas.microsoft.com/office/drawing/2014/main" id="{68945C6B-A354-75D3-87D3-E031EC3D4BD8}"/>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2777" name="Slide Number Placeholder 9">
            <a:extLst>
              <a:ext uri="{FF2B5EF4-FFF2-40B4-BE49-F238E27FC236}">
                <a16:creationId xmlns:a16="http://schemas.microsoft.com/office/drawing/2014/main" id="{910159B3-7183-04D6-D468-E8FF1065C6AC}"/>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B98D5AE-8F9A-4759-ADC9-87005787251C}" type="slidenum">
              <a:rPr lang="en-US" altLang="en-US" sz="1400">
                <a:solidFill>
                  <a:schemeClr val="bg1"/>
                </a:solidFill>
              </a:rPr>
              <a:pPr eaLnBrk="1" hangingPunct="1"/>
              <a:t>14</a:t>
            </a:fld>
            <a:endParaRPr lang="en-US" altLang="en-US" sz="1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E867-057C-7DD0-C47A-233760E7D4DC}"/>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7891" name="Text Placeholder 2">
            <a:extLst>
              <a:ext uri="{FF2B5EF4-FFF2-40B4-BE49-F238E27FC236}">
                <a16:creationId xmlns:a16="http://schemas.microsoft.com/office/drawing/2014/main" id="{7C8D4B7A-9FEF-E640-166F-B56CCF76D89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pic>
        <p:nvPicPr>
          <p:cNvPr id="22" name="Picture Placeholder 21" descr="Fig-2-2.png">
            <a:extLst>
              <a:ext uri="{FF2B5EF4-FFF2-40B4-BE49-F238E27FC236}">
                <a16:creationId xmlns:a16="http://schemas.microsoft.com/office/drawing/2014/main" id="{C28D13D9-6991-7AE0-5E75-E2F5377D7CB3}"/>
              </a:ext>
            </a:extLst>
          </p:cNvPr>
          <p:cNvPicPr>
            <a:picLocks noGrp="1" noChangeAspect="1"/>
          </p:cNvPicPr>
          <p:nvPr>
            <p:ph type="pic" sz="quarter" idx="15"/>
          </p:nvPr>
        </p:nvPicPr>
        <p:blipFill>
          <a:blip r:embed="rId3"/>
          <a:stretch>
            <a:fillRect/>
          </a:stretch>
        </p:blipFill>
        <p:spPr>
          <a:xfrm>
            <a:off x="1447800" y="2057400"/>
            <a:ext cx="6157913" cy="3733800"/>
          </a:xfrm>
        </p:spPr>
      </p:pic>
      <p:sp>
        <p:nvSpPr>
          <p:cNvPr id="33797" name="Text Placeholder 4">
            <a:extLst>
              <a:ext uri="{FF2B5EF4-FFF2-40B4-BE49-F238E27FC236}">
                <a16:creationId xmlns:a16="http://schemas.microsoft.com/office/drawing/2014/main" id="{AB542DA6-78C1-012C-0052-1533BEE72CB4}"/>
              </a:ext>
            </a:extLst>
          </p:cNvPr>
          <p:cNvSpPr>
            <a:spLocks noGrp="1"/>
          </p:cNvSpPr>
          <p:nvPr>
            <p:ph type="body" sz="quarter" idx="16"/>
          </p:nvPr>
        </p:nvSpPr>
        <p:spPr/>
        <p:txBody>
          <a:bodyPr/>
          <a:lstStyle/>
          <a:p>
            <a:pPr>
              <a:spcBef>
                <a:spcPct val="0"/>
              </a:spcBef>
            </a:pPr>
            <a:r>
              <a:rPr lang="en-US" altLang="en-US"/>
              <a:t>Sample MIS Report</a:t>
            </a:r>
          </a:p>
        </p:txBody>
      </p:sp>
      <p:sp>
        <p:nvSpPr>
          <p:cNvPr id="33798" name="Text Placeholder 5">
            <a:extLst>
              <a:ext uri="{FF2B5EF4-FFF2-40B4-BE49-F238E27FC236}">
                <a16:creationId xmlns:a16="http://schemas.microsoft.com/office/drawing/2014/main" id="{D16CBC3E-0323-1019-D732-118FC63C58EA}"/>
              </a:ext>
            </a:extLst>
          </p:cNvPr>
          <p:cNvSpPr>
            <a:spLocks noGrp="1"/>
          </p:cNvSpPr>
          <p:nvPr>
            <p:ph type="body" sz="quarter" idx="17"/>
          </p:nvPr>
        </p:nvSpPr>
        <p:spPr>
          <a:xfrm>
            <a:off x="1981200" y="5943600"/>
            <a:ext cx="7086600" cy="457200"/>
          </a:xfrm>
        </p:spPr>
        <p:txBody>
          <a:bodyPr/>
          <a:lstStyle/>
          <a:p>
            <a:r>
              <a:rPr lang="en-US" altLang="en-US"/>
              <a:t>This report, showing summarized annual sales data, was produced by the MIS in Figure 2-3.</a:t>
            </a:r>
          </a:p>
        </p:txBody>
      </p:sp>
      <p:sp>
        <p:nvSpPr>
          <p:cNvPr id="37895" name="Text Placeholder 6">
            <a:extLst>
              <a:ext uri="{FF2B5EF4-FFF2-40B4-BE49-F238E27FC236}">
                <a16:creationId xmlns:a16="http://schemas.microsoft.com/office/drawing/2014/main" id="{9E8838C2-D1E4-97D6-267A-8DBF1FC9A77B}"/>
              </a:ext>
            </a:extLst>
          </p:cNvPr>
          <p:cNvSpPr>
            <a:spLocks noGrp="1"/>
          </p:cNvSpPr>
          <p:nvPr>
            <p:ph type="body" sz="quarter" idx="18"/>
          </p:nvPr>
        </p:nvSpPr>
        <p:spPr>
          <a:xfrm>
            <a:off x="914400" y="5943600"/>
            <a:ext cx="914400" cy="228600"/>
          </a:xfrm>
        </p:spPr>
        <p:txBody>
          <a:bodyPr rtlCol="0">
            <a:normAutofit fontScale="92500" lnSpcReduction="20000"/>
          </a:bodyPr>
          <a:lstStyle/>
          <a:p>
            <a:pPr fontAlgn="auto">
              <a:spcAft>
                <a:spcPts val="0"/>
              </a:spcAft>
              <a:buFont typeface="Arial" charset="0"/>
              <a:buNone/>
              <a:defRPr/>
            </a:pPr>
            <a:r>
              <a:rPr lang="en-US"/>
              <a:t>FIGURE 2-4</a:t>
            </a:r>
          </a:p>
        </p:txBody>
      </p:sp>
      <p:sp>
        <p:nvSpPr>
          <p:cNvPr id="33800" name="Footer Placeholder 8">
            <a:extLst>
              <a:ext uri="{FF2B5EF4-FFF2-40B4-BE49-F238E27FC236}">
                <a16:creationId xmlns:a16="http://schemas.microsoft.com/office/drawing/2014/main" id="{DFDD6D38-C273-B9F2-A951-BE6DFD5CB7B8}"/>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3801" name="Slide Number Placeholder 9">
            <a:extLst>
              <a:ext uri="{FF2B5EF4-FFF2-40B4-BE49-F238E27FC236}">
                <a16:creationId xmlns:a16="http://schemas.microsoft.com/office/drawing/2014/main" id="{2263B7BA-23FB-DDAE-C707-76E41C9427AF}"/>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33B245-D6FB-47CF-BE76-F17C081C712A}" type="slidenum">
              <a:rPr lang="en-US" altLang="en-US" sz="1400">
                <a:solidFill>
                  <a:schemeClr val="bg1"/>
                </a:solidFill>
              </a:rPr>
              <a:pPr eaLnBrk="1" hangingPunct="1"/>
              <a:t>15</a:t>
            </a:fld>
            <a:endParaRPr lang="en-US" altLang="en-US" sz="14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64C5-D84F-A3F3-30FD-CE707F91F495}"/>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9939" name="Content Placeholder 2">
            <a:extLst>
              <a:ext uri="{FF2B5EF4-FFF2-40B4-BE49-F238E27FC236}">
                <a16:creationId xmlns:a16="http://schemas.microsoft.com/office/drawing/2014/main" id="{A8644021-A032-90B0-1B7A-2FC19FEBD1A7}"/>
              </a:ext>
            </a:extLst>
          </p:cNvPr>
          <p:cNvSpPr>
            <a:spLocks noGrp="1"/>
          </p:cNvSpPr>
          <p:nvPr>
            <p:ph idx="1"/>
          </p:nvPr>
        </p:nvSpPr>
        <p:spPr/>
        <p:txBody>
          <a:bodyPr rtlCol="0">
            <a:normAutofit lnSpcReduction="10000"/>
          </a:bodyPr>
          <a:lstStyle/>
          <a:p>
            <a:pPr fontAlgn="auto">
              <a:spcBef>
                <a:spcPct val="0"/>
              </a:spcBef>
              <a:defRPr/>
            </a:pPr>
            <a:r>
              <a:rPr lang="en-US" sz="3200">
                <a:solidFill>
                  <a:srgbClr val="0D0D0D"/>
                </a:solidFill>
                <a:latin typeface="Calibri" pitchFamily="-111" charset="0"/>
              </a:rPr>
              <a:t>Decision support systems</a:t>
            </a:r>
          </a:p>
          <a:p>
            <a:pPr lvl="1" fontAlgn="auto">
              <a:spcBef>
                <a:spcPct val="0"/>
              </a:spcBef>
              <a:defRPr/>
            </a:pPr>
            <a:r>
              <a:rPr lang="en-US">
                <a:latin typeface="Calibri" pitchFamily="-111" charset="0"/>
              </a:rPr>
              <a:t>Serve middle management</a:t>
            </a:r>
          </a:p>
          <a:p>
            <a:pPr lvl="1" fontAlgn="auto">
              <a:spcBef>
                <a:spcPct val="0"/>
              </a:spcBef>
              <a:defRPr/>
            </a:pPr>
            <a:r>
              <a:rPr lang="en-US">
                <a:latin typeface="Calibri" pitchFamily="-111" charset="0"/>
              </a:rPr>
              <a:t>Support non-routine decision making</a:t>
            </a:r>
          </a:p>
          <a:p>
            <a:pPr lvl="2" fontAlgn="auto">
              <a:spcBef>
                <a:spcPct val="0"/>
              </a:spcBef>
              <a:defRPr/>
            </a:pPr>
            <a:r>
              <a:rPr lang="en-US">
                <a:latin typeface="Calibri" pitchFamily="-111" charset="0"/>
              </a:rPr>
              <a:t>Example: What is impact on production schedule if December sales doubled?</a:t>
            </a:r>
          </a:p>
          <a:p>
            <a:pPr lvl="1" fontAlgn="auto">
              <a:spcBef>
                <a:spcPct val="0"/>
              </a:spcBef>
              <a:defRPr/>
            </a:pPr>
            <a:r>
              <a:rPr lang="en-US">
                <a:latin typeface="Calibri" pitchFamily="-111" charset="0"/>
              </a:rPr>
              <a:t>Often use external information as well from TPS and MIS</a:t>
            </a:r>
          </a:p>
          <a:p>
            <a:pPr lvl="1" fontAlgn="auto">
              <a:spcBef>
                <a:spcPct val="0"/>
              </a:spcBef>
              <a:defRPr/>
            </a:pPr>
            <a:r>
              <a:rPr lang="en-US">
                <a:latin typeface="Calibri" pitchFamily="-111" charset="0"/>
              </a:rPr>
              <a:t>Model driven DSS</a:t>
            </a:r>
          </a:p>
          <a:p>
            <a:pPr lvl="2" fontAlgn="auto">
              <a:spcBef>
                <a:spcPct val="0"/>
              </a:spcBef>
              <a:defRPr/>
            </a:pPr>
            <a:r>
              <a:rPr lang="en-US">
                <a:latin typeface="Calibri" pitchFamily="-111" charset="0"/>
              </a:rPr>
              <a:t>Voyage-estimating systems</a:t>
            </a:r>
          </a:p>
          <a:p>
            <a:pPr lvl="1" fontAlgn="auto">
              <a:spcBef>
                <a:spcPct val="0"/>
              </a:spcBef>
              <a:defRPr/>
            </a:pPr>
            <a:r>
              <a:rPr lang="en-US">
                <a:latin typeface="Calibri" pitchFamily="-111" charset="0"/>
              </a:rPr>
              <a:t>Data driven DSS</a:t>
            </a:r>
          </a:p>
          <a:p>
            <a:pPr lvl="2" fontAlgn="auto">
              <a:spcBef>
                <a:spcPct val="0"/>
              </a:spcBef>
              <a:defRPr/>
            </a:pPr>
            <a:r>
              <a:rPr lang="en-US">
                <a:latin typeface="Calibri" pitchFamily="-111" charset="0"/>
              </a:rPr>
              <a:t>Intrawest’s marketing analysis systems</a:t>
            </a:r>
          </a:p>
        </p:txBody>
      </p:sp>
      <p:sp>
        <p:nvSpPr>
          <p:cNvPr id="39940" name="Text Placeholder 3">
            <a:extLst>
              <a:ext uri="{FF2B5EF4-FFF2-40B4-BE49-F238E27FC236}">
                <a16:creationId xmlns:a16="http://schemas.microsoft.com/office/drawing/2014/main" id="{617C52CB-957B-4A6A-41F6-65A12F9D83F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4821" name="Footer Placeholder 4">
            <a:extLst>
              <a:ext uri="{FF2B5EF4-FFF2-40B4-BE49-F238E27FC236}">
                <a16:creationId xmlns:a16="http://schemas.microsoft.com/office/drawing/2014/main" id="{759B8A12-0294-6ABE-B39F-69BDE5D14AE0}"/>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4822" name="Slide Number Placeholder 5">
            <a:extLst>
              <a:ext uri="{FF2B5EF4-FFF2-40B4-BE49-F238E27FC236}">
                <a16:creationId xmlns:a16="http://schemas.microsoft.com/office/drawing/2014/main" id="{2855F6FE-0061-0F0D-6787-798AC5DE4E9A}"/>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0F66F0D-FFCC-4C05-9717-6D24CEBD412F}" type="slidenum">
              <a:rPr lang="en-US" altLang="en-US" sz="1400">
                <a:solidFill>
                  <a:schemeClr val="bg1"/>
                </a:solidFill>
              </a:rPr>
              <a:pPr eaLnBrk="1" hangingPunct="1"/>
              <a:t>16</a:t>
            </a:fld>
            <a:endParaRPr lang="en-US" altLang="en-US" sz="14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453A-691D-0A6F-B8F7-0BAD8DF203AD}"/>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1987" name="Text Placeholder 2">
            <a:extLst>
              <a:ext uri="{FF2B5EF4-FFF2-40B4-BE49-F238E27FC236}">
                <a16:creationId xmlns:a16="http://schemas.microsoft.com/office/drawing/2014/main" id="{340A70C4-254B-8F11-D4AD-00E2C61E1573}"/>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pic>
        <p:nvPicPr>
          <p:cNvPr id="22" name="Picture Placeholder 21" descr="Fig-2-2.png">
            <a:extLst>
              <a:ext uri="{FF2B5EF4-FFF2-40B4-BE49-F238E27FC236}">
                <a16:creationId xmlns:a16="http://schemas.microsoft.com/office/drawing/2014/main" id="{0B18E1C2-B18E-FAB8-9F75-F9FF9A2E933F}"/>
              </a:ext>
            </a:extLst>
          </p:cNvPr>
          <p:cNvPicPr>
            <a:picLocks noGrp="1" noChangeAspect="1"/>
          </p:cNvPicPr>
          <p:nvPr>
            <p:ph type="pic" sz="quarter" idx="15"/>
          </p:nvPr>
        </p:nvPicPr>
        <p:blipFill>
          <a:blip r:embed="rId3"/>
          <a:stretch>
            <a:fillRect/>
          </a:stretch>
        </p:blipFill>
        <p:spPr>
          <a:xfrm>
            <a:off x="1676400" y="2133600"/>
            <a:ext cx="5791200" cy="3759200"/>
          </a:xfrm>
        </p:spPr>
      </p:pic>
      <p:sp>
        <p:nvSpPr>
          <p:cNvPr id="35845" name="Text Placeholder 4">
            <a:extLst>
              <a:ext uri="{FF2B5EF4-FFF2-40B4-BE49-F238E27FC236}">
                <a16:creationId xmlns:a16="http://schemas.microsoft.com/office/drawing/2014/main" id="{78651387-BCE2-47DD-17ED-B42617B4577E}"/>
              </a:ext>
            </a:extLst>
          </p:cNvPr>
          <p:cNvSpPr>
            <a:spLocks noGrp="1"/>
          </p:cNvSpPr>
          <p:nvPr>
            <p:ph type="body" sz="quarter" idx="16"/>
          </p:nvPr>
        </p:nvSpPr>
        <p:spPr/>
        <p:txBody>
          <a:bodyPr/>
          <a:lstStyle/>
          <a:p>
            <a:pPr>
              <a:spcBef>
                <a:spcPct val="0"/>
              </a:spcBef>
            </a:pPr>
            <a:r>
              <a:rPr lang="en-US" altLang="en-US"/>
              <a:t>Voyage-Estimating Decision Support System</a:t>
            </a:r>
          </a:p>
        </p:txBody>
      </p:sp>
      <p:sp>
        <p:nvSpPr>
          <p:cNvPr id="35846" name="Text Placeholder 5">
            <a:extLst>
              <a:ext uri="{FF2B5EF4-FFF2-40B4-BE49-F238E27FC236}">
                <a16:creationId xmlns:a16="http://schemas.microsoft.com/office/drawing/2014/main" id="{5DF8D26E-6003-A4D4-D913-D316B33AC210}"/>
              </a:ext>
            </a:extLst>
          </p:cNvPr>
          <p:cNvSpPr>
            <a:spLocks noGrp="1"/>
          </p:cNvSpPr>
          <p:nvPr>
            <p:ph type="body" sz="quarter" idx="17"/>
          </p:nvPr>
        </p:nvSpPr>
        <p:spPr>
          <a:xfrm>
            <a:off x="1600200" y="6096000"/>
            <a:ext cx="7086600" cy="381000"/>
          </a:xfrm>
        </p:spPr>
        <p:txBody>
          <a:bodyPr/>
          <a:lstStyle/>
          <a:p>
            <a:pPr>
              <a:spcBef>
                <a:spcPct val="50000"/>
              </a:spcBef>
            </a:pPr>
            <a:r>
              <a:rPr lang="en-US" altLang="en-US"/>
              <a:t>This DSS operates on a powerful PC. It is used daily by managers who must develop bids on shipping contracts.</a:t>
            </a:r>
          </a:p>
        </p:txBody>
      </p:sp>
      <p:sp>
        <p:nvSpPr>
          <p:cNvPr id="41991" name="Text Placeholder 6">
            <a:extLst>
              <a:ext uri="{FF2B5EF4-FFF2-40B4-BE49-F238E27FC236}">
                <a16:creationId xmlns:a16="http://schemas.microsoft.com/office/drawing/2014/main" id="{E36CCD7C-0216-5ECF-E5DE-373402EFA4E4}"/>
              </a:ext>
            </a:extLst>
          </p:cNvPr>
          <p:cNvSpPr>
            <a:spLocks noGrp="1"/>
          </p:cNvSpPr>
          <p:nvPr>
            <p:ph type="body" sz="quarter" idx="18"/>
          </p:nvPr>
        </p:nvSpPr>
        <p:spPr>
          <a:xfrm>
            <a:off x="533400" y="6096000"/>
            <a:ext cx="914400" cy="228600"/>
          </a:xfrm>
        </p:spPr>
        <p:txBody>
          <a:bodyPr rtlCol="0">
            <a:normAutofit fontScale="92500" lnSpcReduction="20000"/>
          </a:bodyPr>
          <a:lstStyle/>
          <a:p>
            <a:pPr fontAlgn="auto">
              <a:spcAft>
                <a:spcPts val="0"/>
              </a:spcAft>
              <a:buFont typeface="Arial" charset="0"/>
              <a:buNone/>
              <a:defRPr/>
            </a:pPr>
            <a:r>
              <a:rPr lang="en-US"/>
              <a:t>FIGURE 2-5</a:t>
            </a:r>
          </a:p>
        </p:txBody>
      </p:sp>
      <p:sp>
        <p:nvSpPr>
          <p:cNvPr id="35848" name="Footer Placeholder 8">
            <a:extLst>
              <a:ext uri="{FF2B5EF4-FFF2-40B4-BE49-F238E27FC236}">
                <a16:creationId xmlns:a16="http://schemas.microsoft.com/office/drawing/2014/main" id="{281B061B-7FB8-CC35-46E0-48806A0AA81B}"/>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5849" name="Slide Number Placeholder 9">
            <a:extLst>
              <a:ext uri="{FF2B5EF4-FFF2-40B4-BE49-F238E27FC236}">
                <a16:creationId xmlns:a16="http://schemas.microsoft.com/office/drawing/2014/main" id="{9ECFEBC0-CCF2-A481-5BBC-24EACD0CA716}"/>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06A2DF-D88D-416D-AAD9-D6EF82DE7427}" type="slidenum">
              <a:rPr lang="en-US" altLang="en-US" sz="1400">
                <a:solidFill>
                  <a:schemeClr val="bg1"/>
                </a:solidFill>
              </a:rPr>
              <a:pPr eaLnBrk="1" hangingPunct="1"/>
              <a:t>17</a:t>
            </a:fld>
            <a:endParaRPr lang="en-US" altLang="en-US" sz="14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F35-C7B1-F057-29B9-7EC3C50D9B35}"/>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6867" name="Content Placeholder 2">
            <a:extLst>
              <a:ext uri="{FF2B5EF4-FFF2-40B4-BE49-F238E27FC236}">
                <a16:creationId xmlns:a16="http://schemas.microsoft.com/office/drawing/2014/main" id="{F2566852-6DA2-90AB-DF9E-6D0F295B58E7}"/>
              </a:ext>
            </a:extLst>
          </p:cNvPr>
          <p:cNvSpPr>
            <a:spLocks noGrp="1"/>
          </p:cNvSpPr>
          <p:nvPr>
            <p:ph idx="1"/>
          </p:nvPr>
        </p:nvSpPr>
        <p:spPr/>
        <p:txBody>
          <a:bodyPr/>
          <a:lstStyle/>
          <a:p>
            <a:pPr>
              <a:spcBef>
                <a:spcPct val="0"/>
              </a:spcBef>
              <a:spcAft>
                <a:spcPts val="1800"/>
              </a:spcAft>
            </a:pPr>
            <a:r>
              <a:rPr lang="en-US" altLang="en-US" sz="3600">
                <a:solidFill>
                  <a:srgbClr val="0D0D0D"/>
                </a:solidFill>
              </a:rPr>
              <a:t>Business intelligence</a:t>
            </a:r>
          </a:p>
          <a:p>
            <a:pPr lvl="1">
              <a:spcBef>
                <a:spcPct val="0"/>
              </a:spcBef>
              <a:spcAft>
                <a:spcPts val="1800"/>
              </a:spcAft>
            </a:pPr>
            <a:r>
              <a:rPr lang="en-US" altLang="en-US" sz="3000"/>
              <a:t>Class of software applications</a:t>
            </a:r>
          </a:p>
          <a:p>
            <a:pPr lvl="1">
              <a:spcBef>
                <a:spcPct val="0"/>
              </a:spcBef>
              <a:spcAft>
                <a:spcPts val="1800"/>
              </a:spcAft>
            </a:pPr>
            <a:r>
              <a:rPr lang="en-US" altLang="en-US" sz="3000"/>
              <a:t>Analyze current and historical data to find patterns and trends and aid decision-making</a:t>
            </a:r>
          </a:p>
          <a:p>
            <a:pPr lvl="1">
              <a:spcBef>
                <a:spcPct val="0"/>
              </a:spcBef>
            </a:pPr>
            <a:r>
              <a:rPr lang="en-US" altLang="en-US" sz="3000"/>
              <a:t>Used in systems that support middle and senior management</a:t>
            </a:r>
          </a:p>
          <a:p>
            <a:pPr lvl="2">
              <a:spcBef>
                <a:spcPct val="0"/>
              </a:spcBef>
            </a:pPr>
            <a:r>
              <a:rPr lang="en-US" altLang="en-US" sz="2800"/>
              <a:t>Data-driven DSS </a:t>
            </a:r>
          </a:p>
          <a:p>
            <a:pPr lvl="2">
              <a:spcBef>
                <a:spcPct val="0"/>
              </a:spcBef>
            </a:pPr>
            <a:r>
              <a:rPr lang="en-US" altLang="en-US" sz="2800"/>
              <a:t>Executive support systems (ESS)</a:t>
            </a:r>
            <a:endParaRPr lang="en-US" altLang="en-US"/>
          </a:p>
        </p:txBody>
      </p:sp>
      <p:sp>
        <p:nvSpPr>
          <p:cNvPr id="44036" name="Text Placeholder 3">
            <a:extLst>
              <a:ext uri="{FF2B5EF4-FFF2-40B4-BE49-F238E27FC236}">
                <a16:creationId xmlns:a16="http://schemas.microsoft.com/office/drawing/2014/main" id="{918FF082-EE1F-8B26-0622-483103840C0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6869" name="Footer Placeholder 4">
            <a:extLst>
              <a:ext uri="{FF2B5EF4-FFF2-40B4-BE49-F238E27FC236}">
                <a16:creationId xmlns:a16="http://schemas.microsoft.com/office/drawing/2014/main" id="{D9CBE564-52B7-FB9B-B79C-2E0ADD61D9D3}"/>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6870" name="Slide Number Placeholder 5">
            <a:extLst>
              <a:ext uri="{FF2B5EF4-FFF2-40B4-BE49-F238E27FC236}">
                <a16:creationId xmlns:a16="http://schemas.microsoft.com/office/drawing/2014/main" id="{06114B64-AD0E-F6D2-346F-EA22BD43EE47}"/>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3156C4-2C90-4A25-902B-BF401858D9C8}" type="slidenum">
              <a:rPr lang="en-US" altLang="en-US" sz="1400">
                <a:solidFill>
                  <a:schemeClr val="bg1"/>
                </a:solidFill>
              </a:rPr>
              <a:pPr eaLnBrk="1" hangingPunct="1"/>
              <a:t>18</a:t>
            </a:fld>
            <a:endParaRPr lang="en-US" altLang="en-US" sz="14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E4DA-339B-0045-96FD-BD2E4D7BE531}"/>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6083" name="Content Placeholder 2">
            <a:extLst>
              <a:ext uri="{FF2B5EF4-FFF2-40B4-BE49-F238E27FC236}">
                <a16:creationId xmlns:a16="http://schemas.microsoft.com/office/drawing/2014/main" id="{73CC922C-94D7-CB04-2238-07EF7DD2B629}"/>
              </a:ext>
            </a:extLst>
          </p:cNvPr>
          <p:cNvSpPr>
            <a:spLocks noGrp="1"/>
          </p:cNvSpPr>
          <p:nvPr>
            <p:ph idx="1"/>
          </p:nvPr>
        </p:nvSpPr>
        <p:spPr/>
        <p:txBody>
          <a:bodyPr rtlCol="0">
            <a:normAutofit lnSpcReduction="10000"/>
          </a:bodyPr>
          <a:lstStyle/>
          <a:p>
            <a:pPr fontAlgn="auto">
              <a:defRPr/>
            </a:pPr>
            <a:r>
              <a:rPr lang="en-US" sz="3200">
                <a:solidFill>
                  <a:srgbClr val="0D0D0D"/>
                </a:solidFill>
                <a:latin typeface="Calibri" pitchFamily="-111" charset="0"/>
              </a:rPr>
              <a:t>Executive support systems</a:t>
            </a:r>
          </a:p>
          <a:p>
            <a:pPr lvl="1" fontAlgn="auto">
              <a:defRPr/>
            </a:pPr>
            <a:r>
              <a:rPr lang="en-US">
                <a:latin typeface="Calibri" pitchFamily="-111" charset="0"/>
              </a:rPr>
              <a:t>Support senior management</a:t>
            </a:r>
          </a:p>
          <a:p>
            <a:pPr lvl="1" fontAlgn="auto">
              <a:defRPr/>
            </a:pPr>
            <a:r>
              <a:rPr lang="en-US">
                <a:latin typeface="Calibri" pitchFamily="-111" charset="0"/>
              </a:rPr>
              <a:t>Address non-routine decisions</a:t>
            </a:r>
          </a:p>
          <a:p>
            <a:pPr lvl="2" fontAlgn="auto">
              <a:defRPr/>
            </a:pPr>
            <a:r>
              <a:rPr lang="en-US">
                <a:latin typeface="Calibri" pitchFamily="-111" charset="0"/>
              </a:rPr>
              <a:t>Requiring judgment, evaluation, and insight</a:t>
            </a:r>
          </a:p>
          <a:p>
            <a:pPr lvl="1" fontAlgn="auto">
              <a:defRPr/>
            </a:pPr>
            <a:r>
              <a:rPr lang="en-US">
                <a:latin typeface="Calibri" pitchFamily="-111" charset="0"/>
              </a:rPr>
              <a:t>Incorporate data about external events (e.g. new tax laws or competitors) as well as summarized information from internal MIS and DSS</a:t>
            </a:r>
          </a:p>
          <a:p>
            <a:pPr lvl="1" fontAlgn="auto">
              <a:defRPr/>
            </a:pPr>
            <a:r>
              <a:rPr lang="en-US">
                <a:latin typeface="Calibri" pitchFamily="-111" charset="0"/>
              </a:rPr>
              <a:t>Example: </a:t>
            </a:r>
            <a:r>
              <a:rPr lang="en-US" b="0">
                <a:latin typeface="Calibri" pitchFamily="-111" charset="0"/>
              </a:rPr>
              <a:t>Digital dashboard with real-time view of firm’s financial performance: working capital, accounts receivable, accounts payable, cash flow, and inventory</a:t>
            </a:r>
          </a:p>
        </p:txBody>
      </p:sp>
      <p:sp>
        <p:nvSpPr>
          <p:cNvPr id="46084" name="Text Placeholder 3">
            <a:extLst>
              <a:ext uri="{FF2B5EF4-FFF2-40B4-BE49-F238E27FC236}">
                <a16:creationId xmlns:a16="http://schemas.microsoft.com/office/drawing/2014/main" id="{10B17D7D-1A79-E6A9-BF51-E4892591F337}"/>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7893" name="Footer Placeholder 4">
            <a:extLst>
              <a:ext uri="{FF2B5EF4-FFF2-40B4-BE49-F238E27FC236}">
                <a16:creationId xmlns:a16="http://schemas.microsoft.com/office/drawing/2014/main" id="{995C5783-6A00-48E4-C7C1-3BF6B5DFB418}"/>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7894" name="Slide Number Placeholder 5">
            <a:extLst>
              <a:ext uri="{FF2B5EF4-FFF2-40B4-BE49-F238E27FC236}">
                <a16:creationId xmlns:a16="http://schemas.microsoft.com/office/drawing/2014/main" id="{B02D807A-1A7B-5B9F-74D7-8C960C4106CE}"/>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98A1B6-1FFF-47D7-9B7C-2818692B9045}" type="slidenum">
              <a:rPr lang="en-US" altLang="en-US" sz="1400">
                <a:solidFill>
                  <a:schemeClr val="bg1"/>
                </a:solidFill>
              </a:rPr>
              <a:pPr eaLnBrk="1" hangingPunct="1"/>
              <a:t>19</a:t>
            </a:fld>
            <a:endParaRPr lang="en-US" altLang="en-US" sz="1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B7C0-F7AC-F74F-E453-3F84CAB2CC5B}"/>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0483" name="Content Placeholder 4">
            <a:extLst>
              <a:ext uri="{FF2B5EF4-FFF2-40B4-BE49-F238E27FC236}">
                <a16:creationId xmlns:a16="http://schemas.microsoft.com/office/drawing/2014/main" id="{F23F73E1-9FFE-3BA5-3857-738D2606F048}"/>
              </a:ext>
            </a:extLst>
          </p:cNvPr>
          <p:cNvSpPr>
            <a:spLocks noGrp="1"/>
          </p:cNvSpPr>
          <p:nvPr>
            <p:ph idx="1"/>
          </p:nvPr>
        </p:nvSpPr>
        <p:spPr/>
        <p:txBody>
          <a:bodyPr/>
          <a:lstStyle/>
          <a:p>
            <a:pPr>
              <a:spcBef>
                <a:spcPct val="20000"/>
              </a:spcBef>
              <a:buFontTx/>
              <a:buChar char="•"/>
            </a:pPr>
            <a:r>
              <a:rPr lang="en-US" altLang="en-US">
                <a:solidFill>
                  <a:srgbClr val="0D0D0D"/>
                </a:solidFill>
              </a:rPr>
              <a:t>Define and describe business processes and their relationship to information systems.</a:t>
            </a:r>
          </a:p>
          <a:p>
            <a:pPr>
              <a:spcBef>
                <a:spcPct val="20000"/>
              </a:spcBef>
              <a:buFontTx/>
              <a:buChar char="•"/>
            </a:pPr>
            <a:r>
              <a:rPr lang="en-US" altLang="en-US">
                <a:solidFill>
                  <a:srgbClr val="0D0D0D"/>
                </a:solidFill>
              </a:rPr>
              <a:t>Evaluate the role played by systems serving the various levels of management in a business and their relationship to each other. </a:t>
            </a:r>
          </a:p>
          <a:p>
            <a:pPr>
              <a:spcBef>
                <a:spcPct val="20000"/>
              </a:spcBef>
              <a:buFontTx/>
              <a:buChar char="•"/>
            </a:pPr>
            <a:r>
              <a:rPr lang="en-US" altLang="en-US">
                <a:solidFill>
                  <a:srgbClr val="0D0D0D"/>
                </a:solidFill>
              </a:rPr>
              <a:t>Explain how enterprise applications improve organizational performance.</a:t>
            </a:r>
          </a:p>
        </p:txBody>
      </p:sp>
      <p:sp>
        <p:nvSpPr>
          <p:cNvPr id="15364" name="Text Placeholder 5">
            <a:extLst>
              <a:ext uri="{FF2B5EF4-FFF2-40B4-BE49-F238E27FC236}">
                <a16:creationId xmlns:a16="http://schemas.microsoft.com/office/drawing/2014/main" id="{4D982A08-7F3A-95A1-0862-18157ECCA88F}"/>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Learning Objectives</a:t>
            </a:r>
          </a:p>
        </p:txBody>
      </p:sp>
      <p:sp>
        <p:nvSpPr>
          <p:cNvPr id="20485" name="Footer Placeholder 5">
            <a:extLst>
              <a:ext uri="{FF2B5EF4-FFF2-40B4-BE49-F238E27FC236}">
                <a16:creationId xmlns:a16="http://schemas.microsoft.com/office/drawing/2014/main" id="{FB22AE10-A4F6-AEE7-8D5C-3E0FA210A752}"/>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0486" name="Slide Number Placeholder 4">
            <a:extLst>
              <a:ext uri="{FF2B5EF4-FFF2-40B4-BE49-F238E27FC236}">
                <a16:creationId xmlns:a16="http://schemas.microsoft.com/office/drawing/2014/main" id="{7154B39E-DE32-FE29-CABB-760BEB77965E}"/>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5A11EAB-DB1C-4A70-A20C-D0F7F6C4621E}" type="slidenum">
              <a:rPr lang="en-US" altLang="en-US" sz="1400">
                <a:solidFill>
                  <a:schemeClr val="bg1"/>
                </a:solidFill>
              </a:rPr>
              <a:pPr eaLnBrk="1" hangingPunct="1"/>
              <a:t>2</a:t>
            </a:fld>
            <a:endParaRPr lang="en-US" altLang="en-US" sz="1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3B73-441E-C7D6-8861-D9CF642B0C5B}"/>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8131" name="Content Placeholder 2">
            <a:extLst>
              <a:ext uri="{FF2B5EF4-FFF2-40B4-BE49-F238E27FC236}">
                <a16:creationId xmlns:a16="http://schemas.microsoft.com/office/drawing/2014/main" id="{E125E4E8-A723-F14D-F467-5F851277A4FC}"/>
              </a:ext>
            </a:extLst>
          </p:cNvPr>
          <p:cNvSpPr>
            <a:spLocks noGrp="1"/>
          </p:cNvSpPr>
          <p:nvPr>
            <p:ph idx="1"/>
          </p:nvPr>
        </p:nvSpPr>
        <p:spPr/>
        <p:txBody>
          <a:bodyPr rtlCol="0">
            <a:normAutofit lnSpcReduction="10000"/>
          </a:bodyPr>
          <a:lstStyle/>
          <a:p>
            <a:pPr fontAlgn="auto">
              <a:defRPr/>
            </a:pPr>
            <a:r>
              <a:rPr lang="en-US" sz="3600">
                <a:solidFill>
                  <a:srgbClr val="0D0D0D"/>
                </a:solidFill>
                <a:latin typeface="Calibri" pitchFamily="-111" charset="0"/>
              </a:rPr>
              <a:t>Systems from a constituency perspective</a:t>
            </a:r>
          </a:p>
          <a:p>
            <a:pPr lvl="1" fontAlgn="auto">
              <a:defRPr/>
            </a:pPr>
            <a:r>
              <a:rPr lang="en-US" sz="3200">
                <a:latin typeface="Calibri" pitchFamily="-111" charset="0"/>
              </a:rPr>
              <a:t>Transaction processing systems: supporting operational level employees</a:t>
            </a:r>
          </a:p>
          <a:p>
            <a:pPr lvl="1" fontAlgn="auto">
              <a:defRPr/>
            </a:pPr>
            <a:r>
              <a:rPr lang="en-US" sz="3200">
                <a:latin typeface="Calibri" pitchFamily="-111" charset="0"/>
              </a:rPr>
              <a:t>Management information systems and decision-support systems: supporting managers</a:t>
            </a:r>
          </a:p>
          <a:p>
            <a:pPr lvl="1" fontAlgn="auto">
              <a:defRPr/>
            </a:pPr>
            <a:r>
              <a:rPr lang="en-US" sz="3200">
                <a:latin typeface="Calibri" pitchFamily="-111" charset="0"/>
              </a:rPr>
              <a:t>Executive support systems: supporting executives</a:t>
            </a:r>
            <a:endParaRPr lang="en-US" sz="3600">
              <a:latin typeface="Calibri" pitchFamily="-111" charset="0"/>
            </a:endParaRPr>
          </a:p>
        </p:txBody>
      </p:sp>
      <p:sp>
        <p:nvSpPr>
          <p:cNvPr id="48132" name="Text Placeholder 3">
            <a:extLst>
              <a:ext uri="{FF2B5EF4-FFF2-40B4-BE49-F238E27FC236}">
                <a16:creationId xmlns:a16="http://schemas.microsoft.com/office/drawing/2014/main" id="{ADAA6DB4-B2CB-F6CB-508B-4D647E950703}"/>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8917" name="Footer Placeholder 4">
            <a:extLst>
              <a:ext uri="{FF2B5EF4-FFF2-40B4-BE49-F238E27FC236}">
                <a16:creationId xmlns:a16="http://schemas.microsoft.com/office/drawing/2014/main" id="{E62D0F4E-83DB-B352-859A-7E2E9B1C0F55}"/>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8918" name="Slide Number Placeholder 5">
            <a:extLst>
              <a:ext uri="{FF2B5EF4-FFF2-40B4-BE49-F238E27FC236}">
                <a16:creationId xmlns:a16="http://schemas.microsoft.com/office/drawing/2014/main" id="{74F8A0C1-C713-BCCE-7F84-DC3E54ED7668}"/>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E0EBAF2-D68F-4A86-B654-3548AC163E65}" type="slidenum">
              <a:rPr lang="en-US" altLang="en-US" sz="1400">
                <a:solidFill>
                  <a:schemeClr val="bg1"/>
                </a:solidFill>
              </a:rPr>
              <a:pPr eaLnBrk="1" hangingPunct="1"/>
              <a:t>20</a:t>
            </a:fld>
            <a:endParaRPr lang="en-US" altLang="en-US" sz="14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250E-2149-76BD-91CF-0D3ADA41F7BE}"/>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9939" name="Content Placeholder 2">
            <a:extLst>
              <a:ext uri="{FF2B5EF4-FFF2-40B4-BE49-F238E27FC236}">
                <a16:creationId xmlns:a16="http://schemas.microsoft.com/office/drawing/2014/main" id="{C61FA121-6D13-1E1C-011A-B46A2F45C15F}"/>
              </a:ext>
            </a:extLst>
          </p:cNvPr>
          <p:cNvSpPr>
            <a:spLocks noGrp="1"/>
          </p:cNvSpPr>
          <p:nvPr>
            <p:ph idx="1"/>
          </p:nvPr>
        </p:nvSpPr>
        <p:spPr/>
        <p:txBody>
          <a:bodyPr/>
          <a:lstStyle/>
          <a:p>
            <a:pPr>
              <a:spcAft>
                <a:spcPts val="1200"/>
              </a:spcAft>
            </a:pPr>
            <a:r>
              <a:rPr lang="en-US" altLang="en-US" sz="3600">
                <a:solidFill>
                  <a:srgbClr val="0D0D0D"/>
                </a:solidFill>
              </a:rPr>
              <a:t>Relationship of systems to one another</a:t>
            </a:r>
          </a:p>
          <a:p>
            <a:pPr lvl="1">
              <a:spcAft>
                <a:spcPts val="1200"/>
              </a:spcAft>
            </a:pPr>
            <a:r>
              <a:rPr lang="en-US" altLang="en-US" sz="3200"/>
              <a:t>TPS: </a:t>
            </a:r>
            <a:r>
              <a:rPr lang="en-US" altLang="en-US" sz="3200" b="0"/>
              <a:t>Major source of data for other systems</a:t>
            </a:r>
          </a:p>
          <a:p>
            <a:pPr lvl="1">
              <a:spcAft>
                <a:spcPts val="1200"/>
              </a:spcAft>
            </a:pPr>
            <a:r>
              <a:rPr lang="en-US" altLang="en-US" sz="3200"/>
              <a:t>ESS: </a:t>
            </a:r>
            <a:r>
              <a:rPr lang="en-US" altLang="en-US" sz="3200" b="0"/>
              <a:t>Recipient of  data from lower-level systems</a:t>
            </a:r>
          </a:p>
          <a:p>
            <a:pPr lvl="1">
              <a:spcAft>
                <a:spcPts val="1200"/>
              </a:spcAft>
            </a:pPr>
            <a:r>
              <a:rPr lang="en-US" altLang="en-US" sz="3200"/>
              <a:t>Data may be exchanged between systems</a:t>
            </a:r>
          </a:p>
          <a:p>
            <a:pPr lvl="1">
              <a:spcAft>
                <a:spcPts val="1200"/>
              </a:spcAft>
            </a:pPr>
            <a:r>
              <a:rPr lang="en-US" altLang="en-US" sz="3200"/>
              <a:t>In reality, most businesses’ systems are only loosely integrated (but they are getting better!) </a:t>
            </a:r>
            <a:endParaRPr lang="en-US" altLang="en-US" sz="3600"/>
          </a:p>
        </p:txBody>
      </p:sp>
      <p:sp>
        <p:nvSpPr>
          <p:cNvPr id="50180" name="Text Placeholder 3">
            <a:extLst>
              <a:ext uri="{FF2B5EF4-FFF2-40B4-BE49-F238E27FC236}">
                <a16:creationId xmlns:a16="http://schemas.microsoft.com/office/drawing/2014/main" id="{5F868E91-E123-6D0B-E1A5-464CEE69D0CF}"/>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39941" name="Footer Placeholder 4">
            <a:extLst>
              <a:ext uri="{FF2B5EF4-FFF2-40B4-BE49-F238E27FC236}">
                <a16:creationId xmlns:a16="http://schemas.microsoft.com/office/drawing/2014/main" id="{B3CED6B3-61D6-18F1-A1EC-80FE25F9E201}"/>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39942" name="Slide Number Placeholder 5">
            <a:extLst>
              <a:ext uri="{FF2B5EF4-FFF2-40B4-BE49-F238E27FC236}">
                <a16:creationId xmlns:a16="http://schemas.microsoft.com/office/drawing/2014/main" id="{251EF920-65BA-B602-A82A-9621CD46BD3D}"/>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523DD7-4716-40B1-B2F4-95F4089CEB94}" type="slidenum">
              <a:rPr lang="en-US" altLang="en-US" sz="1400">
                <a:solidFill>
                  <a:schemeClr val="bg1"/>
                </a:solidFill>
              </a:rPr>
              <a:pPr eaLnBrk="1" hangingPunct="1"/>
              <a:t>21</a:t>
            </a:fld>
            <a:endParaRPr lang="en-US" altLang="en-US" sz="14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AD90-F330-CC32-4260-D26BCDAC4A62}"/>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4275" name="Content Placeholder 2">
            <a:extLst>
              <a:ext uri="{FF2B5EF4-FFF2-40B4-BE49-F238E27FC236}">
                <a16:creationId xmlns:a16="http://schemas.microsoft.com/office/drawing/2014/main" id="{2A758E6A-28D3-4985-129A-ADA70DD497E0}"/>
              </a:ext>
            </a:extLst>
          </p:cNvPr>
          <p:cNvSpPr>
            <a:spLocks noGrp="1"/>
          </p:cNvSpPr>
          <p:nvPr>
            <p:ph idx="1"/>
          </p:nvPr>
        </p:nvSpPr>
        <p:spPr/>
        <p:txBody>
          <a:bodyPr rtlCol="0">
            <a:normAutofit lnSpcReduction="10000"/>
          </a:bodyPr>
          <a:lstStyle/>
          <a:p>
            <a:pPr fontAlgn="auto">
              <a:defRPr/>
            </a:pPr>
            <a:r>
              <a:rPr lang="en-US">
                <a:solidFill>
                  <a:srgbClr val="0D0D0D"/>
                </a:solidFill>
                <a:latin typeface="Calibri" pitchFamily="-111" charset="0"/>
              </a:rPr>
              <a:t>Enterprise applications</a:t>
            </a:r>
          </a:p>
          <a:p>
            <a:pPr lvl="1" fontAlgn="auto">
              <a:defRPr/>
            </a:pPr>
            <a:r>
              <a:rPr lang="en-US">
                <a:latin typeface="Calibri" pitchFamily="-111" charset="0"/>
              </a:rPr>
              <a:t>Systems for linking the enterprise</a:t>
            </a:r>
          </a:p>
          <a:p>
            <a:pPr lvl="1" fontAlgn="auto">
              <a:defRPr/>
            </a:pPr>
            <a:r>
              <a:rPr lang="en-US">
                <a:latin typeface="Calibri" pitchFamily="-111" charset="0"/>
              </a:rPr>
              <a:t>Span functional areas</a:t>
            </a:r>
          </a:p>
          <a:p>
            <a:pPr lvl="1" fontAlgn="auto">
              <a:defRPr/>
            </a:pPr>
            <a:r>
              <a:rPr lang="en-US">
                <a:latin typeface="Calibri" pitchFamily="-111" charset="0"/>
              </a:rPr>
              <a:t>Execute business processes across firm</a:t>
            </a:r>
          </a:p>
          <a:p>
            <a:pPr lvl="1" fontAlgn="auto">
              <a:defRPr/>
            </a:pPr>
            <a:r>
              <a:rPr lang="en-US">
                <a:latin typeface="Calibri" pitchFamily="-111" charset="0"/>
              </a:rPr>
              <a:t>Include all levels of management</a:t>
            </a:r>
          </a:p>
          <a:p>
            <a:pPr lvl="1" fontAlgn="auto">
              <a:defRPr/>
            </a:pPr>
            <a:r>
              <a:rPr lang="en-US">
                <a:latin typeface="Calibri" pitchFamily="-111" charset="0"/>
              </a:rPr>
              <a:t>Four major applications:</a:t>
            </a:r>
          </a:p>
          <a:p>
            <a:pPr lvl="2" fontAlgn="auto">
              <a:defRPr/>
            </a:pPr>
            <a:r>
              <a:rPr lang="en-US">
                <a:latin typeface="Calibri" pitchFamily="-111" charset="0"/>
              </a:rPr>
              <a:t>Enterprise systems</a:t>
            </a:r>
          </a:p>
          <a:p>
            <a:pPr lvl="2" fontAlgn="auto">
              <a:defRPr/>
            </a:pPr>
            <a:r>
              <a:rPr lang="en-US">
                <a:latin typeface="Calibri" pitchFamily="-111" charset="0"/>
              </a:rPr>
              <a:t>Supply chain management systems</a:t>
            </a:r>
          </a:p>
          <a:p>
            <a:pPr lvl="2" fontAlgn="auto">
              <a:defRPr/>
            </a:pPr>
            <a:r>
              <a:rPr lang="en-US">
                <a:latin typeface="Calibri" pitchFamily="-111" charset="0"/>
              </a:rPr>
              <a:t>Customer relationship management systems</a:t>
            </a:r>
          </a:p>
          <a:p>
            <a:pPr lvl="2" fontAlgn="auto">
              <a:defRPr/>
            </a:pPr>
            <a:r>
              <a:rPr lang="en-US">
                <a:latin typeface="Calibri" pitchFamily="-111" charset="0"/>
              </a:rPr>
              <a:t>Knowledge management systems</a:t>
            </a:r>
          </a:p>
        </p:txBody>
      </p:sp>
      <p:sp>
        <p:nvSpPr>
          <p:cNvPr id="54276" name="Text Placeholder 3">
            <a:extLst>
              <a:ext uri="{FF2B5EF4-FFF2-40B4-BE49-F238E27FC236}">
                <a16:creationId xmlns:a16="http://schemas.microsoft.com/office/drawing/2014/main" id="{09E6A721-9A66-6C6B-8F5D-05143E7E8ABE}"/>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0965" name="Footer Placeholder 4">
            <a:extLst>
              <a:ext uri="{FF2B5EF4-FFF2-40B4-BE49-F238E27FC236}">
                <a16:creationId xmlns:a16="http://schemas.microsoft.com/office/drawing/2014/main" id="{0EFDF145-1D35-B37A-E8EB-7AE1C72748DE}"/>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0966" name="Slide Number Placeholder 5">
            <a:extLst>
              <a:ext uri="{FF2B5EF4-FFF2-40B4-BE49-F238E27FC236}">
                <a16:creationId xmlns:a16="http://schemas.microsoft.com/office/drawing/2014/main" id="{771B994B-2569-0755-C54E-38012EF21626}"/>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B528CC9-10D9-4CAE-A25A-CF2D1025B820}" type="slidenum">
              <a:rPr lang="en-US" altLang="en-US" sz="1400">
                <a:solidFill>
                  <a:schemeClr val="bg1"/>
                </a:solidFill>
              </a:rPr>
              <a:pPr eaLnBrk="1" hangingPunct="1"/>
              <a:t>22</a:t>
            </a:fld>
            <a:endParaRPr lang="en-US" altLang="en-US" sz="1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7691-A202-28F3-D2F0-79D8956DE82C}"/>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6323" name="Text Placeholder 2">
            <a:extLst>
              <a:ext uri="{FF2B5EF4-FFF2-40B4-BE49-F238E27FC236}">
                <a16:creationId xmlns:a16="http://schemas.microsoft.com/office/drawing/2014/main" id="{3A243689-4E09-1704-7907-80404D4C1AC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pic>
        <p:nvPicPr>
          <p:cNvPr id="11" name="Picture Placeholder 10" descr="Fig-2-1.png">
            <a:extLst>
              <a:ext uri="{FF2B5EF4-FFF2-40B4-BE49-F238E27FC236}">
                <a16:creationId xmlns:a16="http://schemas.microsoft.com/office/drawing/2014/main" id="{4D3F97E8-669E-B17C-044B-8F8F3B0764ED}"/>
              </a:ext>
            </a:extLst>
          </p:cNvPr>
          <p:cNvPicPr>
            <a:picLocks noGrp="1" noChangeAspect="1"/>
          </p:cNvPicPr>
          <p:nvPr>
            <p:ph type="pic" sz="quarter" idx="15"/>
          </p:nvPr>
        </p:nvPicPr>
        <p:blipFill>
          <a:blip r:embed="rId3"/>
          <a:stretch>
            <a:fillRect/>
          </a:stretch>
        </p:blipFill>
        <p:spPr>
          <a:xfrm>
            <a:off x="2819400" y="1600200"/>
            <a:ext cx="4876800" cy="4797425"/>
          </a:xfrm>
        </p:spPr>
      </p:pic>
      <p:sp>
        <p:nvSpPr>
          <p:cNvPr id="41989" name="Text Placeholder 4">
            <a:extLst>
              <a:ext uri="{FF2B5EF4-FFF2-40B4-BE49-F238E27FC236}">
                <a16:creationId xmlns:a16="http://schemas.microsoft.com/office/drawing/2014/main" id="{1AFD90AB-8BA0-E44D-09D1-B856D042EC19}"/>
              </a:ext>
            </a:extLst>
          </p:cNvPr>
          <p:cNvSpPr>
            <a:spLocks noGrp="1"/>
          </p:cNvSpPr>
          <p:nvPr>
            <p:ph type="body" sz="quarter" idx="16"/>
          </p:nvPr>
        </p:nvSpPr>
        <p:spPr>
          <a:xfrm>
            <a:off x="457200" y="1752600"/>
            <a:ext cx="2133600" cy="990600"/>
          </a:xfrm>
        </p:spPr>
        <p:txBody>
          <a:bodyPr/>
          <a:lstStyle/>
          <a:p>
            <a:pPr>
              <a:spcBef>
                <a:spcPct val="0"/>
              </a:spcBef>
            </a:pPr>
            <a:r>
              <a:rPr lang="en-US" altLang="en-US"/>
              <a:t>Enterprise Application Architecture</a:t>
            </a:r>
          </a:p>
        </p:txBody>
      </p:sp>
      <p:sp>
        <p:nvSpPr>
          <p:cNvPr id="41990" name="Text Placeholder 5">
            <a:extLst>
              <a:ext uri="{FF2B5EF4-FFF2-40B4-BE49-F238E27FC236}">
                <a16:creationId xmlns:a16="http://schemas.microsoft.com/office/drawing/2014/main" id="{10247D0D-03AA-6F0F-2134-85EE67790DB4}"/>
              </a:ext>
            </a:extLst>
          </p:cNvPr>
          <p:cNvSpPr>
            <a:spLocks noGrp="1"/>
          </p:cNvSpPr>
          <p:nvPr>
            <p:ph type="body" sz="quarter" idx="17"/>
          </p:nvPr>
        </p:nvSpPr>
        <p:spPr>
          <a:xfrm>
            <a:off x="457200" y="2743200"/>
            <a:ext cx="1752600" cy="2057400"/>
          </a:xfrm>
        </p:spPr>
        <p:txBody>
          <a:bodyPr/>
          <a:lstStyle/>
          <a:p>
            <a:r>
              <a:rPr lang="en-US" altLang="en-US"/>
              <a:t>Enterprise applications automate processes that span multiple business functions and organizational levels and may extend outside the organization.</a:t>
            </a:r>
          </a:p>
        </p:txBody>
      </p:sp>
      <p:sp>
        <p:nvSpPr>
          <p:cNvPr id="56327" name="Text Placeholder 6">
            <a:extLst>
              <a:ext uri="{FF2B5EF4-FFF2-40B4-BE49-F238E27FC236}">
                <a16:creationId xmlns:a16="http://schemas.microsoft.com/office/drawing/2014/main" id="{FEE386B6-151E-7ED2-D207-7B3C63BCDC35}"/>
              </a:ext>
            </a:extLst>
          </p:cNvPr>
          <p:cNvSpPr>
            <a:spLocks noGrp="1"/>
          </p:cNvSpPr>
          <p:nvPr>
            <p:ph type="body" sz="quarter" idx="18"/>
          </p:nvPr>
        </p:nvSpPr>
        <p:spPr>
          <a:xfrm>
            <a:off x="457200" y="4267200"/>
            <a:ext cx="2133600" cy="228600"/>
          </a:xfrm>
        </p:spPr>
        <p:txBody>
          <a:bodyPr rtlCol="0">
            <a:normAutofit fontScale="92500" lnSpcReduction="20000"/>
          </a:bodyPr>
          <a:lstStyle/>
          <a:p>
            <a:pPr fontAlgn="auto">
              <a:spcAft>
                <a:spcPts val="0"/>
              </a:spcAft>
              <a:buFont typeface="Arial" charset="0"/>
              <a:buNone/>
              <a:defRPr/>
            </a:pPr>
            <a:r>
              <a:rPr lang="en-US"/>
              <a:t>FIGURE 2-6</a:t>
            </a:r>
          </a:p>
        </p:txBody>
      </p:sp>
      <p:sp>
        <p:nvSpPr>
          <p:cNvPr id="41992" name="Footer Placeholder 8">
            <a:extLst>
              <a:ext uri="{FF2B5EF4-FFF2-40B4-BE49-F238E27FC236}">
                <a16:creationId xmlns:a16="http://schemas.microsoft.com/office/drawing/2014/main" id="{3B3549CD-E6C4-86FB-7BF2-F8CEA3DD0CEB}"/>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1993" name="Slide Number Placeholder 9">
            <a:extLst>
              <a:ext uri="{FF2B5EF4-FFF2-40B4-BE49-F238E27FC236}">
                <a16:creationId xmlns:a16="http://schemas.microsoft.com/office/drawing/2014/main" id="{C65101B1-5576-05B0-9B05-9C1B7A3A8682}"/>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88F604C-D0A6-4E89-9EE4-F56C031ED36F}" type="slidenum">
              <a:rPr lang="en-US" altLang="en-US" sz="1400">
                <a:solidFill>
                  <a:schemeClr val="bg1"/>
                </a:solidFill>
              </a:rPr>
              <a:pPr eaLnBrk="1" hangingPunct="1"/>
              <a:t>23</a:t>
            </a:fld>
            <a:endParaRPr lang="en-US" altLang="en-US" sz="14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020-632B-A1FF-528B-70A92600CC5D}"/>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8371" name="Content Placeholder 2">
            <a:extLst>
              <a:ext uri="{FF2B5EF4-FFF2-40B4-BE49-F238E27FC236}">
                <a16:creationId xmlns:a16="http://schemas.microsoft.com/office/drawing/2014/main" id="{5BE501E4-5490-758D-853A-0209FA973818}"/>
              </a:ext>
            </a:extLst>
          </p:cNvPr>
          <p:cNvSpPr>
            <a:spLocks noGrp="1"/>
          </p:cNvSpPr>
          <p:nvPr>
            <p:ph idx="1"/>
          </p:nvPr>
        </p:nvSpPr>
        <p:spPr/>
        <p:txBody>
          <a:bodyPr rtlCol="0">
            <a:normAutofit lnSpcReduction="10000"/>
          </a:bodyPr>
          <a:lstStyle/>
          <a:p>
            <a:pPr fontAlgn="auto">
              <a:defRPr/>
            </a:pPr>
            <a:r>
              <a:rPr lang="en-US" sz="3200">
                <a:solidFill>
                  <a:srgbClr val="0D0D0D"/>
                </a:solidFill>
                <a:latin typeface="Calibri" pitchFamily="-111" charset="0"/>
              </a:rPr>
              <a:t>Enterprise systems</a:t>
            </a:r>
          </a:p>
          <a:p>
            <a:pPr lvl="1" fontAlgn="auto">
              <a:defRPr/>
            </a:pPr>
            <a:r>
              <a:rPr lang="en-US">
                <a:latin typeface="Calibri" pitchFamily="-111" charset="0"/>
              </a:rPr>
              <a:t>Collects data from different firm functions and stores  data in single central data repository</a:t>
            </a:r>
          </a:p>
          <a:p>
            <a:pPr lvl="1" fontAlgn="auto">
              <a:defRPr/>
            </a:pPr>
            <a:r>
              <a:rPr lang="en-US">
                <a:latin typeface="Calibri" pitchFamily="-111" charset="0"/>
              </a:rPr>
              <a:t>Resolves problem of fragmented, redundant data sets and systems</a:t>
            </a:r>
          </a:p>
          <a:p>
            <a:pPr lvl="1" fontAlgn="auto">
              <a:defRPr/>
            </a:pPr>
            <a:r>
              <a:rPr lang="en-US">
                <a:latin typeface="Calibri" pitchFamily="-111" charset="0"/>
              </a:rPr>
              <a:t>Enable: </a:t>
            </a:r>
          </a:p>
          <a:p>
            <a:pPr lvl="2" fontAlgn="auto">
              <a:defRPr/>
            </a:pPr>
            <a:r>
              <a:rPr lang="en-US">
                <a:latin typeface="Calibri" pitchFamily="-111" charset="0"/>
              </a:rPr>
              <a:t>Coordination of daily activities</a:t>
            </a:r>
          </a:p>
          <a:p>
            <a:pPr lvl="2" fontAlgn="auto">
              <a:defRPr/>
            </a:pPr>
            <a:r>
              <a:rPr lang="en-US">
                <a:latin typeface="Calibri" pitchFamily="-111" charset="0"/>
              </a:rPr>
              <a:t>Efficient response to customer orders (production, inventory)</a:t>
            </a:r>
          </a:p>
          <a:p>
            <a:pPr lvl="2" fontAlgn="auto">
              <a:defRPr/>
            </a:pPr>
            <a:r>
              <a:rPr lang="en-US">
                <a:latin typeface="Calibri" pitchFamily="-111" charset="0"/>
              </a:rPr>
              <a:t>Provide valuable information for improving management decision making</a:t>
            </a:r>
          </a:p>
        </p:txBody>
      </p:sp>
      <p:sp>
        <p:nvSpPr>
          <p:cNvPr id="58372" name="Text Placeholder 3">
            <a:extLst>
              <a:ext uri="{FF2B5EF4-FFF2-40B4-BE49-F238E27FC236}">
                <a16:creationId xmlns:a16="http://schemas.microsoft.com/office/drawing/2014/main" id="{20DA0BCA-F93F-D454-9FBD-CEEBEAA105BB}"/>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3013" name="Footer Placeholder 4">
            <a:extLst>
              <a:ext uri="{FF2B5EF4-FFF2-40B4-BE49-F238E27FC236}">
                <a16:creationId xmlns:a16="http://schemas.microsoft.com/office/drawing/2014/main" id="{4E6513FA-30D6-E17B-7927-7EE33E91A9E7}"/>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3014" name="Slide Number Placeholder 5">
            <a:extLst>
              <a:ext uri="{FF2B5EF4-FFF2-40B4-BE49-F238E27FC236}">
                <a16:creationId xmlns:a16="http://schemas.microsoft.com/office/drawing/2014/main" id="{A8941703-4FA6-0A35-8305-28144C59AB7D}"/>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3C44C66-D338-4702-92A2-01216DF1E1E5}" type="slidenum">
              <a:rPr lang="en-US" altLang="en-US" sz="1400">
                <a:solidFill>
                  <a:schemeClr val="bg1"/>
                </a:solidFill>
              </a:rPr>
              <a:pPr eaLnBrk="1" hangingPunct="1"/>
              <a:t>24</a:t>
            </a:fld>
            <a:endParaRPr lang="en-US" altLang="en-US" sz="14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400F-7C2F-378F-5204-CE4573CE8747}"/>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4035" name="Content Placeholder 2">
            <a:extLst>
              <a:ext uri="{FF2B5EF4-FFF2-40B4-BE49-F238E27FC236}">
                <a16:creationId xmlns:a16="http://schemas.microsoft.com/office/drawing/2014/main" id="{1CCDD3D4-D54E-5866-85B7-88992BF8413E}"/>
              </a:ext>
            </a:extLst>
          </p:cNvPr>
          <p:cNvSpPr>
            <a:spLocks noGrp="1"/>
          </p:cNvSpPr>
          <p:nvPr>
            <p:ph idx="1"/>
          </p:nvPr>
        </p:nvSpPr>
        <p:spPr>
          <a:xfrm>
            <a:off x="457200" y="1828800"/>
            <a:ext cx="8458200" cy="4495800"/>
          </a:xfrm>
        </p:spPr>
        <p:txBody>
          <a:bodyPr/>
          <a:lstStyle/>
          <a:p>
            <a:r>
              <a:rPr lang="en-US" altLang="en-US" sz="3600">
                <a:solidFill>
                  <a:srgbClr val="0D0D0D"/>
                </a:solidFill>
              </a:rPr>
              <a:t>Supply chain management (SCM) systems </a:t>
            </a:r>
          </a:p>
          <a:p>
            <a:pPr lvl="1"/>
            <a:r>
              <a:rPr lang="en-US" altLang="en-US" sz="3200"/>
              <a:t>Manage firm’s relationships with suppliers</a:t>
            </a:r>
          </a:p>
          <a:p>
            <a:pPr lvl="1"/>
            <a:r>
              <a:rPr lang="en-US" altLang="en-US" sz="3200"/>
              <a:t>Share information about</a:t>
            </a:r>
          </a:p>
          <a:p>
            <a:pPr lvl="2"/>
            <a:r>
              <a:rPr lang="en-US" altLang="en-US" sz="3200"/>
              <a:t>Orders, production, inventory levels, delivery of products and services</a:t>
            </a:r>
          </a:p>
          <a:p>
            <a:pPr lvl="1"/>
            <a:r>
              <a:rPr lang="en-US" altLang="en-US" sz="3200"/>
              <a:t>Goal: </a:t>
            </a:r>
          </a:p>
          <a:p>
            <a:pPr lvl="2"/>
            <a:r>
              <a:rPr lang="en-US" altLang="en-US" sz="3000"/>
              <a:t>Right amount of products to destination with least amount of time and lowest cost</a:t>
            </a:r>
            <a:endParaRPr lang="en-US" altLang="en-US" sz="3600"/>
          </a:p>
        </p:txBody>
      </p:sp>
      <p:sp>
        <p:nvSpPr>
          <p:cNvPr id="60420" name="Text Placeholder 3">
            <a:extLst>
              <a:ext uri="{FF2B5EF4-FFF2-40B4-BE49-F238E27FC236}">
                <a16:creationId xmlns:a16="http://schemas.microsoft.com/office/drawing/2014/main" id="{1F3A2B20-EFBF-6C5E-BC1F-7D65DE84E033}"/>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4037" name="Footer Placeholder 4">
            <a:extLst>
              <a:ext uri="{FF2B5EF4-FFF2-40B4-BE49-F238E27FC236}">
                <a16:creationId xmlns:a16="http://schemas.microsoft.com/office/drawing/2014/main" id="{9E302FB6-C7ED-B446-99D8-5C029071DAED}"/>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4038" name="Slide Number Placeholder 5">
            <a:extLst>
              <a:ext uri="{FF2B5EF4-FFF2-40B4-BE49-F238E27FC236}">
                <a16:creationId xmlns:a16="http://schemas.microsoft.com/office/drawing/2014/main" id="{A8C459F0-955E-0993-322A-131BB6DA0CE6}"/>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2C4391-5B41-40E5-8531-CECF16BD8A3F}" type="slidenum">
              <a:rPr lang="en-US" altLang="en-US" sz="1400">
                <a:solidFill>
                  <a:schemeClr val="bg1"/>
                </a:solidFill>
              </a:rPr>
              <a:pPr eaLnBrk="1" hangingPunct="1"/>
              <a:t>25</a:t>
            </a:fld>
            <a:endParaRPr lang="en-US" altLang="en-US" sz="14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EA0-6D99-8612-32DD-5F5B221E9966}"/>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5059" name="Content Placeholder 2">
            <a:extLst>
              <a:ext uri="{FF2B5EF4-FFF2-40B4-BE49-F238E27FC236}">
                <a16:creationId xmlns:a16="http://schemas.microsoft.com/office/drawing/2014/main" id="{CFF117C3-0051-F1C3-8078-DC7D5E3B1D1E}"/>
              </a:ext>
            </a:extLst>
          </p:cNvPr>
          <p:cNvSpPr>
            <a:spLocks noGrp="1"/>
          </p:cNvSpPr>
          <p:nvPr>
            <p:ph idx="1"/>
          </p:nvPr>
        </p:nvSpPr>
        <p:spPr/>
        <p:txBody>
          <a:bodyPr/>
          <a:lstStyle/>
          <a:p>
            <a:pPr>
              <a:spcAft>
                <a:spcPts val="1200"/>
              </a:spcAft>
            </a:pPr>
            <a:r>
              <a:rPr lang="en-US" altLang="en-US" sz="3200">
                <a:solidFill>
                  <a:srgbClr val="0D0D0D"/>
                </a:solidFill>
              </a:rPr>
              <a:t>Customer relationship management systems:</a:t>
            </a:r>
          </a:p>
          <a:p>
            <a:pPr lvl="1">
              <a:spcAft>
                <a:spcPts val="1200"/>
              </a:spcAft>
            </a:pPr>
            <a:r>
              <a:rPr lang="en-US" altLang="en-US" sz="2800"/>
              <a:t>Provide information to coordinate all of the business processes that deal with customers in sales, marketing, and service to optimize revenue, customer satisfaction, and customer retention</a:t>
            </a:r>
          </a:p>
          <a:p>
            <a:pPr lvl="1">
              <a:spcAft>
                <a:spcPts val="1200"/>
              </a:spcAft>
            </a:pPr>
            <a:r>
              <a:rPr lang="en-US" altLang="en-US" sz="2800"/>
              <a:t>Integrate firm’s customer-related processes and consolidate customer information from multiple communication channels</a:t>
            </a:r>
            <a:endParaRPr lang="en-US" altLang="en-US" sz="3200"/>
          </a:p>
        </p:txBody>
      </p:sp>
      <p:sp>
        <p:nvSpPr>
          <p:cNvPr id="62468" name="Text Placeholder 3">
            <a:extLst>
              <a:ext uri="{FF2B5EF4-FFF2-40B4-BE49-F238E27FC236}">
                <a16:creationId xmlns:a16="http://schemas.microsoft.com/office/drawing/2014/main" id="{CAD35AAD-440A-9331-DEFD-AFEDAC34FE73}"/>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5061" name="Footer Placeholder 4">
            <a:extLst>
              <a:ext uri="{FF2B5EF4-FFF2-40B4-BE49-F238E27FC236}">
                <a16:creationId xmlns:a16="http://schemas.microsoft.com/office/drawing/2014/main" id="{E04EB792-688E-38A0-9CDF-F151054D71C9}"/>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5062" name="Slide Number Placeholder 5">
            <a:extLst>
              <a:ext uri="{FF2B5EF4-FFF2-40B4-BE49-F238E27FC236}">
                <a16:creationId xmlns:a16="http://schemas.microsoft.com/office/drawing/2014/main" id="{1955937D-83CC-5E35-2715-55336FBD3A25}"/>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809F28-8107-46B6-9C4E-ECCD955255DD}" type="slidenum">
              <a:rPr lang="en-US" altLang="en-US" sz="1400">
                <a:solidFill>
                  <a:schemeClr val="bg1"/>
                </a:solidFill>
              </a:rPr>
              <a:pPr eaLnBrk="1" hangingPunct="1"/>
              <a:t>26</a:t>
            </a:fld>
            <a:endParaRPr lang="en-US" altLang="en-US" sz="14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AEF2-AD1F-110E-BA74-67D0823D20DE}"/>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46083" name="Content Placeholder 2">
            <a:extLst>
              <a:ext uri="{FF2B5EF4-FFF2-40B4-BE49-F238E27FC236}">
                <a16:creationId xmlns:a16="http://schemas.microsoft.com/office/drawing/2014/main" id="{4648322E-77FC-3C40-85AF-A8F90E4D2637}"/>
              </a:ext>
            </a:extLst>
          </p:cNvPr>
          <p:cNvSpPr>
            <a:spLocks noGrp="1"/>
          </p:cNvSpPr>
          <p:nvPr>
            <p:ph idx="1"/>
          </p:nvPr>
        </p:nvSpPr>
        <p:spPr/>
        <p:txBody>
          <a:bodyPr/>
          <a:lstStyle/>
          <a:p>
            <a:pPr>
              <a:spcAft>
                <a:spcPts val="1200"/>
              </a:spcAft>
            </a:pPr>
            <a:r>
              <a:rPr lang="en-US" altLang="en-US" sz="3200">
                <a:solidFill>
                  <a:srgbClr val="0D0D0D"/>
                </a:solidFill>
              </a:rPr>
              <a:t>Knowledge management systems (KMS)</a:t>
            </a:r>
          </a:p>
          <a:p>
            <a:pPr lvl="1">
              <a:spcAft>
                <a:spcPts val="1200"/>
              </a:spcAft>
            </a:pPr>
            <a:r>
              <a:rPr lang="en-US" altLang="en-US" sz="2800"/>
              <a:t>Support processes for acquiring, creating, storing, distributing, applying, integrating knowledge</a:t>
            </a:r>
          </a:p>
          <a:p>
            <a:pPr lvl="2">
              <a:spcAft>
                <a:spcPts val="1200"/>
              </a:spcAft>
            </a:pPr>
            <a:r>
              <a:rPr lang="en-US" altLang="en-US" sz="2800"/>
              <a:t>How to create, produce, distribute products and services</a:t>
            </a:r>
          </a:p>
          <a:p>
            <a:pPr lvl="1">
              <a:spcAft>
                <a:spcPts val="1200"/>
              </a:spcAft>
            </a:pPr>
            <a:r>
              <a:rPr lang="en-US" altLang="en-US" sz="2800"/>
              <a:t>Collect internal knowledge and experience within firm and make it available to employees</a:t>
            </a:r>
          </a:p>
          <a:p>
            <a:pPr lvl="1"/>
            <a:r>
              <a:rPr lang="en-US" altLang="en-US" sz="2800"/>
              <a:t>Link to external sources of knowledge</a:t>
            </a:r>
            <a:endParaRPr lang="en-US" altLang="en-US" sz="3200"/>
          </a:p>
        </p:txBody>
      </p:sp>
      <p:sp>
        <p:nvSpPr>
          <p:cNvPr id="64516" name="Text Placeholder 3">
            <a:extLst>
              <a:ext uri="{FF2B5EF4-FFF2-40B4-BE49-F238E27FC236}">
                <a16:creationId xmlns:a16="http://schemas.microsoft.com/office/drawing/2014/main" id="{75A5A84D-1A5B-4B17-E807-E7C2D4EF3548}"/>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6085" name="Footer Placeholder 4">
            <a:extLst>
              <a:ext uri="{FF2B5EF4-FFF2-40B4-BE49-F238E27FC236}">
                <a16:creationId xmlns:a16="http://schemas.microsoft.com/office/drawing/2014/main" id="{D1E0579C-58DC-B56E-8F1C-C682D6FF0A10}"/>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6086" name="Slide Number Placeholder 5">
            <a:extLst>
              <a:ext uri="{FF2B5EF4-FFF2-40B4-BE49-F238E27FC236}">
                <a16:creationId xmlns:a16="http://schemas.microsoft.com/office/drawing/2014/main" id="{C1BE4532-4828-2274-3594-F6C8FAF17609}"/>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4ED1B3-E589-4212-B776-4DAF5CFF6681}" type="slidenum">
              <a:rPr lang="en-US" altLang="en-US" sz="1400">
                <a:solidFill>
                  <a:schemeClr val="bg1"/>
                </a:solidFill>
              </a:rPr>
              <a:pPr eaLnBrk="1" hangingPunct="1"/>
              <a:t>27</a:t>
            </a:fld>
            <a:endParaRPr lang="en-US" altLang="en-US" sz="14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059A-F4CC-2EF9-4A62-F36A7DAEB57E}"/>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66563" name="Content Placeholder 2">
            <a:extLst>
              <a:ext uri="{FF2B5EF4-FFF2-40B4-BE49-F238E27FC236}">
                <a16:creationId xmlns:a16="http://schemas.microsoft.com/office/drawing/2014/main" id="{70165A21-5367-B524-5680-E102E76C68EE}"/>
              </a:ext>
            </a:extLst>
          </p:cNvPr>
          <p:cNvSpPr>
            <a:spLocks noGrp="1"/>
          </p:cNvSpPr>
          <p:nvPr>
            <p:ph idx="1"/>
          </p:nvPr>
        </p:nvSpPr>
        <p:spPr/>
        <p:txBody>
          <a:bodyPr rtlCol="0">
            <a:normAutofit lnSpcReduction="10000"/>
          </a:bodyPr>
          <a:lstStyle/>
          <a:p>
            <a:pPr fontAlgn="auto">
              <a:spcAft>
                <a:spcPts val="1200"/>
              </a:spcAft>
              <a:defRPr/>
            </a:pPr>
            <a:r>
              <a:rPr lang="en-US" sz="3200">
                <a:solidFill>
                  <a:srgbClr val="0D0D0D"/>
                </a:solidFill>
                <a:latin typeface="Calibri" pitchFamily="-111" charset="0"/>
              </a:rPr>
              <a:t>Alternative tools that increase integration and expedite the flow of information</a:t>
            </a:r>
          </a:p>
          <a:p>
            <a:pPr lvl="1" fontAlgn="auto">
              <a:spcAft>
                <a:spcPts val="1200"/>
              </a:spcAft>
              <a:defRPr/>
            </a:pPr>
            <a:r>
              <a:rPr lang="en-US" sz="2800">
                <a:latin typeface="Calibri" pitchFamily="-111" charset="0"/>
              </a:rPr>
              <a:t>Intranets: </a:t>
            </a:r>
          </a:p>
          <a:p>
            <a:pPr lvl="2" fontAlgn="auto">
              <a:spcAft>
                <a:spcPts val="1200"/>
              </a:spcAft>
              <a:defRPr/>
            </a:pPr>
            <a:r>
              <a:rPr lang="en-US" sz="2800">
                <a:latin typeface="Calibri" pitchFamily="-111" charset="0"/>
              </a:rPr>
              <a:t>Internal company Web sites accessible only by employees</a:t>
            </a:r>
          </a:p>
          <a:p>
            <a:pPr lvl="1" fontAlgn="auto">
              <a:spcAft>
                <a:spcPts val="1200"/>
              </a:spcAft>
              <a:defRPr/>
            </a:pPr>
            <a:r>
              <a:rPr lang="en-US" sz="2800">
                <a:latin typeface="Calibri" pitchFamily="-111" charset="0"/>
              </a:rPr>
              <a:t>Extranets: </a:t>
            </a:r>
          </a:p>
          <a:p>
            <a:pPr lvl="2" fontAlgn="auto">
              <a:spcAft>
                <a:spcPts val="1200"/>
              </a:spcAft>
              <a:defRPr/>
            </a:pPr>
            <a:r>
              <a:rPr lang="en-US" sz="2800">
                <a:latin typeface="Calibri" pitchFamily="-111" charset="0"/>
              </a:rPr>
              <a:t>Company Web sites accessible externally only to vendors and suppliers</a:t>
            </a:r>
          </a:p>
          <a:p>
            <a:pPr lvl="2" fontAlgn="auto">
              <a:defRPr/>
            </a:pPr>
            <a:r>
              <a:rPr lang="en-US" sz="2800">
                <a:latin typeface="Calibri" pitchFamily="-111" charset="0"/>
              </a:rPr>
              <a:t>Often used to coordinate supply chain</a:t>
            </a:r>
            <a:endParaRPr lang="en-US" sz="3200">
              <a:latin typeface="Calibri" pitchFamily="-111" charset="0"/>
            </a:endParaRPr>
          </a:p>
        </p:txBody>
      </p:sp>
      <p:sp>
        <p:nvSpPr>
          <p:cNvPr id="66564" name="Text Placeholder 3">
            <a:extLst>
              <a:ext uri="{FF2B5EF4-FFF2-40B4-BE49-F238E27FC236}">
                <a16:creationId xmlns:a16="http://schemas.microsoft.com/office/drawing/2014/main" id="{28CC7A0E-D21B-9B4C-AC86-1DF392968381}"/>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7109" name="Footer Placeholder 4">
            <a:extLst>
              <a:ext uri="{FF2B5EF4-FFF2-40B4-BE49-F238E27FC236}">
                <a16:creationId xmlns:a16="http://schemas.microsoft.com/office/drawing/2014/main" id="{629E2848-AB7F-F1F0-918B-B3B258A4A601}"/>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7110" name="Slide Number Placeholder 5">
            <a:extLst>
              <a:ext uri="{FF2B5EF4-FFF2-40B4-BE49-F238E27FC236}">
                <a16:creationId xmlns:a16="http://schemas.microsoft.com/office/drawing/2014/main" id="{CCAD4F9B-11B6-A2AB-030F-430ECACB9D39}"/>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FF89BB-7CFF-4EB1-B47E-8D10102447AB}" type="slidenum">
              <a:rPr lang="en-US" altLang="en-US" sz="1400">
                <a:solidFill>
                  <a:schemeClr val="bg1"/>
                </a:solidFill>
              </a:rPr>
              <a:pPr eaLnBrk="1" hangingPunct="1"/>
              <a:t>28</a:t>
            </a:fld>
            <a:endParaRPr lang="en-US" altLang="en-US" sz="14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F62D-60B9-CBDC-6137-C331EE853C24}"/>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68611" name="Content Placeholder 2">
            <a:extLst>
              <a:ext uri="{FF2B5EF4-FFF2-40B4-BE49-F238E27FC236}">
                <a16:creationId xmlns:a16="http://schemas.microsoft.com/office/drawing/2014/main" id="{A55829A3-A0BC-6758-E4FA-BBEFD9F7B3F6}"/>
              </a:ext>
            </a:extLst>
          </p:cNvPr>
          <p:cNvSpPr>
            <a:spLocks noGrp="1"/>
          </p:cNvSpPr>
          <p:nvPr>
            <p:ph idx="1"/>
          </p:nvPr>
        </p:nvSpPr>
        <p:spPr/>
        <p:txBody>
          <a:bodyPr rtlCol="0">
            <a:normAutofit lnSpcReduction="10000"/>
          </a:bodyPr>
          <a:lstStyle/>
          <a:p>
            <a:pPr fontAlgn="auto">
              <a:spcAft>
                <a:spcPts val="600"/>
              </a:spcAft>
              <a:defRPr/>
            </a:pPr>
            <a:r>
              <a:rPr lang="en-US">
                <a:solidFill>
                  <a:srgbClr val="0D0D0D"/>
                </a:solidFill>
                <a:latin typeface="Calibri" pitchFamily="-111" charset="0"/>
              </a:rPr>
              <a:t>E-business</a:t>
            </a:r>
          </a:p>
          <a:p>
            <a:pPr lvl="1" fontAlgn="auto">
              <a:defRPr/>
            </a:pPr>
            <a:r>
              <a:rPr lang="en-US" b="0">
                <a:latin typeface="Calibri" pitchFamily="-111" charset="0"/>
              </a:rPr>
              <a:t>Use of digital technology and Internet to drive major business processes</a:t>
            </a:r>
          </a:p>
          <a:p>
            <a:pPr fontAlgn="auto">
              <a:spcAft>
                <a:spcPts val="600"/>
              </a:spcAft>
              <a:defRPr/>
            </a:pPr>
            <a:r>
              <a:rPr lang="en-US">
                <a:solidFill>
                  <a:srgbClr val="0D0D0D"/>
                </a:solidFill>
                <a:latin typeface="Calibri" pitchFamily="-111" charset="0"/>
              </a:rPr>
              <a:t>E-commerce</a:t>
            </a:r>
          </a:p>
          <a:p>
            <a:pPr lvl="1" fontAlgn="auto">
              <a:defRPr/>
            </a:pPr>
            <a:r>
              <a:rPr lang="en-US" b="0">
                <a:latin typeface="Calibri" pitchFamily="-111" charset="0"/>
              </a:rPr>
              <a:t>Subset of e-business</a:t>
            </a:r>
          </a:p>
          <a:p>
            <a:pPr lvl="1" fontAlgn="auto">
              <a:defRPr/>
            </a:pPr>
            <a:r>
              <a:rPr lang="en-US" b="0">
                <a:latin typeface="Calibri" pitchFamily="-111" charset="0"/>
              </a:rPr>
              <a:t>Buying and selling goods and services through Internet</a:t>
            </a:r>
          </a:p>
          <a:p>
            <a:pPr fontAlgn="auto">
              <a:spcAft>
                <a:spcPts val="600"/>
              </a:spcAft>
              <a:defRPr/>
            </a:pPr>
            <a:r>
              <a:rPr lang="en-US">
                <a:solidFill>
                  <a:srgbClr val="0D0D0D"/>
                </a:solidFill>
                <a:latin typeface="Calibri" pitchFamily="-111" charset="0"/>
              </a:rPr>
              <a:t>E-government:</a:t>
            </a:r>
          </a:p>
          <a:p>
            <a:pPr lvl="1" fontAlgn="auto">
              <a:defRPr/>
            </a:pPr>
            <a:r>
              <a:rPr lang="en-US" b="0">
                <a:latin typeface="Calibri" pitchFamily="-111" charset="0"/>
              </a:rPr>
              <a:t>Using Internet technology to deliver information and services to citizens, employees, and businesses</a:t>
            </a:r>
          </a:p>
        </p:txBody>
      </p:sp>
      <p:sp>
        <p:nvSpPr>
          <p:cNvPr id="68612" name="Text Placeholder 3">
            <a:extLst>
              <a:ext uri="{FF2B5EF4-FFF2-40B4-BE49-F238E27FC236}">
                <a16:creationId xmlns:a16="http://schemas.microsoft.com/office/drawing/2014/main" id="{04C2776B-36AB-2DDA-84D1-ADF51F9E14E4}"/>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Types of Information Systems</a:t>
            </a:r>
          </a:p>
        </p:txBody>
      </p:sp>
      <p:sp>
        <p:nvSpPr>
          <p:cNvPr id="48133" name="Footer Placeholder 4">
            <a:extLst>
              <a:ext uri="{FF2B5EF4-FFF2-40B4-BE49-F238E27FC236}">
                <a16:creationId xmlns:a16="http://schemas.microsoft.com/office/drawing/2014/main" id="{C312DACE-9B3C-4ADC-A24F-864C9EC7835F}"/>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8134" name="Slide Number Placeholder 5">
            <a:extLst>
              <a:ext uri="{FF2B5EF4-FFF2-40B4-BE49-F238E27FC236}">
                <a16:creationId xmlns:a16="http://schemas.microsoft.com/office/drawing/2014/main" id="{4AD7A289-3DC5-8FFF-0160-8545C6BB322F}"/>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61315B-D2CE-43E3-9E60-872EA4D8FA2B}" type="slidenum">
              <a:rPr lang="en-US" altLang="en-US" sz="1400">
                <a:solidFill>
                  <a:schemeClr val="bg1"/>
                </a:solidFill>
              </a:rPr>
              <a:pPr eaLnBrk="1" hangingPunct="1"/>
              <a:t>29</a:t>
            </a:fld>
            <a:endParaRPr lang="en-US" altLang="en-US" sz="1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39F6-D378-18A4-37BF-9B41B4849752}"/>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1507" name="Content Placeholder 4">
            <a:extLst>
              <a:ext uri="{FF2B5EF4-FFF2-40B4-BE49-F238E27FC236}">
                <a16:creationId xmlns:a16="http://schemas.microsoft.com/office/drawing/2014/main" id="{92DB2299-8085-B8E4-2F83-D9168FADB6D1}"/>
              </a:ext>
            </a:extLst>
          </p:cNvPr>
          <p:cNvSpPr>
            <a:spLocks noGrp="1"/>
          </p:cNvSpPr>
          <p:nvPr>
            <p:ph idx="1"/>
          </p:nvPr>
        </p:nvSpPr>
        <p:spPr/>
        <p:txBody>
          <a:bodyPr/>
          <a:lstStyle/>
          <a:p>
            <a:pPr>
              <a:spcBef>
                <a:spcPct val="20000"/>
              </a:spcBef>
              <a:buFontTx/>
              <a:buChar char="•"/>
            </a:pPr>
            <a:r>
              <a:rPr lang="en-US" altLang="en-US">
                <a:solidFill>
                  <a:srgbClr val="0D0D0D"/>
                </a:solidFill>
                <a:cs typeface="Arial" panose="020B0604020202020204" pitchFamily="34" charset="0"/>
              </a:rPr>
              <a:t>Explain the importance of  collaboration and teamwork in business and how they are supported by technology.</a:t>
            </a:r>
          </a:p>
          <a:p>
            <a:pPr>
              <a:spcBef>
                <a:spcPct val="100000"/>
              </a:spcBef>
              <a:buFontTx/>
              <a:buChar char="•"/>
            </a:pPr>
            <a:r>
              <a:rPr lang="en-US" altLang="en-US">
                <a:solidFill>
                  <a:srgbClr val="0D0D0D"/>
                </a:solidFill>
                <a:cs typeface="Arial" panose="020B0604020202020204" pitchFamily="34" charset="0"/>
              </a:rPr>
              <a:t>Assess the role of the information systems function in a business.</a:t>
            </a:r>
            <a:endParaRPr lang="en-US" altLang="en-US">
              <a:solidFill>
                <a:srgbClr val="0D0D0D"/>
              </a:solidFill>
            </a:endParaRPr>
          </a:p>
        </p:txBody>
      </p:sp>
      <p:sp>
        <p:nvSpPr>
          <p:cNvPr id="17412" name="Text Placeholder 5">
            <a:extLst>
              <a:ext uri="{FF2B5EF4-FFF2-40B4-BE49-F238E27FC236}">
                <a16:creationId xmlns:a16="http://schemas.microsoft.com/office/drawing/2014/main" id="{340AD93A-1888-C7C9-9515-9341CF78EBFF}"/>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Learning Objectives (cont.)</a:t>
            </a:r>
          </a:p>
        </p:txBody>
      </p:sp>
      <p:sp>
        <p:nvSpPr>
          <p:cNvPr id="21509" name="Footer Placeholder 5">
            <a:extLst>
              <a:ext uri="{FF2B5EF4-FFF2-40B4-BE49-F238E27FC236}">
                <a16:creationId xmlns:a16="http://schemas.microsoft.com/office/drawing/2014/main" id="{69F5D250-57EA-231D-4A7F-4D92869E4948}"/>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1510" name="Slide Number Placeholder 4">
            <a:extLst>
              <a:ext uri="{FF2B5EF4-FFF2-40B4-BE49-F238E27FC236}">
                <a16:creationId xmlns:a16="http://schemas.microsoft.com/office/drawing/2014/main" id="{ED7FF9E9-0C64-95A1-34E8-3B69E4F627B6}"/>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86A0AE-7B31-4FD4-9D94-642211AA7761}" type="slidenum">
              <a:rPr lang="en-US" altLang="en-US" sz="1400">
                <a:solidFill>
                  <a:schemeClr val="bg1"/>
                </a:solidFill>
              </a:rPr>
              <a:pPr eaLnBrk="1" hangingPunct="1"/>
              <a:t>3</a:t>
            </a:fld>
            <a:endParaRPr lang="en-US" altLang="en-US" sz="14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6819-B11A-97F8-76F8-A51497A0D37C}"/>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70659" name="Content Placeholder 2">
            <a:extLst>
              <a:ext uri="{FF2B5EF4-FFF2-40B4-BE49-F238E27FC236}">
                <a16:creationId xmlns:a16="http://schemas.microsoft.com/office/drawing/2014/main" id="{2003E0A9-92B3-338C-189B-9590E8F2BEC1}"/>
              </a:ext>
            </a:extLst>
          </p:cNvPr>
          <p:cNvSpPr>
            <a:spLocks noGrp="1"/>
          </p:cNvSpPr>
          <p:nvPr>
            <p:ph idx="1"/>
          </p:nvPr>
        </p:nvSpPr>
        <p:spPr/>
        <p:txBody>
          <a:bodyPr rtlCol="0">
            <a:normAutofit lnSpcReduction="10000"/>
          </a:bodyPr>
          <a:lstStyle/>
          <a:p>
            <a:pPr fontAlgn="auto">
              <a:defRPr/>
            </a:pPr>
            <a:r>
              <a:rPr lang="en-US">
                <a:solidFill>
                  <a:srgbClr val="0D0D0D"/>
                </a:solidFill>
                <a:latin typeface="Calibri" pitchFamily="-111" charset="0"/>
              </a:rPr>
              <a:t>Collaboration: </a:t>
            </a:r>
          </a:p>
          <a:p>
            <a:pPr lvl="1" fontAlgn="auto">
              <a:spcBef>
                <a:spcPct val="0"/>
              </a:spcBef>
              <a:defRPr/>
            </a:pPr>
            <a:r>
              <a:rPr lang="en-US" b="0">
                <a:latin typeface="Calibri" pitchFamily="-111" charset="0"/>
              </a:rPr>
              <a:t>Short-lived or long-term</a:t>
            </a:r>
          </a:p>
          <a:p>
            <a:pPr lvl="1" fontAlgn="auto">
              <a:spcBef>
                <a:spcPct val="0"/>
              </a:spcBef>
              <a:defRPr/>
            </a:pPr>
            <a:r>
              <a:rPr lang="en-US" b="0">
                <a:latin typeface="Calibri" pitchFamily="-111" charset="0"/>
              </a:rPr>
              <a:t>Informal or formal (teams)</a:t>
            </a:r>
          </a:p>
          <a:p>
            <a:pPr fontAlgn="auto">
              <a:defRPr/>
            </a:pPr>
            <a:r>
              <a:rPr lang="en-US">
                <a:solidFill>
                  <a:srgbClr val="0D0D0D"/>
                </a:solidFill>
                <a:latin typeface="Calibri" pitchFamily="-111" charset="0"/>
              </a:rPr>
              <a:t>Growing importance of collaboration:</a:t>
            </a:r>
          </a:p>
          <a:p>
            <a:pPr lvl="1" fontAlgn="auto">
              <a:spcBef>
                <a:spcPct val="0"/>
              </a:spcBef>
              <a:defRPr/>
            </a:pPr>
            <a:r>
              <a:rPr lang="en-US" b="0">
                <a:latin typeface="Calibri" pitchFamily="-111" charset="0"/>
              </a:rPr>
              <a:t>Changing nature of work</a:t>
            </a:r>
          </a:p>
          <a:p>
            <a:pPr lvl="1" fontAlgn="auto">
              <a:spcBef>
                <a:spcPct val="0"/>
              </a:spcBef>
              <a:defRPr/>
            </a:pPr>
            <a:r>
              <a:rPr lang="en-US" b="0">
                <a:latin typeface="Calibri" pitchFamily="-111" charset="0"/>
              </a:rPr>
              <a:t>Growth of professional work – “interaction jobs”</a:t>
            </a:r>
          </a:p>
          <a:p>
            <a:pPr lvl="1" fontAlgn="auto">
              <a:spcBef>
                <a:spcPct val="0"/>
              </a:spcBef>
              <a:defRPr/>
            </a:pPr>
            <a:r>
              <a:rPr lang="en-US" b="0">
                <a:latin typeface="Calibri" pitchFamily="-111" charset="0"/>
              </a:rPr>
              <a:t>Changing organization of the firm</a:t>
            </a:r>
          </a:p>
          <a:p>
            <a:pPr lvl="1" fontAlgn="auto">
              <a:spcBef>
                <a:spcPct val="0"/>
              </a:spcBef>
              <a:defRPr/>
            </a:pPr>
            <a:r>
              <a:rPr lang="en-US" b="0">
                <a:latin typeface="Calibri" pitchFamily="-111" charset="0"/>
              </a:rPr>
              <a:t>Changing scope of the firm</a:t>
            </a:r>
          </a:p>
          <a:p>
            <a:pPr lvl="1" fontAlgn="auto">
              <a:spcBef>
                <a:spcPct val="0"/>
              </a:spcBef>
              <a:defRPr/>
            </a:pPr>
            <a:r>
              <a:rPr lang="en-US" b="0">
                <a:latin typeface="Calibri" pitchFamily="-111" charset="0"/>
              </a:rPr>
              <a:t>Emphasis on innovation</a:t>
            </a:r>
          </a:p>
          <a:p>
            <a:pPr lvl="1" fontAlgn="auto">
              <a:spcBef>
                <a:spcPct val="0"/>
              </a:spcBef>
              <a:defRPr/>
            </a:pPr>
            <a:r>
              <a:rPr lang="en-US" b="0">
                <a:latin typeface="Calibri" pitchFamily="-111" charset="0"/>
              </a:rPr>
              <a:t>Changing culture of work</a:t>
            </a:r>
            <a:endParaRPr lang="en-US">
              <a:latin typeface="Calibri" pitchFamily="-111" charset="0"/>
            </a:endParaRPr>
          </a:p>
        </p:txBody>
      </p:sp>
      <p:sp>
        <p:nvSpPr>
          <p:cNvPr id="70660" name="Text Placeholder 3">
            <a:extLst>
              <a:ext uri="{FF2B5EF4-FFF2-40B4-BE49-F238E27FC236}">
                <a16:creationId xmlns:a16="http://schemas.microsoft.com/office/drawing/2014/main" id="{7FB3DEFE-51B3-FCEC-F5CB-91463688A8F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49157" name="Footer Placeholder 4">
            <a:extLst>
              <a:ext uri="{FF2B5EF4-FFF2-40B4-BE49-F238E27FC236}">
                <a16:creationId xmlns:a16="http://schemas.microsoft.com/office/drawing/2014/main" id="{99B24556-73D2-BB34-ACC6-CE5E9A1A7BD9}"/>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49158" name="Slide Number Placeholder 5">
            <a:extLst>
              <a:ext uri="{FF2B5EF4-FFF2-40B4-BE49-F238E27FC236}">
                <a16:creationId xmlns:a16="http://schemas.microsoft.com/office/drawing/2014/main" id="{ADFD3697-BCA0-0BDD-8B61-557E382BC272}"/>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2234C96-3DF6-41E2-AE9C-90C10087777D}" type="slidenum">
              <a:rPr lang="en-US" altLang="en-US" sz="1400">
                <a:solidFill>
                  <a:schemeClr val="bg1"/>
                </a:solidFill>
              </a:rPr>
              <a:pPr eaLnBrk="1" hangingPunct="1"/>
              <a:t>30</a:t>
            </a:fld>
            <a:endParaRPr lang="en-US" altLang="en-US" sz="14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5C1F-ABDF-463C-B268-2DE5A993B0FC}"/>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0179" name="Content Placeholder 2">
            <a:extLst>
              <a:ext uri="{FF2B5EF4-FFF2-40B4-BE49-F238E27FC236}">
                <a16:creationId xmlns:a16="http://schemas.microsoft.com/office/drawing/2014/main" id="{9CA61043-0DC2-70F8-2BE3-A3A771AD40ED}"/>
              </a:ext>
            </a:extLst>
          </p:cNvPr>
          <p:cNvSpPr>
            <a:spLocks noGrp="1"/>
          </p:cNvSpPr>
          <p:nvPr>
            <p:ph idx="1"/>
          </p:nvPr>
        </p:nvSpPr>
        <p:spPr/>
        <p:txBody>
          <a:bodyPr/>
          <a:lstStyle/>
          <a:p>
            <a:r>
              <a:rPr lang="en-US" altLang="en-US">
                <a:solidFill>
                  <a:srgbClr val="0D0D0D"/>
                </a:solidFill>
              </a:rPr>
              <a:t>Business benefits of collaboration and teamwork</a:t>
            </a:r>
          </a:p>
          <a:p>
            <a:pPr lvl="1"/>
            <a:r>
              <a:rPr lang="en-US" altLang="en-US"/>
              <a:t>Investments in collaboration technology can produce organizational improvements returning high ROI</a:t>
            </a:r>
          </a:p>
          <a:p>
            <a:pPr lvl="1"/>
            <a:r>
              <a:rPr lang="en-US" altLang="en-US"/>
              <a:t>Benefits:</a:t>
            </a:r>
          </a:p>
          <a:p>
            <a:pPr lvl="2"/>
            <a:r>
              <a:rPr lang="en-US" altLang="en-US"/>
              <a:t>Productivity</a:t>
            </a:r>
          </a:p>
          <a:p>
            <a:pPr lvl="2"/>
            <a:r>
              <a:rPr lang="en-US" altLang="en-US"/>
              <a:t>Quality</a:t>
            </a:r>
          </a:p>
          <a:p>
            <a:pPr lvl="2"/>
            <a:r>
              <a:rPr lang="en-US" altLang="en-US"/>
              <a:t>Innovation</a:t>
            </a:r>
          </a:p>
          <a:p>
            <a:pPr lvl="2"/>
            <a:r>
              <a:rPr lang="en-US" altLang="en-US"/>
              <a:t>Customer service</a:t>
            </a:r>
          </a:p>
          <a:p>
            <a:pPr lvl="2"/>
            <a:r>
              <a:rPr lang="en-US" altLang="en-US"/>
              <a:t>Financial performance</a:t>
            </a:r>
          </a:p>
          <a:p>
            <a:pPr lvl="3"/>
            <a:r>
              <a:rPr lang="en-US" altLang="en-US"/>
              <a:t>Profitability, sales, sales growth</a:t>
            </a:r>
          </a:p>
        </p:txBody>
      </p:sp>
      <p:sp>
        <p:nvSpPr>
          <p:cNvPr id="72708" name="Text Placeholder 3">
            <a:extLst>
              <a:ext uri="{FF2B5EF4-FFF2-40B4-BE49-F238E27FC236}">
                <a16:creationId xmlns:a16="http://schemas.microsoft.com/office/drawing/2014/main" id="{3CEC9126-EDC2-CD15-A4C6-68A1689A4FE6}"/>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50181" name="Footer Placeholder 4">
            <a:extLst>
              <a:ext uri="{FF2B5EF4-FFF2-40B4-BE49-F238E27FC236}">
                <a16:creationId xmlns:a16="http://schemas.microsoft.com/office/drawing/2014/main" id="{93963151-7E14-2C85-3576-C3C45745023D}"/>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0182" name="Slide Number Placeholder 5">
            <a:extLst>
              <a:ext uri="{FF2B5EF4-FFF2-40B4-BE49-F238E27FC236}">
                <a16:creationId xmlns:a16="http://schemas.microsoft.com/office/drawing/2014/main" id="{EF36798F-AD7D-FB52-2515-D4A75D6C1B66}"/>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D9A542-14A2-47A9-82E5-14AF5471BB75}" type="slidenum">
              <a:rPr lang="en-US" altLang="en-US" sz="1400">
                <a:solidFill>
                  <a:schemeClr val="bg1"/>
                </a:solidFill>
              </a:rPr>
              <a:pPr eaLnBrk="1" hangingPunct="1"/>
              <a:t>31</a:t>
            </a:fld>
            <a:endParaRPr lang="en-US" altLang="en-US" sz="14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3CBC-4F5E-FB20-DF37-9AE0F78F0B80}"/>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74755" name="Text Placeholder 2">
            <a:extLst>
              <a:ext uri="{FF2B5EF4-FFF2-40B4-BE49-F238E27FC236}">
                <a16:creationId xmlns:a16="http://schemas.microsoft.com/office/drawing/2014/main" id="{E31DB64C-0A6E-DBA9-CB7B-7966F3ABA202}"/>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pic>
        <p:nvPicPr>
          <p:cNvPr id="22" name="Picture Placeholder 21" descr="Fig-2-2.png">
            <a:extLst>
              <a:ext uri="{FF2B5EF4-FFF2-40B4-BE49-F238E27FC236}">
                <a16:creationId xmlns:a16="http://schemas.microsoft.com/office/drawing/2014/main" id="{C2192FA6-4EE5-FB83-C645-F828ADA60790}"/>
              </a:ext>
            </a:extLst>
          </p:cNvPr>
          <p:cNvPicPr>
            <a:picLocks noGrp="1" noChangeAspect="1"/>
          </p:cNvPicPr>
          <p:nvPr>
            <p:ph type="pic" sz="quarter" idx="15"/>
          </p:nvPr>
        </p:nvPicPr>
        <p:blipFill>
          <a:blip r:embed="rId3"/>
          <a:stretch>
            <a:fillRect/>
          </a:stretch>
        </p:blipFill>
        <p:spPr>
          <a:xfrm>
            <a:off x="1905000" y="2209800"/>
            <a:ext cx="5340350" cy="3733800"/>
          </a:xfrm>
        </p:spPr>
      </p:pic>
      <p:sp>
        <p:nvSpPr>
          <p:cNvPr id="51205" name="Text Placeholder 4">
            <a:extLst>
              <a:ext uri="{FF2B5EF4-FFF2-40B4-BE49-F238E27FC236}">
                <a16:creationId xmlns:a16="http://schemas.microsoft.com/office/drawing/2014/main" id="{9A7A9066-DA96-A893-9594-CA100987C174}"/>
              </a:ext>
            </a:extLst>
          </p:cNvPr>
          <p:cNvSpPr>
            <a:spLocks noGrp="1"/>
          </p:cNvSpPr>
          <p:nvPr>
            <p:ph type="body" sz="quarter" idx="16"/>
          </p:nvPr>
        </p:nvSpPr>
        <p:spPr/>
        <p:txBody>
          <a:bodyPr/>
          <a:lstStyle/>
          <a:p>
            <a:pPr>
              <a:spcBef>
                <a:spcPct val="0"/>
              </a:spcBef>
            </a:pPr>
            <a:r>
              <a:rPr lang="en-US" altLang="en-US"/>
              <a:t>Requirements for Collaboration</a:t>
            </a:r>
          </a:p>
        </p:txBody>
      </p:sp>
      <p:sp>
        <p:nvSpPr>
          <p:cNvPr id="51206" name="Text Placeholder 5">
            <a:extLst>
              <a:ext uri="{FF2B5EF4-FFF2-40B4-BE49-F238E27FC236}">
                <a16:creationId xmlns:a16="http://schemas.microsoft.com/office/drawing/2014/main" id="{2EA1A750-41F1-C312-AC1A-A714595FF2BF}"/>
              </a:ext>
            </a:extLst>
          </p:cNvPr>
          <p:cNvSpPr>
            <a:spLocks noGrp="1"/>
          </p:cNvSpPr>
          <p:nvPr>
            <p:ph type="body" sz="quarter" idx="17"/>
          </p:nvPr>
        </p:nvSpPr>
        <p:spPr>
          <a:xfrm>
            <a:off x="1600200" y="6019800"/>
            <a:ext cx="7086600" cy="533400"/>
          </a:xfrm>
        </p:spPr>
        <p:txBody>
          <a:bodyPr/>
          <a:lstStyle/>
          <a:p>
            <a:r>
              <a:rPr lang="en-US" altLang="en-US"/>
              <a:t>Successful collaboration requires an appropriate organizational structure and culture, along with appropriate collaboration technology.</a:t>
            </a:r>
          </a:p>
        </p:txBody>
      </p:sp>
      <p:sp>
        <p:nvSpPr>
          <p:cNvPr id="74759" name="Text Placeholder 6">
            <a:extLst>
              <a:ext uri="{FF2B5EF4-FFF2-40B4-BE49-F238E27FC236}">
                <a16:creationId xmlns:a16="http://schemas.microsoft.com/office/drawing/2014/main" id="{42F91858-49CF-EA5E-EAF3-5DE52CCD4370}"/>
              </a:ext>
            </a:extLst>
          </p:cNvPr>
          <p:cNvSpPr>
            <a:spLocks noGrp="1"/>
          </p:cNvSpPr>
          <p:nvPr>
            <p:ph type="body" sz="quarter" idx="18"/>
          </p:nvPr>
        </p:nvSpPr>
        <p:spPr>
          <a:xfrm>
            <a:off x="533400" y="6019800"/>
            <a:ext cx="914400" cy="228600"/>
          </a:xfrm>
        </p:spPr>
        <p:txBody>
          <a:bodyPr rtlCol="0">
            <a:normAutofit fontScale="92500" lnSpcReduction="20000"/>
          </a:bodyPr>
          <a:lstStyle/>
          <a:p>
            <a:pPr fontAlgn="auto">
              <a:spcAft>
                <a:spcPts val="0"/>
              </a:spcAft>
              <a:buFont typeface="Arial" charset="0"/>
              <a:buNone/>
              <a:defRPr/>
            </a:pPr>
            <a:r>
              <a:rPr lang="en-US"/>
              <a:t>FIGURE 2-7</a:t>
            </a:r>
          </a:p>
        </p:txBody>
      </p:sp>
      <p:sp>
        <p:nvSpPr>
          <p:cNvPr id="51208" name="Footer Placeholder 8">
            <a:extLst>
              <a:ext uri="{FF2B5EF4-FFF2-40B4-BE49-F238E27FC236}">
                <a16:creationId xmlns:a16="http://schemas.microsoft.com/office/drawing/2014/main" id="{24CE17AE-F0B4-260F-079D-16AB0275E20E}"/>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1209" name="Slide Number Placeholder 9">
            <a:extLst>
              <a:ext uri="{FF2B5EF4-FFF2-40B4-BE49-F238E27FC236}">
                <a16:creationId xmlns:a16="http://schemas.microsoft.com/office/drawing/2014/main" id="{DB94D41A-59BF-0D48-75C0-274C70D92785}"/>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75BEA8-B170-4FFB-8307-9A4BBDC7D431}" type="slidenum">
              <a:rPr lang="en-US" altLang="en-US" sz="1400">
                <a:solidFill>
                  <a:schemeClr val="bg1"/>
                </a:solidFill>
              </a:rPr>
              <a:pPr eaLnBrk="1" hangingPunct="1"/>
              <a:t>32</a:t>
            </a:fld>
            <a:endParaRPr lang="en-US" altLang="en-US" sz="14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B32B-15F2-6B99-716A-0CCE62FC3D5F}"/>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2227" name="Content Placeholder 2">
            <a:extLst>
              <a:ext uri="{FF2B5EF4-FFF2-40B4-BE49-F238E27FC236}">
                <a16:creationId xmlns:a16="http://schemas.microsoft.com/office/drawing/2014/main" id="{EB89455A-30DC-FF8D-66F9-B933D76D9226}"/>
              </a:ext>
            </a:extLst>
          </p:cNvPr>
          <p:cNvSpPr>
            <a:spLocks noGrp="1"/>
          </p:cNvSpPr>
          <p:nvPr>
            <p:ph idx="1"/>
          </p:nvPr>
        </p:nvSpPr>
        <p:spPr/>
        <p:txBody>
          <a:bodyPr/>
          <a:lstStyle/>
          <a:p>
            <a:r>
              <a:rPr lang="en-US" altLang="en-US">
                <a:solidFill>
                  <a:srgbClr val="0D0D0D"/>
                </a:solidFill>
              </a:rPr>
              <a:t>Building a collaborative culture and business processes</a:t>
            </a:r>
          </a:p>
          <a:p>
            <a:pPr lvl="1"/>
            <a:r>
              <a:rPr lang="en-US" altLang="en-US"/>
              <a:t>“Command and control” organizations </a:t>
            </a:r>
          </a:p>
          <a:p>
            <a:pPr lvl="2"/>
            <a:r>
              <a:rPr lang="en-US" altLang="en-US"/>
              <a:t>No value placed on teamwork or lower-level participation in decisions</a:t>
            </a:r>
          </a:p>
          <a:p>
            <a:pPr lvl="1"/>
            <a:r>
              <a:rPr lang="en-US" altLang="en-US"/>
              <a:t>Collaborative business culture</a:t>
            </a:r>
          </a:p>
          <a:p>
            <a:pPr lvl="2"/>
            <a:r>
              <a:rPr lang="en-US" altLang="en-US"/>
              <a:t>Senior managers rely on teams of employees</a:t>
            </a:r>
          </a:p>
          <a:p>
            <a:pPr lvl="2"/>
            <a:r>
              <a:rPr lang="en-US" altLang="en-US"/>
              <a:t>Policies, products, designs, processes, systems rely on teams</a:t>
            </a:r>
          </a:p>
          <a:p>
            <a:pPr lvl="2"/>
            <a:r>
              <a:rPr lang="en-US" altLang="en-US"/>
              <a:t>Managers purpose is to build teams</a:t>
            </a:r>
          </a:p>
        </p:txBody>
      </p:sp>
      <p:sp>
        <p:nvSpPr>
          <p:cNvPr id="76804" name="Text Placeholder 3">
            <a:extLst>
              <a:ext uri="{FF2B5EF4-FFF2-40B4-BE49-F238E27FC236}">
                <a16:creationId xmlns:a16="http://schemas.microsoft.com/office/drawing/2014/main" id="{100F9476-B31A-D477-65CB-A38976116467}"/>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52229" name="Footer Placeholder 4">
            <a:extLst>
              <a:ext uri="{FF2B5EF4-FFF2-40B4-BE49-F238E27FC236}">
                <a16:creationId xmlns:a16="http://schemas.microsoft.com/office/drawing/2014/main" id="{0F06806C-AC48-0C6C-E129-F980D4682921}"/>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2230" name="Slide Number Placeholder 5">
            <a:extLst>
              <a:ext uri="{FF2B5EF4-FFF2-40B4-BE49-F238E27FC236}">
                <a16:creationId xmlns:a16="http://schemas.microsoft.com/office/drawing/2014/main" id="{AF1760D6-39D7-52ED-F6D3-54FF907E4050}"/>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D33F1A-3C80-4074-87B7-BA5251A47F93}" type="slidenum">
              <a:rPr lang="en-US" altLang="en-US" sz="1400">
                <a:solidFill>
                  <a:schemeClr val="bg1"/>
                </a:solidFill>
              </a:rPr>
              <a:pPr eaLnBrk="1" hangingPunct="1"/>
              <a:t>33</a:t>
            </a:fld>
            <a:endParaRPr lang="en-US" altLang="en-US" sz="14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B222-B24C-76CE-7161-11A5998BA633}"/>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3251" name="Content Placeholder 2">
            <a:extLst>
              <a:ext uri="{FF2B5EF4-FFF2-40B4-BE49-F238E27FC236}">
                <a16:creationId xmlns:a16="http://schemas.microsoft.com/office/drawing/2014/main" id="{F4DB4268-A5C2-332F-1383-C674FF2AAF81}"/>
              </a:ext>
            </a:extLst>
          </p:cNvPr>
          <p:cNvSpPr>
            <a:spLocks noGrp="1"/>
          </p:cNvSpPr>
          <p:nvPr>
            <p:ph idx="1"/>
          </p:nvPr>
        </p:nvSpPr>
        <p:spPr/>
        <p:txBody>
          <a:bodyPr/>
          <a:lstStyle/>
          <a:p>
            <a:r>
              <a:rPr lang="en-US" altLang="en-US">
                <a:solidFill>
                  <a:srgbClr val="0D0D0D"/>
                </a:solidFill>
              </a:rPr>
              <a:t>Technology for collaboration and teamwork</a:t>
            </a:r>
          </a:p>
          <a:p>
            <a:pPr lvl="1"/>
            <a:r>
              <a:rPr lang="en-US" altLang="en-US"/>
              <a:t>15 categories of collaborative software tools</a:t>
            </a:r>
          </a:p>
          <a:p>
            <a:pPr lvl="2">
              <a:buFont typeface="Arial" panose="020B0604020202020204" pitchFamily="34" charset="0"/>
              <a:buNone/>
            </a:pPr>
            <a:r>
              <a:rPr lang="en-US" altLang="en-US"/>
              <a:t>Email and instant messaging	White boarding</a:t>
            </a:r>
          </a:p>
          <a:p>
            <a:pPr lvl="2">
              <a:buFont typeface="Arial" panose="020B0604020202020204" pitchFamily="34" charset="0"/>
              <a:buNone/>
            </a:pPr>
            <a:r>
              <a:rPr lang="en-US" altLang="en-US"/>
              <a:t>Collaborative writing	Web presenting</a:t>
            </a:r>
          </a:p>
          <a:p>
            <a:pPr lvl="2">
              <a:buFont typeface="Arial" panose="020B0604020202020204" pitchFamily="34" charset="0"/>
              <a:buNone/>
            </a:pPr>
            <a:r>
              <a:rPr lang="en-US" altLang="en-US"/>
              <a:t>Collaborative reviewing	Work scheduling</a:t>
            </a:r>
          </a:p>
          <a:p>
            <a:pPr lvl="2">
              <a:buFont typeface="Arial" panose="020B0604020202020204" pitchFamily="34" charset="0"/>
              <a:buNone/>
            </a:pPr>
            <a:r>
              <a:rPr lang="en-US" altLang="en-US"/>
              <a:t>Event scheduling	Document sharing /wikis</a:t>
            </a:r>
          </a:p>
          <a:p>
            <a:pPr lvl="2">
              <a:buFont typeface="Arial" panose="020B0604020202020204" pitchFamily="34" charset="0"/>
              <a:buNone/>
            </a:pPr>
            <a:r>
              <a:rPr lang="en-US" altLang="en-US"/>
              <a:t>File sharing	Mind mapping</a:t>
            </a:r>
          </a:p>
          <a:p>
            <a:pPr lvl="2">
              <a:buFont typeface="Arial" panose="020B0604020202020204" pitchFamily="34" charset="0"/>
              <a:buNone/>
            </a:pPr>
            <a:r>
              <a:rPr lang="en-US" altLang="en-US"/>
              <a:t>Screen sharing	Large audience Webinars</a:t>
            </a:r>
          </a:p>
          <a:p>
            <a:pPr lvl="2">
              <a:buFont typeface="Arial" panose="020B0604020202020204" pitchFamily="34" charset="0"/>
              <a:buNone/>
            </a:pPr>
            <a:r>
              <a:rPr lang="en-US" altLang="en-US"/>
              <a:t>Audio conferencing	Co-browsing</a:t>
            </a:r>
          </a:p>
          <a:p>
            <a:pPr lvl="2">
              <a:buFont typeface="Arial" panose="020B0604020202020204" pitchFamily="34" charset="0"/>
              <a:buNone/>
            </a:pPr>
            <a:r>
              <a:rPr lang="en-US" altLang="en-US"/>
              <a:t>Video conferencing</a:t>
            </a:r>
          </a:p>
        </p:txBody>
      </p:sp>
      <p:sp>
        <p:nvSpPr>
          <p:cNvPr id="78852" name="Text Placeholder 3">
            <a:extLst>
              <a:ext uri="{FF2B5EF4-FFF2-40B4-BE49-F238E27FC236}">
                <a16:creationId xmlns:a16="http://schemas.microsoft.com/office/drawing/2014/main" id="{30155CE8-BEB3-3761-B4F4-3D75F12DDDCB}"/>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53253" name="Footer Placeholder 4">
            <a:extLst>
              <a:ext uri="{FF2B5EF4-FFF2-40B4-BE49-F238E27FC236}">
                <a16:creationId xmlns:a16="http://schemas.microsoft.com/office/drawing/2014/main" id="{04522109-0243-B52B-0912-DB1106AEF552}"/>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3254" name="Slide Number Placeholder 5">
            <a:extLst>
              <a:ext uri="{FF2B5EF4-FFF2-40B4-BE49-F238E27FC236}">
                <a16:creationId xmlns:a16="http://schemas.microsoft.com/office/drawing/2014/main" id="{7EE5E776-F1D4-7F9E-5F84-DAB2E0C4F74B}"/>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FCCE5DC-1DBD-4F73-951B-D33BF4CBB91A}" type="slidenum">
              <a:rPr lang="en-US" altLang="en-US" sz="1400">
                <a:solidFill>
                  <a:schemeClr val="bg1"/>
                </a:solidFill>
              </a:rPr>
              <a:pPr eaLnBrk="1" hangingPunct="1"/>
              <a:t>34</a:t>
            </a:fld>
            <a:endParaRPr lang="en-US" altLang="en-US" sz="14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7386-9AFB-8229-FC8C-E6119C63FE22}"/>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4275" name="Content Placeholder 2">
            <a:extLst>
              <a:ext uri="{FF2B5EF4-FFF2-40B4-BE49-F238E27FC236}">
                <a16:creationId xmlns:a16="http://schemas.microsoft.com/office/drawing/2014/main" id="{F0531257-FA9D-FA6D-DF62-3A66864F0AD4}"/>
              </a:ext>
            </a:extLst>
          </p:cNvPr>
          <p:cNvSpPr>
            <a:spLocks noGrp="1"/>
          </p:cNvSpPr>
          <p:nvPr>
            <p:ph idx="1"/>
          </p:nvPr>
        </p:nvSpPr>
        <p:spPr/>
        <p:txBody>
          <a:bodyPr/>
          <a:lstStyle/>
          <a:p>
            <a:r>
              <a:rPr lang="en-US" altLang="en-US">
                <a:solidFill>
                  <a:srgbClr val="0D0D0D"/>
                </a:solidFill>
              </a:rPr>
              <a:t>Technology for collaboration and teamwork (cont.)</a:t>
            </a:r>
          </a:p>
          <a:p>
            <a:pPr lvl="1"/>
            <a:r>
              <a:rPr lang="en-US" altLang="en-US"/>
              <a:t>Social Networking</a:t>
            </a:r>
          </a:p>
          <a:p>
            <a:pPr lvl="1"/>
            <a:r>
              <a:rPr lang="en-US" altLang="en-US"/>
              <a:t>Wikis</a:t>
            </a:r>
          </a:p>
          <a:p>
            <a:pPr lvl="1"/>
            <a:r>
              <a:rPr lang="en-US" altLang="en-US"/>
              <a:t>Virtual Worlds</a:t>
            </a:r>
          </a:p>
          <a:p>
            <a:pPr lvl="1"/>
            <a:r>
              <a:rPr lang="en-US" altLang="en-US"/>
              <a:t>Internet-Based Collaboration Environments</a:t>
            </a:r>
          </a:p>
          <a:p>
            <a:pPr lvl="2"/>
            <a:r>
              <a:rPr lang="en-US" altLang="en-US"/>
              <a:t>Virtual meeting systems (telepresence)</a:t>
            </a:r>
          </a:p>
          <a:p>
            <a:pPr lvl="2"/>
            <a:r>
              <a:rPr lang="en-US" altLang="en-US"/>
              <a:t>Google Apps/Google sites</a:t>
            </a:r>
          </a:p>
          <a:p>
            <a:pPr lvl="2"/>
            <a:r>
              <a:rPr lang="en-US" altLang="en-US"/>
              <a:t>Microsoft SharePoint</a:t>
            </a:r>
          </a:p>
          <a:p>
            <a:pPr lvl="2"/>
            <a:r>
              <a:rPr lang="en-US" altLang="en-US"/>
              <a:t>Lotus Notes</a:t>
            </a:r>
          </a:p>
        </p:txBody>
      </p:sp>
      <p:sp>
        <p:nvSpPr>
          <p:cNvPr id="80900" name="Text Placeholder 3">
            <a:extLst>
              <a:ext uri="{FF2B5EF4-FFF2-40B4-BE49-F238E27FC236}">
                <a16:creationId xmlns:a16="http://schemas.microsoft.com/office/drawing/2014/main" id="{C3A5D21E-13D9-B49B-4A0A-C36575B4E8FA}"/>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54277" name="Footer Placeholder 4">
            <a:extLst>
              <a:ext uri="{FF2B5EF4-FFF2-40B4-BE49-F238E27FC236}">
                <a16:creationId xmlns:a16="http://schemas.microsoft.com/office/drawing/2014/main" id="{703418FC-D103-C238-FEAF-ED49592EE98C}"/>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4278" name="Slide Number Placeholder 5">
            <a:extLst>
              <a:ext uri="{FF2B5EF4-FFF2-40B4-BE49-F238E27FC236}">
                <a16:creationId xmlns:a16="http://schemas.microsoft.com/office/drawing/2014/main" id="{8840EEE8-F05A-7979-4E90-25184F615964}"/>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9060841-808E-4DF1-9E91-83065DB9119A}" type="slidenum">
              <a:rPr lang="en-US" altLang="en-US" sz="1400">
                <a:solidFill>
                  <a:schemeClr val="bg1"/>
                </a:solidFill>
              </a:rPr>
              <a:pPr eaLnBrk="1" hangingPunct="1"/>
              <a:t>35</a:t>
            </a:fld>
            <a:endParaRPr lang="en-US" altLang="en-US" sz="14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B2C4-893E-407C-44B1-88E3E73F378E}"/>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3" name="Content Placeholder 2">
            <a:extLst>
              <a:ext uri="{FF2B5EF4-FFF2-40B4-BE49-F238E27FC236}">
                <a16:creationId xmlns:a16="http://schemas.microsoft.com/office/drawing/2014/main" id="{9673AB27-A49B-F93B-61AA-8C333E8380CC}"/>
              </a:ext>
            </a:extLst>
          </p:cNvPr>
          <p:cNvSpPr>
            <a:spLocks noGrp="1"/>
          </p:cNvSpPr>
          <p:nvPr>
            <p:ph idx="1"/>
          </p:nvPr>
        </p:nvSpPr>
        <p:spPr>
          <a:xfrm>
            <a:off x="457200" y="2514600"/>
            <a:ext cx="8229600" cy="3962400"/>
          </a:xfrm>
        </p:spPr>
        <p:txBody>
          <a:bodyPr rtlCol="0">
            <a:normAutofit/>
          </a:bodyPr>
          <a:lstStyle/>
          <a:p>
            <a:pPr fontAlgn="auto">
              <a:spcBef>
                <a:spcPct val="0"/>
              </a:spcBef>
              <a:defRPr/>
            </a:pPr>
            <a:r>
              <a:rPr lang="en-US">
                <a:latin typeface="Calibri" pitchFamily="-111" charset="0"/>
              </a:rPr>
              <a:t>What are the advantages of using videoconferencing technologies? What are the disadvantages?</a:t>
            </a:r>
          </a:p>
          <a:p>
            <a:pPr fontAlgn="auto">
              <a:spcBef>
                <a:spcPct val="0"/>
              </a:spcBef>
              <a:defRPr/>
            </a:pPr>
            <a:r>
              <a:rPr lang="en-US">
                <a:latin typeface="Calibri" pitchFamily="-111" charset="0"/>
              </a:rPr>
              <a:t>What is telepresence and what sorts of companies are best suited to use it as a communications tool?</a:t>
            </a:r>
          </a:p>
          <a:p>
            <a:pPr fontAlgn="auto">
              <a:spcBef>
                <a:spcPct val="0"/>
              </a:spcBef>
              <a:defRPr/>
            </a:pPr>
            <a:r>
              <a:rPr lang="en-US">
                <a:latin typeface="Calibri" pitchFamily="-111" charset="0"/>
              </a:rPr>
              <a:t>What kinds of companies could benefit from using videoconferencing? Are there any companies that might not derive any benefits from this technology?</a:t>
            </a:r>
          </a:p>
        </p:txBody>
      </p:sp>
      <p:sp>
        <p:nvSpPr>
          <p:cNvPr id="82948" name="Text Placeholder 3">
            <a:extLst>
              <a:ext uri="{FF2B5EF4-FFF2-40B4-BE49-F238E27FC236}">
                <a16:creationId xmlns:a16="http://schemas.microsoft.com/office/drawing/2014/main" id="{D036ABBF-E6FF-88F0-578F-E6E630D2792F}"/>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82949" name="Text Placeholder 4">
            <a:extLst>
              <a:ext uri="{FF2B5EF4-FFF2-40B4-BE49-F238E27FC236}">
                <a16:creationId xmlns:a16="http://schemas.microsoft.com/office/drawing/2014/main" id="{5BBE9539-CC22-914F-FFD7-40B2AC97012D}"/>
              </a:ext>
            </a:extLst>
          </p:cNvPr>
          <p:cNvSpPr>
            <a:spLocks noGrp="1"/>
          </p:cNvSpPr>
          <p:nvPr>
            <p:ph type="body" sz="quarter" idx="15"/>
          </p:nvPr>
        </p:nvSpPr>
        <p:spPr>
          <a:xfrm>
            <a:off x="457200" y="1676400"/>
            <a:ext cx="8229600" cy="381000"/>
          </a:xfrm>
        </p:spPr>
        <p:txBody>
          <a:bodyPr rtlCol="0">
            <a:normAutofit fontScale="92500" lnSpcReduction="20000"/>
          </a:bodyPr>
          <a:lstStyle/>
          <a:p>
            <a:pPr fontAlgn="auto">
              <a:spcAft>
                <a:spcPts val="0"/>
              </a:spcAft>
              <a:defRPr/>
            </a:pPr>
            <a:r>
              <a:rPr lang="en-US">
                <a:solidFill>
                  <a:srgbClr val="534B38"/>
                </a:solidFill>
              </a:rPr>
              <a:t>VIRTUAL MEETINGS: SMART MANAGEMENT</a:t>
            </a:r>
          </a:p>
        </p:txBody>
      </p:sp>
      <p:sp>
        <p:nvSpPr>
          <p:cNvPr id="55302" name="Footer Placeholder 5">
            <a:extLst>
              <a:ext uri="{FF2B5EF4-FFF2-40B4-BE49-F238E27FC236}">
                <a16:creationId xmlns:a16="http://schemas.microsoft.com/office/drawing/2014/main" id="{F6E300B9-2F90-1A44-4D66-0AE527A04DDE}"/>
              </a:ext>
            </a:extLst>
          </p:cNvPr>
          <p:cNvSpPr>
            <a:spLocks noGrp="1"/>
          </p:cNvSpPr>
          <p:nvPr>
            <p:ph type="ftr"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5303" name="Slide Number Placeholder 6">
            <a:extLst>
              <a:ext uri="{FF2B5EF4-FFF2-40B4-BE49-F238E27FC236}">
                <a16:creationId xmlns:a16="http://schemas.microsoft.com/office/drawing/2014/main" id="{099125DA-0CC0-BF4A-357A-4938E193CFA8}"/>
              </a:ext>
            </a:extLst>
          </p:cNvPr>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6ED1281-5BB7-4274-BE9A-48890EB28683}" type="slidenum">
              <a:rPr lang="en-US" altLang="en-US" sz="1400">
                <a:solidFill>
                  <a:schemeClr val="bg1"/>
                </a:solidFill>
              </a:rPr>
              <a:pPr eaLnBrk="1" hangingPunct="1"/>
              <a:t>36</a:t>
            </a:fld>
            <a:endParaRPr lang="en-US" altLang="en-US" sz="14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82D9-61B0-5C02-F665-98657240B4AC}"/>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84995" name="Content Placeholder 2">
            <a:extLst>
              <a:ext uri="{FF2B5EF4-FFF2-40B4-BE49-F238E27FC236}">
                <a16:creationId xmlns:a16="http://schemas.microsoft.com/office/drawing/2014/main" id="{04A89FD6-9580-8A86-999D-46B190399250}"/>
              </a:ext>
            </a:extLst>
          </p:cNvPr>
          <p:cNvSpPr>
            <a:spLocks noGrp="1"/>
          </p:cNvSpPr>
          <p:nvPr>
            <p:ph idx="1"/>
          </p:nvPr>
        </p:nvSpPr>
        <p:spPr/>
        <p:txBody>
          <a:bodyPr rtlCol="0">
            <a:normAutofit lnSpcReduction="10000"/>
          </a:bodyPr>
          <a:lstStyle/>
          <a:p>
            <a:pPr fontAlgn="auto">
              <a:defRPr/>
            </a:pPr>
            <a:r>
              <a:rPr lang="en-US">
                <a:solidFill>
                  <a:srgbClr val="0D0D0D"/>
                </a:solidFill>
                <a:latin typeface="Calibri" pitchFamily="-111" charset="0"/>
              </a:rPr>
              <a:t>Two dimensions of collaboration technologies</a:t>
            </a:r>
          </a:p>
          <a:p>
            <a:pPr lvl="1" fontAlgn="auto">
              <a:defRPr/>
            </a:pPr>
            <a:r>
              <a:rPr lang="en-US" sz="2400" b="0">
                <a:latin typeface="Calibri" pitchFamily="-111" charset="0"/>
              </a:rPr>
              <a:t>Space (or location) – remote or colocated</a:t>
            </a:r>
          </a:p>
          <a:p>
            <a:pPr lvl="1" fontAlgn="auto">
              <a:defRPr/>
            </a:pPr>
            <a:r>
              <a:rPr lang="en-US" sz="2400" b="0">
                <a:latin typeface="Calibri" pitchFamily="-111" charset="0"/>
              </a:rPr>
              <a:t>Time – synchronous or asynchronous</a:t>
            </a:r>
          </a:p>
          <a:p>
            <a:pPr fontAlgn="auto">
              <a:defRPr/>
            </a:pPr>
            <a:r>
              <a:rPr lang="en-US">
                <a:solidFill>
                  <a:srgbClr val="0D0D0D"/>
                </a:solidFill>
                <a:latin typeface="Calibri" pitchFamily="-111" charset="0"/>
              </a:rPr>
              <a:t>Six steps in evaluating software tools</a:t>
            </a:r>
          </a:p>
          <a:p>
            <a:pPr lvl="1" fontAlgn="auto">
              <a:buFont typeface="Cambria" pitchFamily="-111" charset="0"/>
              <a:buAutoNum type="arabicPeriod"/>
              <a:defRPr/>
            </a:pPr>
            <a:r>
              <a:rPr lang="en-US" sz="2400" b="0">
                <a:latin typeface="Calibri" pitchFamily="-111" charset="0"/>
              </a:rPr>
              <a:t>What are your firm’s collaboration challenges?</a:t>
            </a:r>
          </a:p>
          <a:p>
            <a:pPr lvl="1" fontAlgn="auto">
              <a:buFont typeface="Cambria" pitchFamily="-111" charset="0"/>
              <a:buAutoNum type="arabicPeriod"/>
              <a:defRPr/>
            </a:pPr>
            <a:r>
              <a:rPr lang="en-US" sz="2400" b="0">
                <a:latin typeface="Calibri" pitchFamily="-111" charset="0"/>
              </a:rPr>
              <a:t>What kinds of solutions are available? </a:t>
            </a:r>
          </a:p>
          <a:p>
            <a:pPr lvl="1" fontAlgn="auto">
              <a:buFont typeface="Cambria" pitchFamily="-111" charset="0"/>
              <a:buAutoNum type="arabicPeriod"/>
              <a:defRPr/>
            </a:pPr>
            <a:r>
              <a:rPr lang="en-US" sz="2400" b="0">
                <a:latin typeface="Calibri" pitchFamily="-111" charset="0"/>
              </a:rPr>
              <a:t>Analyze available products’ cost and benefits</a:t>
            </a:r>
          </a:p>
          <a:p>
            <a:pPr lvl="1" fontAlgn="auto">
              <a:buFont typeface="Cambria" pitchFamily="-111" charset="0"/>
              <a:buAutoNum type="arabicPeriod"/>
              <a:defRPr/>
            </a:pPr>
            <a:r>
              <a:rPr lang="en-US" sz="2400" b="0">
                <a:latin typeface="Calibri" pitchFamily="-111" charset="0"/>
              </a:rPr>
              <a:t>Evaluate security risks</a:t>
            </a:r>
          </a:p>
          <a:p>
            <a:pPr lvl="1" fontAlgn="auto">
              <a:buFont typeface="Cambria" pitchFamily="-111" charset="0"/>
              <a:buAutoNum type="arabicPeriod"/>
              <a:defRPr/>
            </a:pPr>
            <a:r>
              <a:rPr lang="en-US" sz="2400" b="0">
                <a:latin typeface="Calibri" pitchFamily="-111" charset="0"/>
              </a:rPr>
              <a:t>Consult users for implementation and training issues</a:t>
            </a:r>
          </a:p>
          <a:p>
            <a:pPr lvl="1" fontAlgn="auto">
              <a:buFont typeface="Cambria" pitchFamily="-111" charset="0"/>
              <a:buAutoNum type="arabicPeriod"/>
              <a:defRPr/>
            </a:pPr>
            <a:r>
              <a:rPr lang="en-US" sz="2400" b="0">
                <a:latin typeface="Calibri" pitchFamily="-111" charset="0"/>
              </a:rPr>
              <a:t>Evaluate product vendors</a:t>
            </a:r>
          </a:p>
        </p:txBody>
      </p:sp>
      <p:sp>
        <p:nvSpPr>
          <p:cNvPr id="84996" name="Text Placeholder 3">
            <a:extLst>
              <a:ext uri="{FF2B5EF4-FFF2-40B4-BE49-F238E27FC236}">
                <a16:creationId xmlns:a16="http://schemas.microsoft.com/office/drawing/2014/main" id="{B7347444-4FBF-CCA8-45DA-B00D1F1E3997}"/>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sp>
        <p:nvSpPr>
          <p:cNvPr id="56325" name="Footer Placeholder 4">
            <a:extLst>
              <a:ext uri="{FF2B5EF4-FFF2-40B4-BE49-F238E27FC236}">
                <a16:creationId xmlns:a16="http://schemas.microsoft.com/office/drawing/2014/main" id="{F6B4921C-3EFE-48EB-6EFE-89814936C909}"/>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6326" name="Slide Number Placeholder 5">
            <a:extLst>
              <a:ext uri="{FF2B5EF4-FFF2-40B4-BE49-F238E27FC236}">
                <a16:creationId xmlns:a16="http://schemas.microsoft.com/office/drawing/2014/main" id="{5E8098D1-155F-F411-D893-D1DC68FFA899}"/>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E37FFA-6251-48E1-B103-287D441340F9}" type="slidenum">
              <a:rPr lang="en-US" altLang="en-US" sz="1400">
                <a:solidFill>
                  <a:schemeClr val="bg1"/>
                </a:solidFill>
              </a:rPr>
              <a:pPr eaLnBrk="1" hangingPunct="1"/>
              <a:t>37</a:t>
            </a:fld>
            <a:endParaRPr lang="en-US" altLang="en-US" sz="140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0773-7808-6059-329E-9ED7A6C99B8D}"/>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87043" name="Text Placeholder 2">
            <a:extLst>
              <a:ext uri="{FF2B5EF4-FFF2-40B4-BE49-F238E27FC236}">
                <a16:creationId xmlns:a16="http://schemas.microsoft.com/office/drawing/2014/main" id="{01847363-797F-C201-EC5A-21BFBF60F8B9}"/>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Systems for Collaboration and Teamwork</a:t>
            </a:r>
          </a:p>
        </p:txBody>
      </p:sp>
      <p:pic>
        <p:nvPicPr>
          <p:cNvPr id="22" name="Picture Placeholder 21" descr="Fig-2-2.png">
            <a:extLst>
              <a:ext uri="{FF2B5EF4-FFF2-40B4-BE49-F238E27FC236}">
                <a16:creationId xmlns:a16="http://schemas.microsoft.com/office/drawing/2014/main" id="{B13D1392-C2E9-F629-875C-ADA605D4E838}"/>
              </a:ext>
            </a:extLst>
          </p:cNvPr>
          <p:cNvPicPr>
            <a:picLocks noGrp="1" noChangeAspect="1"/>
          </p:cNvPicPr>
          <p:nvPr>
            <p:ph type="pic" sz="quarter" idx="15"/>
          </p:nvPr>
        </p:nvPicPr>
        <p:blipFill>
          <a:blip r:embed="rId3"/>
          <a:stretch>
            <a:fillRect/>
          </a:stretch>
        </p:blipFill>
        <p:spPr>
          <a:xfrm>
            <a:off x="2057400" y="2209800"/>
            <a:ext cx="5041900" cy="3657600"/>
          </a:xfrm>
        </p:spPr>
      </p:pic>
      <p:sp>
        <p:nvSpPr>
          <p:cNvPr id="57349" name="Text Placeholder 4">
            <a:extLst>
              <a:ext uri="{FF2B5EF4-FFF2-40B4-BE49-F238E27FC236}">
                <a16:creationId xmlns:a16="http://schemas.microsoft.com/office/drawing/2014/main" id="{D8454DCB-5508-E5B4-5C4B-6F04E164D58C}"/>
              </a:ext>
            </a:extLst>
          </p:cNvPr>
          <p:cNvSpPr>
            <a:spLocks noGrp="1"/>
          </p:cNvSpPr>
          <p:nvPr>
            <p:ph type="body" sz="quarter" idx="16"/>
          </p:nvPr>
        </p:nvSpPr>
        <p:spPr/>
        <p:txBody>
          <a:bodyPr/>
          <a:lstStyle/>
          <a:p>
            <a:pPr>
              <a:spcBef>
                <a:spcPct val="0"/>
              </a:spcBef>
            </a:pPr>
            <a:r>
              <a:rPr lang="en-US" altLang="en-US"/>
              <a:t>The Time/Space Collaboration Tool Matrix</a:t>
            </a:r>
          </a:p>
        </p:txBody>
      </p:sp>
      <p:sp>
        <p:nvSpPr>
          <p:cNvPr id="57350" name="Text Placeholder 5">
            <a:extLst>
              <a:ext uri="{FF2B5EF4-FFF2-40B4-BE49-F238E27FC236}">
                <a16:creationId xmlns:a16="http://schemas.microsoft.com/office/drawing/2014/main" id="{C73B37D9-77F0-5AD6-14D0-BFA6FC2DCF19}"/>
              </a:ext>
            </a:extLst>
          </p:cNvPr>
          <p:cNvSpPr>
            <a:spLocks noGrp="1"/>
          </p:cNvSpPr>
          <p:nvPr>
            <p:ph type="body" sz="quarter" idx="17"/>
          </p:nvPr>
        </p:nvSpPr>
        <p:spPr>
          <a:xfrm>
            <a:off x="1600200" y="6019800"/>
            <a:ext cx="7086600" cy="533400"/>
          </a:xfrm>
        </p:spPr>
        <p:txBody>
          <a:bodyPr/>
          <a:lstStyle/>
          <a:p>
            <a:r>
              <a:rPr lang="en-US" altLang="en-US"/>
              <a:t>Collaboration technologies can be classified in terms of whether they support interactions at the same or different time or place whether these interactions are remote or co-located.</a:t>
            </a:r>
          </a:p>
        </p:txBody>
      </p:sp>
      <p:sp>
        <p:nvSpPr>
          <p:cNvPr id="87047" name="Text Placeholder 6">
            <a:extLst>
              <a:ext uri="{FF2B5EF4-FFF2-40B4-BE49-F238E27FC236}">
                <a16:creationId xmlns:a16="http://schemas.microsoft.com/office/drawing/2014/main" id="{72DE0D61-F5CA-B439-CD0F-1459565B08D8}"/>
              </a:ext>
            </a:extLst>
          </p:cNvPr>
          <p:cNvSpPr>
            <a:spLocks noGrp="1"/>
          </p:cNvSpPr>
          <p:nvPr>
            <p:ph type="body" sz="quarter" idx="18"/>
          </p:nvPr>
        </p:nvSpPr>
        <p:spPr>
          <a:xfrm>
            <a:off x="533400" y="6019800"/>
            <a:ext cx="914400" cy="228600"/>
          </a:xfrm>
        </p:spPr>
        <p:txBody>
          <a:bodyPr rtlCol="0">
            <a:normAutofit fontScale="92500" lnSpcReduction="20000"/>
          </a:bodyPr>
          <a:lstStyle/>
          <a:p>
            <a:pPr fontAlgn="auto">
              <a:spcAft>
                <a:spcPts val="0"/>
              </a:spcAft>
              <a:buFont typeface="Arial" charset="0"/>
              <a:buNone/>
              <a:defRPr/>
            </a:pPr>
            <a:r>
              <a:rPr lang="en-US"/>
              <a:t>FIGURE 2-8</a:t>
            </a:r>
          </a:p>
        </p:txBody>
      </p:sp>
      <p:sp>
        <p:nvSpPr>
          <p:cNvPr id="57352" name="Footer Placeholder 8">
            <a:extLst>
              <a:ext uri="{FF2B5EF4-FFF2-40B4-BE49-F238E27FC236}">
                <a16:creationId xmlns:a16="http://schemas.microsoft.com/office/drawing/2014/main" id="{E7225E26-072C-D056-4DA5-034347160AB1}"/>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7353" name="Slide Number Placeholder 9">
            <a:extLst>
              <a:ext uri="{FF2B5EF4-FFF2-40B4-BE49-F238E27FC236}">
                <a16:creationId xmlns:a16="http://schemas.microsoft.com/office/drawing/2014/main" id="{DFF77D56-97D4-AD20-DF7D-45CC261F71BE}"/>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BA6111-36EA-4CE2-94D0-0B4CF53BB70B}" type="slidenum">
              <a:rPr lang="en-US" altLang="en-US" sz="1400">
                <a:solidFill>
                  <a:schemeClr val="bg1"/>
                </a:solidFill>
              </a:rPr>
              <a:pPr eaLnBrk="1" hangingPunct="1"/>
              <a:t>38</a:t>
            </a:fld>
            <a:endParaRPr lang="en-US" altLang="en-US" sz="140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C061-6017-7840-5770-4A4888D92C47}"/>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89091" name="Content Placeholder 2">
            <a:extLst>
              <a:ext uri="{FF2B5EF4-FFF2-40B4-BE49-F238E27FC236}">
                <a16:creationId xmlns:a16="http://schemas.microsoft.com/office/drawing/2014/main" id="{79766660-6F69-04D9-5EA1-4EA26E75A6FD}"/>
              </a:ext>
            </a:extLst>
          </p:cNvPr>
          <p:cNvSpPr>
            <a:spLocks noGrp="1"/>
          </p:cNvSpPr>
          <p:nvPr>
            <p:ph idx="1"/>
          </p:nvPr>
        </p:nvSpPr>
        <p:spPr/>
        <p:txBody>
          <a:bodyPr rtlCol="0">
            <a:normAutofit lnSpcReduction="10000"/>
          </a:bodyPr>
          <a:lstStyle/>
          <a:p>
            <a:pPr fontAlgn="auto">
              <a:buFontTx/>
              <a:buChar char="•"/>
              <a:defRPr/>
            </a:pPr>
            <a:r>
              <a:rPr lang="en-US" sz="3200">
                <a:solidFill>
                  <a:srgbClr val="0D0D0D"/>
                </a:solidFill>
                <a:latin typeface="Calibri" pitchFamily="-111" charset="0"/>
                <a:cs typeface="Times New Roman" pitchFamily="-111" charset="0"/>
              </a:rPr>
              <a:t>Information systems department: </a:t>
            </a:r>
          </a:p>
          <a:p>
            <a:pPr lvl="1" fontAlgn="auto">
              <a:spcAft>
                <a:spcPts val="800"/>
              </a:spcAft>
              <a:buFontTx/>
              <a:buChar char="•"/>
              <a:defRPr/>
            </a:pPr>
            <a:r>
              <a:rPr lang="en-US">
                <a:latin typeface="Calibri" pitchFamily="-111" charset="0"/>
                <a:cs typeface="Times New Roman" pitchFamily="-111" charset="0"/>
              </a:rPr>
              <a:t>Formal organizational unit responsible for information technology services</a:t>
            </a:r>
          </a:p>
          <a:p>
            <a:pPr lvl="1" fontAlgn="auto">
              <a:spcAft>
                <a:spcPts val="800"/>
              </a:spcAft>
              <a:buFontTx/>
              <a:buChar char="•"/>
              <a:defRPr/>
            </a:pPr>
            <a:r>
              <a:rPr lang="en-US">
                <a:latin typeface="Calibri" pitchFamily="-111" charset="0"/>
                <a:cs typeface="Times New Roman" pitchFamily="-111" charset="0"/>
              </a:rPr>
              <a:t>Often headed by chief information officer (CIO)</a:t>
            </a:r>
          </a:p>
          <a:p>
            <a:pPr lvl="2" fontAlgn="auto">
              <a:spcAft>
                <a:spcPts val="800"/>
              </a:spcAft>
              <a:buFontTx/>
              <a:buChar char="•"/>
              <a:defRPr/>
            </a:pPr>
            <a:r>
              <a:rPr lang="en-US">
                <a:latin typeface="Calibri" pitchFamily="-111" charset="0"/>
                <a:cs typeface="Times New Roman" pitchFamily="-111" charset="0"/>
              </a:rPr>
              <a:t>Other senior positions include chief security officer (CSO), chief knowledge officer (CKO), chief privacy officer (CPO)</a:t>
            </a:r>
          </a:p>
          <a:p>
            <a:pPr lvl="1" fontAlgn="auto">
              <a:spcAft>
                <a:spcPts val="800"/>
              </a:spcAft>
              <a:buFontTx/>
              <a:buChar char="•"/>
              <a:defRPr/>
            </a:pPr>
            <a:r>
              <a:rPr lang="en-US">
                <a:latin typeface="Calibri" pitchFamily="-111" charset="0"/>
                <a:cs typeface="Times New Roman" pitchFamily="-111" charset="0"/>
              </a:rPr>
              <a:t>Programmers</a:t>
            </a:r>
          </a:p>
          <a:p>
            <a:pPr lvl="1" fontAlgn="auto">
              <a:spcAft>
                <a:spcPts val="800"/>
              </a:spcAft>
              <a:buFontTx/>
              <a:buChar char="•"/>
              <a:defRPr/>
            </a:pPr>
            <a:r>
              <a:rPr lang="en-US">
                <a:latin typeface="Calibri" pitchFamily="-111" charset="0"/>
                <a:cs typeface="Times New Roman" pitchFamily="-111" charset="0"/>
              </a:rPr>
              <a:t>Systems analysts</a:t>
            </a:r>
          </a:p>
          <a:p>
            <a:pPr lvl="1" fontAlgn="auto">
              <a:spcAft>
                <a:spcPct val="10000"/>
              </a:spcAft>
              <a:buFontTx/>
              <a:buChar char="•"/>
              <a:defRPr/>
            </a:pPr>
            <a:r>
              <a:rPr lang="en-US">
                <a:latin typeface="Calibri" pitchFamily="-111" charset="0"/>
                <a:cs typeface="Times New Roman" pitchFamily="-111" charset="0"/>
              </a:rPr>
              <a:t>Information systems managers</a:t>
            </a:r>
          </a:p>
        </p:txBody>
      </p:sp>
      <p:sp>
        <p:nvSpPr>
          <p:cNvPr id="89092" name="Text Placeholder 3">
            <a:extLst>
              <a:ext uri="{FF2B5EF4-FFF2-40B4-BE49-F238E27FC236}">
                <a16:creationId xmlns:a16="http://schemas.microsoft.com/office/drawing/2014/main" id="{A04079EE-50F2-1C11-4116-1D6CFAA26C6C}"/>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The Information Systems Function in Business</a:t>
            </a:r>
          </a:p>
        </p:txBody>
      </p:sp>
      <p:sp>
        <p:nvSpPr>
          <p:cNvPr id="58373" name="Footer Placeholder 4">
            <a:extLst>
              <a:ext uri="{FF2B5EF4-FFF2-40B4-BE49-F238E27FC236}">
                <a16:creationId xmlns:a16="http://schemas.microsoft.com/office/drawing/2014/main" id="{CEEF3E21-0C4B-1997-09DA-E2F8B00B93A8}"/>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8374" name="Slide Number Placeholder 5">
            <a:extLst>
              <a:ext uri="{FF2B5EF4-FFF2-40B4-BE49-F238E27FC236}">
                <a16:creationId xmlns:a16="http://schemas.microsoft.com/office/drawing/2014/main" id="{A470ADC0-BB17-B8EA-D0CD-A3BE3F7CDD7A}"/>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CAC0B52-0524-4559-8B60-DF3DA2059FEF}" type="slidenum">
              <a:rPr lang="en-US" altLang="en-US" sz="1400">
                <a:solidFill>
                  <a:schemeClr val="bg1"/>
                </a:solidFill>
              </a:rPr>
              <a:pPr eaLnBrk="1" hangingPunct="1"/>
              <a:t>39</a:t>
            </a:fld>
            <a:endParaRPr lang="en-US" altLang="en-US" sz="14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83BF-E2BF-698A-E77F-6EA166E30253}"/>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1507" name="Content Placeholder 2">
            <a:extLst>
              <a:ext uri="{FF2B5EF4-FFF2-40B4-BE49-F238E27FC236}">
                <a16:creationId xmlns:a16="http://schemas.microsoft.com/office/drawing/2014/main" id="{0C8A8B71-3225-7F14-DD80-15D53DAAA215}"/>
              </a:ext>
            </a:extLst>
          </p:cNvPr>
          <p:cNvSpPr>
            <a:spLocks noGrp="1"/>
          </p:cNvSpPr>
          <p:nvPr>
            <p:ph idx="1"/>
          </p:nvPr>
        </p:nvSpPr>
        <p:spPr/>
        <p:txBody>
          <a:bodyPr rtlCol="0">
            <a:normAutofit lnSpcReduction="10000"/>
          </a:bodyPr>
          <a:lstStyle/>
          <a:p>
            <a:pPr fontAlgn="auto">
              <a:defRPr/>
            </a:pPr>
            <a:r>
              <a:rPr lang="en-US" sz="3200" dirty="0">
                <a:solidFill>
                  <a:srgbClr val="0D0D0D"/>
                </a:solidFill>
                <a:latin typeface="Calibri" pitchFamily="-111" charset="0"/>
              </a:rPr>
              <a:t>Businesses: Can be seen as collection of business processes</a:t>
            </a:r>
          </a:p>
          <a:p>
            <a:pPr fontAlgn="auto">
              <a:defRPr/>
            </a:pPr>
            <a:r>
              <a:rPr lang="en-US" sz="3200" dirty="0">
                <a:solidFill>
                  <a:srgbClr val="0D0D0D"/>
                </a:solidFill>
                <a:latin typeface="Calibri" pitchFamily="-111" charset="0"/>
              </a:rPr>
              <a:t>Business processes may be assets or liabilities</a:t>
            </a:r>
          </a:p>
          <a:p>
            <a:pPr fontAlgn="auto">
              <a:defRPr/>
            </a:pPr>
            <a:r>
              <a:rPr lang="en-US" sz="3200" dirty="0">
                <a:solidFill>
                  <a:srgbClr val="0D0D0D"/>
                </a:solidFill>
                <a:latin typeface="Calibri" pitchFamily="-111" charset="0"/>
              </a:rPr>
              <a:t>Business processes:</a:t>
            </a:r>
          </a:p>
          <a:p>
            <a:pPr lvl="1" fontAlgn="auto">
              <a:defRPr/>
            </a:pPr>
            <a:r>
              <a:rPr lang="en-US" sz="2800" b="0" dirty="0">
                <a:latin typeface="Calibri" pitchFamily="-111" charset="0"/>
              </a:rPr>
              <a:t>Workflows of material, information, knowledge</a:t>
            </a:r>
          </a:p>
          <a:p>
            <a:pPr lvl="1" fontAlgn="auto">
              <a:defRPr/>
            </a:pPr>
            <a:r>
              <a:rPr lang="en-US" sz="2800" b="0" dirty="0">
                <a:latin typeface="Calibri" pitchFamily="-111" charset="0"/>
              </a:rPr>
              <a:t>Sets of activities, steps</a:t>
            </a:r>
          </a:p>
          <a:p>
            <a:pPr lvl="1" fontAlgn="auto">
              <a:defRPr/>
            </a:pPr>
            <a:r>
              <a:rPr lang="en-US" sz="2800" b="0" dirty="0">
                <a:latin typeface="Calibri" pitchFamily="-111" charset="0"/>
              </a:rPr>
              <a:t>May be tied to functional area or be cross-functional</a:t>
            </a:r>
          </a:p>
        </p:txBody>
      </p:sp>
      <p:sp>
        <p:nvSpPr>
          <p:cNvPr id="21508" name="Text Placeholder 3">
            <a:extLst>
              <a:ext uri="{FF2B5EF4-FFF2-40B4-BE49-F238E27FC236}">
                <a16:creationId xmlns:a16="http://schemas.microsoft.com/office/drawing/2014/main" id="{7B5F8D78-0DB3-7FF4-F9E1-C8CE5EFB1FD7}"/>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Business Processes and Information Systems</a:t>
            </a:r>
          </a:p>
        </p:txBody>
      </p:sp>
      <p:sp>
        <p:nvSpPr>
          <p:cNvPr id="22533" name="Footer Placeholder 4">
            <a:extLst>
              <a:ext uri="{FF2B5EF4-FFF2-40B4-BE49-F238E27FC236}">
                <a16:creationId xmlns:a16="http://schemas.microsoft.com/office/drawing/2014/main" id="{20FC21BF-1147-8DA9-029F-3A198FE33D58}"/>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2534" name="Slide Number Placeholder 5">
            <a:extLst>
              <a:ext uri="{FF2B5EF4-FFF2-40B4-BE49-F238E27FC236}">
                <a16:creationId xmlns:a16="http://schemas.microsoft.com/office/drawing/2014/main" id="{5C123AC2-7A2A-77C0-2815-368853594635}"/>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B171B92-6212-45D5-9D11-B31C00AF10D5}" type="slidenum">
              <a:rPr lang="en-US" altLang="en-US" sz="1400">
                <a:solidFill>
                  <a:schemeClr val="bg1"/>
                </a:solidFill>
              </a:rPr>
              <a:pPr eaLnBrk="1" hangingPunct="1"/>
              <a:t>4</a:t>
            </a:fld>
            <a:endParaRPr lang="en-US" altLang="en-US" sz="140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3B94-7963-E8F6-3388-9864324F64D2}"/>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59395" name="Content Placeholder 2">
            <a:extLst>
              <a:ext uri="{FF2B5EF4-FFF2-40B4-BE49-F238E27FC236}">
                <a16:creationId xmlns:a16="http://schemas.microsoft.com/office/drawing/2014/main" id="{00ECE83E-97D2-D123-90DB-E3ABA9650206}"/>
              </a:ext>
            </a:extLst>
          </p:cNvPr>
          <p:cNvSpPr>
            <a:spLocks noGrp="1"/>
          </p:cNvSpPr>
          <p:nvPr>
            <p:ph idx="1"/>
          </p:nvPr>
        </p:nvSpPr>
        <p:spPr>
          <a:xfrm>
            <a:off x="457200" y="1828800"/>
            <a:ext cx="8229600" cy="4724400"/>
          </a:xfrm>
        </p:spPr>
        <p:txBody>
          <a:bodyPr/>
          <a:lstStyle/>
          <a:p>
            <a:pPr>
              <a:spcAft>
                <a:spcPct val="10000"/>
              </a:spcAft>
              <a:buFontTx/>
              <a:buChar char="•"/>
            </a:pPr>
            <a:r>
              <a:rPr lang="en-US" altLang="en-US" sz="3200">
                <a:solidFill>
                  <a:srgbClr val="0D0D0D"/>
                </a:solidFill>
                <a:cs typeface="Times New Roman" panose="02020603050405020304" pitchFamily="18" charset="0"/>
              </a:rPr>
              <a:t>End users</a:t>
            </a:r>
          </a:p>
          <a:p>
            <a:pPr lvl="1">
              <a:spcAft>
                <a:spcPct val="10000"/>
              </a:spcAft>
              <a:buFontTx/>
              <a:buChar char="•"/>
            </a:pPr>
            <a:r>
              <a:rPr lang="en-US" altLang="en-US" sz="2800">
                <a:cs typeface="Times New Roman" panose="02020603050405020304" pitchFamily="18" charset="0"/>
              </a:rPr>
              <a:t>Representatives of other departments for whom applications are developed</a:t>
            </a:r>
          </a:p>
          <a:p>
            <a:pPr lvl="1">
              <a:spcAft>
                <a:spcPct val="10000"/>
              </a:spcAft>
              <a:buFontTx/>
              <a:buChar char="•"/>
            </a:pPr>
            <a:r>
              <a:rPr lang="en-US" altLang="en-US" sz="2800">
                <a:cs typeface="Times New Roman" panose="02020603050405020304" pitchFamily="18" charset="0"/>
              </a:rPr>
              <a:t>Increasing role in system design, development</a:t>
            </a:r>
          </a:p>
          <a:p>
            <a:pPr>
              <a:spcAft>
                <a:spcPct val="10000"/>
              </a:spcAft>
              <a:buFontTx/>
              <a:buChar char="•"/>
            </a:pPr>
            <a:r>
              <a:rPr lang="en-US" altLang="en-US" sz="3200">
                <a:solidFill>
                  <a:srgbClr val="0D0D0D"/>
                </a:solidFill>
                <a:cs typeface="Times New Roman" panose="02020603050405020304" pitchFamily="18" charset="0"/>
              </a:rPr>
              <a:t>IT Governance:</a:t>
            </a:r>
          </a:p>
          <a:p>
            <a:pPr lvl="1">
              <a:spcAft>
                <a:spcPct val="10000"/>
              </a:spcAft>
              <a:buFontTx/>
              <a:buChar char="•"/>
            </a:pPr>
            <a:r>
              <a:rPr lang="en-US" altLang="en-US">
                <a:cs typeface="Times New Roman" panose="02020603050405020304" pitchFamily="18" charset="0"/>
              </a:rPr>
              <a:t>Strategies and policies for using IT in the organization</a:t>
            </a:r>
          </a:p>
          <a:p>
            <a:pPr lvl="1">
              <a:spcAft>
                <a:spcPct val="10000"/>
              </a:spcAft>
              <a:buFontTx/>
              <a:buChar char="•"/>
            </a:pPr>
            <a:r>
              <a:rPr lang="en-US" altLang="en-US">
                <a:cs typeface="Times New Roman" panose="02020603050405020304" pitchFamily="18" charset="0"/>
              </a:rPr>
              <a:t>Decision rights</a:t>
            </a:r>
          </a:p>
          <a:p>
            <a:pPr lvl="1">
              <a:spcAft>
                <a:spcPct val="10000"/>
              </a:spcAft>
              <a:buFontTx/>
              <a:buChar char="•"/>
            </a:pPr>
            <a:r>
              <a:rPr lang="en-US" altLang="en-US">
                <a:cs typeface="Times New Roman" panose="02020603050405020304" pitchFamily="18" charset="0"/>
              </a:rPr>
              <a:t>Accountability</a:t>
            </a:r>
          </a:p>
          <a:p>
            <a:pPr lvl="1">
              <a:spcAft>
                <a:spcPct val="10000"/>
              </a:spcAft>
              <a:buFontTx/>
              <a:buChar char="•"/>
            </a:pPr>
            <a:r>
              <a:rPr lang="en-US" altLang="en-US">
                <a:cs typeface="Times New Roman" panose="02020603050405020304" pitchFamily="18" charset="0"/>
              </a:rPr>
              <a:t>Organization of information systems function </a:t>
            </a:r>
          </a:p>
          <a:p>
            <a:pPr lvl="2">
              <a:spcAft>
                <a:spcPct val="10000"/>
              </a:spcAft>
              <a:buFontTx/>
              <a:buChar char="•"/>
            </a:pPr>
            <a:r>
              <a:rPr lang="en-US" altLang="en-US">
                <a:cs typeface="Times New Roman" panose="02020603050405020304" pitchFamily="18" charset="0"/>
              </a:rPr>
              <a:t>Centralized, decentralized, etc.</a:t>
            </a:r>
          </a:p>
        </p:txBody>
      </p:sp>
      <p:sp>
        <p:nvSpPr>
          <p:cNvPr id="91140" name="Text Placeholder 3">
            <a:extLst>
              <a:ext uri="{FF2B5EF4-FFF2-40B4-BE49-F238E27FC236}">
                <a16:creationId xmlns:a16="http://schemas.microsoft.com/office/drawing/2014/main" id="{5691E574-0A7A-3232-2B3C-FF1B0E386EBD}"/>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The Information Systems Function in Business</a:t>
            </a:r>
          </a:p>
        </p:txBody>
      </p:sp>
      <p:sp>
        <p:nvSpPr>
          <p:cNvPr id="59397" name="Footer Placeholder 4">
            <a:extLst>
              <a:ext uri="{FF2B5EF4-FFF2-40B4-BE49-F238E27FC236}">
                <a16:creationId xmlns:a16="http://schemas.microsoft.com/office/drawing/2014/main" id="{B6864422-3F17-7572-283B-0FEB1F8CF57E}"/>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59398" name="Slide Number Placeholder 5">
            <a:extLst>
              <a:ext uri="{FF2B5EF4-FFF2-40B4-BE49-F238E27FC236}">
                <a16:creationId xmlns:a16="http://schemas.microsoft.com/office/drawing/2014/main" id="{122CA6FD-115E-6EB6-31C1-6F6A5A726CD1}"/>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77529-77F7-499D-A74D-879DEAE79542}" type="slidenum">
              <a:rPr lang="en-US" altLang="en-US" sz="1400">
                <a:solidFill>
                  <a:schemeClr val="bg1"/>
                </a:solidFill>
              </a:rPr>
              <a:pPr eaLnBrk="1" hangingPunct="1"/>
              <a:t>40</a:t>
            </a:fld>
            <a:endParaRPr lang="en-US" altLang="en-US" sz="14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B9A2237B-32C5-E532-C962-6818D6C9E54D}"/>
              </a:ext>
            </a:extLst>
          </p:cNvPr>
          <p:cNvSpPr>
            <a:spLocks noGrp="1"/>
          </p:cNvSpPr>
          <p:nvPr>
            <p:ph type="title"/>
          </p:nvPr>
        </p:nvSpPr>
        <p:spPr/>
        <p:txBody>
          <a:bodyPr rtlCol="0">
            <a:normAutofit fontScale="90000"/>
          </a:bodyPr>
          <a:lstStyle/>
          <a:p>
            <a:pPr fontAlgn="auto">
              <a:spcAft>
                <a:spcPts val="0"/>
              </a:spcAft>
              <a:defRPr/>
            </a:pPr>
            <a:endParaRPr lang="en-US">
              <a:solidFill>
                <a:srgbClr val="523227"/>
              </a:solidFill>
            </a:endParaRPr>
          </a:p>
        </p:txBody>
      </p:sp>
      <p:sp>
        <p:nvSpPr>
          <p:cNvPr id="60419" name="Footer Placeholder 2">
            <a:extLst>
              <a:ext uri="{FF2B5EF4-FFF2-40B4-BE49-F238E27FC236}">
                <a16:creationId xmlns:a16="http://schemas.microsoft.com/office/drawing/2014/main" id="{18286E21-B46C-DEF5-E3E9-2AB8F6BDDD4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60420" name="Slide Number Placeholder 3">
            <a:extLst>
              <a:ext uri="{FF2B5EF4-FFF2-40B4-BE49-F238E27FC236}">
                <a16:creationId xmlns:a16="http://schemas.microsoft.com/office/drawing/2014/main" id="{F7DE3929-8ACD-95E4-5D5B-30A3C756F0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3BC0B5-10C1-4812-87D3-2D6928CE429A}" type="slidenum">
              <a:rPr lang="en-US" altLang="en-US" sz="1400">
                <a:solidFill>
                  <a:schemeClr val="bg1"/>
                </a:solidFill>
              </a:rPr>
              <a:pPr eaLnBrk="1" hangingPunct="1"/>
              <a:t>41</a:t>
            </a:fld>
            <a:endParaRPr lang="en-US"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4AF7-C803-B1B6-98FB-63561CAAD7B1}"/>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3555" name="Content Placeholder 2">
            <a:extLst>
              <a:ext uri="{FF2B5EF4-FFF2-40B4-BE49-F238E27FC236}">
                <a16:creationId xmlns:a16="http://schemas.microsoft.com/office/drawing/2014/main" id="{E2F8BC70-6AA1-99E8-48B4-43BFD4617808}"/>
              </a:ext>
            </a:extLst>
          </p:cNvPr>
          <p:cNvSpPr>
            <a:spLocks noGrp="1"/>
          </p:cNvSpPr>
          <p:nvPr>
            <p:ph idx="1"/>
          </p:nvPr>
        </p:nvSpPr>
        <p:spPr/>
        <p:txBody>
          <a:bodyPr/>
          <a:lstStyle/>
          <a:p>
            <a:r>
              <a:rPr lang="en-US" altLang="en-US" sz="3200">
                <a:solidFill>
                  <a:srgbClr val="0D0D0D"/>
                </a:solidFill>
              </a:rPr>
              <a:t>Examples of functional business processes</a:t>
            </a:r>
          </a:p>
          <a:p>
            <a:pPr lvl="1"/>
            <a:r>
              <a:rPr lang="en-US" altLang="en-US"/>
              <a:t>Manufacturing and production</a:t>
            </a:r>
          </a:p>
          <a:p>
            <a:pPr lvl="2"/>
            <a:r>
              <a:rPr lang="en-US" altLang="en-US"/>
              <a:t>Assembling the product</a:t>
            </a:r>
          </a:p>
          <a:p>
            <a:pPr lvl="1"/>
            <a:r>
              <a:rPr lang="en-US" altLang="en-US"/>
              <a:t>Sales and marketing</a:t>
            </a:r>
          </a:p>
          <a:p>
            <a:pPr lvl="2"/>
            <a:r>
              <a:rPr lang="en-US" altLang="en-US"/>
              <a:t>Identifying customers</a:t>
            </a:r>
          </a:p>
          <a:p>
            <a:pPr lvl="1"/>
            <a:r>
              <a:rPr lang="en-US" altLang="en-US"/>
              <a:t>Finance and accounting</a:t>
            </a:r>
          </a:p>
          <a:p>
            <a:pPr lvl="2"/>
            <a:r>
              <a:rPr lang="en-US" altLang="en-US"/>
              <a:t>Creating financial statements</a:t>
            </a:r>
          </a:p>
          <a:p>
            <a:pPr lvl="1"/>
            <a:r>
              <a:rPr lang="en-US" altLang="en-US"/>
              <a:t>Human resources</a:t>
            </a:r>
          </a:p>
          <a:p>
            <a:pPr lvl="2"/>
            <a:r>
              <a:rPr lang="en-US" altLang="en-US"/>
              <a:t>Hiring employees</a:t>
            </a:r>
          </a:p>
        </p:txBody>
      </p:sp>
      <p:sp>
        <p:nvSpPr>
          <p:cNvPr id="23556" name="Text Placeholder 3">
            <a:extLst>
              <a:ext uri="{FF2B5EF4-FFF2-40B4-BE49-F238E27FC236}">
                <a16:creationId xmlns:a16="http://schemas.microsoft.com/office/drawing/2014/main" id="{CE2B6C74-471C-C31C-6DC4-A623F43EF244}"/>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Business Processes and Information Systems</a:t>
            </a:r>
          </a:p>
        </p:txBody>
      </p:sp>
      <p:sp>
        <p:nvSpPr>
          <p:cNvPr id="23557" name="Footer Placeholder 4">
            <a:extLst>
              <a:ext uri="{FF2B5EF4-FFF2-40B4-BE49-F238E27FC236}">
                <a16:creationId xmlns:a16="http://schemas.microsoft.com/office/drawing/2014/main" id="{FE30AED4-528F-F968-861A-0DE4EF473027}"/>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3558" name="Slide Number Placeholder 5">
            <a:extLst>
              <a:ext uri="{FF2B5EF4-FFF2-40B4-BE49-F238E27FC236}">
                <a16:creationId xmlns:a16="http://schemas.microsoft.com/office/drawing/2014/main" id="{ECFCB6B1-B223-57B9-471F-2AEA8CE51C9C}"/>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0DFD542-6614-414D-B010-B4CAE164ECA6}" type="slidenum">
              <a:rPr lang="en-US" altLang="en-US" sz="1400">
                <a:solidFill>
                  <a:schemeClr val="bg1"/>
                </a:solidFill>
              </a:rPr>
              <a:pPr eaLnBrk="1" hangingPunct="1"/>
              <a:t>5</a:t>
            </a:fld>
            <a:endParaRPr lang="en-US" altLang="en-US" sz="1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4DB4-7AD4-67D6-0DC4-9C872B6CAEE4}"/>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5603" name="Text Placeholder 2">
            <a:extLst>
              <a:ext uri="{FF2B5EF4-FFF2-40B4-BE49-F238E27FC236}">
                <a16:creationId xmlns:a16="http://schemas.microsoft.com/office/drawing/2014/main" id="{845436FB-4C48-8E7B-9CD3-CB13A03AB0D7}"/>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Business Processes and Information Systems</a:t>
            </a:r>
          </a:p>
        </p:txBody>
      </p:sp>
      <p:pic>
        <p:nvPicPr>
          <p:cNvPr id="11" name="Picture Placeholder 10" descr="Fig-2-1.png">
            <a:extLst>
              <a:ext uri="{FF2B5EF4-FFF2-40B4-BE49-F238E27FC236}">
                <a16:creationId xmlns:a16="http://schemas.microsoft.com/office/drawing/2014/main" id="{5A2A3549-97D6-8729-BF82-7D63A9187757}"/>
              </a:ext>
            </a:extLst>
          </p:cNvPr>
          <p:cNvPicPr>
            <a:picLocks noGrp="1" noChangeAspect="1"/>
          </p:cNvPicPr>
          <p:nvPr>
            <p:ph type="pic" sz="quarter" idx="15"/>
          </p:nvPr>
        </p:nvPicPr>
        <p:blipFill>
          <a:blip r:embed="rId3"/>
          <a:stretch>
            <a:fillRect/>
          </a:stretch>
        </p:blipFill>
        <p:spPr>
          <a:xfrm>
            <a:off x="1371600" y="2133600"/>
            <a:ext cx="6370638" cy="3759200"/>
          </a:xfrm>
        </p:spPr>
      </p:pic>
      <p:sp>
        <p:nvSpPr>
          <p:cNvPr id="24581" name="Text Placeholder 4">
            <a:extLst>
              <a:ext uri="{FF2B5EF4-FFF2-40B4-BE49-F238E27FC236}">
                <a16:creationId xmlns:a16="http://schemas.microsoft.com/office/drawing/2014/main" id="{DEB67EAA-B9C0-4766-D42A-184872F7162A}"/>
              </a:ext>
            </a:extLst>
          </p:cNvPr>
          <p:cNvSpPr>
            <a:spLocks noGrp="1"/>
          </p:cNvSpPr>
          <p:nvPr>
            <p:ph type="body" sz="quarter" idx="16"/>
          </p:nvPr>
        </p:nvSpPr>
        <p:spPr/>
        <p:txBody>
          <a:bodyPr/>
          <a:lstStyle/>
          <a:p>
            <a:pPr>
              <a:spcBef>
                <a:spcPct val="0"/>
              </a:spcBef>
            </a:pPr>
            <a:r>
              <a:rPr lang="en-US" altLang="en-US"/>
              <a:t>The Order Fulfillment Process</a:t>
            </a:r>
          </a:p>
        </p:txBody>
      </p:sp>
      <p:sp>
        <p:nvSpPr>
          <p:cNvPr id="24582" name="Text Placeholder 5">
            <a:extLst>
              <a:ext uri="{FF2B5EF4-FFF2-40B4-BE49-F238E27FC236}">
                <a16:creationId xmlns:a16="http://schemas.microsoft.com/office/drawing/2014/main" id="{E117CA6B-C52B-62F6-8FFE-92875903BE6C}"/>
              </a:ext>
            </a:extLst>
          </p:cNvPr>
          <p:cNvSpPr>
            <a:spLocks noGrp="1"/>
          </p:cNvSpPr>
          <p:nvPr>
            <p:ph type="body" sz="quarter" idx="17"/>
          </p:nvPr>
        </p:nvSpPr>
        <p:spPr>
          <a:xfrm>
            <a:off x="1600200" y="6096000"/>
            <a:ext cx="7086600" cy="533400"/>
          </a:xfrm>
        </p:spPr>
        <p:txBody>
          <a:bodyPr/>
          <a:lstStyle/>
          <a:p>
            <a:r>
              <a:rPr lang="en-US" altLang="en-US"/>
              <a:t>Fulfilling a customer order involves a complex set of steps that requires the close coordination of the sales, accounting, and manufacturing functions.</a:t>
            </a:r>
          </a:p>
        </p:txBody>
      </p:sp>
      <p:sp>
        <p:nvSpPr>
          <p:cNvPr id="25607" name="Text Placeholder 6">
            <a:extLst>
              <a:ext uri="{FF2B5EF4-FFF2-40B4-BE49-F238E27FC236}">
                <a16:creationId xmlns:a16="http://schemas.microsoft.com/office/drawing/2014/main" id="{07236001-73AE-E926-40C0-85A0E08B06E5}"/>
              </a:ext>
            </a:extLst>
          </p:cNvPr>
          <p:cNvSpPr>
            <a:spLocks noGrp="1"/>
          </p:cNvSpPr>
          <p:nvPr>
            <p:ph type="body" sz="quarter" idx="18"/>
          </p:nvPr>
        </p:nvSpPr>
        <p:spPr>
          <a:xfrm>
            <a:off x="533400" y="6096000"/>
            <a:ext cx="914400" cy="228600"/>
          </a:xfrm>
        </p:spPr>
        <p:txBody>
          <a:bodyPr rtlCol="0">
            <a:normAutofit fontScale="92500" lnSpcReduction="20000"/>
          </a:bodyPr>
          <a:lstStyle/>
          <a:p>
            <a:pPr fontAlgn="auto">
              <a:spcAft>
                <a:spcPts val="0"/>
              </a:spcAft>
              <a:buFont typeface="Arial" charset="0"/>
              <a:buNone/>
              <a:defRPr/>
            </a:pPr>
            <a:r>
              <a:rPr lang="en-US"/>
              <a:t>FIGURE 2-1</a:t>
            </a:r>
          </a:p>
        </p:txBody>
      </p:sp>
      <p:sp>
        <p:nvSpPr>
          <p:cNvPr id="24584" name="Footer Placeholder 8">
            <a:extLst>
              <a:ext uri="{FF2B5EF4-FFF2-40B4-BE49-F238E27FC236}">
                <a16:creationId xmlns:a16="http://schemas.microsoft.com/office/drawing/2014/main" id="{5BB5EDCF-3161-B3BC-8FBB-5092C7DCE11A}"/>
              </a:ext>
            </a:extLst>
          </p:cNvPr>
          <p:cNvSpPr>
            <a:spLocks noGrp="1"/>
          </p:cNvSpPr>
          <p:nvPr>
            <p:ph type="ftr"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4585" name="Slide Number Placeholder 9">
            <a:extLst>
              <a:ext uri="{FF2B5EF4-FFF2-40B4-BE49-F238E27FC236}">
                <a16:creationId xmlns:a16="http://schemas.microsoft.com/office/drawing/2014/main" id="{24F80C38-E270-EE9C-3950-BCCE8542401E}"/>
              </a:ext>
            </a:extLst>
          </p:cNvPr>
          <p:cNvSpPr>
            <a:spLocks noGrp="1"/>
          </p:cNvSpPr>
          <p:nvPr>
            <p:ph type="sldNum"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F0C77B-3F4E-4BA0-8913-DBC86E0AE455}" type="slidenum">
              <a:rPr lang="en-US" altLang="en-US" sz="1400">
                <a:solidFill>
                  <a:schemeClr val="bg1"/>
                </a:solidFill>
              </a:rPr>
              <a:pPr eaLnBrk="1" hangingPunct="1"/>
              <a:t>6</a:t>
            </a:fld>
            <a:endParaRPr lang="en-US" altLang="en-US" sz="14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49C5-E3A3-AA85-7173-7E88EFBF01EA}"/>
              </a:ext>
            </a:extLst>
          </p:cNvPr>
          <p:cNvSpPr>
            <a:spLocks noGrp="1"/>
          </p:cNvSpPr>
          <p:nvPr>
            <p:ph type="title"/>
          </p:nvPr>
        </p:nvSpPr>
        <p:spPr/>
        <p:txBody>
          <a:bodyPr rtlCol="0">
            <a:normAutofit fontScale="90000"/>
          </a:bodyPr>
          <a:lstStyle/>
          <a:p>
            <a:pPr fontAlgn="auto">
              <a:spcAft>
                <a:spcPts val="0"/>
              </a:spcAft>
              <a:defRPr/>
            </a:pPr>
            <a:r>
              <a:rPr lang="en-US">
                <a:solidFill>
                  <a:srgbClr val="7C4B3B"/>
                </a:solidFill>
              </a:rPr>
              <a:t>CHAPTER 2: GLOBAL E-BUSINESS AND COLLABORATION</a:t>
            </a:r>
          </a:p>
        </p:txBody>
      </p:sp>
      <p:sp>
        <p:nvSpPr>
          <p:cNvPr id="25603" name="Content Placeholder 2">
            <a:extLst>
              <a:ext uri="{FF2B5EF4-FFF2-40B4-BE49-F238E27FC236}">
                <a16:creationId xmlns:a16="http://schemas.microsoft.com/office/drawing/2014/main" id="{C9EF06DA-7B9E-0B28-BD7E-7BE07E6C4367}"/>
              </a:ext>
            </a:extLst>
          </p:cNvPr>
          <p:cNvSpPr>
            <a:spLocks noGrp="1"/>
          </p:cNvSpPr>
          <p:nvPr>
            <p:ph idx="1"/>
          </p:nvPr>
        </p:nvSpPr>
        <p:spPr/>
        <p:txBody>
          <a:bodyPr/>
          <a:lstStyle/>
          <a:p>
            <a:r>
              <a:rPr lang="en-US" altLang="en-US" sz="3200">
                <a:solidFill>
                  <a:srgbClr val="0D0D0D"/>
                </a:solidFill>
              </a:rPr>
              <a:t>Information technology enhances business processes in two main ways:</a:t>
            </a:r>
          </a:p>
          <a:p>
            <a:pPr marL="971550" lvl="1" indent="-514350">
              <a:buFont typeface="Cambria" panose="02040503050406030204" pitchFamily="18" charset="0"/>
              <a:buAutoNum type="arabicPeriod"/>
            </a:pPr>
            <a:r>
              <a:rPr lang="en-US" altLang="en-US" sz="2800"/>
              <a:t>Increasing efficiency of existing processes</a:t>
            </a:r>
          </a:p>
          <a:p>
            <a:pPr lvl="2"/>
            <a:r>
              <a:rPr lang="en-US" altLang="en-US" sz="2800"/>
              <a:t>Automating steps that were manual</a:t>
            </a:r>
          </a:p>
          <a:p>
            <a:pPr marL="971550" lvl="1" indent="-514350">
              <a:buFont typeface="Cambria" panose="02040503050406030204" pitchFamily="18" charset="0"/>
              <a:buAutoNum type="arabicPeriod"/>
            </a:pPr>
            <a:r>
              <a:rPr lang="en-US" altLang="en-US" sz="2800"/>
              <a:t>Enabling entirely new processes that are capable of transforming the businesses</a:t>
            </a:r>
          </a:p>
          <a:p>
            <a:pPr lvl="2"/>
            <a:r>
              <a:rPr lang="en-US" altLang="en-US" sz="2800"/>
              <a:t>Change flow of information</a:t>
            </a:r>
          </a:p>
          <a:p>
            <a:pPr lvl="2"/>
            <a:r>
              <a:rPr lang="en-US" altLang="en-US" sz="2800"/>
              <a:t>Replace sequential steps with parallel steps</a:t>
            </a:r>
          </a:p>
          <a:p>
            <a:pPr lvl="2"/>
            <a:r>
              <a:rPr lang="en-US" altLang="en-US" sz="2800"/>
              <a:t>Eliminate delays in decision making</a:t>
            </a:r>
            <a:endParaRPr lang="en-US" altLang="en-US" sz="3200"/>
          </a:p>
        </p:txBody>
      </p:sp>
      <p:sp>
        <p:nvSpPr>
          <p:cNvPr id="27652" name="Text Placeholder 3">
            <a:extLst>
              <a:ext uri="{FF2B5EF4-FFF2-40B4-BE49-F238E27FC236}">
                <a16:creationId xmlns:a16="http://schemas.microsoft.com/office/drawing/2014/main" id="{CC5B396A-5C58-A1D1-08C4-9D6A5070AE42}"/>
              </a:ext>
            </a:extLst>
          </p:cNvPr>
          <p:cNvSpPr>
            <a:spLocks noGrp="1"/>
          </p:cNvSpPr>
          <p:nvPr>
            <p:ph type="body" sz="quarter" idx="12"/>
          </p:nvPr>
        </p:nvSpPr>
        <p:spPr>
          <a:xfrm>
            <a:off x="457200" y="1066800"/>
            <a:ext cx="8229600" cy="381000"/>
          </a:xfrm>
        </p:spPr>
        <p:txBody>
          <a:bodyPr rtlCol="0">
            <a:normAutofit lnSpcReduction="10000"/>
          </a:bodyPr>
          <a:lstStyle/>
          <a:p>
            <a:pPr fontAlgn="auto">
              <a:spcAft>
                <a:spcPts val="0"/>
              </a:spcAft>
              <a:defRPr/>
            </a:pPr>
            <a:r>
              <a:rPr lang="en-US">
                <a:latin typeface="Cambria" pitchFamily="-111" charset="0"/>
              </a:rPr>
              <a:t>Business Processes and Information Systems</a:t>
            </a:r>
          </a:p>
        </p:txBody>
      </p:sp>
      <p:sp>
        <p:nvSpPr>
          <p:cNvPr id="25605" name="Footer Placeholder 4">
            <a:extLst>
              <a:ext uri="{FF2B5EF4-FFF2-40B4-BE49-F238E27FC236}">
                <a16:creationId xmlns:a16="http://schemas.microsoft.com/office/drawing/2014/main" id="{1A98E927-0B2F-F903-041A-E0F8765685E5}"/>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5606" name="Slide Number Placeholder 5">
            <a:extLst>
              <a:ext uri="{FF2B5EF4-FFF2-40B4-BE49-F238E27FC236}">
                <a16:creationId xmlns:a16="http://schemas.microsoft.com/office/drawing/2014/main" id="{946F9E51-CEA7-B06F-CB55-C547BC01482A}"/>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40F6545-B883-49E3-8A84-0F7863CD4469}" type="slidenum">
              <a:rPr lang="en-US" altLang="en-US" sz="1400">
                <a:solidFill>
                  <a:schemeClr val="bg1"/>
                </a:solidFill>
              </a:rPr>
              <a:pPr eaLnBrk="1" hangingPunct="1"/>
              <a:t>7</a:t>
            </a:fld>
            <a:endParaRPr lang="en-US" altLang="en-US" sz="14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E48AC6E3-563C-7E26-6B4E-7A3E10664757}"/>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6627" name="Slide Number Placeholder 5">
            <a:extLst>
              <a:ext uri="{FF2B5EF4-FFF2-40B4-BE49-F238E27FC236}">
                <a16:creationId xmlns:a16="http://schemas.microsoft.com/office/drawing/2014/main" id="{4E202889-85F5-23FF-B9C5-A5D80804F888}"/>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65DA799-0D20-44FA-98C4-A83708CA7200}" type="slidenum">
              <a:rPr lang="en-US" altLang="en-US" sz="1400">
                <a:solidFill>
                  <a:schemeClr val="bg1"/>
                </a:solidFill>
              </a:rPr>
              <a:pPr eaLnBrk="1" hangingPunct="1"/>
              <a:t>8</a:t>
            </a:fld>
            <a:endParaRPr lang="en-US" altLang="en-US" sz="1400">
              <a:solidFill>
                <a:schemeClr val="bg1"/>
              </a:solidFill>
            </a:endParaRPr>
          </a:p>
        </p:txBody>
      </p:sp>
      <p:sp>
        <p:nvSpPr>
          <p:cNvPr id="26628" name="Slide Number Placeholder 3">
            <a:extLst>
              <a:ext uri="{FF2B5EF4-FFF2-40B4-BE49-F238E27FC236}">
                <a16:creationId xmlns:a16="http://schemas.microsoft.com/office/drawing/2014/main" id="{96424890-2A4B-609F-6E71-70B88D6B51E3}"/>
              </a:ext>
            </a:extLst>
          </p:cNvPr>
          <p:cNvSpPr txBox="1">
            <a:spLocks/>
          </p:cNvSpPr>
          <p:nvPr/>
        </p:nvSpPr>
        <p:spPr bwMode="auto">
          <a:xfrm>
            <a:off x="6400800" y="6096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1–</a:t>
            </a:r>
            <a:fld id="{FC1B1162-79A0-4810-8560-58B08A7EFE49}" type="slidenum">
              <a:rPr lang="en-US" altLang="en-US"/>
              <a:pPr eaLnBrk="1" hangingPunct="1"/>
              <a:t>8</a:t>
            </a:fld>
            <a:endParaRPr lang="en-US" altLang="en-US"/>
          </a:p>
        </p:txBody>
      </p:sp>
      <p:sp>
        <p:nvSpPr>
          <p:cNvPr id="9" name="Rectangle 4">
            <a:extLst>
              <a:ext uri="{FF2B5EF4-FFF2-40B4-BE49-F238E27FC236}">
                <a16:creationId xmlns:a16="http://schemas.microsoft.com/office/drawing/2014/main" id="{0E3A4A23-210E-4231-6525-1A42437AAB9F}"/>
              </a:ext>
            </a:extLst>
          </p:cNvPr>
          <p:cNvSpPr txBox="1">
            <a:spLocks noChangeArrowheads="1"/>
          </p:cNvSpPr>
          <p:nvPr/>
        </p:nvSpPr>
        <p:spPr>
          <a:xfrm>
            <a:off x="533400" y="579438"/>
            <a:ext cx="8077200" cy="519112"/>
          </a:xfrm>
          <a:prstGeom prst="rect">
            <a:avLst/>
          </a:prstGeom>
        </p:spPr>
        <p:txBody>
          <a:bodyPr anchor="ctr">
            <a:normAutofit/>
          </a:bodyPr>
          <a:lstStyle/>
          <a:p>
            <a:pPr algn="ctr" fontAlgn="auto">
              <a:spcAft>
                <a:spcPts val="0"/>
              </a:spcAft>
              <a:defRPr/>
            </a:pPr>
            <a:r>
              <a:rPr lang="en-US" sz="2800" b="1" dirty="0">
                <a:solidFill>
                  <a:schemeClr val="accent5">
                    <a:lumMod val="75000"/>
                  </a:schemeClr>
                </a:solidFill>
                <a:latin typeface="+mn-lt"/>
                <a:ea typeface="+mj-ea"/>
                <a:cs typeface="+mj-cs"/>
              </a:rPr>
              <a:t>Organizational Levels and Information Systems</a:t>
            </a:r>
          </a:p>
        </p:txBody>
      </p:sp>
      <p:sp>
        <p:nvSpPr>
          <p:cNvPr id="26630" name="Text Box 3">
            <a:extLst>
              <a:ext uri="{FF2B5EF4-FFF2-40B4-BE49-F238E27FC236}">
                <a16:creationId xmlns:a16="http://schemas.microsoft.com/office/drawing/2014/main" id="{EB57494F-EDBA-13F5-B6EA-2E9AED7A6ACF}"/>
              </a:ext>
            </a:extLst>
          </p:cNvPr>
          <p:cNvSpPr txBox="1">
            <a:spLocks noChangeArrowheads="1"/>
          </p:cNvSpPr>
          <p:nvPr/>
        </p:nvSpPr>
        <p:spPr bwMode="blackWhite">
          <a:xfrm>
            <a:off x="7570788" y="6049963"/>
            <a:ext cx="1039812" cy="274637"/>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pPr>
            <a:r>
              <a:rPr lang="en-US" altLang="en-US" sz="1200" b="1">
                <a:solidFill>
                  <a:schemeClr val="bg1"/>
                </a:solidFill>
              </a:rPr>
              <a:t>EXHIBIT 1.2</a:t>
            </a:r>
          </a:p>
        </p:txBody>
      </p:sp>
      <p:pic>
        <p:nvPicPr>
          <p:cNvPr id="26631" name="Picture 5">
            <a:extLst>
              <a:ext uri="{FF2B5EF4-FFF2-40B4-BE49-F238E27FC236}">
                <a16:creationId xmlns:a16="http://schemas.microsoft.com/office/drawing/2014/main" id="{041C2107-9FA7-30CE-19D5-230903AA8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0388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211C9A0-257D-011D-C239-D7CCEE94C72B}"/>
              </a:ext>
            </a:extLst>
          </p:cNvPr>
          <p:cNvSpPr txBox="1"/>
          <p:nvPr/>
        </p:nvSpPr>
        <p:spPr>
          <a:xfrm>
            <a:off x="6080125" y="3886200"/>
            <a:ext cx="2835275" cy="1200150"/>
          </a:xfrm>
          <a:prstGeom prst="rect">
            <a:avLst/>
          </a:prstGeom>
          <a:noFill/>
        </p:spPr>
        <p:txBody>
          <a:bodyPr>
            <a:spAutoFit/>
          </a:bodyPr>
          <a:lstStyle/>
          <a:p>
            <a:pPr>
              <a:defRPr/>
            </a:pPr>
            <a:r>
              <a:rPr lang="en-US" b="1" dirty="0">
                <a:solidFill>
                  <a:schemeClr val="accent3">
                    <a:lumMod val="75000"/>
                  </a:schemeClr>
                </a:solidFill>
                <a:latin typeface="Arial" charset="0"/>
                <a:ea typeface="ＭＳ Ｐゴシック" pitchFamily="-111" charset="-128"/>
              </a:rPr>
              <a:t>TPS: Transaction processing System</a:t>
            </a:r>
          </a:p>
        </p:txBody>
      </p:sp>
      <p:sp>
        <p:nvSpPr>
          <p:cNvPr id="13" name="TextBox 12">
            <a:extLst>
              <a:ext uri="{FF2B5EF4-FFF2-40B4-BE49-F238E27FC236}">
                <a16:creationId xmlns:a16="http://schemas.microsoft.com/office/drawing/2014/main" id="{4D39A751-9871-3F32-40A4-63CB827DD3C0}"/>
              </a:ext>
            </a:extLst>
          </p:cNvPr>
          <p:cNvSpPr txBox="1"/>
          <p:nvPr/>
        </p:nvSpPr>
        <p:spPr>
          <a:xfrm>
            <a:off x="5546725" y="2590800"/>
            <a:ext cx="2835275" cy="1200150"/>
          </a:xfrm>
          <a:prstGeom prst="rect">
            <a:avLst/>
          </a:prstGeom>
          <a:noFill/>
        </p:spPr>
        <p:txBody>
          <a:bodyPr>
            <a:spAutoFit/>
          </a:bodyPr>
          <a:lstStyle/>
          <a:p>
            <a:pPr>
              <a:defRPr/>
            </a:pPr>
            <a:r>
              <a:rPr lang="en-US" b="1" dirty="0">
                <a:solidFill>
                  <a:schemeClr val="accent1">
                    <a:lumMod val="75000"/>
                  </a:schemeClr>
                </a:solidFill>
                <a:latin typeface="Arial" charset="0"/>
                <a:ea typeface="ＭＳ Ｐゴシック" pitchFamily="-111" charset="-128"/>
              </a:rPr>
              <a:t>MIS &amp; DSS: Decision Support System</a:t>
            </a:r>
          </a:p>
        </p:txBody>
      </p:sp>
      <p:sp>
        <p:nvSpPr>
          <p:cNvPr id="14" name="TextBox 13">
            <a:extLst>
              <a:ext uri="{FF2B5EF4-FFF2-40B4-BE49-F238E27FC236}">
                <a16:creationId xmlns:a16="http://schemas.microsoft.com/office/drawing/2014/main" id="{5887AD9B-4567-0398-95D4-3AFE23B8C481}"/>
              </a:ext>
            </a:extLst>
          </p:cNvPr>
          <p:cNvSpPr txBox="1"/>
          <p:nvPr/>
        </p:nvSpPr>
        <p:spPr>
          <a:xfrm>
            <a:off x="4860925" y="1608138"/>
            <a:ext cx="2835275" cy="830262"/>
          </a:xfrm>
          <a:prstGeom prst="rect">
            <a:avLst/>
          </a:prstGeom>
          <a:noFill/>
        </p:spPr>
        <p:txBody>
          <a:bodyPr>
            <a:spAutoFit/>
          </a:bodyPr>
          <a:lstStyle/>
          <a:p>
            <a:pPr>
              <a:defRPr/>
            </a:pPr>
            <a:r>
              <a:rPr lang="en-US" b="1" dirty="0">
                <a:solidFill>
                  <a:schemeClr val="accent6">
                    <a:lumMod val="75000"/>
                  </a:schemeClr>
                </a:solidFill>
                <a:latin typeface="Arial" charset="0"/>
                <a:ea typeface="ＭＳ Ｐゴシック" pitchFamily="-111" charset="-128"/>
              </a:rPr>
              <a:t>ESS: Executive Support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29B9D-97F6-4FCC-52F1-9E1783606618}"/>
              </a:ext>
            </a:extLst>
          </p:cNvPr>
          <p:cNvSpPr>
            <a:spLocks noGrp="1"/>
          </p:cNvSpPr>
          <p:nvPr>
            <p:ph idx="1"/>
          </p:nvPr>
        </p:nvSpPr>
        <p:spPr/>
        <p:txBody>
          <a:bodyPr rtlCol="0" anchor="ctr">
            <a:normAutofit/>
          </a:bodyPr>
          <a:lstStyle/>
          <a:p>
            <a:pPr algn="ctr" fontAlgn="auto">
              <a:buFont typeface="Arial" panose="020B0604020202020204" pitchFamily="34" charset="0"/>
              <a:buNone/>
              <a:defRPr/>
            </a:pPr>
            <a:r>
              <a:rPr lang="en-US" sz="6000" dirty="0"/>
              <a:t>Transaction Processing System</a:t>
            </a:r>
          </a:p>
        </p:txBody>
      </p:sp>
      <p:sp>
        <p:nvSpPr>
          <p:cNvPr id="27651" name="Footer Placeholder 4">
            <a:extLst>
              <a:ext uri="{FF2B5EF4-FFF2-40B4-BE49-F238E27FC236}">
                <a16:creationId xmlns:a16="http://schemas.microsoft.com/office/drawing/2014/main" id="{E22EF91E-0DDD-CCC8-D9B0-E145CB7BE82D}"/>
              </a:ext>
            </a:extLst>
          </p:cNvPr>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chemeClr val="bg1"/>
                </a:solidFill>
              </a:rPr>
              <a:t>©  Prentice Hall 2011</a:t>
            </a:r>
          </a:p>
        </p:txBody>
      </p:sp>
      <p:sp>
        <p:nvSpPr>
          <p:cNvPr id="27652" name="Slide Number Placeholder 5">
            <a:extLst>
              <a:ext uri="{FF2B5EF4-FFF2-40B4-BE49-F238E27FC236}">
                <a16:creationId xmlns:a16="http://schemas.microsoft.com/office/drawing/2014/main" id="{5FC6A427-F372-DE1C-853E-45215E3C5D30}"/>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A5B8AC-4755-4873-AA5A-742C5411DFFF}" type="slidenum">
              <a:rPr lang="en-US" altLang="en-US" sz="1400">
                <a:solidFill>
                  <a:schemeClr val="bg1"/>
                </a:solidFill>
              </a:rPr>
              <a:pPr eaLnBrk="1" hangingPunct="1"/>
              <a:t>9</a:t>
            </a:fld>
            <a:endParaRPr lang="en-US" altLang="en-US" sz="1400">
              <a:solidFill>
                <a:schemeClr val="bg1"/>
              </a:solidFill>
            </a:endParaRPr>
          </a:p>
        </p:txBody>
      </p:sp>
    </p:spTree>
  </p:cSld>
  <p:clrMapOvr>
    <a:masterClrMapping/>
  </p:clrMapOvr>
</p:sld>
</file>

<file path=ppt/theme/theme1.xml><?xml version="1.0" encoding="utf-8"?>
<a:theme xmlns:a="http://schemas.openxmlformats.org/drawingml/2006/main" name="MIS12">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5070</Words>
  <Application>Microsoft Office PowerPoint</Application>
  <PresentationFormat>On-screen Show (4:3)</PresentationFormat>
  <Paragraphs>457</Paragraphs>
  <Slides>41</Slides>
  <Notes>38</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MIS12</vt:lpstr>
      <vt:lpstr>Office Theme</vt:lpstr>
      <vt:lpstr>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PowerPoint Presentation</vt:lpstr>
      <vt:lpstr>PowerPoint Presentation</vt:lpstr>
      <vt:lpstr>CHAPTER 2: GLOBAL E-BUSINESS AND COLLABORATION</vt:lpstr>
      <vt:lpstr>CHAPTER 2: GLOBAL E-BUSINESS AND COLLABORATION</vt:lpstr>
      <vt:lpstr>PowerPoint Presentation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CHAPTER 2: GLOBAL E-BUSINESS AND COLLABORATION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E-BUSINESS AND COLLABORATION</dc:title>
  <dc:creator/>
  <cp:lastModifiedBy>MADIHA SALEEM</cp:lastModifiedBy>
  <cp:revision>6</cp:revision>
  <dcterms:created xsi:type="dcterms:W3CDTF">2011-01-24T22:16:38Z</dcterms:created>
  <dcterms:modified xsi:type="dcterms:W3CDTF">2024-01-29T05:46:48Z</dcterms:modified>
</cp:coreProperties>
</file>