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8" r:id="rId2"/>
    <p:sldId id="257" r:id="rId3"/>
    <p:sldId id="260" r:id="rId4"/>
    <p:sldId id="267" r:id="rId5"/>
    <p:sldId id="261" r:id="rId6"/>
    <p:sldId id="262" r:id="rId7"/>
    <p:sldId id="263" r:id="rId8"/>
    <p:sldId id="272" r:id="rId9"/>
    <p:sldId id="264" r:id="rId10"/>
    <p:sldId id="265" r:id="rId11"/>
    <p:sldId id="268" r:id="rId12"/>
    <p:sldId id="269" r:id="rId13"/>
    <p:sldId id="270" r:id="rId14"/>
    <p:sldId id="271"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86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6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6272-617E-4DAF-98A7-1E249FC6E62B}" type="datetimeFigureOut">
              <a:rPr lang="en-US" smtClean="0"/>
              <a:pPr/>
              <a:t>7/6/2025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306E6-DC10-44A3-83DD-EDA3C03FF55B}" type="slidenum">
              <a:rPr lang="en-US" smtClean="0"/>
              <a:pPr/>
              <a:t>‹#›</a:t>
            </a:fld>
            <a:endParaRPr lang="en-US"/>
          </a:p>
        </p:txBody>
      </p:sp>
    </p:spTree>
    <p:extLst>
      <p:ext uri="{BB962C8B-B14F-4D97-AF65-F5344CB8AC3E}">
        <p14:creationId xmlns:p14="http://schemas.microsoft.com/office/powerpoint/2010/main" val="321603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en-US"/>
              <a:t>CS-FYP    Hamdard University </a:t>
            </a: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Project Name Here</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EBC64C3-3FC7-4C40-910B-2643F037F02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CS-FYP    Hamdard University </a:t>
            </a:r>
          </a:p>
        </p:txBody>
      </p:sp>
      <p:sp>
        <p:nvSpPr>
          <p:cNvPr id="5" name="Footer Placeholder 4"/>
          <p:cNvSpPr>
            <a:spLocks noGrp="1"/>
          </p:cNvSpPr>
          <p:nvPr>
            <p:ph type="ftr" sz="quarter" idx="11"/>
          </p:nvPr>
        </p:nvSpPr>
        <p:spPr/>
        <p:txBody>
          <a:bodyPr/>
          <a:lstStyle/>
          <a:p>
            <a:r>
              <a:rPr lang="en-US"/>
              <a:t>Project Name Here</a:t>
            </a:r>
          </a:p>
        </p:txBody>
      </p:sp>
      <p:sp>
        <p:nvSpPr>
          <p:cNvPr id="6" name="Slide Number Placeholder 5"/>
          <p:cNvSpPr>
            <a:spLocks noGrp="1"/>
          </p:cNvSpPr>
          <p:nvPr>
            <p:ph type="sldNum" sz="quarter" idx="12"/>
          </p:nvPr>
        </p:nvSpPr>
        <p:spPr/>
        <p:txBody>
          <a:bodyPr/>
          <a:lstStyle/>
          <a:p>
            <a:fld id="{9EBC64C3-3FC7-4C40-910B-2643F037F0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a:t>CS-FYP    Hamdard University </a:t>
            </a:r>
          </a:p>
        </p:txBody>
      </p:sp>
      <p:sp>
        <p:nvSpPr>
          <p:cNvPr id="5" name="Footer Placeholder 4"/>
          <p:cNvSpPr>
            <a:spLocks noGrp="1"/>
          </p:cNvSpPr>
          <p:nvPr>
            <p:ph type="ftr" sz="quarter" idx="11"/>
          </p:nvPr>
        </p:nvSpPr>
        <p:spPr>
          <a:xfrm>
            <a:off x="457201" y="6248207"/>
            <a:ext cx="5573483" cy="365125"/>
          </a:xfrm>
        </p:spPr>
        <p:txBody>
          <a:bodyPr/>
          <a:lstStyle/>
          <a:p>
            <a:r>
              <a:rPr lang="en-US"/>
              <a:t>Project Name Here</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EBC64C3-3FC7-4C40-910B-2643F037F02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lstStyle/>
          <a:p>
            <a:r>
              <a:rPr kumimoji="0" lang="en-US"/>
              <a:t>Click to edit Master title style</a:t>
            </a:r>
          </a:p>
        </p:txBody>
      </p:sp>
      <p:sp>
        <p:nvSpPr>
          <p:cNvPr id="4" name="Date Placeholder 3"/>
          <p:cNvSpPr>
            <a:spLocks noGrp="1"/>
          </p:cNvSpPr>
          <p:nvPr>
            <p:ph type="dt" sz="half" idx="10"/>
          </p:nvPr>
        </p:nvSpPr>
        <p:spPr>
          <a:xfrm>
            <a:off x="6248400" y="6400800"/>
            <a:ext cx="2514600" cy="304800"/>
          </a:xfrm>
          <a:solidFill>
            <a:srgbClr val="008000"/>
          </a:solidFill>
        </p:spPr>
        <p:txBody>
          <a:bodyPr/>
          <a:lstStyle>
            <a:lvl1pPr algn="r">
              <a:defRPr b="0">
                <a:solidFill>
                  <a:schemeClr val="bg1"/>
                </a:solidFill>
              </a:defRPr>
            </a:lvl1pPr>
          </a:lstStyle>
          <a:p>
            <a:r>
              <a:rPr lang="en-US"/>
              <a:t>CS-FYP    Hamdard University </a:t>
            </a:r>
            <a:endParaRPr lang="en-US" dirty="0"/>
          </a:p>
        </p:txBody>
      </p:sp>
      <p:sp>
        <p:nvSpPr>
          <p:cNvPr id="5" name="Footer Placeholder 4"/>
          <p:cNvSpPr>
            <a:spLocks noGrp="1"/>
          </p:cNvSpPr>
          <p:nvPr>
            <p:ph type="ftr" sz="quarter" idx="11"/>
          </p:nvPr>
        </p:nvSpPr>
        <p:spPr>
          <a:xfrm>
            <a:off x="609601" y="6400800"/>
            <a:ext cx="5410200" cy="288925"/>
          </a:xfrm>
          <a:solidFill>
            <a:srgbClr val="F86308"/>
          </a:solidFill>
        </p:spPr>
        <p:txBody>
          <a:bodyPr/>
          <a:lstStyle>
            <a:lvl1pPr algn="l">
              <a:defRPr b="0">
                <a:solidFill>
                  <a:schemeClr val="bg1"/>
                </a:solidFill>
              </a:defRPr>
            </a:lvl1pPr>
          </a:lstStyle>
          <a:p>
            <a:r>
              <a:rPr lang="en-US"/>
              <a:t>Project Name Here</a:t>
            </a:r>
            <a:endParaRPr lang="en-US" dirty="0"/>
          </a:p>
        </p:txBody>
      </p:sp>
      <p:sp>
        <p:nvSpPr>
          <p:cNvPr id="6" name="Slide Number Placeholder 5"/>
          <p:cNvSpPr>
            <a:spLocks noGrp="1"/>
          </p:cNvSpPr>
          <p:nvPr>
            <p:ph type="sldNum" sz="quarter" idx="12"/>
          </p:nvPr>
        </p:nvSpPr>
        <p:spPr>
          <a:xfrm>
            <a:off x="0" y="1279524"/>
            <a:ext cx="533400" cy="244476"/>
          </a:xfrm>
          <a:solidFill>
            <a:srgbClr val="008000"/>
          </a:solidFill>
        </p:spPr>
        <p:txBody>
          <a:bodyPr>
            <a:noAutofit/>
          </a:bodyPr>
          <a:lstStyle>
            <a:lvl1pPr>
              <a:defRPr sz="1800" b="1">
                <a:solidFill>
                  <a:srgbClr val="FFFFFF"/>
                </a:solidFill>
              </a:defRPr>
            </a:lvl1pPr>
          </a:lstStyle>
          <a:p>
            <a:fld id="{9EBC64C3-3FC7-4C40-910B-2643F037F02C}"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lvl1pPr>
              <a:buClr>
                <a:srgbClr val="008000"/>
              </a:buClr>
              <a:defRPr/>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5800" y="381000"/>
            <a:ext cx="732241" cy="638664"/>
          </a:xfrm>
          <a:prstGeom prst="rect">
            <a:avLst/>
          </a:prstGeom>
        </p:spPr>
      </p:pic>
      <p:sp>
        <p:nvSpPr>
          <p:cNvPr id="7" name="Rectangle 6"/>
          <p:cNvSpPr/>
          <p:nvPr userDrawn="1"/>
        </p:nvSpPr>
        <p:spPr>
          <a:xfrm>
            <a:off x="609600" y="1295400"/>
            <a:ext cx="8534400"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599" y="2743200"/>
            <a:ext cx="6742113" cy="16764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rgbClr val="008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rgbClr val="F86308"/>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a:solidFill>
            <a:srgbClr val="008000"/>
          </a:solidFill>
        </p:spPr>
        <p:txBody>
          <a:bodyPr/>
          <a:lstStyle>
            <a:lvl1pPr algn="r">
              <a:defRPr>
                <a:solidFill>
                  <a:schemeClr val="bg1"/>
                </a:solidFill>
              </a:defRPr>
            </a:lvl1pPr>
          </a:lstStyle>
          <a:p>
            <a:r>
              <a:rPr lang="en-US"/>
              <a:t>CS-FYP    Hamdard University </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BC64C3-3FC7-4C40-910B-2643F037F02C}" type="slidenum">
              <a:rPr lang="en-US" smtClean="0"/>
              <a:pPr/>
              <a:t>‹#›</a:t>
            </a:fld>
            <a:endParaRPr lang="en-US" dirty="0"/>
          </a:p>
        </p:txBody>
      </p:sp>
      <p:sp>
        <p:nvSpPr>
          <p:cNvPr id="14" name="Footer Placeholder 13"/>
          <p:cNvSpPr>
            <a:spLocks noGrp="1"/>
          </p:cNvSpPr>
          <p:nvPr>
            <p:ph type="ftr" sz="quarter" idx="12"/>
          </p:nvPr>
        </p:nvSpPr>
        <p:spPr>
          <a:solidFill>
            <a:srgbClr val="F86308"/>
          </a:solidFill>
        </p:spPr>
        <p:txBody>
          <a:bodyPr/>
          <a:lstStyle>
            <a:lvl1pPr algn="l">
              <a:defRPr>
                <a:solidFill>
                  <a:schemeClr val="bg1"/>
                </a:solidFill>
              </a:defRPr>
            </a:lvl1pPr>
          </a:lstStyle>
          <a:p>
            <a:r>
              <a:rPr lang="en-US"/>
              <a:t>Project Name Here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1" y="3899346"/>
            <a:ext cx="1295400" cy="11298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Slide Number Placeholder 9"/>
          <p:cNvSpPr>
            <a:spLocks noGrp="1"/>
          </p:cNvSpPr>
          <p:nvPr>
            <p:ph type="sldNum" sz="quarter" idx="16"/>
          </p:nvPr>
        </p:nvSpPr>
        <p:spPr/>
        <p:txBody>
          <a:bodyPr rtlCol="0"/>
          <a:lstStyle/>
          <a:p>
            <a:fld id="{9EBC64C3-3FC7-4C40-910B-2643F037F02C}" type="slidenum">
              <a:rPr lang="en-US" smtClean="0"/>
              <a:pPr/>
              <a:t>‹#›</a:t>
            </a:fld>
            <a:endParaRPr lang="en-US"/>
          </a:p>
        </p:txBody>
      </p:sp>
      <p:sp>
        <p:nvSpPr>
          <p:cNvPr id="13" name="Footer Placeholder 13"/>
          <p:cNvSpPr txBox="1">
            <a:spLocks/>
          </p:cNvSpPr>
          <p:nvPr userDrawn="1"/>
        </p:nvSpPr>
        <p:spPr>
          <a:xfrm>
            <a:off x="609600" y="6400606"/>
            <a:ext cx="5421083" cy="365125"/>
          </a:xfrm>
          <a:prstGeom prst="rect">
            <a:avLst/>
          </a:prstGeom>
          <a:solidFill>
            <a:srgbClr val="F86308"/>
          </a:solidFill>
        </p:spPr>
        <p:txBody>
          <a:bodyPr vert="horz" anchor="ctr"/>
          <a:lstStyle>
            <a:defPPr>
              <a:defRPr lang="en-US"/>
            </a:defPPr>
            <a:lvl1pPr marL="0" algn="l"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Project name here</a:t>
            </a:r>
            <a:endParaRPr lang="en-US" dirty="0"/>
          </a:p>
        </p:txBody>
      </p:sp>
      <p:sp>
        <p:nvSpPr>
          <p:cNvPr id="15" name="Date Placeholder 11"/>
          <p:cNvSpPr>
            <a:spLocks noGrp="1"/>
          </p:cNvSpPr>
          <p:nvPr>
            <p:ph type="dt" sz="half" idx="10"/>
          </p:nvPr>
        </p:nvSpPr>
        <p:spPr>
          <a:xfrm>
            <a:off x="6096000" y="6416675"/>
            <a:ext cx="2667000" cy="365125"/>
          </a:xfrm>
          <a:solidFill>
            <a:srgbClr val="008000"/>
          </a:solidFill>
        </p:spPr>
        <p:txBody>
          <a:bodyPr/>
          <a:lstStyle>
            <a:lvl1pPr algn="r">
              <a:defRPr>
                <a:solidFill>
                  <a:schemeClr val="bg1"/>
                </a:solidFill>
              </a:defRPr>
            </a:lvl1pPr>
          </a:lstStyle>
          <a:p>
            <a:r>
              <a:rPr lang="en-US"/>
              <a:t>CS-FYP    Hamdard University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a:t>CS-FYP    Hamdard University </a:t>
            </a:r>
          </a:p>
        </p:txBody>
      </p:sp>
      <p:sp>
        <p:nvSpPr>
          <p:cNvPr id="12" name="Slide Number Placeholder 11"/>
          <p:cNvSpPr>
            <a:spLocks noGrp="1"/>
          </p:cNvSpPr>
          <p:nvPr>
            <p:ph type="sldNum" sz="quarter" idx="16"/>
          </p:nvPr>
        </p:nvSpPr>
        <p:spPr/>
        <p:txBody>
          <a:bodyPr rtlCol="0"/>
          <a:lstStyle/>
          <a:p>
            <a:fld id="{9EBC64C3-3FC7-4C40-910B-2643F037F02C}"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a:t>Project Name Here</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CS-FYP    Hamdard University </a:t>
            </a:r>
          </a:p>
        </p:txBody>
      </p:sp>
      <p:sp>
        <p:nvSpPr>
          <p:cNvPr id="4" name="Footer Placeholder 3"/>
          <p:cNvSpPr>
            <a:spLocks noGrp="1"/>
          </p:cNvSpPr>
          <p:nvPr>
            <p:ph type="ftr" sz="quarter" idx="11"/>
          </p:nvPr>
        </p:nvSpPr>
        <p:spPr/>
        <p:txBody>
          <a:bodyPr/>
          <a:lstStyle/>
          <a:p>
            <a:r>
              <a:rPr lang="en-US"/>
              <a:t>Project Name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CS-FYP    Hamdard University </a:t>
            </a:r>
          </a:p>
        </p:txBody>
      </p:sp>
      <p:sp>
        <p:nvSpPr>
          <p:cNvPr id="3" name="Footer Placeholder 2"/>
          <p:cNvSpPr>
            <a:spLocks noGrp="1"/>
          </p:cNvSpPr>
          <p:nvPr>
            <p:ph type="ftr" sz="quarter" idx="11"/>
          </p:nvPr>
        </p:nvSpPr>
        <p:spPr/>
        <p:txBody>
          <a:bodyPr/>
          <a:lstStyle/>
          <a:p>
            <a:r>
              <a:rPr lang="en-US"/>
              <a:t>Project Name Here</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BC64C3-3FC7-4C40-910B-2643F037F0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en-US"/>
              <a:t>CS-FYP    Hamdard University </a:t>
            </a:r>
          </a:p>
        </p:txBody>
      </p:sp>
      <p:sp>
        <p:nvSpPr>
          <p:cNvPr id="6" name="Footer Placeholder 5"/>
          <p:cNvSpPr>
            <a:spLocks noGrp="1"/>
          </p:cNvSpPr>
          <p:nvPr>
            <p:ph type="ftr" sz="quarter" idx="11"/>
          </p:nvPr>
        </p:nvSpPr>
        <p:spPr/>
        <p:txBody>
          <a:bodyPr/>
          <a:lstStyle/>
          <a:p>
            <a:r>
              <a:rPr lang="en-US"/>
              <a:t>Project Name Here</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a:t>CS-FYP    Hamdard University </a:t>
            </a: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EBC64C3-3FC7-4C40-910B-2643F037F02C}"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a:t>Project Name Here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a:t>CS-FYP    Hamdard University </a:t>
            </a: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Project Name Here</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BC64C3-3FC7-4C40-910B-2643F037F0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tresorit.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EBC64C3-3FC7-4C40-910B-2643F037F02C}" type="slidenum">
              <a:rPr lang="en-US" smtClean="0"/>
              <a:pPr/>
              <a:t>1</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4436" y="2133600"/>
            <a:ext cx="6339563" cy="2320117"/>
          </a:xfrm>
          <a:prstGeom prst="rect">
            <a:avLst/>
          </a:prstGeom>
        </p:spPr>
      </p:pic>
      <p:sp>
        <p:nvSpPr>
          <p:cNvPr id="6" name="Rectangle 5"/>
          <p:cNvSpPr/>
          <p:nvPr/>
        </p:nvSpPr>
        <p:spPr>
          <a:xfrm>
            <a:off x="2804436" y="1066800"/>
            <a:ext cx="6339563" cy="10668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t>CryptoCamGuard</a:t>
            </a:r>
            <a:r>
              <a:rPr lang="en-US" sz="3200" dirty="0"/>
              <a:t>-Elevating Image Security App</a:t>
            </a:r>
          </a:p>
        </p:txBody>
      </p:sp>
      <p:sp>
        <p:nvSpPr>
          <p:cNvPr id="7" name="TextBox 6"/>
          <p:cNvSpPr txBox="1"/>
          <p:nvPr/>
        </p:nvSpPr>
        <p:spPr>
          <a:xfrm>
            <a:off x="0" y="6020076"/>
            <a:ext cx="5465618" cy="830997"/>
          </a:xfrm>
          <a:prstGeom prst="rect">
            <a:avLst/>
          </a:prstGeom>
          <a:solidFill>
            <a:srgbClr val="008000"/>
          </a:solidFill>
        </p:spPr>
        <p:txBody>
          <a:bodyPr wrap="square" rtlCol="0">
            <a:spAutoFit/>
          </a:bodyPr>
          <a:lstStyle/>
          <a:p>
            <a:pPr algn="ctr"/>
            <a:r>
              <a:rPr lang="en-US" sz="2000" dirty="0">
                <a:solidFill>
                  <a:schemeClr val="bg1"/>
                </a:solidFill>
              </a:rPr>
              <a:t>Department of Computing, FEST</a:t>
            </a:r>
          </a:p>
          <a:p>
            <a:pPr algn="ctr"/>
            <a:r>
              <a:rPr lang="en-US" sz="2800" dirty="0" err="1">
                <a:solidFill>
                  <a:schemeClr val="bg1"/>
                </a:solidFill>
              </a:rPr>
              <a:t>Hamdard</a:t>
            </a:r>
            <a:r>
              <a:rPr lang="en-US" sz="2800" baseline="0" dirty="0">
                <a:solidFill>
                  <a:schemeClr val="bg1"/>
                </a:solidFill>
              </a:rPr>
              <a:t> University </a:t>
            </a:r>
            <a:r>
              <a:rPr lang="en-US" sz="2800" dirty="0">
                <a:solidFill>
                  <a:schemeClr val="bg1"/>
                </a:solidFill>
              </a:rPr>
              <a:t>  </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027" y="3124200"/>
            <a:ext cx="1572567" cy="1371600"/>
          </a:xfrm>
          <a:prstGeom prst="rect">
            <a:avLst/>
          </a:prstGeom>
        </p:spPr>
      </p:pic>
      <p:sp>
        <p:nvSpPr>
          <p:cNvPr id="9" name="TextBox 8"/>
          <p:cNvSpPr txBox="1"/>
          <p:nvPr/>
        </p:nvSpPr>
        <p:spPr>
          <a:xfrm>
            <a:off x="4572000" y="4763869"/>
            <a:ext cx="3886200" cy="1323439"/>
          </a:xfrm>
          <a:prstGeom prst="rect">
            <a:avLst/>
          </a:prstGeom>
          <a:noFill/>
        </p:spPr>
        <p:txBody>
          <a:bodyPr wrap="square" rtlCol="0">
            <a:spAutoFit/>
          </a:bodyPr>
          <a:lstStyle/>
          <a:p>
            <a:pPr algn="ctr"/>
            <a:r>
              <a:rPr lang="en-US" sz="2000" dirty="0"/>
              <a:t>Submitted By:</a:t>
            </a:r>
          </a:p>
          <a:p>
            <a:pPr algn="ctr"/>
            <a:r>
              <a:rPr lang="en-US" sz="2000" dirty="0"/>
              <a:t>Sardar Nazeer 2630-2021</a:t>
            </a:r>
          </a:p>
          <a:p>
            <a:pPr algn="ctr"/>
            <a:r>
              <a:rPr lang="en-US" sz="2000" dirty="0"/>
              <a:t>Ali Sher </a:t>
            </a:r>
            <a:r>
              <a:rPr lang="en-US" sz="2000" dirty="0" err="1"/>
              <a:t>Sial</a:t>
            </a:r>
            <a:r>
              <a:rPr lang="en-US" sz="2000" dirty="0"/>
              <a:t> 2201-2021</a:t>
            </a:r>
          </a:p>
          <a:p>
            <a:pPr algn="ctr"/>
            <a:r>
              <a:rPr lang="en-US" sz="2000" dirty="0"/>
              <a:t>Supervisor   Sir Saifullah Adnan</a:t>
            </a:r>
          </a:p>
        </p:txBody>
      </p:sp>
      <p:sp>
        <p:nvSpPr>
          <p:cNvPr id="10" name="Isosceles Triangle 9"/>
          <p:cNvSpPr/>
          <p:nvPr/>
        </p:nvSpPr>
        <p:spPr>
          <a:xfrm flipV="1">
            <a:off x="2209800" y="1066800"/>
            <a:ext cx="1143000" cy="10668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0" y="0"/>
            <a:ext cx="2424622" cy="523220"/>
          </a:xfrm>
          <a:prstGeom prst="rect">
            <a:avLst/>
          </a:prstGeom>
          <a:solidFill>
            <a:srgbClr val="F86308"/>
          </a:solidFill>
        </p:spPr>
        <p:txBody>
          <a:bodyPr wrap="square" rtlCol="0">
            <a:spAutoFit/>
          </a:bodyPr>
          <a:lstStyle/>
          <a:p>
            <a:pPr algn="ctr"/>
            <a:r>
              <a:rPr lang="en-US" sz="2800" b="1" dirty="0">
                <a:solidFill>
                  <a:schemeClr val="bg1"/>
                </a:solidFill>
                <a:latin typeface="Calibri" pitchFamily="34" charset="0"/>
              </a:rPr>
              <a:t>FYP-2</a:t>
            </a:r>
          </a:p>
        </p:txBody>
      </p:sp>
      <p:sp>
        <p:nvSpPr>
          <p:cNvPr id="12" name="Isosceles Triangle 11"/>
          <p:cNvSpPr/>
          <p:nvPr/>
        </p:nvSpPr>
        <p:spPr>
          <a:xfrm flipV="1">
            <a:off x="4894118" y="6020076"/>
            <a:ext cx="1143000" cy="8379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062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  Deliverables </a:t>
            </a:r>
          </a:p>
        </p:txBody>
      </p:sp>
      <p:sp>
        <p:nvSpPr>
          <p:cNvPr id="3" name="Content Placeholder 2"/>
          <p:cNvSpPr>
            <a:spLocks noGrp="1"/>
          </p:cNvSpPr>
          <p:nvPr>
            <p:ph sz="quarter" idx="1"/>
          </p:nvPr>
        </p:nvSpPr>
        <p:spPr/>
        <p:txBody>
          <a:bodyPr>
            <a:normAutofit/>
          </a:bodyPr>
          <a:lstStyle/>
          <a:p>
            <a:endParaRPr lang="en-US" sz="2000" dirty="0"/>
          </a:p>
          <a:p>
            <a:r>
              <a:rPr lang="en-US" sz="2000" dirty="0"/>
              <a:t>Mobile application: </a:t>
            </a:r>
            <a:r>
              <a:rPr lang="en-US" sz="2000" dirty="0" err="1"/>
              <a:t>CryptoCamGuard</a:t>
            </a:r>
            <a:r>
              <a:rPr lang="en-US" sz="2000" dirty="0"/>
              <a:t> for secure image capture, encryption, storage, and access.</a:t>
            </a:r>
          </a:p>
          <a:p>
            <a:r>
              <a:rPr lang="en-US" sz="2000" dirty="0"/>
              <a:t>Source code repository with clear documentation and version control (via GitHub).</a:t>
            </a:r>
          </a:p>
          <a:p>
            <a:r>
              <a:rPr lang="en-US" sz="2000" dirty="0"/>
              <a:t>Final FYP report (Red Book) with detailed design, methodology, testing, and evaluation.</a:t>
            </a:r>
          </a:p>
          <a:p>
            <a:r>
              <a:rPr lang="en-US" sz="2000" dirty="0"/>
              <a:t>User manual and usage guide.</a:t>
            </a:r>
          </a:p>
          <a:p>
            <a:r>
              <a:rPr lang="en-US" sz="2000" dirty="0"/>
              <a:t>Presentation and poster for final year display.</a:t>
            </a:r>
          </a:p>
          <a:p>
            <a:r>
              <a:rPr lang="en-US" sz="2000" dirty="0"/>
              <a:t>Deployment ready APK for Android platform.</a:t>
            </a:r>
          </a:p>
          <a:p>
            <a:r>
              <a:rPr lang="en-US" sz="2000" dirty="0"/>
              <a:t>Test plan with test cases and execution results.</a:t>
            </a:r>
          </a:p>
        </p:txBody>
      </p:sp>
      <p:sp>
        <p:nvSpPr>
          <p:cNvPr id="4" name="Footer Placeholder 3"/>
          <p:cNvSpPr>
            <a:spLocks noGrp="1"/>
          </p:cNvSpPr>
          <p:nvPr>
            <p:ph type="ftr" sz="quarter" idx="11"/>
          </p:nvPr>
        </p:nvSpPr>
        <p:spPr/>
        <p:txBody>
          <a:bodyPr/>
          <a:lstStyle/>
          <a:p>
            <a:r>
              <a:rPr lang="en-US" dirty="0" err="1"/>
              <a:t>CryptoCamGuard</a:t>
            </a:r>
            <a:r>
              <a:rPr lang="en-US" dirty="0"/>
              <a:t>-Elevating Image Security App</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10</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1601842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254B5-0E0D-E7DA-AAA7-93779CCAED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41A595-0BE1-0916-7B58-3573ADF584DD}"/>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238C9D91-A2C5-4CFA-68B5-ED67D813EEA3}"/>
              </a:ext>
            </a:extLst>
          </p:cNvPr>
          <p:cNvSpPr>
            <a:spLocks noGrp="1"/>
          </p:cNvSpPr>
          <p:nvPr>
            <p:ph sz="quarter" idx="1"/>
          </p:nvPr>
        </p:nvSpPr>
        <p:spPr/>
        <p:txBody>
          <a:bodyPr>
            <a:normAutofit fontScale="70000" lnSpcReduction="20000"/>
          </a:bodyPr>
          <a:lstStyle/>
          <a:p>
            <a:pPr marL="0" indent="0">
              <a:buNone/>
            </a:pPr>
            <a:r>
              <a:rPr lang="en-US" dirty="0" err="1"/>
              <a:t>CryptoCamGuard</a:t>
            </a:r>
            <a:r>
              <a:rPr lang="en-US" dirty="0"/>
              <a:t> is built on the foundation of advanced image encryption and privacy preservation. Studies reviewed include:</a:t>
            </a:r>
          </a:p>
          <a:p>
            <a:pPr marL="0" indent="0">
              <a:buNone/>
            </a:pPr>
            <a:endParaRPr lang="en-US" dirty="0"/>
          </a:p>
          <a:p>
            <a:r>
              <a:rPr lang="en-US" dirty="0"/>
              <a:t>"Image Encryption Techniques: A Review" (2020) — Discusses chaotic and DNA-based encryption methods.</a:t>
            </a:r>
          </a:p>
          <a:p>
            <a:r>
              <a:rPr lang="en-US" dirty="0"/>
              <a:t>"Encryption for Image and Video Data: A Review" (2018) — Focuses on secure multimedia data encryption techniques.</a:t>
            </a:r>
          </a:p>
          <a:p>
            <a:r>
              <a:rPr lang="en-US" dirty="0"/>
              <a:t>Existing apps like Signal, </a:t>
            </a:r>
            <a:r>
              <a:rPr lang="en-US" dirty="0" err="1"/>
              <a:t>Tresorit</a:t>
            </a:r>
            <a:r>
              <a:rPr lang="en-US" dirty="0"/>
              <a:t>, and </a:t>
            </a:r>
            <a:r>
              <a:rPr lang="en-US" dirty="0" err="1"/>
              <a:t>PixelKnot</a:t>
            </a:r>
            <a:r>
              <a:rPr lang="en-US" dirty="0"/>
              <a:t> were analyzed for strengths and limitations.</a:t>
            </a:r>
          </a:p>
          <a:p>
            <a:pPr marL="0" indent="0">
              <a:buNone/>
            </a:pPr>
            <a:r>
              <a:rPr lang="en-US" b="1" dirty="0"/>
              <a:t>What Sets </a:t>
            </a:r>
            <a:r>
              <a:rPr lang="en-US" b="1" dirty="0" err="1"/>
              <a:t>CryptoCamGuard</a:t>
            </a:r>
            <a:r>
              <a:rPr lang="en-US" b="1" dirty="0"/>
              <a:t> Apart</a:t>
            </a:r>
            <a:endParaRPr lang="en-US" dirty="0"/>
          </a:p>
          <a:p>
            <a:r>
              <a:rPr lang="en-US" dirty="0"/>
              <a:t>Dedicated focus on image security (unlike general file-sharing or messaging apps).</a:t>
            </a:r>
          </a:p>
          <a:p>
            <a:r>
              <a:rPr lang="en-US" dirty="0"/>
              <a:t>On-device AES-256 encryption applied at the moment of capture.</a:t>
            </a:r>
          </a:p>
          <a:p>
            <a:r>
              <a:rPr lang="en-US" dirty="0"/>
              <a:t>Seamless user experience without exposing files to unencrypted storage.</a:t>
            </a:r>
          </a:p>
          <a:p>
            <a:pPr marL="0" indent="0">
              <a:buNone/>
            </a:pPr>
            <a:endParaRPr lang="en-US" dirty="0"/>
          </a:p>
        </p:txBody>
      </p:sp>
      <p:sp>
        <p:nvSpPr>
          <p:cNvPr id="4" name="Footer Placeholder 3">
            <a:extLst>
              <a:ext uri="{FF2B5EF4-FFF2-40B4-BE49-F238E27FC236}">
                <a16:creationId xmlns:a16="http://schemas.microsoft.com/office/drawing/2014/main" id="{EA53D2C2-53FC-8CD8-BAB4-05A87E3D90A9}"/>
              </a:ext>
            </a:extLst>
          </p:cNvPr>
          <p:cNvSpPr>
            <a:spLocks noGrp="1"/>
          </p:cNvSpPr>
          <p:nvPr>
            <p:ph type="ftr" sz="quarter" idx="11"/>
          </p:nvPr>
        </p:nvSpPr>
        <p:spPr/>
        <p:txBody>
          <a:bodyPr/>
          <a:lstStyle/>
          <a:p>
            <a:r>
              <a:rPr lang="en-US" dirty="0" err="1"/>
              <a:t>CryptoCamGuard</a:t>
            </a:r>
            <a:r>
              <a:rPr lang="en-US" dirty="0"/>
              <a:t>-Elevating Image Security App</a:t>
            </a:r>
          </a:p>
        </p:txBody>
      </p:sp>
      <p:sp>
        <p:nvSpPr>
          <p:cNvPr id="5" name="Slide Number Placeholder 4">
            <a:extLst>
              <a:ext uri="{FF2B5EF4-FFF2-40B4-BE49-F238E27FC236}">
                <a16:creationId xmlns:a16="http://schemas.microsoft.com/office/drawing/2014/main" id="{0A58433C-3C21-EAC2-80B7-7F921FB19F81}"/>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11</a:t>
            </a:fld>
            <a:endParaRPr lang="en-US" dirty="0"/>
          </a:p>
        </p:txBody>
      </p:sp>
      <p:sp>
        <p:nvSpPr>
          <p:cNvPr id="6" name="Date Placeholder 5">
            <a:extLst>
              <a:ext uri="{FF2B5EF4-FFF2-40B4-BE49-F238E27FC236}">
                <a16:creationId xmlns:a16="http://schemas.microsoft.com/office/drawing/2014/main" id="{41089FE8-FB93-D0E9-D495-2CE1E321A1FD}"/>
              </a:ext>
            </a:extLst>
          </p:cNvPr>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972612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28049-3C23-E759-1271-1F151B6151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E44E8E-EAE8-110C-B0D8-ECAC3C292DA1}"/>
              </a:ext>
            </a:extLst>
          </p:cNvPr>
          <p:cNvSpPr>
            <a:spLocks noGrp="1"/>
          </p:cNvSpPr>
          <p:nvPr>
            <p:ph type="title"/>
          </p:nvPr>
        </p:nvSpPr>
        <p:spPr/>
        <p:txBody>
          <a:bodyPr/>
          <a:lstStyle/>
          <a:p>
            <a:r>
              <a:rPr lang="en-US" dirty="0"/>
              <a:t>Demo of 100% of Work</a:t>
            </a:r>
          </a:p>
        </p:txBody>
      </p:sp>
      <p:sp>
        <p:nvSpPr>
          <p:cNvPr id="3" name="Content Placeholder 2">
            <a:extLst>
              <a:ext uri="{FF2B5EF4-FFF2-40B4-BE49-F238E27FC236}">
                <a16:creationId xmlns:a16="http://schemas.microsoft.com/office/drawing/2014/main" id="{D16F5AB6-56F2-26B6-CA84-506DD6D6E1FC}"/>
              </a:ext>
            </a:extLst>
          </p:cNvPr>
          <p:cNvSpPr>
            <a:spLocks noGrp="1"/>
          </p:cNvSpPr>
          <p:nvPr>
            <p:ph sz="quarter" idx="1"/>
          </p:nvPr>
        </p:nvSpPr>
        <p:spPr/>
        <p:txBody>
          <a:bodyPr/>
          <a:lstStyle/>
          <a:p>
            <a:endParaRPr lang="en-US" dirty="0"/>
          </a:p>
        </p:txBody>
      </p:sp>
      <p:sp>
        <p:nvSpPr>
          <p:cNvPr id="4" name="Footer Placeholder 3">
            <a:extLst>
              <a:ext uri="{FF2B5EF4-FFF2-40B4-BE49-F238E27FC236}">
                <a16:creationId xmlns:a16="http://schemas.microsoft.com/office/drawing/2014/main" id="{377D837E-1E14-BDE9-617D-BEF368C4B642}"/>
              </a:ext>
            </a:extLst>
          </p:cNvPr>
          <p:cNvSpPr>
            <a:spLocks noGrp="1"/>
          </p:cNvSpPr>
          <p:nvPr>
            <p:ph type="ftr" sz="quarter" idx="11"/>
          </p:nvPr>
        </p:nvSpPr>
        <p:spPr/>
        <p:txBody>
          <a:bodyPr/>
          <a:lstStyle/>
          <a:p>
            <a:r>
              <a:rPr lang="en-US" dirty="0" err="1"/>
              <a:t>CryptoCamGuard</a:t>
            </a:r>
            <a:r>
              <a:rPr lang="en-US" dirty="0"/>
              <a:t>-Elevating Image Security App</a:t>
            </a:r>
          </a:p>
        </p:txBody>
      </p:sp>
      <p:sp>
        <p:nvSpPr>
          <p:cNvPr id="5" name="Slide Number Placeholder 4">
            <a:extLst>
              <a:ext uri="{FF2B5EF4-FFF2-40B4-BE49-F238E27FC236}">
                <a16:creationId xmlns:a16="http://schemas.microsoft.com/office/drawing/2014/main" id="{82ABE682-0AEB-4C89-5BCF-5FE9F27884D6}"/>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12</a:t>
            </a:fld>
            <a:endParaRPr lang="en-US" dirty="0"/>
          </a:p>
        </p:txBody>
      </p:sp>
      <p:sp>
        <p:nvSpPr>
          <p:cNvPr id="6" name="Date Placeholder 5">
            <a:extLst>
              <a:ext uri="{FF2B5EF4-FFF2-40B4-BE49-F238E27FC236}">
                <a16:creationId xmlns:a16="http://schemas.microsoft.com/office/drawing/2014/main" id="{961DCAC2-9BEE-E5D7-8D1F-F14E78B5E123}"/>
              </a:ext>
            </a:extLst>
          </p:cNvPr>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81323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A4218-791E-0B61-ACE7-1CF9C7CB1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E92C40-79B7-B5FD-DE62-4C3165514122}"/>
              </a:ext>
            </a:extLst>
          </p:cNvPr>
          <p:cNvSpPr>
            <a:spLocks noGrp="1"/>
          </p:cNvSpPr>
          <p:nvPr>
            <p:ph type="title"/>
          </p:nvPr>
        </p:nvSpPr>
        <p:spPr/>
        <p:txBody>
          <a:bodyPr>
            <a:normAutofit fontScale="90000"/>
          </a:bodyPr>
          <a:lstStyle/>
          <a:p>
            <a:r>
              <a:rPr lang="en-US" dirty="0"/>
              <a:t>Experimental Evaluations &amp; Results</a:t>
            </a:r>
          </a:p>
        </p:txBody>
      </p:sp>
      <p:sp>
        <p:nvSpPr>
          <p:cNvPr id="3" name="Content Placeholder 2">
            <a:extLst>
              <a:ext uri="{FF2B5EF4-FFF2-40B4-BE49-F238E27FC236}">
                <a16:creationId xmlns:a16="http://schemas.microsoft.com/office/drawing/2014/main" id="{C9E8D5E5-C410-0640-FDF9-731653518CD9}"/>
              </a:ext>
            </a:extLst>
          </p:cNvPr>
          <p:cNvSpPr>
            <a:spLocks noGrp="1"/>
          </p:cNvSpPr>
          <p:nvPr>
            <p:ph sz="quarter" idx="1"/>
          </p:nvPr>
        </p:nvSpPr>
        <p:spPr/>
        <p:txBody>
          <a:bodyPr>
            <a:normAutofit fontScale="92500"/>
          </a:bodyPr>
          <a:lstStyle/>
          <a:p>
            <a:pPr marL="0" indent="0">
              <a:buNone/>
            </a:pPr>
            <a:endParaRPr lang="en-US" b="1" dirty="0"/>
          </a:p>
          <a:p>
            <a:pPr>
              <a:buFont typeface="Arial" panose="020B0604020202020204" pitchFamily="34" charset="0"/>
              <a:buChar char="•"/>
            </a:pPr>
            <a:r>
              <a:rPr lang="en-US" sz="2400" b="1" dirty="0"/>
              <a:t>Encryption Efficiency:</a:t>
            </a:r>
            <a:r>
              <a:rPr lang="en-US" sz="2400" dirty="0"/>
              <a:t> AES-256 implementation ensured images were encrypted instantly after capture.</a:t>
            </a:r>
          </a:p>
          <a:p>
            <a:pPr>
              <a:buFont typeface="Arial" panose="020B0604020202020204" pitchFamily="34" charset="0"/>
              <a:buChar char="•"/>
            </a:pPr>
            <a:r>
              <a:rPr lang="en-US" sz="2400" b="1" dirty="0"/>
              <a:t>Security Validation:</a:t>
            </a:r>
            <a:r>
              <a:rPr lang="en-US" sz="2400" dirty="0"/>
              <a:t> Encrypted files were resistant to access even after device extraction.</a:t>
            </a:r>
          </a:p>
          <a:p>
            <a:pPr>
              <a:buFont typeface="Arial" panose="020B0604020202020204" pitchFamily="34" charset="0"/>
              <a:buChar char="•"/>
            </a:pPr>
            <a:r>
              <a:rPr lang="en-US" sz="2400" b="1" dirty="0"/>
              <a:t>User Testing:</a:t>
            </a:r>
            <a:r>
              <a:rPr lang="en-US" sz="2400" dirty="0"/>
              <a:t> Demonstrated intuitive UI and successful completion of all core tasks (image capture, encryption, viewing).</a:t>
            </a:r>
          </a:p>
          <a:p>
            <a:pPr>
              <a:buFont typeface="Arial" panose="020B0604020202020204" pitchFamily="34" charset="0"/>
              <a:buChar char="•"/>
            </a:pPr>
            <a:r>
              <a:rPr lang="en-US" sz="2400" b="1" dirty="0"/>
              <a:t>Scalability Testing:</a:t>
            </a:r>
            <a:r>
              <a:rPr lang="en-US" sz="2400" dirty="0"/>
              <a:t> The app performed well under concurrent image loads and access operations.</a:t>
            </a:r>
          </a:p>
          <a:p>
            <a:pPr>
              <a:buFont typeface="Arial" panose="020B0604020202020204" pitchFamily="34" charset="0"/>
              <a:buChar char="•"/>
            </a:pPr>
            <a:r>
              <a:rPr lang="en-US" sz="2400" b="1" dirty="0"/>
              <a:t>Proof of Concept:</a:t>
            </a:r>
            <a:r>
              <a:rPr lang="en-US" sz="2400" dirty="0"/>
              <a:t> End-to-end functioning app proving the technical feasibility of secure image management.</a:t>
            </a:r>
          </a:p>
        </p:txBody>
      </p:sp>
      <p:sp>
        <p:nvSpPr>
          <p:cNvPr id="4" name="Footer Placeholder 3">
            <a:extLst>
              <a:ext uri="{FF2B5EF4-FFF2-40B4-BE49-F238E27FC236}">
                <a16:creationId xmlns:a16="http://schemas.microsoft.com/office/drawing/2014/main" id="{0EA1940C-B8E2-0A4F-42D8-DEED2E581725}"/>
              </a:ext>
            </a:extLst>
          </p:cNvPr>
          <p:cNvSpPr>
            <a:spLocks noGrp="1"/>
          </p:cNvSpPr>
          <p:nvPr>
            <p:ph type="ftr" sz="quarter" idx="11"/>
          </p:nvPr>
        </p:nvSpPr>
        <p:spPr/>
        <p:txBody>
          <a:bodyPr/>
          <a:lstStyle/>
          <a:p>
            <a:r>
              <a:rPr lang="en-US" dirty="0" err="1"/>
              <a:t>CryptoCamGuard</a:t>
            </a:r>
            <a:r>
              <a:rPr lang="en-US" dirty="0"/>
              <a:t>-Elevating Image Security App</a:t>
            </a:r>
          </a:p>
        </p:txBody>
      </p:sp>
      <p:sp>
        <p:nvSpPr>
          <p:cNvPr id="5" name="Slide Number Placeholder 4">
            <a:extLst>
              <a:ext uri="{FF2B5EF4-FFF2-40B4-BE49-F238E27FC236}">
                <a16:creationId xmlns:a16="http://schemas.microsoft.com/office/drawing/2014/main" id="{DB34E641-254D-2C20-E6F9-CDB73BF0E91A}"/>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13</a:t>
            </a:fld>
            <a:endParaRPr lang="en-US" dirty="0"/>
          </a:p>
        </p:txBody>
      </p:sp>
      <p:sp>
        <p:nvSpPr>
          <p:cNvPr id="6" name="Date Placeholder 5">
            <a:extLst>
              <a:ext uri="{FF2B5EF4-FFF2-40B4-BE49-F238E27FC236}">
                <a16:creationId xmlns:a16="http://schemas.microsoft.com/office/drawing/2014/main" id="{34184363-9858-004E-DEDE-D5DCA338F9CE}"/>
              </a:ext>
            </a:extLst>
          </p:cNvPr>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1599187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78C6B-27BC-7FC4-1A06-8C044B48B7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9A5DA0-0662-E19B-FBEE-BE8105A09110}"/>
              </a:ext>
            </a:extLst>
          </p:cNvPr>
          <p:cNvSpPr>
            <a:spLocks noGrp="1"/>
          </p:cNvSpPr>
          <p:nvPr>
            <p:ph type="title"/>
          </p:nvPr>
        </p:nvSpPr>
        <p:spPr/>
        <p:txBody>
          <a:bodyPr>
            <a:normAutofit/>
          </a:bodyPr>
          <a:lstStyle/>
          <a:p>
            <a:r>
              <a:rPr lang="en-US" dirty="0"/>
              <a:t>Test Plan &amp; Test Cases</a:t>
            </a:r>
          </a:p>
        </p:txBody>
      </p:sp>
      <p:sp>
        <p:nvSpPr>
          <p:cNvPr id="3" name="Content Placeholder 2">
            <a:extLst>
              <a:ext uri="{FF2B5EF4-FFF2-40B4-BE49-F238E27FC236}">
                <a16:creationId xmlns:a16="http://schemas.microsoft.com/office/drawing/2014/main" id="{95FEA881-8EC5-0389-838A-041CD5B09B21}"/>
              </a:ext>
            </a:extLst>
          </p:cNvPr>
          <p:cNvSpPr>
            <a:spLocks noGrp="1"/>
          </p:cNvSpPr>
          <p:nvPr>
            <p:ph sz="quarter" idx="1"/>
          </p:nvPr>
        </p:nvSpPr>
        <p:spPr/>
        <p:txBody>
          <a:bodyPr>
            <a:normAutofit fontScale="85000" lnSpcReduction="20000"/>
          </a:bodyPr>
          <a:lstStyle/>
          <a:p>
            <a:pPr marL="0" indent="0">
              <a:buNone/>
            </a:pPr>
            <a:r>
              <a:rPr lang="en-US" sz="2400" b="1" dirty="0"/>
              <a:t>Front-End Testing:</a:t>
            </a:r>
          </a:p>
          <a:p>
            <a:pPr marL="0" indent="0">
              <a:buNone/>
            </a:pPr>
            <a:endParaRPr lang="en-US" sz="2400" dirty="0"/>
          </a:p>
          <a:p>
            <a:pPr lvl="1">
              <a:buFont typeface="Arial" panose="020B0604020202020204" pitchFamily="34" charset="0"/>
              <a:buChar char="•"/>
            </a:pPr>
            <a:r>
              <a:rPr lang="en-US" sz="2400" dirty="0"/>
              <a:t>Unit tests using Jest and React Native Testing Library.</a:t>
            </a:r>
          </a:p>
          <a:p>
            <a:pPr lvl="1">
              <a:buFont typeface="Arial" panose="020B0604020202020204" pitchFamily="34" charset="0"/>
              <a:buChar char="•"/>
            </a:pPr>
            <a:r>
              <a:rPr lang="en-US" sz="2400" dirty="0"/>
              <a:t>Manual UI/UX testing on different screen sizes.</a:t>
            </a:r>
          </a:p>
          <a:p>
            <a:pPr lvl="1">
              <a:buFont typeface="Arial" panose="020B0604020202020204" pitchFamily="34" charset="0"/>
              <a:buChar char="•"/>
            </a:pPr>
            <a:endParaRPr lang="en-US" sz="2400" dirty="0"/>
          </a:p>
          <a:p>
            <a:pPr marL="0" indent="0">
              <a:buNone/>
            </a:pPr>
            <a:r>
              <a:rPr lang="en-US" sz="2400" b="1" dirty="0"/>
              <a:t>Back-End Testing:</a:t>
            </a:r>
            <a:endParaRPr lang="en-US" sz="2400" dirty="0"/>
          </a:p>
          <a:p>
            <a:pPr lvl="1">
              <a:buFont typeface="Arial" panose="020B0604020202020204" pitchFamily="34" charset="0"/>
              <a:buChar char="•"/>
            </a:pPr>
            <a:r>
              <a:rPr lang="en-US" sz="2400" dirty="0"/>
              <a:t>Unit and integration tests with Mocha and Postman.</a:t>
            </a:r>
          </a:p>
          <a:p>
            <a:pPr lvl="1">
              <a:buFont typeface="Arial" panose="020B0604020202020204" pitchFamily="34" charset="0"/>
              <a:buChar char="•"/>
            </a:pPr>
            <a:r>
              <a:rPr lang="en-US" sz="2400" dirty="0"/>
              <a:t>API endpoint testing for authentication, image handling.</a:t>
            </a:r>
          </a:p>
          <a:p>
            <a:pPr lvl="1">
              <a:buFont typeface="Arial" panose="020B0604020202020204" pitchFamily="34" charset="0"/>
              <a:buChar char="•"/>
            </a:pPr>
            <a:r>
              <a:rPr lang="en-US" sz="2400" dirty="0"/>
              <a:t>Security testing for unauthorized access attempts.</a:t>
            </a:r>
          </a:p>
          <a:p>
            <a:pPr marL="0" indent="0">
              <a:buNone/>
            </a:pPr>
            <a:r>
              <a:rPr lang="en-US" sz="2400" b="1" dirty="0"/>
              <a:t>Sample Test Cases:</a:t>
            </a:r>
            <a:endParaRPr lang="en-US" sz="2400" dirty="0"/>
          </a:p>
          <a:p>
            <a:pPr lvl="1">
              <a:buFont typeface="Arial" panose="020B0604020202020204" pitchFamily="34" charset="0"/>
              <a:buChar char="•"/>
            </a:pPr>
            <a:r>
              <a:rPr lang="en-US" sz="2400" dirty="0"/>
              <a:t>Test Case 1: Image is captured and encrypted without error.</a:t>
            </a:r>
          </a:p>
          <a:p>
            <a:pPr lvl="1">
              <a:buFont typeface="Arial" panose="020B0604020202020204" pitchFamily="34" charset="0"/>
              <a:buChar char="•"/>
            </a:pPr>
            <a:r>
              <a:rPr lang="en-US" sz="2400" dirty="0"/>
              <a:t>Test Case 2: Encrypted image cannot be opened in external gallery.</a:t>
            </a:r>
          </a:p>
          <a:p>
            <a:pPr lvl="1">
              <a:buFont typeface="Arial" panose="020B0604020202020204" pitchFamily="34" charset="0"/>
              <a:buChar char="•"/>
            </a:pPr>
            <a:r>
              <a:rPr lang="en-US" sz="2400" dirty="0"/>
              <a:t>Test Case 3: Only logged-in user can view/decrypt stored images</a:t>
            </a:r>
          </a:p>
          <a:p>
            <a:pPr marL="0" indent="0">
              <a:buNone/>
            </a:pPr>
            <a:endParaRPr lang="en-US" dirty="0"/>
          </a:p>
        </p:txBody>
      </p:sp>
      <p:sp>
        <p:nvSpPr>
          <p:cNvPr id="4" name="Footer Placeholder 3">
            <a:extLst>
              <a:ext uri="{FF2B5EF4-FFF2-40B4-BE49-F238E27FC236}">
                <a16:creationId xmlns:a16="http://schemas.microsoft.com/office/drawing/2014/main" id="{1E7190C4-3FAE-133E-553B-679A096AFDE5}"/>
              </a:ext>
            </a:extLst>
          </p:cNvPr>
          <p:cNvSpPr>
            <a:spLocks noGrp="1"/>
          </p:cNvSpPr>
          <p:nvPr>
            <p:ph type="ftr" sz="quarter" idx="11"/>
          </p:nvPr>
        </p:nvSpPr>
        <p:spPr/>
        <p:txBody>
          <a:bodyPr/>
          <a:lstStyle/>
          <a:p>
            <a:r>
              <a:rPr lang="en-US" dirty="0" err="1"/>
              <a:t>CryptoCamGuard</a:t>
            </a:r>
            <a:r>
              <a:rPr lang="en-US" dirty="0"/>
              <a:t>-Elevating Image Security App</a:t>
            </a:r>
          </a:p>
        </p:txBody>
      </p:sp>
      <p:sp>
        <p:nvSpPr>
          <p:cNvPr id="5" name="Slide Number Placeholder 4">
            <a:extLst>
              <a:ext uri="{FF2B5EF4-FFF2-40B4-BE49-F238E27FC236}">
                <a16:creationId xmlns:a16="http://schemas.microsoft.com/office/drawing/2014/main" id="{2A90A686-A57E-889C-FFFC-EFA8B2998DFC}"/>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14</a:t>
            </a:fld>
            <a:endParaRPr lang="en-US" dirty="0"/>
          </a:p>
        </p:txBody>
      </p:sp>
      <p:sp>
        <p:nvSpPr>
          <p:cNvPr id="6" name="Date Placeholder 5">
            <a:extLst>
              <a:ext uri="{FF2B5EF4-FFF2-40B4-BE49-F238E27FC236}">
                <a16:creationId xmlns:a16="http://schemas.microsoft.com/office/drawing/2014/main" id="{EE58C66E-4400-01CD-BDDA-A884FA3B8EA7}"/>
              </a:ext>
            </a:extLst>
          </p:cNvPr>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604140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p>
        </p:txBody>
      </p:sp>
      <p:sp>
        <p:nvSpPr>
          <p:cNvPr id="3" name="Content Placeholder 2"/>
          <p:cNvSpPr>
            <a:spLocks noGrp="1"/>
          </p:cNvSpPr>
          <p:nvPr>
            <p:ph sz="quarter" idx="1"/>
          </p:nvPr>
        </p:nvSpPr>
        <p:spPr/>
        <p:txBody>
          <a:bodyPr>
            <a:normAutofit fontScale="85000" lnSpcReduction="20000"/>
          </a:bodyPr>
          <a:lstStyle/>
          <a:p>
            <a:pPr marL="0" indent="0">
              <a:buNone/>
            </a:pPr>
            <a:r>
              <a:rPr lang="en-US" dirty="0"/>
              <a:t>• </a:t>
            </a:r>
            <a:r>
              <a:rPr lang="en-US" b="1" dirty="0" err="1"/>
              <a:t>Tresorit</a:t>
            </a:r>
            <a:r>
              <a:rPr lang="en-US" dirty="0"/>
              <a:t> uses encryption technology to protect your files end-to-end, meaning no third-party or service provider can access them from upload to </a:t>
            </a:r>
            <a:r>
              <a:rPr lang="en-US" dirty="0" err="1"/>
              <a:t>download.Overall</a:t>
            </a:r>
            <a:r>
              <a:rPr lang="en-US" dirty="0"/>
              <a:t>, </a:t>
            </a:r>
            <a:r>
              <a:rPr lang="en-US" dirty="0" err="1"/>
              <a:t>Tresorit</a:t>
            </a:r>
            <a:r>
              <a:rPr lang="en-US" dirty="0"/>
              <a:t> is a safe and secure way to store and share your sensitive data. For more information, visit their website directly. </a:t>
            </a:r>
            <a:r>
              <a:rPr lang="en-US" dirty="0">
                <a:hlinkClick r:id="rId2"/>
              </a:rPr>
              <a:t>https://tresorit.com/</a:t>
            </a:r>
            <a:endParaRPr lang="en-US" dirty="0"/>
          </a:p>
          <a:p>
            <a:pPr marL="0" indent="0">
              <a:buNone/>
            </a:pPr>
            <a:endParaRPr lang="en-US" dirty="0"/>
          </a:p>
          <a:p>
            <a:pPr marL="0" indent="0">
              <a:buNone/>
            </a:pPr>
            <a:r>
              <a:rPr lang="en-US" dirty="0"/>
              <a:t>• </a:t>
            </a:r>
            <a:r>
              <a:rPr lang="en-US" b="1" dirty="0" err="1"/>
              <a:t>PixelKnot</a:t>
            </a:r>
            <a:r>
              <a:rPr lang="en-US" dirty="0"/>
              <a:t> is an Android app that allows you to hide messages within images and share them securely through any messaging platform. Its main purpose is to keep your images secure and aid in sharing them confidentially. </a:t>
            </a:r>
            <a:r>
              <a:rPr lang="en-US" dirty="0" err="1"/>
              <a:t>PixelKnot</a:t>
            </a:r>
            <a:r>
              <a:rPr lang="en-US" dirty="0"/>
              <a:t> utilizes steganography, meaning it hides your messages within the pixels of images, making them appear normal but containing hidden information. Pixel Knot </a:t>
            </a:r>
          </a:p>
        </p:txBody>
      </p:sp>
      <p:sp>
        <p:nvSpPr>
          <p:cNvPr id="4" name="Footer Placeholder 3"/>
          <p:cNvSpPr>
            <a:spLocks noGrp="1"/>
          </p:cNvSpPr>
          <p:nvPr>
            <p:ph type="ftr" sz="quarter" idx="11"/>
          </p:nvPr>
        </p:nvSpPr>
        <p:spPr/>
        <p:txBody>
          <a:bodyPr/>
          <a:lstStyle/>
          <a:p>
            <a:r>
              <a:rPr lang="en-US" dirty="0" err="1"/>
              <a:t>CryptoCamGuard</a:t>
            </a:r>
            <a:r>
              <a:rPr lang="en-US" dirty="0"/>
              <a:t>-Elevating Image Security App</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15</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85071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sz="quarter" idx="1"/>
          </p:nvPr>
        </p:nvSpPr>
        <p:spPr/>
        <p:txBody>
          <a:bodyPr>
            <a:normAutofit fontScale="77500" lnSpcReduction="20000"/>
          </a:bodyPr>
          <a:lstStyle/>
          <a:p>
            <a:r>
              <a:rPr lang="en-US" dirty="0">
                <a:solidFill>
                  <a:srgbClr val="FF0000"/>
                </a:solidFill>
              </a:rPr>
              <a:t>Problem Statement </a:t>
            </a:r>
          </a:p>
          <a:p>
            <a:r>
              <a:rPr lang="en-US" dirty="0">
                <a:solidFill>
                  <a:srgbClr val="FF0000"/>
                </a:solidFill>
              </a:rPr>
              <a:t>Objective</a:t>
            </a:r>
          </a:p>
          <a:p>
            <a:r>
              <a:rPr lang="en-US" dirty="0">
                <a:solidFill>
                  <a:srgbClr val="FF0000"/>
                </a:solidFill>
              </a:rPr>
              <a:t>FYP Scope</a:t>
            </a:r>
          </a:p>
          <a:p>
            <a:r>
              <a:rPr lang="en-US" dirty="0">
                <a:solidFill>
                  <a:srgbClr val="FF0000"/>
                </a:solidFill>
              </a:rPr>
              <a:t>Our methodology</a:t>
            </a:r>
          </a:p>
          <a:p>
            <a:r>
              <a:rPr lang="en-US" dirty="0">
                <a:solidFill>
                  <a:srgbClr val="FF0000"/>
                </a:solidFill>
              </a:rPr>
              <a:t>Our Project Plan (Time lines)</a:t>
            </a:r>
          </a:p>
          <a:p>
            <a:r>
              <a:rPr lang="en-US" dirty="0">
                <a:solidFill>
                  <a:srgbClr val="FF0000"/>
                </a:solidFill>
              </a:rPr>
              <a:t>Budget / Costing (if any)</a:t>
            </a:r>
          </a:p>
          <a:p>
            <a:r>
              <a:rPr lang="en-US" dirty="0">
                <a:solidFill>
                  <a:srgbClr val="FF0000"/>
                </a:solidFill>
              </a:rPr>
              <a:t>FYP Deliverables </a:t>
            </a:r>
          </a:p>
          <a:p>
            <a:r>
              <a:rPr lang="en-US" dirty="0"/>
              <a:t>Literature Review</a:t>
            </a:r>
          </a:p>
          <a:p>
            <a:r>
              <a:rPr lang="en-US" dirty="0"/>
              <a:t>Demo of 100% of Work</a:t>
            </a:r>
          </a:p>
          <a:p>
            <a:r>
              <a:rPr lang="en-US" dirty="0"/>
              <a:t>Experimental Evaluations &amp; Results</a:t>
            </a:r>
          </a:p>
          <a:p>
            <a:r>
              <a:rPr lang="en-US" dirty="0"/>
              <a:t>Test Plan &amp; Test Cases</a:t>
            </a:r>
          </a:p>
          <a:p>
            <a:r>
              <a:rPr lang="en-US" dirty="0"/>
              <a:t>References </a:t>
            </a:r>
          </a:p>
        </p:txBody>
      </p:sp>
      <p:sp>
        <p:nvSpPr>
          <p:cNvPr id="4" name="Footer Placeholder 3"/>
          <p:cNvSpPr>
            <a:spLocks noGrp="1"/>
          </p:cNvSpPr>
          <p:nvPr>
            <p:ph type="ftr" sz="quarter" idx="11"/>
          </p:nvPr>
        </p:nvSpPr>
        <p:spPr/>
        <p:txBody>
          <a:bodyPr/>
          <a:lstStyle/>
          <a:p>
            <a:r>
              <a:rPr lang="en-US" dirty="0" err="1"/>
              <a:t>CryptoCamGuard</a:t>
            </a:r>
            <a:r>
              <a:rPr lang="en-US" dirty="0"/>
              <a:t>-Elevating Image Security App</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2</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306628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a:t>
            </a:r>
          </a:p>
        </p:txBody>
      </p:sp>
      <p:sp>
        <p:nvSpPr>
          <p:cNvPr id="3" name="Content Placeholder 2"/>
          <p:cNvSpPr>
            <a:spLocks noGrp="1"/>
          </p:cNvSpPr>
          <p:nvPr>
            <p:ph sz="quarter" idx="1"/>
          </p:nvPr>
        </p:nvSpPr>
        <p:spPr/>
        <p:txBody>
          <a:bodyPr/>
          <a:lstStyle/>
          <a:p>
            <a:pPr marL="0" indent="0">
              <a:buNone/>
            </a:pPr>
            <a:r>
              <a:rPr lang="en-US" sz="2000" dirty="0"/>
              <a:t>Today, people store personal and sensitive images like family photos or documents on their mobile phones.</a:t>
            </a:r>
          </a:p>
          <a:p>
            <a:pPr marL="0" indent="0">
              <a:buNone/>
            </a:pPr>
            <a:r>
              <a:rPr lang="en-US" sz="2000" dirty="0"/>
              <a:t>However, these images are not well protected. If the device is lost or hacked, anyone can access them easily.</a:t>
            </a:r>
          </a:p>
          <a:p>
            <a:pPr marL="0" indent="0">
              <a:buNone/>
            </a:pPr>
            <a:r>
              <a:rPr lang="en-US" sz="2000" b="1" dirty="0"/>
              <a:t>Key Issues:</a:t>
            </a:r>
          </a:p>
          <a:p>
            <a:r>
              <a:rPr lang="en-US" sz="2000" b="1" dirty="0"/>
              <a:t>Manual Handling</a:t>
            </a:r>
            <a:r>
              <a:rPr lang="en-US" sz="2000" dirty="0"/>
              <a:t>: Users must manage image security manually, which is time-consuming and unreliable.</a:t>
            </a:r>
          </a:p>
          <a:p>
            <a:r>
              <a:rPr lang="en-US" sz="2000" b="1" dirty="0"/>
              <a:t>Lack of Transparency</a:t>
            </a:r>
            <a:r>
              <a:rPr lang="en-US" sz="2000" dirty="0"/>
              <a:t>: Users don’t know who can access their images or how securely they are stored.</a:t>
            </a:r>
          </a:p>
          <a:p>
            <a:r>
              <a:rPr lang="en-US" sz="2000" b="1" dirty="0"/>
              <a:t>Inefficiency</a:t>
            </a:r>
            <a:r>
              <a:rPr lang="en-US" sz="2000" dirty="0"/>
              <a:t>: Built-in gallery apps are not designed for privacy or secure organization.</a:t>
            </a:r>
          </a:p>
          <a:p>
            <a:pPr marL="0" indent="0">
              <a:buNone/>
            </a:pPr>
            <a:endParaRPr lang="en-US" sz="1900" dirty="0"/>
          </a:p>
          <a:p>
            <a:pPr marL="0" indent="0">
              <a:buNone/>
            </a:pPr>
            <a:endParaRPr lang="en-US" dirty="0"/>
          </a:p>
        </p:txBody>
      </p:sp>
      <p:sp>
        <p:nvSpPr>
          <p:cNvPr id="4" name="Footer Placeholder 3"/>
          <p:cNvSpPr>
            <a:spLocks noGrp="1"/>
          </p:cNvSpPr>
          <p:nvPr>
            <p:ph type="ftr" sz="quarter" idx="11"/>
          </p:nvPr>
        </p:nvSpPr>
        <p:spPr/>
        <p:txBody>
          <a:bodyPr/>
          <a:lstStyle/>
          <a:p>
            <a:r>
              <a:rPr lang="en-US" dirty="0" err="1"/>
              <a:t>CryptoCamGuard</a:t>
            </a:r>
            <a:r>
              <a:rPr lang="en-US" dirty="0"/>
              <a:t>-Elevating Image Security App</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3</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35355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sz="quarter" idx="1"/>
          </p:nvPr>
        </p:nvSpPr>
        <p:spPr>
          <a:xfrm>
            <a:off x="612648" y="1600200"/>
            <a:ext cx="8153400" cy="4495800"/>
          </a:xfrm>
        </p:spPr>
        <p:txBody>
          <a:bodyPr>
            <a:normAutofit/>
          </a:bodyPr>
          <a:lstStyle/>
          <a:p>
            <a:pPr marL="0" indent="0">
              <a:buNone/>
            </a:pPr>
            <a:r>
              <a:rPr lang="en-US" sz="2000" dirty="0" err="1"/>
              <a:t>CryptoCamGuard</a:t>
            </a:r>
            <a:r>
              <a:rPr lang="en-US" sz="2000" dirty="0"/>
              <a:t> aims to give users a safe and secure way to take, encrypt, and store personal photos.</a:t>
            </a:r>
            <a:br>
              <a:rPr lang="en-US" sz="2000" dirty="0"/>
            </a:br>
            <a:r>
              <a:rPr lang="en-US" sz="2000" dirty="0"/>
              <a:t>It protects images from unauthorized access and helps users keep full control of their private memories.</a:t>
            </a:r>
          </a:p>
          <a:p>
            <a:pPr marL="0" indent="0">
              <a:buNone/>
            </a:pPr>
            <a:r>
              <a:rPr lang="en-US" sz="2000" b="1" dirty="0"/>
              <a:t>Key Features</a:t>
            </a:r>
          </a:p>
          <a:p>
            <a:r>
              <a:rPr lang="en-US" sz="2000" b="1" dirty="0"/>
              <a:t> </a:t>
            </a:r>
            <a:r>
              <a:rPr lang="en-US" altLang="en-US" sz="2000" b="1" dirty="0">
                <a:latin typeface="Arial" panose="020B0604020202020204" pitchFamily="34" charset="0"/>
              </a:rPr>
              <a:t>Auto Encryption</a:t>
            </a:r>
            <a:r>
              <a:rPr lang="en-US" altLang="en-US" sz="2000" dirty="0">
                <a:latin typeface="Arial" panose="020B0604020202020204" pitchFamily="34" charset="0"/>
              </a:rPr>
              <a:t> – Photos are encrypted as soon as they are captured.</a:t>
            </a:r>
          </a:p>
          <a:p>
            <a:r>
              <a:rPr lang="en-US" sz="2000" b="1" dirty="0"/>
              <a:t>Easy to Use</a:t>
            </a:r>
            <a:r>
              <a:rPr lang="en-US" sz="2000" dirty="0"/>
              <a:t> – Simple and clean interface for all types of users.</a:t>
            </a:r>
          </a:p>
          <a:p>
            <a:r>
              <a:rPr lang="en-US" sz="2000" b="1" dirty="0"/>
              <a:t>Secure Storage</a:t>
            </a:r>
            <a:r>
              <a:rPr lang="en-US" sz="2000" dirty="0"/>
              <a:t> – Images are saved inside the app, not in the gallery.</a:t>
            </a:r>
          </a:p>
          <a:p>
            <a:r>
              <a:rPr lang="en-US" sz="2000" b="1" dirty="0"/>
              <a:t>Login Protection</a:t>
            </a:r>
            <a:r>
              <a:rPr lang="en-US" sz="2000" dirty="0"/>
              <a:t> – Only authorized users can access the app.</a:t>
            </a:r>
          </a:p>
          <a:p>
            <a:r>
              <a:rPr lang="en-US" sz="2000" b="1" dirty="0"/>
              <a:t>Fast Performance</a:t>
            </a:r>
            <a:r>
              <a:rPr lang="en-US" sz="2000" dirty="0"/>
              <a:t> – Smooth photo handling without delays</a:t>
            </a:r>
            <a:endParaRPr lang="en-US" sz="2000" b="1" dirty="0"/>
          </a:p>
        </p:txBody>
      </p:sp>
      <p:sp>
        <p:nvSpPr>
          <p:cNvPr id="4" name="Footer Placeholder 3"/>
          <p:cNvSpPr>
            <a:spLocks noGrp="1"/>
          </p:cNvSpPr>
          <p:nvPr>
            <p:ph type="ftr" sz="quarter" idx="11"/>
          </p:nvPr>
        </p:nvSpPr>
        <p:spPr/>
        <p:txBody>
          <a:bodyPr/>
          <a:lstStyle/>
          <a:p>
            <a:r>
              <a:rPr lang="en-US" dirty="0" err="1"/>
              <a:t>CryptoCamGuard</a:t>
            </a:r>
            <a:r>
              <a:rPr lang="en-US" dirty="0"/>
              <a:t>-Elevating Image Security App</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4</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71812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 Scope </a:t>
            </a:r>
          </a:p>
        </p:txBody>
      </p:sp>
      <p:sp>
        <p:nvSpPr>
          <p:cNvPr id="3" name="Content Placeholder 2"/>
          <p:cNvSpPr>
            <a:spLocks noGrp="1"/>
          </p:cNvSpPr>
          <p:nvPr>
            <p:ph sz="quarter" idx="1"/>
          </p:nvPr>
        </p:nvSpPr>
        <p:spPr/>
        <p:txBody>
          <a:bodyPr>
            <a:normAutofit/>
          </a:bodyPr>
          <a:lstStyle/>
          <a:p>
            <a:r>
              <a:rPr lang="en-US" sz="2000" dirty="0"/>
              <a:t>Develop a </a:t>
            </a:r>
            <a:r>
              <a:rPr lang="en-US" sz="2000" b="1" dirty="0"/>
              <a:t>mobile app</a:t>
            </a:r>
            <a:r>
              <a:rPr lang="en-US" sz="2000" dirty="0"/>
              <a:t> that securely captures and stores personal images.</a:t>
            </a:r>
          </a:p>
          <a:p>
            <a:r>
              <a:rPr lang="en-US" sz="2000" dirty="0"/>
              <a:t>Implement </a:t>
            </a:r>
            <a:r>
              <a:rPr lang="en-US" sz="2000" b="1" dirty="0"/>
              <a:t>advanced encryption</a:t>
            </a:r>
            <a:r>
              <a:rPr lang="en-US" sz="2000" dirty="0"/>
              <a:t> (e.g., AES) to protect images from unauthorized access.</a:t>
            </a:r>
          </a:p>
          <a:p>
            <a:r>
              <a:rPr lang="en-US" sz="2000" dirty="0"/>
              <a:t>Create an </a:t>
            </a:r>
            <a:r>
              <a:rPr lang="en-US" sz="2000" b="1" dirty="0"/>
              <a:t>easy-to-use interface</a:t>
            </a:r>
            <a:r>
              <a:rPr lang="en-US" sz="2000" dirty="0"/>
              <a:t> so users can navigate the app without technical knowledge.</a:t>
            </a:r>
          </a:p>
          <a:p>
            <a:r>
              <a:rPr lang="en-US" sz="2000" dirty="0"/>
              <a:t>Ensure </a:t>
            </a:r>
            <a:r>
              <a:rPr lang="en-US" sz="2000" b="1" dirty="0"/>
              <a:t>performance optimization</a:t>
            </a:r>
            <a:r>
              <a:rPr lang="en-US" sz="2000" dirty="0"/>
              <a:t> so the app works quickly and smoothly.</a:t>
            </a:r>
          </a:p>
          <a:p>
            <a:r>
              <a:rPr lang="en-US" sz="2000" dirty="0"/>
              <a:t>Allow access to encrypted images </a:t>
            </a:r>
            <a:r>
              <a:rPr lang="en-US" sz="2000" b="1" dirty="0"/>
              <a:t>only through the app</a:t>
            </a:r>
            <a:r>
              <a:rPr lang="en-US" sz="2000" dirty="0"/>
              <a:t> using proper authentication.</a:t>
            </a:r>
          </a:p>
          <a:p>
            <a:pPr marL="0" indent="0">
              <a:buNone/>
            </a:pPr>
            <a:r>
              <a:rPr lang="en-US" sz="2000" b="1" dirty="0"/>
              <a:t>Not in scope:</a:t>
            </a:r>
          </a:p>
          <a:p>
            <a:r>
              <a:rPr lang="en-US" sz="2000" dirty="0"/>
              <a:t>Encryption of non-image files.</a:t>
            </a:r>
          </a:p>
          <a:p>
            <a:r>
              <a:rPr lang="en-US" sz="2000" dirty="0"/>
              <a:t>No image sharing or file transfer features</a:t>
            </a:r>
          </a:p>
          <a:p>
            <a:pPr marL="0" indent="0">
              <a:buNone/>
            </a:pPr>
            <a:endParaRPr lang="en-US" dirty="0"/>
          </a:p>
        </p:txBody>
      </p:sp>
      <p:sp>
        <p:nvSpPr>
          <p:cNvPr id="4" name="Footer Placeholder 3"/>
          <p:cNvSpPr>
            <a:spLocks noGrp="1"/>
          </p:cNvSpPr>
          <p:nvPr>
            <p:ph type="ftr" sz="quarter" idx="11"/>
          </p:nvPr>
        </p:nvSpPr>
        <p:spPr/>
        <p:txBody>
          <a:bodyPr/>
          <a:lstStyle/>
          <a:p>
            <a:r>
              <a:rPr lang="en-US" dirty="0" err="1"/>
              <a:t>CryptoCamGuard</a:t>
            </a:r>
            <a:r>
              <a:rPr lang="en-US" dirty="0"/>
              <a:t>-Elevating Image Security App</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5</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3381969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Methodology </a:t>
            </a:r>
          </a:p>
        </p:txBody>
      </p:sp>
      <p:sp>
        <p:nvSpPr>
          <p:cNvPr id="3" name="Content Placeholder 2"/>
          <p:cNvSpPr>
            <a:spLocks noGrp="1"/>
          </p:cNvSpPr>
          <p:nvPr>
            <p:ph sz="quarter" idx="1"/>
          </p:nvPr>
        </p:nvSpPr>
        <p:spPr/>
        <p:txBody>
          <a:bodyPr>
            <a:normAutofit fontScale="92500" lnSpcReduction="10000"/>
          </a:bodyPr>
          <a:lstStyle/>
          <a:p>
            <a:pPr marL="0" indent="0">
              <a:buNone/>
            </a:pPr>
            <a:r>
              <a:rPr lang="en-US" sz="1900" b="1" dirty="0"/>
              <a:t>Design Methodology</a:t>
            </a:r>
          </a:p>
          <a:p>
            <a:pPr>
              <a:buFont typeface="Arial" panose="020B0604020202020204" pitchFamily="34" charset="0"/>
              <a:buChar char="•"/>
            </a:pPr>
            <a:r>
              <a:rPr lang="en-US" sz="1900" b="1" dirty="0"/>
              <a:t>Human-Centered Design (HCD): </a:t>
            </a:r>
            <a:r>
              <a:rPr lang="en-US" sz="1900" dirty="0"/>
              <a:t>Focus on real user needs to make the app intuitive and easy to use.</a:t>
            </a:r>
          </a:p>
          <a:p>
            <a:pPr>
              <a:buFont typeface="Arial" panose="020B0604020202020204" pitchFamily="34" charset="0"/>
              <a:buChar char="•"/>
            </a:pPr>
            <a:r>
              <a:rPr lang="en-US" sz="1900" b="1" dirty="0"/>
              <a:t>User Experience (UX) Design: </a:t>
            </a:r>
            <a:r>
              <a:rPr lang="en-US" sz="1900" dirty="0"/>
              <a:t>Ensure a smooth, secure experience while encrypting and accessing images</a:t>
            </a:r>
          </a:p>
          <a:p>
            <a:pPr>
              <a:buFont typeface="Arial" panose="020B0604020202020204" pitchFamily="34" charset="0"/>
              <a:buChar char="•"/>
            </a:pPr>
            <a:r>
              <a:rPr lang="en-US" sz="1900" b="1" dirty="0"/>
              <a:t>Agile Design: </a:t>
            </a:r>
            <a:r>
              <a:rPr lang="en-US" sz="1900" dirty="0"/>
              <a:t>Use an iterative design process improve design step-by-step based on feedback.</a:t>
            </a:r>
          </a:p>
          <a:p>
            <a:pPr marL="0" indent="0">
              <a:buNone/>
            </a:pPr>
            <a:r>
              <a:rPr lang="en-US" sz="2000" b="1" dirty="0"/>
              <a:t>Development Methodology</a:t>
            </a:r>
          </a:p>
          <a:p>
            <a:pPr>
              <a:buFont typeface="Arial" panose="020B0604020202020204" pitchFamily="34" charset="0"/>
              <a:buChar char="•"/>
            </a:pPr>
            <a:r>
              <a:rPr lang="en-US" sz="2000" b="1" dirty="0"/>
              <a:t>Agile Development: </a:t>
            </a:r>
            <a:r>
              <a:rPr lang="en-US" sz="2000" dirty="0"/>
              <a:t>Break the work into small, manageable tasks using sprints and feedback loops.</a:t>
            </a:r>
          </a:p>
          <a:p>
            <a:pPr>
              <a:buFont typeface="Arial" panose="020B0604020202020204" pitchFamily="34" charset="0"/>
              <a:buChar char="•"/>
            </a:pPr>
            <a:r>
              <a:rPr lang="en-US" sz="2000" b="1" dirty="0"/>
              <a:t>Scrum Framework: </a:t>
            </a:r>
            <a:r>
              <a:rPr lang="en-US" sz="2000" dirty="0"/>
              <a:t>Daily stand-ups, sprint planning, and continuous delivery for better team collaboration</a:t>
            </a:r>
            <a:r>
              <a:rPr lang="en-US" sz="1900" dirty="0"/>
              <a:t>.</a:t>
            </a:r>
          </a:p>
          <a:p>
            <a:pPr>
              <a:buFont typeface="Arial" panose="020B0604020202020204" pitchFamily="34" charset="0"/>
              <a:buChar char="•"/>
            </a:pPr>
            <a:r>
              <a:rPr lang="en-US" sz="2000" b="1" dirty="0"/>
              <a:t>Secure Development Life Cycle (SDLC): </a:t>
            </a:r>
            <a:r>
              <a:rPr lang="en-US" sz="2000" dirty="0"/>
              <a:t>Security is integrated into every stage of development from planning to deployment.</a:t>
            </a:r>
          </a:p>
        </p:txBody>
      </p:sp>
      <p:sp>
        <p:nvSpPr>
          <p:cNvPr id="4" name="Footer Placeholder 3"/>
          <p:cNvSpPr>
            <a:spLocks noGrp="1"/>
          </p:cNvSpPr>
          <p:nvPr>
            <p:ph type="ftr" sz="quarter" idx="11"/>
          </p:nvPr>
        </p:nvSpPr>
        <p:spPr/>
        <p:txBody>
          <a:bodyPr/>
          <a:lstStyle/>
          <a:p>
            <a:r>
              <a:rPr lang="en-US" dirty="0" err="1"/>
              <a:t>CryptoCamGuard</a:t>
            </a:r>
            <a:r>
              <a:rPr lang="en-US" dirty="0"/>
              <a:t>-Elevating Image Security App</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6</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1123375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Project Plan  </a:t>
            </a:r>
          </a:p>
        </p:txBody>
      </p:sp>
      <p:sp>
        <p:nvSpPr>
          <p:cNvPr id="3" name="Content Placeholder 2"/>
          <p:cNvSpPr>
            <a:spLocks noGrp="1"/>
          </p:cNvSpPr>
          <p:nvPr>
            <p:ph sz="quarter" idx="1"/>
          </p:nvPr>
        </p:nvSpPr>
        <p:spPr/>
        <p:txBody>
          <a:bodyPr/>
          <a:lstStyle/>
          <a:p>
            <a:pPr marL="0" indent="0">
              <a:buNone/>
            </a:pPr>
            <a:r>
              <a:rPr lang="en-US" dirty="0"/>
              <a:t>Project planning:</a:t>
            </a:r>
          </a:p>
          <a:p>
            <a:pPr marL="0" indent="0">
              <a:buNone/>
            </a:pPr>
            <a:endParaRPr lang="en-US" dirty="0"/>
          </a:p>
          <a:p>
            <a:pPr>
              <a:buFont typeface="Courier New" panose="02070309020205020404" pitchFamily="49" charset="0"/>
              <a:buChar char="o"/>
            </a:pPr>
            <a:r>
              <a:rPr lang="en-US" sz="2200" dirty="0"/>
              <a:t>July-Aug: Research &amp; Planning</a:t>
            </a:r>
          </a:p>
          <a:p>
            <a:pPr>
              <a:buFont typeface="Courier New" panose="02070309020205020404" pitchFamily="49" charset="0"/>
              <a:buChar char="o"/>
            </a:pPr>
            <a:r>
              <a:rPr lang="en-US" sz="2200" dirty="0"/>
              <a:t>Sep-Oct: UI/UX Design</a:t>
            </a:r>
          </a:p>
          <a:p>
            <a:pPr>
              <a:buFont typeface="Courier New" panose="02070309020205020404" pitchFamily="49" charset="0"/>
              <a:buChar char="o"/>
            </a:pPr>
            <a:r>
              <a:rPr lang="en-US" sz="2200" dirty="0"/>
              <a:t>Oct-Jan: Frontend Development</a:t>
            </a:r>
          </a:p>
          <a:p>
            <a:pPr>
              <a:buFont typeface="Courier New" panose="02070309020205020404" pitchFamily="49" charset="0"/>
              <a:buChar char="o"/>
            </a:pPr>
            <a:r>
              <a:rPr lang="en-US" sz="2200" dirty="0"/>
              <a:t>Jan-Mar: Backend Development</a:t>
            </a:r>
          </a:p>
          <a:p>
            <a:pPr>
              <a:buFont typeface="Courier New" panose="02070309020205020404" pitchFamily="49" charset="0"/>
              <a:buChar char="o"/>
            </a:pPr>
            <a:r>
              <a:rPr lang="en-US" sz="2200" dirty="0"/>
              <a:t>Apr: Testing &amp; Bug Fixing</a:t>
            </a:r>
          </a:p>
          <a:p>
            <a:pPr>
              <a:buFont typeface="Courier New" panose="02070309020205020404" pitchFamily="49" charset="0"/>
              <a:buChar char="o"/>
            </a:pPr>
            <a:r>
              <a:rPr lang="en-US" sz="2200" dirty="0"/>
              <a:t>May-June: Final Report, Demo &amp; Submission</a:t>
            </a:r>
          </a:p>
        </p:txBody>
      </p:sp>
      <p:sp>
        <p:nvSpPr>
          <p:cNvPr id="4" name="Footer Placeholder 3"/>
          <p:cNvSpPr>
            <a:spLocks noGrp="1"/>
          </p:cNvSpPr>
          <p:nvPr>
            <p:ph type="ftr" sz="quarter" idx="11"/>
          </p:nvPr>
        </p:nvSpPr>
        <p:spPr/>
        <p:txBody>
          <a:bodyPr/>
          <a:lstStyle/>
          <a:p>
            <a:r>
              <a:rPr lang="en-US" dirty="0" err="1"/>
              <a:t>CryptoCamGuard</a:t>
            </a:r>
            <a:r>
              <a:rPr lang="en-US" dirty="0"/>
              <a:t>-Elevating Image Security App</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7</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656654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D084B-0528-4BA5-8FCD-C361B32D5153}"/>
              </a:ext>
            </a:extLst>
          </p:cNvPr>
          <p:cNvSpPr>
            <a:spLocks noGrp="1"/>
          </p:cNvSpPr>
          <p:nvPr>
            <p:ph type="title"/>
          </p:nvPr>
        </p:nvSpPr>
        <p:spPr/>
        <p:txBody>
          <a:bodyPr/>
          <a:lstStyle/>
          <a:p>
            <a:r>
              <a:rPr lang="en-US" dirty="0"/>
              <a:t>Giant Chart</a:t>
            </a:r>
          </a:p>
        </p:txBody>
      </p:sp>
      <p:sp>
        <p:nvSpPr>
          <p:cNvPr id="3" name="Date Placeholder 2">
            <a:extLst>
              <a:ext uri="{FF2B5EF4-FFF2-40B4-BE49-F238E27FC236}">
                <a16:creationId xmlns:a16="http://schemas.microsoft.com/office/drawing/2014/main" id="{CD390052-A875-4BCC-A83B-85C7D5201ADF}"/>
              </a:ext>
            </a:extLst>
          </p:cNvPr>
          <p:cNvSpPr>
            <a:spLocks noGrp="1"/>
          </p:cNvSpPr>
          <p:nvPr>
            <p:ph type="dt" sz="half" idx="10"/>
          </p:nvPr>
        </p:nvSpPr>
        <p:spPr/>
        <p:txBody>
          <a:bodyPr/>
          <a:lstStyle/>
          <a:p>
            <a:r>
              <a:rPr lang="en-US"/>
              <a:t>CS-FYP    Hamdard University </a:t>
            </a:r>
            <a:endParaRPr lang="en-US" dirty="0"/>
          </a:p>
        </p:txBody>
      </p:sp>
      <p:sp>
        <p:nvSpPr>
          <p:cNvPr id="4" name="Footer Placeholder 3">
            <a:extLst>
              <a:ext uri="{FF2B5EF4-FFF2-40B4-BE49-F238E27FC236}">
                <a16:creationId xmlns:a16="http://schemas.microsoft.com/office/drawing/2014/main" id="{D28EA5E4-3C4D-4BB4-AC58-9014F9ECA6F8}"/>
              </a:ext>
            </a:extLst>
          </p:cNvPr>
          <p:cNvSpPr>
            <a:spLocks noGrp="1"/>
          </p:cNvSpPr>
          <p:nvPr>
            <p:ph type="ftr" sz="quarter" idx="11"/>
          </p:nvPr>
        </p:nvSpPr>
        <p:spPr/>
        <p:txBody>
          <a:bodyPr/>
          <a:lstStyle/>
          <a:p>
            <a:r>
              <a:rPr lang="en-US" dirty="0" err="1"/>
              <a:t>CryptoCamGuard</a:t>
            </a:r>
            <a:r>
              <a:rPr lang="en-US" dirty="0"/>
              <a:t>-Elevating Image Security App</a:t>
            </a:r>
          </a:p>
        </p:txBody>
      </p:sp>
      <p:sp>
        <p:nvSpPr>
          <p:cNvPr id="5" name="Slide Number Placeholder 4">
            <a:extLst>
              <a:ext uri="{FF2B5EF4-FFF2-40B4-BE49-F238E27FC236}">
                <a16:creationId xmlns:a16="http://schemas.microsoft.com/office/drawing/2014/main" id="{31927750-4983-41FD-93F6-8561D55037B0}"/>
              </a:ext>
            </a:extLst>
          </p:cNvPr>
          <p:cNvSpPr>
            <a:spLocks noGrp="1"/>
          </p:cNvSpPr>
          <p:nvPr>
            <p:ph type="sldNum" sz="quarter" idx="12"/>
          </p:nvPr>
        </p:nvSpPr>
        <p:spPr/>
        <p:txBody>
          <a:bodyPr/>
          <a:lstStyle/>
          <a:p>
            <a:fld id="{9EBC64C3-3FC7-4C40-910B-2643F037F02C}" type="slidenum">
              <a:rPr lang="en-US" smtClean="0"/>
              <a:pPr/>
              <a:t>8</a:t>
            </a:fld>
            <a:endParaRPr lang="en-US" dirty="0"/>
          </a:p>
        </p:txBody>
      </p:sp>
      <p:pic>
        <p:nvPicPr>
          <p:cNvPr id="8" name="Content Placeholder 7">
            <a:extLst>
              <a:ext uri="{FF2B5EF4-FFF2-40B4-BE49-F238E27FC236}">
                <a16:creationId xmlns:a16="http://schemas.microsoft.com/office/drawing/2014/main" id="{813AC733-A928-4A97-9D42-D3031A96CCF3}"/>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612775" y="2149475"/>
            <a:ext cx="8153400" cy="3397249"/>
          </a:xfrm>
        </p:spPr>
      </p:pic>
    </p:spTree>
    <p:extLst>
      <p:ext uri="{BB962C8B-B14F-4D97-AF65-F5344CB8AC3E}">
        <p14:creationId xmlns:p14="http://schemas.microsoft.com/office/powerpoint/2010/main" val="1103233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 / Costing </a:t>
            </a:r>
          </a:p>
        </p:txBody>
      </p:sp>
      <p:graphicFrame>
        <p:nvGraphicFramePr>
          <p:cNvPr id="7" name="Content Placeholder 6">
            <a:extLst>
              <a:ext uri="{FF2B5EF4-FFF2-40B4-BE49-F238E27FC236}">
                <a16:creationId xmlns:a16="http://schemas.microsoft.com/office/drawing/2014/main" id="{C0B5E0A2-DD52-4D37-B0F7-F73CF152DF47}"/>
              </a:ext>
            </a:extLst>
          </p:cNvPr>
          <p:cNvGraphicFramePr>
            <a:graphicFrameLocks noGrp="1"/>
          </p:cNvGraphicFramePr>
          <p:nvPr>
            <p:ph sz="quarter" idx="1"/>
            <p:extLst>
              <p:ext uri="{D42A27DB-BD31-4B8C-83A1-F6EECF244321}">
                <p14:modId xmlns:p14="http://schemas.microsoft.com/office/powerpoint/2010/main" val="102465747"/>
              </p:ext>
            </p:extLst>
          </p:nvPr>
        </p:nvGraphicFramePr>
        <p:xfrm>
          <a:off x="533400" y="1752600"/>
          <a:ext cx="8382000" cy="4343399"/>
        </p:xfrm>
        <a:graphic>
          <a:graphicData uri="http://schemas.openxmlformats.org/drawingml/2006/table">
            <a:tbl>
              <a:tblPr>
                <a:tableStyleId>{775DCB02-9BB8-47FD-8907-85C794F793BA}</a:tableStyleId>
              </a:tblPr>
              <a:tblGrid>
                <a:gridCol w="2794000">
                  <a:extLst>
                    <a:ext uri="{9D8B030D-6E8A-4147-A177-3AD203B41FA5}">
                      <a16:colId xmlns:a16="http://schemas.microsoft.com/office/drawing/2014/main" val="3603055156"/>
                    </a:ext>
                  </a:extLst>
                </a:gridCol>
                <a:gridCol w="2794000">
                  <a:extLst>
                    <a:ext uri="{9D8B030D-6E8A-4147-A177-3AD203B41FA5}">
                      <a16:colId xmlns:a16="http://schemas.microsoft.com/office/drawing/2014/main" val="3511807867"/>
                    </a:ext>
                  </a:extLst>
                </a:gridCol>
                <a:gridCol w="2794000">
                  <a:extLst>
                    <a:ext uri="{9D8B030D-6E8A-4147-A177-3AD203B41FA5}">
                      <a16:colId xmlns:a16="http://schemas.microsoft.com/office/drawing/2014/main" val="1519387509"/>
                    </a:ext>
                  </a:extLst>
                </a:gridCol>
              </a:tblGrid>
              <a:tr h="342644">
                <a:tc>
                  <a:txBody>
                    <a:bodyPr/>
                    <a:lstStyle/>
                    <a:p>
                      <a:r>
                        <a:rPr lang="en-US" sz="1500"/>
                        <a:t>Component</a:t>
                      </a:r>
                    </a:p>
                  </a:txBody>
                  <a:tcPr marL="74930" marR="74930" marT="37465" marB="37465" anchor="ctr"/>
                </a:tc>
                <a:tc>
                  <a:txBody>
                    <a:bodyPr/>
                    <a:lstStyle/>
                    <a:p>
                      <a:r>
                        <a:rPr lang="en-US" sz="1500"/>
                        <a:t>Details</a:t>
                      </a:r>
                    </a:p>
                  </a:txBody>
                  <a:tcPr marL="74930" marR="74930" marT="37465" marB="37465" anchor="ctr"/>
                </a:tc>
                <a:tc>
                  <a:txBody>
                    <a:bodyPr/>
                    <a:lstStyle/>
                    <a:p>
                      <a:r>
                        <a:rPr lang="en-US" sz="1500"/>
                        <a:t>Estimated Cost (PKR)</a:t>
                      </a:r>
                    </a:p>
                  </a:txBody>
                  <a:tcPr marL="74930" marR="74930" marT="37465" marB="37465" anchor="ctr"/>
                </a:tc>
                <a:extLst>
                  <a:ext uri="{0D108BD9-81ED-4DB2-BD59-A6C34878D82A}">
                    <a16:rowId xmlns:a16="http://schemas.microsoft.com/office/drawing/2014/main" val="3531833468"/>
                  </a:ext>
                </a:extLst>
              </a:tr>
              <a:tr h="600702">
                <a:tc>
                  <a:txBody>
                    <a:bodyPr/>
                    <a:lstStyle/>
                    <a:p>
                      <a:r>
                        <a:rPr lang="en-US" sz="1500"/>
                        <a:t>Development Tools</a:t>
                      </a:r>
                    </a:p>
                  </a:txBody>
                  <a:tcPr marL="74930" marR="74930" marT="37465" marB="37465" anchor="ctr"/>
                </a:tc>
                <a:tc>
                  <a:txBody>
                    <a:bodyPr/>
                    <a:lstStyle/>
                    <a:p>
                      <a:r>
                        <a:rPr lang="en-US" sz="1500" dirty="0"/>
                        <a:t>Android Studio, SDKs, PostgreSQL</a:t>
                      </a:r>
                    </a:p>
                  </a:txBody>
                  <a:tcPr marL="74930" marR="74930" marT="37465" marB="37465" anchor="ctr"/>
                </a:tc>
                <a:tc>
                  <a:txBody>
                    <a:bodyPr/>
                    <a:lstStyle/>
                    <a:p>
                      <a:r>
                        <a:rPr lang="en-US" sz="1500"/>
                        <a:t>0</a:t>
                      </a:r>
                    </a:p>
                  </a:txBody>
                  <a:tcPr marL="74930" marR="74930" marT="37465" marB="37465" anchor="ctr"/>
                </a:tc>
                <a:extLst>
                  <a:ext uri="{0D108BD9-81ED-4DB2-BD59-A6C34878D82A}">
                    <a16:rowId xmlns:a16="http://schemas.microsoft.com/office/drawing/2014/main" val="2179029006"/>
                  </a:ext>
                </a:extLst>
              </a:tr>
              <a:tr h="532649">
                <a:tc>
                  <a:txBody>
                    <a:bodyPr/>
                    <a:lstStyle/>
                    <a:p>
                      <a:r>
                        <a:rPr lang="en-US" sz="1500"/>
                        <a:t>Design Tools</a:t>
                      </a:r>
                    </a:p>
                  </a:txBody>
                  <a:tcPr marL="74930" marR="74930" marT="37465" marB="37465" anchor="ctr"/>
                </a:tc>
                <a:tc>
                  <a:txBody>
                    <a:bodyPr/>
                    <a:lstStyle/>
                    <a:p>
                      <a:r>
                        <a:rPr lang="en-US" sz="1500" dirty="0" err="1"/>
                        <a:t>Figma</a:t>
                      </a:r>
                      <a:r>
                        <a:rPr lang="en-US" sz="1500" dirty="0"/>
                        <a:t> (Free plans used)</a:t>
                      </a:r>
                    </a:p>
                  </a:txBody>
                  <a:tcPr marL="74930" marR="74930" marT="37465" marB="37465" anchor="ctr"/>
                </a:tc>
                <a:tc>
                  <a:txBody>
                    <a:bodyPr/>
                    <a:lstStyle/>
                    <a:p>
                      <a:r>
                        <a:rPr lang="en-US" sz="1500"/>
                        <a:t>0</a:t>
                      </a:r>
                    </a:p>
                  </a:txBody>
                  <a:tcPr marL="74930" marR="74930" marT="37465" marB="37465" anchor="ctr"/>
                </a:tc>
                <a:extLst>
                  <a:ext uri="{0D108BD9-81ED-4DB2-BD59-A6C34878D82A}">
                    <a16:rowId xmlns:a16="http://schemas.microsoft.com/office/drawing/2014/main" val="2140511085"/>
                  </a:ext>
                </a:extLst>
              </a:tr>
              <a:tr h="532649">
                <a:tc>
                  <a:txBody>
                    <a:bodyPr/>
                    <a:lstStyle/>
                    <a:p>
                      <a:r>
                        <a:rPr lang="en-US" sz="1500"/>
                        <a:t>Testing Devices</a:t>
                      </a:r>
                    </a:p>
                  </a:txBody>
                  <a:tcPr marL="74930" marR="74930" marT="37465" marB="37465" anchor="ctr"/>
                </a:tc>
                <a:tc>
                  <a:txBody>
                    <a:bodyPr/>
                    <a:lstStyle/>
                    <a:p>
                      <a:r>
                        <a:rPr lang="en-US" sz="1500" dirty="0"/>
                        <a:t>Personal Systems</a:t>
                      </a:r>
                    </a:p>
                  </a:txBody>
                  <a:tcPr marL="74930" marR="74930" marT="37465" marB="37465" anchor="ctr"/>
                </a:tc>
                <a:tc>
                  <a:txBody>
                    <a:bodyPr/>
                    <a:lstStyle/>
                    <a:p>
                      <a:r>
                        <a:rPr lang="en-US" sz="1500"/>
                        <a:t>0</a:t>
                      </a:r>
                    </a:p>
                  </a:txBody>
                  <a:tcPr marL="74930" marR="74930" marT="37465" marB="37465" anchor="ctr"/>
                </a:tc>
                <a:extLst>
                  <a:ext uri="{0D108BD9-81ED-4DB2-BD59-A6C34878D82A}">
                    <a16:rowId xmlns:a16="http://schemas.microsoft.com/office/drawing/2014/main" val="2740322613"/>
                  </a:ext>
                </a:extLst>
              </a:tr>
              <a:tr h="600702">
                <a:tc>
                  <a:txBody>
                    <a:bodyPr/>
                    <a:lstStyle/>
                    <a:p>
                      <a:r>
                        <a:rPr lang="en-US" sz="1500"/>
                        <a:t>Internet &amp; Utilities</a:t>
                      </a:r>
                    </a:p>
                  </a:txBody>
                  <a:tcPr marL="74930" marR="74930" marT="37465" marB="37465" anchor="ctr"/>
                </a:tc>
                <a:tc>
                  <a:txBody>
                    <a:bodyPr/>
                    <a:lstStyle/>
                    <a:p>
                      <a:r>
                        <a:rPr lang="en-US" sz="1500"/>
                        <a:t>Used for development, testing, and documentation</a:t>
                      </a:r>
                    </a:p>
                  </a:txBody>
                  <a:tcPr marL="74930" marR="74930" marT="37465" marB="37465" anchor="ctr"/>
                </a:tc>
                <a:tc>
                  <a:txBody>
                    <a:bodyPr/>
                    <a:lstStyle/>
                    <a:p>
                      <a:r>
                        <a:rPr lang="en-US" sz="1500"/>
                        <a:t>1,000</a:t>
                      </a:r>
                    </a:p>
                  </a:txBody>
                  <a:tcPr marL="74930" marR="74930" marT="37465" marB="37465" anchor="ctr"/>
                </a:tc>
                <a:extLst>
                  <a:ext uri="{0D108BD9-81ED-4DB2-BD59-A6C34878D82A}">
                    <a16:rowId xmlns:a16="http://schemas.microsoft.com/office/drawing/2014/main" val="272847790"/>
                  </a:ext>
                </a:extLst>
              </a:tr>
              <a:tr h="532649">
                <a:tc>
                  <a:txBody>
                    <a:bodyPr/>
                    <a:lstStyle/>
                    <a:p>
                      <a:r>
                        <a:rPr lang="en-US" sz="1500" dirty="0"/>
                        <a:t>Poster Printing</a:t>
                      </a:r>
                    </a:p>
                  </a:txBody>
                  <a:tcPr marL="74930" marR="74930" marT="37465" marB="37465" anchor="ctr"/>
                </a:tc>
                <a:tc>
                  <a:txBody>
                    <a:bodyPr/>
                    <a:lstStyle/>
                    <a:p>
                      <a:r>
                        <a:rPr lang="en-US" sz="1500" dirty="0"/>
                        <a:t>For final year project display</a:t>
                      </a:r>
                    </a:p>
                  </a:txBody>
                  <a:tcPr marL="74930" marR="74930" marT="37465" marB="37465" anchor="ctr"/>
                </a:tc>
                <a:tc>
                  <a:txBody>
                    <a:bodyPr/>
                    <a:lstStyle/>
                    <a:p>
                      <a:r>
                        <a:rPr lang="en-US" sz="1500" dirty="0"/>
                        <a:t>800</a:t>
                      </a:r>
                    </a:p>
                  </a:txBody>
                  <a:tcPr marL="74930" marR="74930" marT="37465" marB="37465" anchor="ctr"/>
                </a:tc>
                <a:extLst>
                  <a:ext uri="{0D108BD9-81ED-4DB2-BD59-A6C34878D82A}">
                    <a16:rowId xmlns:a16="http://schemas.microsoft.com/office/drawing/2014/main" val="2408689436"/>
                  </a:ext>
                </a:extLst>
              </a:tr>
              <a:tr h="600702">
                <a:tc>
                  <a:txBody>
                    <a:bodyPr/>
                    <a:lstStyle/>
                    <a:p>
                      <a:r>
                        <a:rPr lang="en-US" sz="1500"/>
                        <a:t>Report Printing &amp; Binding</a:t>
                      </a:r>
                    </a:p>
                  </a:txBody>
                  <a:tcPr marL="74930" marR="74930" marT="37465" marB="37465" anchor="ctr"/>
                </a:tc>
                <a:tc>
                  <a:txBody>
                    <a:bodyPr/>
                    <a:lstStyle/>
                    <a:p>
                      <a:r>
                        <a:rPr lang="en-US" sz="1500"/>
                        <a:t>Final report, documentation hardcopy</a:t>
                      </a:r>
                    </a:p>
                  </a:txBody>
                  <a:tcPr marL="74930" marR="74930" marT="37465" marB="37465" anchor="ctr"/>
                </a:tc>
                <a:tc>
                  <a:txBody>
                    <a:bodyPr/>
                    <a:lstStyle/>
                    <a:p>
                      <a:r>
                        <a:rPr lang="en-US" sz="1500"/>
                        <a:t>1,500</a:t>
                      </a:r>
                    </a:p>
                  </a:txBody>
                  <a:tcPr marL="74930" marR="74930" marT="37465" marB="37465" anchor="ctr"/>
                </a:tc>
                <a:extLst>
                  <a:ext uri="{0D108BD9-81ED-4DB2-BD59-A6C34878D82A}">
                    <a16:rowId xmlns:a16="http://schemas.microsoft.com/office/drawing/2014/main" val="2733804204"/>
                  </a:ext>
                </a:extLst>
              </a:tr>
              <a:tr h="600702">
                <a:tc>
                  <a:txBody>
                    <a:bodyPr/>
                    <a:lstStyle/>
                    <a:p>
                      <a:r>
                        <a:rPr lang="en-US" sz="1500"/>
                        <a:t>Contingency / Miscellaneous</a:t>
                      </a:r>
                    </a:p>
                  </a:txBody>
                  <a:tcPr marL="74930" marR="74930" marT="37465" marB="37465" anchor="ctr"/>
                </a:tc>
                <a:tc>
                  <a:txBody>
                    <a:bodyPr/>
                    <a:lstStyle/>
                    <a:p>
                      <a:r>
                        <a:rPr lang="en-US" sz="1500"/>
                        <a:t>Transport, backup USB, stationery, etc.</a:t>
                      </a:r>
                    </a:p>
                  </a:txBody>
                  <a:tcPr marL="74930" marR="74930" marT="37465" marB="37465" anchor="ctr"/>
                </a:tc>
                <a:tc>
                  <a:txBody>
                    <a:bodyPr/>
                    <a:lstStyle/>
                    <a:p>
                      <a:r>
                        <a:rPr lang="en-US" sz="1500" dirty="0"/>
                        <a:t>1,000</a:t>
                      </a:r>
                    </a:p>
                  </a:txBody>
                  <a:tcPr marL="74930" marR="74930" marT="37465" marB="37465" anchor="ctr"/>
                </a:tc>
                <a:extLst>
                  <a:ext uri="{0D108BD9-81ED-4DB2-BD59-A6C34878D82A}">
                    <a16:rowId xmlns:a16="http://schemas.microsoft.com/office/drawing/2014/main" val="1047148920"/>
                  </a:ext>
                </a:extLst>
              </a:tr>
            </a:tbl>
          </a:graphicData>
        </a:graphic>
      </p:graphicFrame>
      <p:sp>
        <p:nvSpPr>
          <p:cNvPr id="4" name="Footer Placeholder 3"/>
          <p:cNvSpPr>
            <a:spLocks noGrp="1"/>
          </p:cNvSpPr>
          <p:nvPr>
            <p:ph type="ftr" sz="quarter" idx="11"/>
          </p:nvPr>
        </p:nvSpPr>
        <p:spPr/>
        <p:txBody>
          <a:bodyPr/>
          <a:lstStyle/>
          <a:p>
            <a:r>
              <a:rPr lang="en-US" dirty="0" err="1"/>
              <a:t>CryptoCamGuard</a:t>
            </a:r>
            <a:r>
              <a:rPr lang="en-US" dirty="0"/>
              <a:t>-Elevating Image Security App</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9</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883166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216</TotalTime>
  <Words>1198</Words>
  <Application>Microsoft Office PowerPoint</Application>
  <PresentationFormat>On-screen Show (4:3)</PresentationFormat>
  <Paragraphs>177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Tw Cen MT</vt:lpstr>
      <vt:lpstr>Wingdings</vt:lpstr>
      <vt:lpstr>Wingdings 2</vt:lpstr>
      <vt:lpstr>Median</vt:lpstr>
      <vt:lpstr>PowerPoint Presentation</vt:lpstr>
      <vt:lpstr>Summary </vt:lpstr>
      <vt:lpstr>Problem Statement </vt:lpstr>
      <vt:lpstr>Objective</vt:lpstr>
      <vt:lpstr>FYP Scope </vt:lpstr>
      <vt:lpstr>Our Methodology </vt:lpstr>
      <vt:lpstr>Our Project Plan  </vt:lpstr>
      <vt:lpstr>Giant Chart</vt:lpstr>
      <vt:lpstr>Budget / Costing </vt:lpstr>
      <vt:lpstr>FYP  Deliverables </vt:lpstr>
      <vt:lpstr>Literature Review</vt:lpstr>
      <vt:lpstr>Demo of 100% of Work</vt:lpstr>
      <vt:lpstr>Experimental Evaluations &amp; Results</vt:lpstr>
      <vt:lpstr>Test Plan &amp; Test Cases</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Ur Rehman</dc:creator>
  <cp:lastModifiedBy>Farhan Ahmed</cp:lastModifiedBy>
  <cp:revision>53</cp:revision>
  <dcterms:created xsi:type="dcterms:W3CDTF">2015-09-23T05:32:20Z</dcterms:created>
  <dcterms:modified xsi:type="dcterms:W3CDTF">2025-07-06T21:13:45Z</dcterms:modified>
</cp:coreProperties>
</file>