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sldIdLst>
    <p:sldId id="256" r:id="rId2"/>
    <p:sldId id="417" r:id="rId3"/>
    <p:sldId id="418" r:id="rId4"/>
    <p:sldId id="371" r:id="rId5"/>
    <p:sldId id="373" r:id="rId6"/>
    <p:sldId id="374" r:id="rId7"/>
    <p:sldId id="301" r:id="rId8"/>
    <p:sldId id="302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93" r:id="rId22"/>
    <p:sldId id="406" r:id="rId23"/>
    <p:sldId id="318" r:id="rId24"/>
    <p:sldId id="320" r:id="rId25"/>
    <p:sldId id="321" r:id="rId26"/>
    <p:sldId id="323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41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95" r:id="rId48"/>
    <p:sldId id="400" r:id="rId49"/>
    <p:sldId id="401" r:id="rId50"/>
    <p:sldId id="402" r:id="rId51"/>
    <p:sldId id="403" r:id="rId52"/>
    <p:sldId id="404" r:id="rId53"/>
    <p:sldId id="342" r:id="rId54"/>
    <p:sldId id="343" r:id="rId55"/>
    <p:sldId id="344" r:id="rId56"/>
    <p:sldId id="345" r:id="rId57"/>
    <p:sldId id="407" r:id="rId58"/>
    <p:sldId id="4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55" r:id="rId68"/>
    <p:sldId id="356" r:id="rId69"/>
    <p:sldId id="357" r:id="rId70"/>
    <p:sldId id="358" r:id="rId71"/>
    <p:sldId id="359" r:id="rId72"/>
    <p:sldId id="361" r:id="rId73"/>
    <p:sldId id="362" r:id="rId74"/>
    <p:sldId id="411" r:id="rId75"/>
    <p:sldId id="360" r:id="rId76"/>
    <p:sldId id="364" r:id="rId77"/>
    <p:sldId id="365" r:id="rId78"/>
    <p:sldId id="375" r:id="rId79"/>
    <p:sldId id="366" r:id="rId80"/>
    <p:sldId id="367" r:id="rId81"/>
    <p:sldId id="368" r:id="rId82"/>
    <p:sldId id="369" r:id="rId83"/>
    <p:sldId id="396" r:id="rId84"/>
    <p:sldId id="397" r:id="rId85"/>
    <p:sldId id="398" r:id="rId86"/>
    <p:sldId id="399" r:id="rId87"/>
    <p:sldId id="409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  <p:sldId id="386" r:id="rId99"/>
    <p:sldId id="387" r:id="rId100"/>
    <p:sldId id="391" r:id="rId101"/>
    <p:sldId id="388" r:id="rId102"/>
    <p:sldId id="389" r:id="rId103"/>
    <p:sldId id="390" r:id="rId104"/>
    <p:sldId id="412" r:id="rId105"/>
    <p:sldId id="289" r:id="rId106"/>
    <p:sldId id="290" r:id="rId107"/>
    <p:sldId id="299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5" autoAdjust="0"/>
  </p:normalViewPr>
  <p:slideViewPr>
    <p:cSldViewPr snapToGrid="0">
      <p:cViewPr varScale="1">
        <p:scale>
          <a:sx n="56" d="100"/>
          <a:sy n="56" d="100"/>
        </p:scale>
        <p:origin x="105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98B6-68DC-4492-B5D9-BC500C41B6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B2B1-C4F8-45FB-8D62-4B6528FF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Inggris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Arsitektu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https://towardsdatascience.com/the-essential-data-science-venn-diagram-35800c3bef40</a:t>
            </a:r>
          </a:p>
          <a:p>
            <a:r>
              <a:rPr lang="en-US" dirty="0" smtClean="0"/>
              <a:t>https://in.springboard.com/blog/what-is-data-scientist/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65A1-5747-4260-A014-B155FD68D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https://stackoverflow.com/questions/42100306/python-get-index-range-of-all-substring-occurrences-in-string</a:t>
            </a:r>
          </a:p>
          <a:p>
            <a:r>
              <a:rPr lang="en-US" dirty="0" smtClean="0"/>
              <a:t>http://sticksandstones.kstrom.com/appen.html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https://stackoverflow.com/questions/28228383/difference-between-n-and-r-n-in-python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Cetak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Inggris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sitektur"/>
              </a:rPr>
              <a:t>arsitektur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kebijakan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meliputi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penyusunan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pelaksanaan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langkah-langkah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dilaksanakan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https://www.w3resource.com/python-exercises/numpy/index.php#google_vignette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156E4-1CF8-49CE-BD9B-7237FCAD093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www.w3resource.com/python-exercises/" TargetMode="External"/><Relationship Id="rId4" Type="http://schemas.openxmlformats.org/officeDocument/2006/relationships/hyperlink" Target="https://learn.datacamp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Sardi Irfansyah, S.T</a:t>
            </a:r>
            <a:r>
              <a:rPr lang="en-US" sz="2800" b="1" dirty="0"/>
              <a:t>., </a:t>
            </a:r>
            <a:r>
              <a:rPr lang="en-US" sz="2800" b="1" dirty="0" smtClean="0"/>
              <a:t>M.T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4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dirty="0" smtClean="0"/>
              <a:t>multi word variable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b="1" dirty="0"/>
              <a:t>Camel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senin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b="1" dirty="0" smtClean="0"/>
              <a:t>Pascal Case</a:t>
            </a:r>
            <a:r>
              <a:rPr lang="en-US" dirty="0" smtClean="0"/>
              <a:t> : </a:t>
            </a:r>
            <a:r>
              <a:rPr lang="en-US" dirty="0" err="1"/>
              <a:t>M</a:t>
            </a:r>
            <a:r>
              <a:rPr lang="en-US" dirty="0" err="1" smtClean="0"/>
              <a:t>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b="1" dirty="0"/>
              <a:t>Snake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my_variable_name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line:</a:t>
            </a:r>
          </a:p>
          <a:p>
            <a:r>
              <a:rPr lang="en-US" dirty="0"/>
              <a:t>x, y, z =  "</a:t>
            </a:r>
            <a:r>
              <a:rPr lang="en-US" dirty="0" err="1"/>
              <a:t>sardi</a:t>
            </a:r>
            <a:r>
              <a:rPr lang="en-US" dirty="0"/>
              <a:t>", "</a:t>
            </a:r>
            <a:r>
              <a:rPr lang="en-US" dirty="0" err="1"/>
              <a:t>irfan</a:t>
            </a:r>
            <a:r>
              <a:rPr lang="en-US" dirty="0"/>
              <a:t>", "</a:t>
            </a:r>
            <a:r>
              <a:rPr lang="en-US" dirty="0" err="1"/>
              <a:t>ihsan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variable:</a:t>
            </a:r>
          </a:p>
          <a:p>
            <a:r>
              <a:rPr lang="fr-FR" dirty="0"/>
              <a:t>x = y = z = </a:t>
            </a:r>
            <a:r>
              <a:rPr lang="en-US" dirty="0"/>
              <a:t> "</a:t>
            </a:r>
            <a:r>
              <a:rPr lang="en-US" dirty="0" err="1"/>
              <a:t>irfan</a:t>
            </a:r>
            <a:r>
              <a:rPr lang="en-US" dirty="0" smtClean="0"/>
              <a:t>"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(x)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(y)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(z)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u="sng" dirty="0" smtClean="0"/>
          </a:p>
          <a:p>
            <a:pPr marL="0" indent="0" algn="ctr">
              <a:buNone/>
            </a:pPr>
            <a:r>
              <a:rPr lang="en-US" sz="7200" b="1" u="sng" dirty="0" smtClean="0"/>
              <a:t>SESI 2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17871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 File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file .</a:t>
            </a:r>
            <a:r>
              <a:rPr lang="en-US" dirty="0" err="1"/>
              <a:t>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moduleTes.py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greeting(name):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("Hallo,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name)</a:t>
            </a:r>
          </a:p>
          <a:p>
            <a:r>
              <a:rPr lang="sv-SE" dirty="0" smtClean="0"/>
              <a:t>Sekarang </a:t>
            </a:r>
            <a:r>
              <a:rPr lang="sv-SE" dirty="0"/>
              <a:t>kita dapat menggunakan modul yang baru saja kita buat, </a:t>
            </a:r>
            <a:r>
              <a:rPr lang="sv-SE" dirty="0" smtClean="0"/>
              <a:t>dengan menggunakan import: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moduleTes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moduleTes2.greeting("</a:t>
            </a:r>
            <a:r>
              <a:rPr lang="en-US" dirty="0" err="1" smtClean="0"/>
              <a:t>Irfan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02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Re-naming a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moduleTes2.py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def</a:t>
            </a:r>
            <a:r>
              <a:rPr lang="en-US" dirty="0"/>
              <a:t> greeting(name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a</a:t>
            </a:r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'hallo ' </a:t>
            </a:r>
            <a:r>
              <a:rPr lang="en-US" dirty="0" smtClean="0"/>
              <a:t>+</a:t>
            </a:r>
            <a:r>
              <a:rPr lang="en-US" dirty="0"/>
              <a:t> name + '</a:t>
            </a:r>
            <a:r>
              <a:rPr lang="en-US" dirty="0" err="1"/>
              <a:t>syah</a:t>
            </a:r>
            <a:r>
              <a:rPr lang="en-US" dirty="0"/>
              <a:t>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 </a:t>
            </a: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a #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return </a:t>
            </a:r>
            <a:r>
              <a:rPr lang="en-US" dirty="0" err="1" smtClean="0"/>
              <a:t>akan</a:t>
            </a:r>
            <a:r>
              <a:rPr lang="en-US" dirty="0" smtClean="0"/>
              <a:t> none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person1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36,</a:t>
            </a:r>
            <a:br>
              <a:rPr lang="en-US" dirty="0"/>
            </a:br>
            <a:r>
              <a:rPr lang="en-US" dirty="0"/>
              <a:t>  "country": "Norway"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tes2.py: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import </a:t>
            </a:r>
            <a:r>
              <a:rPr lang="en-US" dirty="0" smtClean="0"/>
              <a:t>moduleTes2 as </a:t>
            </a:r>
            <a:r>
              <a:rPr lang="en-US" dirty="0" err="1" smtClean="0"/>
              <a:t>mt</a:t>
            </a:r>
            <a:r>
              <a:rPr lang="en-US" dirty="0" smtClean="0"/>
              <a:t> #</a:t>
            </a:r>
            <a:r>
              <a:rPr lang="en-US" dirty="0" err="1" smtClean="0"/>
              <a:t>mengumbah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alias </a:t>
            </a:r>
            <a:r>
              <a:rPr lang="en-US" dirty="0" err="1" smtClean="0"/>
              <a:t>modul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mt.person1</a:t>
            </a:r>
            <a:r>
              <a:rPr lang="en-US" dirty="0"/>
              <a:t>["age"]</a:t>
            </a: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1738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from:</a:t>
            </a:r>
          </a:p>
          <a:p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moduleTes2</a:t>
            </a:r>
            <a:r>
              <a:rPr lang="en-US" dirty="0"/>
              <a:t> import </a:t>
            </a:r>
            <a:r>
              <a:rPr lang="en-US" dirty="0" smtClean="0"/>
              <a:t>person1 #</a:t>
            </a:r>
            <a:r>
              <a:rPr lang="en-US" dirty="0" err="1" smtClean="0"/>
              <a:t>hanya</a:t>
            </a:r>
            <a:r>
              <a:rPr lang="en-US" dirty="0" smtClean="0"/>
              <a:t> variable person1 yang </a:t>
            </a:r>
            <a:r>
              <a:rPr lang="en-US" dirty="0" err="1" smtClean="0"/>
              <a:t>diambil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 (person1["age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print(greeting</a:t>
            </a:r>
            <a:r>
              <a:rPr lang="en-US" dirty="0"/>
              <a:t>("</a:t>
            </a:r>
            <a:r>
              <a:rPr lang="en-US" dirty="0" err="1"/>
              <a:t>Irfan</a:t>
            </a:r>
            <a:r>
              <a:rPr lang="en-US" dirty="0" smtClean="0"/>
              <a:t>")) #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 smtClean="0"/>
              <a:t>From moduleTes2 import * #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endParaRPr lang="en-US" dirty="0" smtClean="0"/>
          </a:p>
          <a:p>
            <a:r>
              <a:rPr lang="en-US" dirty="0"/>
              <a:t>print (person1["age"])</a:t>
            </a:r>
          </a:p>
          <a:p>
            <a:r>
              <a:rPr lang="en-US" dirty="0"/>
              <a:t>print(greeting("</a:t>
            </a:r>
            <a:r>
              <a:rPr lang="en-US" dirty="0" err="1"/>
              <a:t>Irfan</a:t>
            </a:r>
            <a:r>
              <a:rPr lang="en-US" dirty="0"/>
              <a:t>")) </a:t>
            </a:r>
            <a:r>
              <a:rPr lang="en-US" dirty="0" smtClean="0"/>
              <a:t>#halo </a:t>
            </a:r>
            <a:r>
              <a:rPr lang="en-US" dirty="0" err="1" smtClean="0"/>
              <a:t>Irfansyah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7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python library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science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Pandas</a:t>
            </a:r>
            <a:r>
              <a:rPr lang="en-US" dirty="0" smtClean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data,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data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seperti</a:t>
            </a:r>
            <a:r>
              <a:rPr lang="en-US" dirty="0"/>
              <a:t> histogram, scatter plot,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, pie chart,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smtClean="0"/>
              <a:t>clustering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pemrosesan</a:t>
            </a:r>
            <a:r>
              <a:rPr lang="en-US" dirty="0"/>
              <a:t> data.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TensorFlow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smtClean="0"/>
              <a:t>ML.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learning, computer vision,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 Language Processing), </a:t>
            </a:r>
            <a:r>
              <a:rPr lang="en-US" dirty="0" err="1"/>
              <a:t>serta</a:t>
            </a:r>
            <a:r>
              <a:rPr lang="en-US" dirty="0"/>
              <a:t> reinforcement learning.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2200" dirty="0" err="1"/>
              <a:t>thisdict</a:t>
            </a:r>
            <a:r>
              <a:rPr lang="en-US" sz="2200" dirty="0"/>
              <a:t> </a:t>
            </a:r>
            <a:r>
              <a:rPr lang="en-US" sz="2200" dirty="0" smtClean="0"/>
              <a:t>={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/>
              <a:t>  "brand": "Ford",</a:t>
            </a:r>
          </a:p>
          <a:p>
            <a:pPr marL="502920" lvl="3" indent="0">
              <a:buNone/>
            </a:pPr>
            <a:r>
              <a:rPr lang="en-US" sz="2200" dirty="0"/>
              <a:t>  "model": "Mustang",</a:t>
            </a:r>
          </a:p>
          <a:p>
            <a:pPr marL="502920" lvl="3" indent="0">
              <a:buNone/>
            </a:pPr>
            <a:r>
              <a:rPr lang="en-US" sz="2200" dirty="0"/>
              <a:t>  "year": 1964</a:t>
            </a:r>
          </a:p>
          <a:p>
            <a:pPr marL="502920" lvl="3" indent="0">
              <a:buNone/>
            </a:pPr>
            <a:r>
              <a:rPr lang="en-US" sz="2200" dirty="0"/>
              <a:t>}</a:t>
            </a:r>
          </a:p>
          <a:p>
            <a:pPr marL="502920" lvl="3" indent="0">
              <a:buNone/>
            </a:pPr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 smtClean="0"/>
              <a:t>thisdict.items</a:t>
            </a:r>
            <a:r>
              <a:rPr lang="en-US" sz="2200" dirty="0" smtClean="0"/>
              <a:t>()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 smtClean="0"/>
              <a:t>#print(</a:t>
            </a:r>
            <a:r>
              <a:rPr lang="en-US" sz="2200" dirty="0" err="1" smtClean="0"/>
              <a:t>len</a:t>
            </a:r>
            <a:r>
              <a:rPr lang="en-US" sz="2200" dirty="0" smtClean="0"/>
              <a:t>(x))</a:t>
            </a:r>
          </a:p>
          <a:p>
            <a:pPr marL="502920" lvl="3" indent="0"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Thisdict</a:t>
            </a:r>
            <a:r>
              <a:rPr lang="en-US" sz="2200" dirty="0" smtClean="0"/>
              <a:t>[‘year]= 2000</a:t>
            </a:r>
          </a:p>
          <a:p>
            <a:pPr marL="502920" lvl="3" indent="0">
              <a:buNone/>
            </a:pPr>
            <a:r>
              <a:rPr lang="en-US" sz="2200" dirty="0" smtClean="0"/>
              <a:t>Print(x)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2100" dirty="0" err="1"/>
              <a:t>thisdict</a:t>
            </a:r>
            <a:r>
              <a:rPr lang="en-US" sz="2100" dirty="0"/>
              <a:t> </a:t>
            </a:r>
            <a:r>
              <a:rPr lang="en-US" sz="2100" dirty="0" smtClean="0"/>
              <a:t>={</a:t>
            </a:r>
            <a:endParaRPr lang="en-US" sz="2100" dirty="0"/>
          </a:p>
          <a:p>
            <a:pPr marL="502920" lvl="3" indent="0">
              <a:buNone/>
            </a:pPr>
            <a:r>
              <a:rPr lang="en-US" sz="2100" dirty="0"/>
              <a:t>  "brand": "Ford",</a:t>
            </a:r>
          </a:p>
          <a:p>
            <a:pPr marL="502920" lvl="3" indent="0">
              <a:buNone/>
            </a:pPr>
            <a:r>
              <a:rPr lang="en-US" sz="2100" dirty="0"/>
              <a:t>  "model": ["Mustang",'2'],</a:t>
            </a:r>
          </a:p>
          <a:p>
            <a:pPr marL="502920" lvl="3" indent="0">
              <a:buNone/>
            </a:pPr>
            <a:r>
              <a:rPr lang="en-US" sz="2100" dirty="0"/>
              <a:t>  "year": 1964</a:t>
            </a:r>
          </a:p>
          <a:p>
            <a:pPr marL="502920" lvl="3" indent="0">
              <a:buNone/>
            </a:pPr>
            <a:r>
              <a:rPr lang="en-US" sz="2100" dirty="0"/>
              <a:t>}</a:t>
            </a:r>
          </a:p>
          <a:p>
            <a:pPr marL="502920" lvl="3" indent="0">
              <a:buNone/>
            </a:pPr>
            <a:r>
              <a:rPr lang="en-US" sz="2100" dirty="0"/>
              <a:t>f</a:t>
            </a:r>
            <a:r>
              <a:rPr lang="en-US" sz="2100" dirty="0" smtClean="0"/>
              <a:t>or I in 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:</a:t>
            </a:r>
          </a:p>
          <a:p>
            <a:pPr marL="502920" lvl="3" indent="0">
              <a:buNone/>
            </a:pPr>
            <a:r>
              <a:rPr lang="en-US" sz="2100" dirty="0" smtClean="0"/>
              <a:t>  print(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[</a:t>
            </a:r>
            <a:r>
              <a:rPr lang="en-US" sz="2100" dirty="0" err="1" smtClean="0"/>
              <a:t>i</a:t>
            </a:r>
            <a:r>
              <a:rPr lang="en-US" sz="2100" dirty="0" smtClean="0"/>
              <a:t>])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Kelvin ( K 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www.w3schools.com/python/default.asp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https://learn.datacamp.com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https://www.w3resource.com/python-exercises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https://jakevdp.github.io/PythonDataScienceHandbook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 </a:t>
            </a:r>
            <a:r>
              <a:rPr lang="en-US" dirty="0" smtClean="0"/>
              <a:t>10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 = 11.5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</a:t>
            </a:r>
            <a:r>
              <a:rPr lang="en-US" dirty="0" smtClean="0"/>
              <a:t> </a:t>
            </a:r>
            <a:r>
              <a:rPr lang="en-US" dirty="0"/>
              <a:t>= "</a:t>
            </a:r>
            <a:r>
              <a:rPr lang="en-US" dirty="0" err="1"/>
              <a:t>Kenshin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print(type(x))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print(type(y))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print(type(z))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string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array byte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unicode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print(x[1])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(x))</a:t>
            </a:r>
          </a:p>
          <a:p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"</a:t>
            </a:r>
            <a:r>
              <a:rPr lang="en-US" dirty="0" smtClean="0"/>
              <a:t>game"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28016" lvl="1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Tebak</a:t>
            </a:r>
            <a:r>
              <a:rPr lang="en-US" dirty="0" smtClean="0"/>
              <a:t> game!"</a:t>
            </a:r>
            <a:endParaRPr lang="en-US" dirty="0"/>
          </a:p>
          <a:p>
            <a:pPr marL="128016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rint('game</a:t>
            </a:r>
            <a:r>
              <a:rPr lang="en-US" dirty="0"/>
              <a:t>' in x</a:t>
            </a:r>
            <a:r>
              <a:rPr lang="en-US" dirty="0" smtClean="0"/>
              <a:t>) # </a:t>
            </a:r>
            <a:r>
              <a:rPr lang="en-US" dirty="0" err="1" smtClean="0"/>
              <a:t>outpuntya</a:t>
            </a:r>
            <a:r>
              <a:rPr lang="en-US" dirty="0" smtClean="0"/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Dapatkan karakter dari posisi 2 ke posisi 4</a:t>
            </a:r>
            <a:r>
              <a:rPr lang="fi-FI" dirty="0" smtClean="0"/>
              <a:t> </a:t>
            </a:r>
            <a:r>
              <a:rPr lang="fi-FI" dirty="0"/>
              <a:t>(tidak termasuk</a:t>
            </a:r>
            <a:r>
              <a:rPr lang="fi-FI" dirty="0" smtClean="0"/>
              <a:t>):</a:t>
            </a:r>
          </a:p>
          <a:p>
            <a:r>
              <a:rPr lang="en-US" dirty="0"/>
              <a:t>X=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print(X[2:4])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4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print(X[:</a:t>
            </a:r>
            <a:r>
              <a:rPr lang="en-US" dirty="0"/>
              <a:t>4])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print(X[2:]) #output </a:t>
            </a:r>
            <a:r>
              <a:rPr lang="en-US" dirty="0" err="1" smtClean="0"/>
              <a:t>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string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print(X[-3:-1])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index -2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 :</a:t>
            </a:r>
          </a:p>
          <a:p>
            <a:r>
              <a:rPr lang="en-US" dirty="0"/>
              <a:t>print(X[:-2])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/>
              <a:t>print(X[-2:]) #</a:t>
            </a:r>
            <a:r>
              <a:rPr lang="en-US" dirty="0" err="1"/>
              <a:t>outputnya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887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upper: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Kenshin</a:t>
            </a:r>
            <a:r>
              <a:rPr lang="en-US" dirty="0"/>
              <a:t>"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.upper</a:t>
            </a:r>
            <a:r>
              <a:rPr lang="en-US" dirty="0" smtClean="0"/>
              <a:t>())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KENSHIN</a:t>
            </a:r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lower: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X.lower</a:t>
            </a:r>
            <a:r>
              <a:rPr lang="en-US" dirty="0" smtClean="0"/>
              <a:t>()) </a:t>
            </a:r>
            <a:r>
              <a:rPr lang="en-US" dirty="0"/>
              <a:t>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kenshin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replace: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/>
              <a:t>("K",'s')) #</a:t>
            </a:r>
            <a:r>
              <a:rPr lang="en-US" dirty="0" smtClean="0"/>
              <a:t>output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Di mana dalam teks ada </a:t>
            </a:r>
            <a:r>
              <a:rPr lang="pl-PL" dirty="0" smtClean="0"/>
              <a:t>kata</a:t>
            </a:r>
            <a:r>
              <a:rPr lang="en-US" dirty="0"/>
              <a:t> '</a:t>
            </a:r>
            <a:r>
              <a:rPr lang="en-US" dirty="0" err="1"/>
              <a:t>belajar</a:t>
            </a:r>
            <a:r>
              <a:rPr lang="en-US" dirty="0"/>
              <a:t>':</a:t>
            </a:r>
            <a:endParaRPr lang="en-US" dirty="0" smtClean="0"/>
          </a:p>
          <a:p>
            <a:r>
              <a:rPr lang="en-US" dirty="0" smtClean="0"/>
              <a:t>txt</a:t>
            </a:r>
            <a:r>
              <a:rPr lang="en-US" dirty="0"/>
              <a:t>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txt.index</a:t>
            </a:r>
            <a:r>
              <a:rPr lang="en-US" dirty="0"/>
              <a:t>('</a:t>
            </a:r>
            <a:r>
              <a:rPr lang="en-US" dirty="0" err="1"/>
              <a:t>belajar</a:t>
            </a:r>
            <a:r>
              <a:rPr lang="en-US" dirty="0" smtClean="0"/>
              <a:t>'))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'o'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5:</a:t>
            </a:r>
          </a:p>
          <a:p>
            <a:r>
              <a:rPr lang="en-US" dirty="0"/>
              <a:t>txt=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('o',1,5</a:t>
            </a:r>
            <a:r>
              <a:rPr lang="en-US" dirty="0" smtClean="0"/>
              <a:t>)) # </a:t>
            </a:r>
            <a:r>
              <a:rPr lang="en-US" dirty="0" err="1" smtClean="0"/>
              <a:t>outputnya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r>
              <a:rPr lang="en-US" dirty="0" smtClean="0"/>
              <a:t>Index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pesai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sedangkaan</a:t>
            </a:r>
            <a:r>
              <a:rPr lang="en-US" dirty="0" smtClean="0"/>
              <a:t> find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-1:</a:t>
            </a:r>
          </a:p>
          <a:p>
            <a:r>
              <a:rPr lang="en-US" dirty="0"/>
              <a:t>print(</a:t>
            </a:r>
            <a:r>
              <a:rPr lang="en-US" dirty="0" err="1"/>
              <a:t>txt.find</a:t>
            </a:r>
            <a:r>
              <a:rPr lang="en-US" dirty="0"/>
              <a:t>("q</a:t>
            </a:r>
            <a:r>
              <a:rPr lang="en-US" dirty="0" smtClean="0"/>
              <a:t>")) #output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("q</a:t>
            </a:r>
            <a:r>
              <a:rPr lang="en-US" dirty="0" smtClean="0"/>
              <a:t>")) #output </a:t>
            </a:r>
            <a:r>
              <a:rPr lang="en-US" dirty="0" err="1" smtClean="0"/>
              <a:t>peringatan</a:t>
            </a:r>
            <a:r>
              <a:rPr lang="en-US" dirty="0" smtClean="0"/>
              <a:t>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string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</a:t>
            </a:r>
            <a:r>
              <a:rPr lang="en-US" dirty="0" smtClean="0"/>
              <a:t>)) #output: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17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format()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placeholder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 err="1"/>
              <a:t>tmp_tinggal</a:t>
            </a:r>
            <a:r>
              <a:rPr lang="en-US" dirty="0"/>
              <a:t> = 'Jakarta'</a:t>
            </a:r>
          </a:p>
          <a:p>
            <a:r>
              <a:rPr lang="en-US" dirty="0"/>
              <a:t>status = 'single'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{0},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{2}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{1}"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umur,status,tmp_tinggal</a:t>
            </a:r>
            <a:r>
              <a:rPr lang="en-US" dirty="0"/>
              <a:t>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ilegal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escape.</a:t>
            </a:r>
          </a:p>
          <a:p>
            <a:pPr marL="0" indent="0">
              <a:buNone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/>
              <a:t>escape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miring </a:t>
            </a:r>
            <a:r>
              <a:rPr lang="en-US" b="1" dirty="0" err="1" smtClean="0"/>
              <a:t>terbalik</a:t>
            </a:r>
            <a:r>
              <a:rPr lang="en-US" b="1" dirty="0" smtClean="0"/>
              <a:t>(backslash) \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sisipkan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nl-NL" dirty="0"/>
              <a:t>txt = "Hallo "irfan" dan "jono" 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print(txt) # </a:t>
            </a:r>
            <a:r>
              <a:rPr lang="en-US" dirty="0" err="1" smtClean="0"/>
              <a:t>outputnya</a:t>
            </a:r>
            <a:r>
              <a:rPr lang="en-US" dirty="0" smtClean="0"/>
              <a:t>: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tereksekusi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b="1" dirty="0" smtClean="0"/>
              <a:t>\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nl-NL" dirty="0" smtClean="0"/>
              <a:t>txt </a:t>
            </a:r>
            <a:r>
              <a:rPr lang="nl-NL" dirty="0"/>
              <a:t>= "Hallo </a:t>
            </a:r>
            <a:r>
              <a:rPr lang="nl-NL" dirty="0" smtClean="0"/>
              <a:t>\"irfan\" </a:t>
            </a:r>
            <a:r>
              <a:rPr lang="nl-NL" dirty="0"/>
              <a:t>dan \"jono\" "</a:t>
            </a:r>
          </a:p>
          <a:p>
            <a:pPr marL="0" indent="0">
              <a:buNone/>
            </a:pPr>
            <a:r>
              <a:rPr lang="en-US" dirty="0" smtClean="0"/>
              <a:t>print(txt)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escape character: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89220"/>
              </p:ext>
            </p:extLst>
          </p:nvPr>
        </p:nvGraphicFramePr>
        <p:xfrm>
          <a:off x="2679206" y="3019832"/>
          <a:ext cx="5807590" cy="2515056"/>
        </p:xfrm>
        <a:graphic>
          <a:graphicData uri="http://schemas.openxmlformats.org/drawingml/2006/table">
            <a:tbl>
              <a:tblPr/>
              <a:tblGrid>
                <a:gridCol w="1638150"/>
                <a:gridCol w="416944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Code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BA7B9-4C11-4A23-ADBC-9ED3BAA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Science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CEF54-DE05-4533-A004-CA3FEFF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2286000"/>
            <a:ext cx="4972050" cy="402336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0" dirty="0" smtClean="0">
                <a:solidFill>
                  <a:srgbClr val="05192D"/>
                </a:solidFill>
                <a:effectLst/>
                <a:latin typeface="Studio-Feixen-Sans"/>
              </a:rPr>
              <a:t>Data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Science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adalah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seperangkat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metodologi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mengambil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,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mengelolah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data,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kemudian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melakuka</a:t>
            </a:r>
            <a:r>
              <a:rPr lang="en-US" dirty="0" err="1" smtClean="0">
                <a:solidFill>
                  <a:srgbClr val="05192D"/>
                </a:solidFill>
                <a:latin typeface="Studio-Feixen-Sans"/>
              </a:rPr>
              <a:t>n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analisis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serta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membuat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model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menarik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kesimpulan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berarti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meaningful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conclusions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).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2286000"/>
            <a:ext cx="435768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Boolean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print(11 </a:t>
            </a:r>
            <a:r>
              <a:rPr lang="en-US" dirty="0"/>
              <a:t>&gt; </a:t>
            </a:r>
            <a:r>
              <a:rPr lang="en-US" dirty="0" smtClean="0"/>
              <a:t>8) #True</a:t>
            </a:r>
            <a:endParaRPr lang="en-US" dirty="0"/>
          </a:p>
          <a:p>
            <a:r>
              <a:rPr lang="en-US" dirty="0" smtClean="0"/>
              <a:t>print(12 </a:t>
            </a:r>
            <a:r>
              <a:rPr lang="en-US" dirty="0"/>
              <a:t>== </a:t>
            </a:r>
            <a:r>
              <a:rPr lang="en-US" dirty="0" smtClean="0"/>
              <a:t>7) #False</a:t>
            </a:r>
            <a:endParaRPr lang="en-US" dirty="0"/>
          </a:p>
          <a:p>
            <a:r>
              <a:rPr lang="en-US" dirty="0" smtClean="0"/>
              <a:t>print(11 </a:t>
            </a:r>
            <a:r>
              <a:rPr lang="en-US" dirty="0"/>
              <a:t>&lt; 9</a:t>
            </a:r>
            <a:r>
              <a:rPr lang="en-US" dirty="0" smtClean="0"/>
              <a:t>) #False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: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("Hello"))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(15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(None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(0))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 smtClean="0"/>
              <a:t>(()))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print(type(10.7)) </a:t>
            </a:r>
            <a:r>
              <a:rPr lang="en-US" dirty="0" err="1" smtClean="0"/>
              <a:t>dan</a:t>
            </a:r>
            <a:r>
              <a:rPr lang="en-US" dirty="0" smtClean="0"/>
              <a:t> print(</a:t>
            </a:r>
            <a:r>
              <a:rPr lang="en-US" dirty="0" err="1" smtClean="0"/>
              <a:t>int</a:t>
            </a:r>
            <a:r>
              <a:rPr lang="en-US" dirty="0" smtClean="0"/>
              <a:t>(19.8))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2myName = “Bola“</a:t>
            </a:r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rint(2myName)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My-Name </a:t>
            </a:r>
            <a:r>
              <a:rPr lang="en-US" sz="2000" dirty="0"/>
              <a:t>= </a:t>
            </a:r>
            <a:r>
              <a:rPr lang="en-US" sz="2000" dirty="0" smtClean="0"/>
              <a:t>“Budi“</a:t>
            </a:r>
            <a:endParaRPr lang="en-US" sz="2000" dirty="0"/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rint(My-Name)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685800" lvl="4" indent="0">
              <a:buNone/>
            </a:pPr>
            <a:r>
              <a:rPr lang="en-US" sz="1800" dirty="0"/>
              <a:t>x = </a:t>
            </a:r>
            <a:r>
              <a:rPr lang="en-US" sz="1800" dirty="0" smtClean="0"/>
              <a:t>“</a:t>
            </a:r>
            <a:r>
              <a:rPr lang="en-US" sz="1800" dirty="0" err="1" smtClean="0"/>
              <a:t>Mantap</a:t>
            </a:r>
            <a:r>
              <a:rPr lang="en-US" sz="1800" dirty="0" smtClean="0"/>
              <a:t>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</a:t>
            </a:r>
            <a:r>
              <a:rPr lang="en-US" sz="1800" dirty="0" smtClean="0"/>
              <a:t>(“</a:t>
            </a:r>
            <a:r>
              <a:rPr lang="en-US" sz="1800" dirty="0" err="1" smtClean="0"/>
              <a:t>Rasanya</a:t>
            </a:r>
            <a:r>
              <a:rPr lang="en-US" sz="1800" dirty="0" smtClean="0"/>
              <a:t> </a:t>
            </a:r>
            <a:r>
              <a:rPr lang="en-US" sz="1800" dirty="0"/>
              <a:t>" + </a:t>
            </a:r>
            <a:r>
              <a:rPr lang="en-US" sz="1800" dirty="0" err="1" smtClean="0"/>
              <a:t>int</a:t>
            </a:r>
            <a:r>
              <a:rPr lang="en-US" sz="1800" dirty="0" smtClean="0"/>
              <a:t>(x))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x = </a:t>
            </a:r>
            <a:r>
              <a:rPr lang="en-US" sz="1900" dirty="0" smtClean="0"/>
              <a:t>[“Joni”, “</a:t>
            </a:r>
            <a:r>
              <a:rPr lang="en-US" sz="1900" dirty="0" err="1" smtClean="0"/>
              <a:t>Jono</a:t>
            </a:r>
            <a:r>
              <a:rPr lang="en-US" sz="1900" dirty="0" smtClean="0"/>
              <a:t>”, “</a:t>
            </a:r>
            <a:r>
              <a:rPr lang="en-US" sz="1900" dirty="0" err="1" smtClean="0"/>
              <a:t>Jojon</a:t>
            </a:r>
            <a:r>
              <a:rPr lang="en-US" sz="1900" dirty="0" smtClean="0"/>
              <a:t>”]</a:t>
            </a:r>
            <a:endParaRPr lang="en-US" sz="1900" dirty="0"/>
          </a:p>
          <a:p>
            <a:pPr marL="502920" lvl="3" indent="0">
              <a:buNone/>
            </a:pPr>
            <a:r>
              <a:rPr lang="en-US" sz="1900" dirty="0" smtClean="0"/>
              <a:t>print(type(x</a:t>
            </a:r>
            <a:r>
              <a:rPr lang="en-US" sz="1900" dirty="0"/>
              <a:t>)) 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float("</a:t>
            </a:r>
            <a:r>
              <a:rPr lang="en-US" dirty="0" smtClean="0"/>
              <a:t>4.3")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</a:t>
            </a:r>
            <a:r>
              <a:rPr lang="en-US" dirty="0" err="1" smtClean="0"/>
              <a:t>str</a:t>
            </a:r>
            <a:r>
              <a:rPr lang="en-US" dirty="0" smtClean="0"/>
              <a:t>(4.7)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     p</a:t>
            </a:r>
            <a:r>
              <a:rPr lang="en-US" dirty="0" smtClean="0"/>
              <a:t>rint(7+x)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700" dirty="0"/>
              <a:t>x = </a:t>
            </a:r>
            <a:r>
              <a:rPr lang="en-US" sz="1700" dirty="0" err="1"/>
              <a:t>int</a:t>
            </a:r>
            <a:r>
              <a:rPr lang="en-US" sz="1700" dirty="0"/>
              <a:t>(4.7)</a:t>
            </a:r>
          </a:p>
          <a:p>
            <a:pPr marL="502920" lvl="3" indent="0">
              <a:buNone/>
            </a:pPr>
            <a:r>
              <a:rPr lang="en-US" sz="1700" dirty="0" smtClean="0"/>
              <a:t>Print(7+X)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86663" y="2286000"/>
            <a:ext cx="3157538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x=11</a:t>
            </a:r>
          </a:p>
          <a:p>
            <a:r>
              <a:rPr lang="es-ES" dirty="0"/>
              <a:t>y=2</a:t>
            </a:r>
          </a:p>
          <a:p>
            <a:r>
              <a:rPr lang="es-ES" dirty="0" err="1"/>
              <a:t>print</a:t>
            </a:r>
            <a:r>
              <a:rPr lang="es-ES" dirty="0"/>
              <a:t>(x*y) #22</a:t>
            </a:r>
          </a:p>
          <a:p>
            <a:r>
              <a:rPr lang="es-ES" dirty="0" err="1"/>
              <a:t>print</a:t>
            </a:r>
            <a:r>
              <a:rPr lang="es-ES" dirty="0"/>
              <a:t>(x/y) #5.5</a:t>
            </a:r>
          </a:p>
          <a:p>
            <a:r>
              <a:rPr lang="es-ES" dirty="0" err="1"/>
              <a:t>print</a:t>
            </a:r>
            <a:r>
              <a:rPr lang="es-ES" dirty="0"/>
              <a:t>(x**y)#121</a:t>
            </a:r>
          </a:p>
          <a:p>
            <a:r>
              <a:rPr lang="es-ES" dirty="0" err="1"/>
              <a:t>print</a:t>
            </a:r>
            <a:r>
              <a:rPr lang="es-ES" dirty="0"/>
              <a:t>(x//y) #5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4717"/>
              </p:ext>
            </p:extLst>
          </p:nvPr>
        </p:nvGraphicFramePr>
        <p:xfrm>
          <a:off x="1204671" y="2286000"/>
          <a:ext cx="5967654" cy="40227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0992"/>
                <a:gridCol w="2322348"/>
                <a:gridCol w="1984314"/>
              </a:tblGrid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Operator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Addition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Exponentiation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 y</a:t>
                      </a:r>
                    </a:p>
                  </a:txBody>
                  <a:tcPr marL="58279" marR="58279" marT="58279" marB="58279"/>
                </a:tc>
              </a:tr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Floor 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 y</a:t>
                      </a:r>
                    </a:p>
                  </a:txBody>
                  <a:tcPr marL="58279" marR="58279" marT="58279" marB="582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566" y="2205835"/>
            <a:ext cx="165936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r>
              <a:rPr lang="en-US" dirty="0"/>
              <a:t>x += 3</a:t>
            </a:r>
          </a:p>
          <a:p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18707"/>
              </p:ext>
            </p:extLst>
          </p:nvPr>
        </p:nvGraphicFramePr>
        <p:xfrm>
          <a:off x="1024129" y="2185988"/>
          <a:ext cx="6348221" cy="37725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1689"/>
                <a:gridCol w="1953266"/>
                <a:gridCol w="1953266"/>
              </a:tblGrid>
              <a:tr h="34422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Same As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3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 logika digunakan untuk menggabungkan pernyataan </a:t>
            </a:r>
            <a:r>
              <a:rPr lang="sv-SE" dirty="0" smtClean="0"/>
              <a:t>kondisional: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1143"/>
              </p:ext>
            </p:extLst>
          </p:nvPr>
        </p:nvGraphicFramePr>
        <p:xfrm>
          <a:off x="1224692" y="3020223"/>
          <a:ext cx="5861909" cy="249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2746"/>
                <a:gridCol w="2557463"/>
                <a:gridCol w="2171700"/>
              </a:tblGrid>
              <a:tr h="3948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and  x </a:t>
                      </a:r>
                      <a:r>
                        <a:rPr lang="en-US" dirty="0" smtClean="0">
                          <a:effectLst/>
                        </a:rPr>
                        <a:t>&lt;8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or x &lt; </a:t>
                      </a:r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</a:t>
                      </a:r>
                      <a:r>
                        <a:rPr lang="en-US" dirty="0" smtClean="0">
                          <a:effectLst/>
                        </a:rPr>
                        <a:t>6 </a:t>
                      </a:r>
                      <a:r>
                        <a:rPr lang="en-US" dirty="0">
                          <a:effectLst/>
                        </a:rPr>
                        <a:t>and x &lt; </a:t>
                      </a:r>
                      <a:r>
                        <a:rPr lang="en-US" dirty="0" smtClean="0">
                          <a:effectLst/>
                        </a:rPr>
                        <a:t>9)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427490" y="3005935"/>
            <a:ext cx="4059659" cy="29233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x = 6</a:t>
            </a:r>
          </a:p>
          <a:p>
            <a:pPr marL="0" indent="0">
              <a:buNone/>
            </a:pPr>
            <a:r>
              <a:rPr lang="en-US" dirty="0"/>
              <a:t>print(not(x &gt; </a:t>
            </a:r>
            <a:r>
              <a:rPr lang="en-US" dirty="0" smtClean="0"/>
              <a:t>5 </a:t>
            </a:r>
            <a:r>
              <a:rPr lang="en-US" dirty="0"/>
              <a:t>and x &lt; 8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#False</a:t>
            </a:r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825" y="2286000"/>
            <a:ext cx="3000376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 = 5</a:t>
            </a:r>
          </a:p>
          <a:p>
            <a:r>
              <a:rPr lang="es-ES" dirty="0"/>
              <a:t>y = </a:t>
            </a:r>
            <a:r>
              <a:rPr lang="es-ES" dirty="0" smtClean="0"/>
              <a:t>3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!= y</a:t>
            </a:r>
            <a:r>
              <a:rPr lang="es-ES" dirty="0" smtClean="0"/>
              <a:t>) #True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775"/>
              </p:ext>
            </p:extLst>
          </p:nvPr>
        </p:nvGraphicFramePr>
        <p:xfrm>
          <a:off x="1137260" y="2253076"/>
          <a:ext cx="5963628" cy="40283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3139"/>
                <a:gridCol w="2312486"/>
                <a:gridCol w="1988003"/>
              </a:tblGrid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Operator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Name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Example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==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Not 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!=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&gt;= y</a:t>
                      </a:r>
                    </a:p>
                  </a:txBody>
                  <a:tcPr marL="67666" marR="67666" marT="67666" marB="67666"/>
                </a:tc>
              </a:tr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&lt;= y</a:t>
                      </a:r>
                    </a:p>
                  </a:txBody>
                  <a:tcPr marL="67666" marR="67666" marT="67666" marB="676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sv-SE" dirty="0"/>
              <a:t>digunakan untuk menyimpan beberapa item dalam satu variabel</a:t>
            </a:r>
            <a:r>
              <a:rPr lang="sv-SE" dirty="0" smtClean="0"/>
              <a:t>.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 err="1" smtClean="0"/>
              <a:t>tersusun</a:t>
            </a:r>
            <a:r>
              <a:rPr lang="en-US" b="1" dirty="0" smtClean="0"/>
              <a:t>/</a:t>
            </a:r>
            <a:r>
              <a:rPr lang="en-US" b="1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diubah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erta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emungkinkan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/>
              <a:t>duplikat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list </a:t>
            </a:r>
            <a:r>
              <a:rPr lang="en-US" sz="2000" dirty="0"/>
              <a:t>= ['motor','</a:t>
            </a:r>
            <a:r>
              <a:rPr lang="en-US" sz="2000" dirty="0" err="1"/>
              <a:t>mobil</a:t>
            </a:r>
            <a:r>
              <a:rPr lang="en-US" sz="2000" dirty="0"/>
              <a:t>','</a:t>
            </a:r>
            <a:r>
              <a:rPr lang="en-US" sz="2000" dirty="0" err="1"/>
              <a:t>becak</a:t>
            </a:r>
            <a:r>
              <a:rPr lang="en-US" sz="2000" dirty="0"/>
              <a:t>','</a:t>
            </a:r>
            <a:r>
              <a:rPr lang="en-US" sz="2000" dirty="0" err="1"/>
              <a:t>sepeda</a:t>
            </a:r>
            <a:r>
              <a:rPr lang="en-US" sz="2000" dirty="0" smtClean="0"/>
              <a:t>','</a:t>
            </a:r>
            <a:r>
              <a:rPr lang="en-US" sz="2000" dirty="0" err="1" smtClean="0"/>
              <a:t>pesawat</a:t>
            </a:r>
            <a:r>
              <a:rPr lang="en-US" sz="2000" dirty="0"/>
              <a:t>']</a:t>
            </a:r>
            <a:br>
              <a:rPr lang="en-US" sz="2000" dirty="0"/>
            </a:br>
            <a:r>
              <a:rPr lang="en-US" sz="2000" dirty="0" smtClean="0"/>
              <a:t>print(list) 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len</a:t>
            </a:r>
            <a:r>
              <a:rPr lang="en-US" sz="2000" dirty="0" smtClean="0"/>
              <a:t>(list)) #output: 5</a:t>
            </a:r>
          </a:p>
          <a:p>
            <a:r>
              <a:rPr lang="en-US" sz="2000" dirty="0" smtClean="0"/>
              <a:t>print(type(list)) </a:t>
            </a:r>
          </a:p>
          <a:p>
            <a:r>
              <a:rPr lang="en-US" sz="2000" dirty="0" smtClean="0"/>
              <a:t>print(list[1]) #</a:t>
            </a:r>
            <a:r>
              <a:rPr lang="en-US" sz="2000" dirty="0" err="1" smtClean="0"/>
              <a:t>mobil</a:t>
            </a:r>
            <a:endParaRPr lang="en-US" sz="2000" dirty="0" smtClean="0"/>
          </a:p>
          <a:p>
            <a:r>
              <a:rPr lang="en-US" sz="2000" dirty="0" smtClean="0"/>
              <a:t>print(list</a:t>
            </a:r>
            <a:r>
              <a:rPr lang="en-US" sz="2000" dirty="0"/>
              <a:t>[-1</a:t>
            </a:r>
            <a:r>
              <a:rPr lang="en-US" sz="2000" dirty="0" smtClean="0"/>
              <a:t>]) #</a:t>
            </a:r>
            <a:r>
              <a:rPr lang="en-US" sz="2000" dirty="0" err="1" smtClean="0"/>
              <a:t>pesawat</a:t>
            </a:r>
            <a:endParaRPr lang="en-US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000" dirty="0"/>
              <a:t>print(list[2:4]) #['</a:t>
            </a:r>
            <a:r>
              <a:rPr lang="en-US" sz="2000" dirty="0" err="1"/>
              <a:t>becak</a:t>
            </a:r>
            <a:r>
              <a:rPr lang="en-US" sz="2000" dirty="0"/>
              <a:t>', '</a:t>
            </a:r>
            <a:r>
              <a:rPr lang="en-US" sz="2000" dirty="0" err="1"/>
              <a:t>sepeda</a:t>
            </a:r>
            <a:r>
              <a:rPr lang="en-US" sz="2000" dirty="0"/>
              <a:t>']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bah</a:t>
            </a:r>
            <a:r>
              <a:rPr lang="en-US" dirty="0" smtClean="0"/>
              <a:t> </a:t>
            </a:r>
            <a:r>
              <a:rPr lang="en-US" dirty="0"/>
              <a:t>item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list:</a:t>
            </a:r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  <a:br>
              <a:rPr lang="en-US" sz="2400" dirty="0"/>
            </a:br>
            <a:r>
              <a:rPr lang="en-US" sz="2400" dirty="0"/>
              <a:t>list[2] = "taxi"</a:t>
            </a:r>
          </a:p>
          <a:p>
            <a:r>
              <a:rPr lang="en-US" sz="2400" dirty="0" smtClean="0"/>
              <a:t>print(list</a:t>
            </a:r>
            <a:r>
              <a:rPr lang="en-US" sz="2400" dirty="0"/>
              <a:t>)  </a:t>
            </a:r>
            <a:r>
              <a:rPr lang="en-US" sz="2400" dirty="0" smtClean="0"/>
              <a:t>#output: [</a:t>
            </a:r>
            <a:r>
              <a:rPr lang="en-US" sz="2400" dirty="0"/>
              <a:t>'motor', '</a:t>
            </a:r>
            <a:r>
              <a:rPr lang="en-US" sz="2400" dirty="0" err="1"/>
              <a:t>mobil</a:t>
            </a:r>
            <a:r>
              <a:rPr lang="en-US" sz="2400" dirty="0"/>
              <a:t>', 'taxi',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>list[1:3]= ["taxi","</a:t>
            </a:r>
            <a:r>
              <a:rPr lang="en-US" sz="2400" dirty="0" err="1"/>
              <a:t>transjakarta</a:t>
            </a:r>
            <a:r>
              <a:rPr lang="en-US" sz="2400" dirty="0" smtClean="0"/>
              <a:t>"]</a:t>
            </a:r>
            <a:endParaRPr lang="en-US" sz="2400" dirty="0"/>
          </a:p>
          <a:p>
            <a:r>
              <a:rPr lang="en-US" sz="2400" dirty="0"/>
              <a:t>print(list) </a:t>
            </a:r>
            <a:r>
              <a:rPr lang="en-US" sz="2400" dirty="0" smtClean="0"/>
              <a:t>#output: [</a:t>
            </a:r>
            <a:r>
              <a:rPr lang="en-US" sz="2400" dirty="0"/>
              <a:t>'motor', 'taxi', '</a:t>
            </a:r>
            <a:r>
              <a:rPr lang="en-US" sz="2400" dirty="0" err="1"/>
              <a:t>transjakarta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append: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list = ['motor','</a:t>
            </a:r>
            <a:r>
              <a:rPr lang="en-US" sz="1400" dirty="0" err="1"/>
              <a:t>mobil</a:t>
            </a:r>
            <a:r>
              <a:rPr lang="en-US" sz="1400" dirty="0"/>
              <a:t>','</a:t>
            </a:r>
            <a:r>
              <a:rPr lang="en-US" sz="1400" dirty="0" err="1"/>
              <a:t>becak</a:t>
            </a:r>
            <a:r>
              <a:rPr lang="en-US" sz="1400" dirty="0"/>
              <a:t>','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list.append</a:t>
            </a:r>
            <a:r>
              <a:rPr lang="en-US" sz="1400" dirty="0"/>
              <a:t>("taxi</a:t>
            </a:r>
            <a:r>
              <a:rPr lang="en-US" sz="1400" dirty="0" smtClean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insert:</a:t>
            </a:r>
            <a:endParaRPr lang="en-US" sz="14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list.insert</a:t>
            </a:r>
            <a:r>
              <a:rPr lang="en-US" sz="1400" dirty="0"/>
              <a:t>(2, "</a:t>
            </a:r>
            <a:r>
              <a:rPr lang="en-US" sz="1400" dirty="0" err="1"/>
              <a:t>ojek</a:t>
            </a:r>
            <a:r>
              <a:rPr lang="en-US" sz="1400" dirty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print(list) # 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ojek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extend: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 = ['motor','</a:t>
            </a:r>
            <a:r>
              <a:rPr lang="en-US" sz="1400" dirty="0" err="1" smtClean="0"/>
              <a:t>mobil</a:t>
            </a:r>
            <a:r>
              <a:rPr lang="en-US" sz="1400" dirty="0" smtClean="0"/>
              <a:t>','</a:t>
            </a:r>
            <a:r>
              <a:rPr lang="en-US" sz="1400" dirty="0" err="1" smtClean="0"/>
              <a:t>becak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ist2 </a:t>
            </a:r>
            <a:r>
              <a:rPr lang="en-US" sz="1400" dirty="0"/>
              <a:t>= ['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List3 = list + list2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list.extend</a:t>
            </a:r>
            <a:r>
              <a:rPr lang="en-US" sz="1400" dirty="0" smtClean="0"/>
              <a:t>(list2)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print(list3)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1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0B160-782E-4BD4-9F94-6961417B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data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DA389-0DF7-4EBD-A2AF-8B65E6B7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membantu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mendeteksi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peristiwa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anomali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kecurangan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dalam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pembelian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fraudulent purchases).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Data juga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mendiagnosis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penyebab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dan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perilaku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diamati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misalnya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aktivitas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Anda di Spotify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atau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Netflix.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ata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memprediksi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di masa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depan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memperkirakan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ukuran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populasi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Data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dapat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menggambarkan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keadaan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saat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ini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konsumsi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energi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96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remove: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thislist.remove</a:t>
            </a:r>
            <a:r>
              <a:rPr lang="en-US" sz="1400" dirty="0" smtClean="0"/>
              <a:t>("banana")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 #['apple', 'cherry']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pop():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thislist.pop</a:t>
            </a:r>
            <a:r>
              <a:rPr lang="en-US" sz="1400" dirty="0" smtClean="0"/>
              <a:t>(1)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/>
              <a:t>Penggunaan</a:t>
            </a:r>
            <a:r>
              <a:rPr lang="en-US" sz="1400" b="1" dirty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/>
              <a:t> </a:t>
            </a:r>
            <a:r>
              <a:rPr lang="en-US" sz="1400" b="1" dirty="0" smtClean="0"/>
              <a:t>del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clear: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del</a:t>
            </a:r>
            <a:r>
              <a:rPr lang="en-US" sz="1400" dirty="0"/>
              <a:t> 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[0]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/>
              <a:t>) #['banana', 'cherry']</a:t>
            </a: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thislist.clear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smtClean="0"/>
              <a:t>  print(</a:t>
            </a:r>
            <a:r>
              <a:rPr lang="en-US" sz="1400" dirty="0" err="1" smtClean="0"/>
              <a:t>thislist</a:t>
            </a:r>
            <a:r>
              <a:rPr lang="en-US" sz="1400" dirty="0"/>
              <a:t>) #[]</a:t>
            </a:r>
          </a:p>
        </p:txBody>
      </p:sp>
    </p:spTree>
    <p:extLst>
      <p:ext uri="{BB962C8B-B14F-4D97-AF65-F5344CB8AC3E}">
        <p14:creationId xmlns:p14="http://schemas.microsoft.com/office/powerpoint/2010/main" val="37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list: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/>
              <a:t>list.sort</a:t>
            </a:r>
            <a:r>
              <a:rPr lang="en-US" dirty="0"/>
              <a:t>()</a:t>
            </a:r>
          </a:p>
          <a:p>
            <a:r>
              <a:rPr lang="en-US" dirty="0"/>
              <a:t>print(list) </a:t>
            </a:r>
            <a:r>
              <a:rPr lang="en-US" dirty="0" smtClean="0"/>
              <a:t>#[</a:t>
            </a:r>
            <a:r>
              <a:rPr lang="en-US" dirty="0"/>
              <a:t>'2', '</a:t>
            </a:r>
            <a:r>
              <a:rPr lang="en-US" dirty="0" err="1"/>
              <a:t>Becak</a:t>
            </a:r>
            <a:r>
              <a:rPr lang="en-US" dirty="0"/>
              <a:t>', 'motor', '</a:t>
            </a:r>
            <a:r>
              <a:rPr lang="en-US" dirty="0" err="1"/>
              <a:t>pesawat</a:t>
            </a:r>
            <a:r>
              <a:rPr lang="en-US" dirty="0"/>
              <a:t>', '</a:t>
            </a:r>
            <a:r>
              <a:rPr lang="en-US" dirty="0" err="1"/>
              <a:t>sepeda</a:t>
            </a:r>
            <a:r>
              <a:rPr lang="en-US" dirty="0"/>
              <a:t>']</a:t>
            </a:r>
          </a:p>
          <a:p>
            <a:r>
              <a:rPr lang="en-US" dirty="0" err="1"/>
              <a:t>list.sort</a:t>
            </a:r>
            <a:r>
              <a:rPr lang="en-US" dirty="0"/>
              <a:t>(reverse =True)</a:t>
            </a:r>
          </a:p>
          <a:p>
            <a:r>
              <a:rPr lang="en-US" dirty="0"/>
              <a:t>print(list) #['</a:t>
            </a:r>
            <a:r>
              <a:rPr lang="en-US" dirty="0" err="1"/>
              <a:t>sepeda</a:t>
            </a:r>
            <a:r>
              <a:rPr lang="en-US" dirty="0"/>
              <a:t>', '</a:t>
            </a:r>
            <a:r>
              <a:rPr lang="en-US" dirty="0" err="1"/>
              <a:t>pesawat</a:t>
            </a:r>
            <a:r>
              <a:rPr lang="en-US" dirty="0"/>
              <a:t>', 'motor', '</a:t>
            </a:r>
            <a:r>
              <a:rPr lang="en-US" dirty="0" err="1"/>
              <a:t>Becak</a:t>
            </a:r>
            <a:r>
              <a:rPr lang="en-US" dirty="0"/>
              <a:t>', '2']</a:t>
            </a:r>
          </a:p>
        </p:txBody>
      </p:sp>
    </p:spTree>
    <p:extLst>
      <p:ext uri="{BB962C8B-B14F-4D97-AF65-F5344CB8AC3E}">
        <p14:creationId xmlns:p14="http://schemas.microsoft.com/office/powerpoint/2010/main" val="3192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smtClean="0"/>
              <a:t>copy()</a:t>
            </a:r>
            <a:r>
              <a:rPr lang="en-US" dirty="0" smtClean="0"/>
              <a:t>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=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Cara lain:</a:t>
            </a:r>
          </a:p>
          <a:p>
            <a:r>
              <a:rPr lang="en-US" dirty="0" smtClean="0"/>
              <a:t>list2 </a:t>
            </a:r>
            <a:r>
              <a:rPr lang="en-US" dirty="0"/>
              <a:t>= ['motor','2','Becak','sepeda','pesawat</a:t>
            </a:r>
            <a:r>
              <a:rPr lang="en-US" dirty="0" smtClean="0"/>
              <a:t>']</a:t>
            </a:r>
          </a:p>
          <a:p>
            <a:r>
              <a:rPr lang="en-US" dirty="0" err="1"/>
              <a:t>mylist</a:t>
            </a:r>
            <a:r>
              <a:rPr lang="en-US" dirty="0"/>
              <a:t> = </a:t>
            </a:r>
            <a:r>
              <a:rPr lang="en-US" dirty="0" smtClean="0"/>
              <a:t>list(list2)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Item </a:t>
            </a:r>
            <a:r>
              <a:rPr lang="en-US" sz="1600" dirty="0" err="1" smtClean="0"/>
              <a:t>dalam</a:t>
            </a:r>
            <a:r>
              <a:rPr lang="en-US" sz="1600" dirty="0" smtClean="0"/>
              <a:t> tuple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 (</a:t>
            </a:r>
            <a:r>
              <a:rPr lang="en-US" sz="1600" b="1" dirty="0" smtClean="0"/>
              <a:t>unchangeable/immutable)</a:t>
            </a:r>
            <a:r>
              <a:rPr lang="en-US" sz="1600" dirty="0" smtClean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Contoh</a:t>
            </a:r>
            <a:r>
              <a:rPr lang="en-US" sz="1600" dirty="0" smtClean="0"/>
              <a:t>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mytuple</a:t>
            </a:r>
            <a:r>
              <a:rPr lang="en-US" sz="1600" dirty="0"/>
              <a:t> = ('motor', 2,'Becak','sepeda','pesawat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print(type(</a:t>
            </a:r>
            <a:r>
              <a:rPr lang="en-US" sz="1600" dirty="0" err="1" smtClean="0"/>
              <a:t>mytuple</a:t>
            </a:r>
            <a:r>
              <a:rPr lang="en-US" sz="1600" dirty="0" smtClean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mytuple</a:t>
            </a:r>
            <a:r>
              <a:rPr lang="en-US" sz="1600" dirty="0"/>
              <a:t>[-1</a:t>
            </a:r>
            <a:r>
              <a:rPr lang="en-US" sz="1600" dirty="0" smtClean="0"/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Change Tuple </a:t>
            </a:r>
            <a:r>
              <a:rPr lang="en-US" sz="1600" b="1" dirty="0" smtClean="0"/>
              <a:t>Values:</a:t>
            </a:r>
            <a:endParaRPr lang="en-US" sz="16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</a:t>
            </a:r>
            <a:r>
              <a:rPr lang="en-US" sz="1600" dirty="0" smtClean="0"/>
              <a:t>=('motor', </a:t>
            </a:r>
            <a:r>
              <a:rPr lang="en-US" sz="1600" dirty="0"/>
              <a:t>2,'Becak','sepeda','pesawat')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 =list(x)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y[1]='</a:t>
            </a:r>
            <a:r>
              <a:rPr lang="en-US" sz="1600" dirty="0" err="1"/>
              <a:t>mobil</a:t>
            </a:r>
            <a:r>
              <a:rPr lang="en-US" sz="1600" dirty="0"/>
              <a:t>'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y.append</a:t>
            </a:r>
            <a:r>
              <a:rPr lang="en-US" sz="1600" dirty="0"/>
              <a:t>('taxi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y.remove</a:t>
            </a:r>
            <a:r>
              <a:rPr lang="en-US" sz="1600" dirty="0"/>
              <a:t>('motor</a:t>
            </a:r>
            <a:r>
              <a:rPr lang="en-US" sz="1600" dirty="0" smtClean="0"/>
              <a:t>')</a:t>
            </a:r>
            <a:endParaRPr lang="en-US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= tuple(y)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print(x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 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Array, </a:t>
            </a:r>
            <a:r>
              <a:rPr lang="en-US" dirty="0" err="1"/>
              <a:t>tetapi</a:t>
            </a:r>
            <a:r>
              <a:rPr lang="en-US" dirty="0"/>
              <a:t> </a:t>
            </a:r>
            <a:r>
              <a:rPr lang="en-US" b="1" dirty="0" smtClean="0"/>
              <a:t>List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 smtClean="0"/>
              <a:t>.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smtClean="0"/>
              <a:t>di </a:t>
            </a:r>
            <a:r>
              <a:rPr lang="en-US" dirty="0"/>
              <a:t>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Unpack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mytuple</a:t>
            </a:r>
            <a:r>
              <a:rPr lang="en-US" sz="2400" dirty="0"/>
              <a:t> = ('motor', 2,</a:t>
            </a:r>
            <a:r>
              <a:rPr lang="en-US" sz="2400" dirty="0" smtClean="0"/>
              <a:t>'Becak')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pertama</a:t>
            </a:r>
            <a:r>
              <a:rPr lang="en-US" sz="2400" dirty="0" smtClean="0"/>
              <a:t>, </a:t>
            </a:r>
            <a:r>
              <a:rPr lang="en-US" sz="2400" dirty="0" err="1" smtClean="0"/>
              <a:t>kedua</a:t>
            </a:r>
            <a:r>
              <a:rPr lang="en-US" sz="2400" dirty="0" smtClean="0"/>
              <a:t>, </a:t>
            </a:r>
            <a:r>
              <a:rPr lang="en-US" sz="2400" dirty="0" err="1" smtClean="0"/>
              <a:t>ketiga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 smtClean="0"/>
              <a:t>mytuple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ketiga</a:t>
            </a:r>
            <a:r>
              <a:rPr lang="en-US" sz="2400" dirty="0"/>
              <a:t>) #motor 2 </a:t>
            </a:r>
            <a:r>
              <a:rPr lang="en-US" sz="2400" dirty="0" err="1"/>
              <a:t>Becak</a:t>
            </a:r>
            <a:endParaRPr lang="en-US" sz="2400" dirty="0"/>
          </a:p>
          <a:p>
            <a:r>
              <a:rPr lang="en-US" sz="2400" b="1" dirty="0" err="1"/>
              <a:t>Catatan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bintang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mytuple</a:t>
            </a:r>
            <a:r>
              <a:rPr lang="en-US" sz="2400" dirty="0"/>
              <a:t> = ('motor', 2,'Becak','sepeda','pesawat')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*</a:t>
            </a:r>
            <a:r>
              <a:rPr lang="en-US" sz="2400" dirty="0" err="1"/>
              <a:t>ketiga</a:t>
            </a:r>
            <a:r>
              <a:rPr lang="en-US" sz="2400" dirty="0"/>
              <a:t>) = </a:t>
            </a:r>
            <a:r>
              <a:rPr lang="en-US" sz="2400" dirty="0" err="1"/>
              <a:t>mytuple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) #motor 2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ketiga</a:t>
            </a:r>
            <a:r>
              <a:rPr lang="en-US" sz="2400" dirty="0"/>
              <a:t>) #['</a:t>
            </a:r>
            <a:r>
              <a:rPr lang="en-US" sz="2400" dirty="0" err="1"/>
              <a:t>Becak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dan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Penggunaan</a:t>
            </a:r>
            <a:r>
              <a:rPr lang="en-US" b="1" dirty="0" smtClean="0"/>
              <a:t> index:</a:t>
            </a:r>
          </a:p>
          <a:p>
            <a:r>
              <a:rPr lang="en-US" dirty="0" err="1" smtClean="0"/>
              <a:t>Tuple_pertama</a:t>
            </a:r>
            <a:r>
              <a:rPr lang="en-US" dirty="0" smtClean="0"/>
              <a:t> </a:t>
            </a:r>
            <a:r>
              <a:rPr lang="en-US" dirty="0"/>
              <a:t>= (1, </a:t>
            </a:r>
            <a:r>
              <a:rPr lang="en-US" dirty="0" smtClean="0"/>
              <a:t>2, </a:t>
            </a:r>
            <a:r>
              <a:rPr lang="en-US" dirty="0"/>
              <a:t>7, 8, 7, 5, 4, 6, 8, 5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 smtClean="0"/>
              <a:t>Tuple_pertama.index</a:t>
            </a:r>
            <a:r>
              <a:rPr lang="en-US" dirty="0" smtClean="0"/>
              <a:t>(6) #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 </a:t>
            </a:r>
            <a:r>
              <a:rPr lang="en-US" dirty="0" err="1" smtClean="0"/>
              <a:t>ada</a:t>
            </a:r>
            <a:r>
              <a:rPr lang="en-US" dirty="0" smtClean="0"/>
              <a:t> di index </a:t>
            </a:r>
            <a:r>
              <a:rPr lang="en-US" dirty="0" err="1" smtClean="0"/>
              <a:t>keberapa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 output:7</a:t>
            </a:r>
          </a:p>
          <a:p>
            <a:endParaRPr lang="en-US" dirty="0"/>
          </a:p>
          <a:p>
            <a:r>
              <a:rPr lang="en-US" b="1" dirty="0" err="1" smtClean="0"/>
              <a:t>Penggunaan</a:t>
            </a:r>
            <a:r>
              <a:rPr lang="en-US" b="1" dirty="0" smtClean="0"/>
              <a:t> count:</a:t>
            </a:r>
          </a:p>
          <a:p>
            <a:r>
              <a:rPr lang="en-US" dirty="0" err="1"/>
              <a:t>Tuple_pertama</a:t>
            </a:r>
            <a:r>
              <a:rPr lang="en-US" dirty="0"/>
              <a:t> = (1, </a:t>
            </a:r>
            <a:r>
              <a:rPr lang="en-US" dirty="0" smtClean="0"/>
              <a:t>2, </a:t>
            </a:r>
            <a:r>
              <a:rPr lang="en-US" dirty="0"/>
              <a:t>7, 8, 7, 5, 4, 6, 8, 5)</a:t>
            </a:r>
          </a:p>
          <a:p>
            <a:r>
              <a:rPr lang="en-US" dirty="0"/>
              <a:t>x = </a:t>
            </a:r>
            <a:r>
              <a:rPr lang="en-US" dirty="0" err="1" smtClean="0"/>
              <a:t>Tuple_pertama.count</a:t>
            </a:r>
            <a:r>
              <a:rPr lang="en-US" dirty="0" smtClean="0"/>
              <a:t>(7) #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angka</a:t>
            </a:r>
            <a:r>
              <a:rPr lang="en-US" dirty="0" smtClean="0"/>
              <a:t> 7 </a:t>
            </a:r>
            <a:r>
              <a:rPr lang="en-US" dirty="0" err="1" smtClean="0"/>
              <a:t>muncul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#output: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tidak</a:t>
            </a:r>
            <a:r>
              <a:rPr lang="en-US" b="1" dirty="0"/>
              <a:t> </a:t>
            </a:r>
            <a:r>
              <a:rPr lang="en-US" b="1" i="1" dirty="0" err="1" smtClean="0"/>
              <a:t>berurutan</a:t>
            </a:r>
            <a:r>
              <a:rPr lang="en-US" dirty="0"/>
              <a:t>, </a:t>
            </a:r>
            <a:r>
              <a:rPr lang="en-US" b="1" i="1" dirty="0" err="1"/>
              <a:t>tidak</a:t>
            </a:r>
            <a:r>
              <a:rPr lang="en-US" b="1" i="1" dirty="0"/>
              <a:t> </a:t>
            </a:r>
            <a:r>
              <a:rPr lang="en-US" b="1" i="1" dirty="0" err="1" smtClean="0"/>
              <a:t>terindeks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bias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/>
              <a:t>'}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pPr algn="just"/>
            <a:r>
              <a:rPr lang="en-US" dirty="0"/>
              <a:t>print(type(</a:t>
            </a:r>
            <a:r>
              <a:rPr lang="en-US" dirty="0" err="1"/>
              <a:t>myset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36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kita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smtClean="0"/>
              <a:t>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key.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looping: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'motor</a:t>
            </a:r>
            <a:r>
              <a:rPr lang="en-US" dirty="0" smtClean="0"/>
              <a:t>'</a:t>
            </a:r>
            <a:r>
              <a:rPr lang="en-US" dirty="0"/>
              <a:t> in </a:t>
            </a:r>
            <a:r>
              <a:rPr lang="en-US" dirty="0" err="1"/>
              <a:t>thisset</a:t>
            </a:r>
            <a:r>
              <a:rPr lang="en-US" dirty="0" smtClean="0"/>
              <a:t>) #output True </a:t>
            </a:r>
            <a:r>
              <a:rPr lang="en-US" dirty="0" err="1" smtClean="0"/>
              <a:t>jika</a:t>
            </a:r>
            <a:r>
              <a:rPr lang="en-US" dirty="0" smtClean="0"/>
              <a:t> kata motor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Setelah</a:t>
            </a:r>
            <a:r>
              <a:rPr lang="en-US" dirty="0"/>
              <a:t> set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/>
              <a:t>thisset.add</a:t>
            </a:r>
            <a:r>
              <a:rPr lang="en-US" dirty="0"/>
              <a:t>('taxi</a:t>
            </a:r>
            <a:r>
              <a:rPr lang="en-US" dirty="0" smtClean="0"/>
              <a:t>') 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Menambahkan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set lain: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 smtClean="0"/>
              <a:t>'}</a:t>
            </a:r>
          </a:p>
          <a:p>
            <a:r>
              <a:rPr lang="en-US" dirty="0"/>
              <a:t>thisset2 = {'</a:t>
            </a:r>
            <a:r>
              <a:rPr lang="en-US" dirty="0" err="1"/>
              <a:t>sepeda</a:t>
            </a:r>
            <a:r>
              <a:rPr lang="en-US" dirty="0"/>
              <a:t>',</a:t>
            </a:r>
            <a:r>
              <a:rPr lang="en-US" dirty="0" smtClean="0"/>
              <a:t>'</a:t>
            </a:r>
            <a:r>
              <a:rPr lang="en-US" dirty="0" err="1" smtClean="0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 smtClean="0"/>
              <a:t>thisset.update</a:t>
            </a:r>
            <a:r>
              <a:rPr lang="en-US" dirty="0" smtClean="0"/>
              <a:t>(thisset2)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</a:t>
            </a:r>
          </a:p>
          <a:p>
            <a:r>
              <a:rPr lang="en-US" dirty="0"/>
              <a:t>thisset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err="1" smtClean="0"/>
              <a:t>thisset.union</a:t>
            </a:r>
            <a:r>
              <a:rPr lang="en-US" dirty="0" smtClean="0"/>
              <a:t>(</a:t>
            </a:r>
            <a:r>
              <a:rPr lang="en-US" dirty="0"/>
              <a:t>thisset</a:t>
            </a:r>
            <a:r>
              <a:rPr lang="en-US" dirty="0" smtClean="0"/>
              <a:t>2) # union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print(thisset3)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 smtClean="0"/>
              <a:t>Inggris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es-ES" dirty="0"/>
              <a:t> </a:t>
            </a:r>
            <a:r>
              <a:rPr lang="es-ES" dirty="0" err="1"/>
              <a:t>dibuat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 </a:t>
            </a:r>
            <a:r>
              <a:rPr lang="es-ES" b="1" dirty="0"/>
              <a:t>Guido van </a:t>
            </a:r>
            <a:r>
              <a:rPr lang="es-ES" b="1" dirty="0" err="1"/>
              <a:t>Rossum</a:t>
            </a:r>
            <a:r>
              <a:rPr lang="es-ES" dirty="0"/>
              <a:t>, dan </a:t>
            </a:r>
            <a:r>
              <a:rPr lang="es-ES" dirty="0" err="1"/>
              <a:t>dirilis</a:t>
            </a:r>
            <a:r>
              <a:rPr lang="es-ES" dirty="0"/>
              <a:t> pada </a:t>
            </a:r>
            <a:r>
              <a:rPr lang="es-ES" dirty="0" err="1"/>
              <a:t>tahun</a:t>
            </a:r>
            <a:r>
              <a:rPr lang="es-ES" dirty="0"/>
              <a:t> </a:t>
            </a:r>
            <a:r>
              <a:rPr lang="es-ES" b="1" dirty="0"/>
              <a:t>1991</a:t>
            </a:r>
            <a:r>
              <a:rPr lang="es-ES" dirty="0" smtClean="0"/>
              <a:t>.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interpreter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/>
              <a:t>high level programming </a:t>
            </a:r>
            <a:r>
              <a:rPr lang="en-US" b="1" dirty="0" smtClean="0"/>
              <a:t>language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portable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atematika</a:t>
            </a:r>
            <a:r>
              <a:rPr lang="en-US" dirty="0" smtClean="0"/>
              <a:t>, Scripting, Web Development </a:t>
            </a:r>
            <a:r>
              <a:rPr lang="en-US" dirty="0" err="1" smtClean="0"/>
              <a:t>dan</a:t>
            </a:r>
            <a:r>
              <a:rPr lang="en-US" dirty="0" smtClean="0"/>
              <a:t>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86294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Catatan</a:t>
            </a:r>
            <a:r>
              <a:rPr lang="en-US" b="1" dirty="0"/>
              <a:t>: </a:t>
            </a:r>
            <a:r>
              <a:rPr lang="en-US" b="1" dirty="0" err="1"/>
              <a:t>Jika</a:t>
            </a:r>
            <a:r>
              <a:rPr lang="en-US" b="1" dirty="0"/>
              <a:t> item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dihapus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, remove</a:t>
            </a:r>
            <a:r>
              <a:rPr lang="en-US" b="1" dirty="0" smtClean="0"/>
              <a:t>()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smtClean="0"/>
              <a:t>error.</a:t>
            </a:r>
          </a:p>
          <a:p>
            <a:r>
              <a:rPr lang="en-US" sz="1900" dirty="0" err="1"/>
              <a:t>thisset</a:t>
            </a:r>
            <a:r>
              <a:rPr lang="en-US" sz="1900" dirty="0"/>
              <a:t> = {'motor','</a:t>
            </a:r>
            <a:r>
              <a:rPr lang="en-US" sz="1900" dirty="0" err="1"/>
              <a:t>mobil</a:t>
            </a:r>
            <a:r>
              <a:rPr lang="en-US" sz="1900" dirty="0"/>
              <a:t>','</a:t>
            </a:r>
            <a:r>
              <a:rPr lang="en-US" sz="1900" dirty="0" err="1"/>
              <a:t>becak</a:t>
            </a:r>
            <a:r>
              <a:rPr lang="en-US" sz="1900" dirty="0"/>
              <a:t>','</a:t>
            </a:r>
            <a:r>
              <a:rPr lang="en-US" sz="1900" dirty="0" err="1"/>
              <a:t>sepeda</a:t>
            </a:r>
            <a:r>
              <a:rPr lang="en-US" sz="1900" dirty="0"/>
              <a:t>','</a:t>
            </a:r>
            <a:r>
              <a:rPr lang="en-US" sz="1900" dirty="0" err="1"/>
              <a:t>pesawat</a:t>
            </a:r>
            <a:r>
              <a:rPr lang="en-US" sz="1900" dirty="0"/>
              <a:t>'}</a:t>
            </a:r>
          </a:p>
          <a:p>
            <a:r>
              <a:rPr lang="en-US" sz="1900" dirty="0" err="1" smtClean="0"/>
              <a:t>thisset.remove</a:t>
            </a:r>
            <a:r>
              <a:rPr lang="en-US" sz="1900" dirty="0" smtClean="0"/>
              <a:t>(</a:t>
            </a:r>
            <a:r>
              <a:rPr lang="en-US" sz="1900" dirty="0"/>
              <a:t>'motor</a:t>
            </a:r>
            <a:r>
              <a:rPr lang="en-US" sz="1900" dirty="0" smtClean="0"/>
              <a:t>') </a:t>
            </a:r>
            <a:endParaRPr lang="en-US" sz="1900" dirty="0"/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r>
              <a:rPr lang="en-US" sz="1900" dirty="0" err="1" smtClean="0"/>
              <a:t>thisset.discard</a:t>
            </a:r>
            <a:r>
              <a:rPr lang="en-US" sz="1900" dirty="0"/>
              <a:t>('taxi') </a:t>
            </a:r>
            <a:r>
              <a:rPr lang="en-US" sz="1900" dirty="0" smtClean="0"/>
              <a:t>#</a:t>
            </a:r>
            <a:r>
              <a:rPr lang="en-US" sz="1900" b="1" dirty="0" err="1" smtClean="0"/>
              <a:t>jika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yg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dihapus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ada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dalam</a:t>
            </a:r>
            <a:r>
              <a:rPr lang="en-US" sz="1900" b="1" dirty="0" smtClean="0"/>
              <a:t> set,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menghasilkan</a:t>
            </a:r>
            <a:r>
              <a:rPr lang="en-US" sz="1900" b="1" dirty="0" smtClean="0"/>
              <a:t> error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/>
              <a:t>x = </a:t>
            </a:r>
            <a:r>
              <a:rPr lang="en-US" sz="1900" dirty="0" err="1"/>
              <a:t>thisset.pop</a:t>
            </a:r>
            <a:r>
              <a:rPr lang="en-US" sz="1900" dirty="0" smtClean="0"/>
              <a:t>() </a:t>
            </a:r>
            <a:r>
              <a:rPr lang="en-US" sz="1900" b="1" dirty="0" smtClean="0"/>
              <a:t>#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terakhir</a:t>
            </a:r>
            <a:r>
              <a:rPr lang="en-US" sz="1900" b="1" dirty="0" smtClean="0"/>
              <a:t> (</a:t>
            </a:r>
            <a:r>
              <a:rPr lang="en-US" sz="1900" b="1" dirty="0" err="1" smtClean="0"/>
              <a:t>namun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selalu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berubah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karena</a:t>
            </a:r>
            <a:r>
              <a:rPr lang="en-US" sz="1900" b="1" dirty="0" smtClean="0"/>
              <a:t> set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berurutan</a:t>
            </a:r>
            <a:r>
              <a:rPr lang="en-US" sz="1900" b="1" dirty="0" smtClean="0"/>
              <a:t>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print(x</a:t>
            </a:r>
            <a:r>
              <a:rPr lang="en-US" sz="1900" dirty="0" smtClean="0"/>
              <a:t>) 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 err="1"/>
              <a:t>thisset.clear</a:t>
            </a:r>
            <a:r>
              <a:rPr lang="en-US" sz="1900" dirty="0" smtClean="0"/>
              <a:t>() </a:t>
            </a:r>
            <a:r>
              <a:rPr lang="en-US" sz="1900" b="1" dirty="0" smtClean="0"/>
              <a:t># 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semua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di set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b="1" dirty="0" err="1" smtClean="0"/>
              <a:t>key:value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dictionaries </a:t>
            </a:r>
            <a:r>
              <a:rPr lang="en-US" b="1" i="1" dirty="0" err="1" smtClean="0"/>
              <a:t>nilainya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berurutan</a:t>
            </a:r>
            <a:r>
              <a:rPr lang="en-US" b="1" i="1" dirty="0" smtClean="0"/>
              <a:t> </a:t>
            </a:r>
            <a:r>
              <a:rPr lang="en-US" dirty="0" smtClean="0"/>
              <a:t>(python 3.7,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),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diubah</a:t>
            </a:r>
            <a:r>
              <a:rPr lang="en-US" b="1" i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memungkinkan</a:t>
            </a:r>
            <a:r>
              <a:rPr lang="en-US" b="1" i="1" dirty="0"/>
              <a:t>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"electric": False,</a:t>
            </a:r>
            <a:br>
              <a:rPr lang="en-US" dirty="0"/>
            </a:br>
            <a:r>
              <a:rPr lang="en-US" dirty="0"/>
              <a:t>  "year": 1964,</a:t>
            </a:r>
            <a:br>
              <a:rPr lang="en-US" dirty="0"/>
            </a:br>
            <a:r>
              <a:rPr lang="en-US" dirty="0"/>
              <a:t>  "colors": ["red", "white", "blue"]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</a:t>
            </a:r>
            <a:r>
              <a:rPr lang="en-US" dirty="0" smtClean="0"/>
              <a:t>"]) #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key, </a:t>
            </a:r>
            <a:r>
              <a:rPr lang="en-US" dirty="0" err="1" smtClean="0"/>
              <a:t>outputnya</a:t>
            </a:r>
            <a:r>
              <a:rPr lang="en-US" dirty="0" smtClean="0"/>
              <a:t>: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 = {</a:t>
            </a:r>
          </a:p>
          <a:p>
            <a:r>
              <a:rPr lang="en-US" dirty="0"/>
              <a:t>"brand": "Ford",</a:t>
            </a:r>
          </a:p>
          <a:p>
            <a:r>
              <a:rPr lang="en-US" dirty="0"/>
              <a:t>"model": "Mustang",</a:t>
            </a:r>
          </a:p>
          <a:p>
            <a:r>
              <a:rPr lang="en-US" dirty="0"/>
              <a:t>"year": 1964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car.keys</a:t>
            </a:r>
            <a:r>
              <a:rPr lang="en-US" dirty="0" smtClean="0"/>
              <a:t>() </a:t>
            </a:r>
            <a:r>
              <a:rPr lang="en-US" b="1" dirty="0" smtClean="0"/>
              <a:t>#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car.values</a:t>
            </a:r>
            <a:r>
              <a:rPr lang="en-US" dirty="0" smtClean="0"/>
              <a:t>() </a:t>
            </a:r>
            <a:r>
              <a:rPr lang="en-US" b="1" dirty="0"/>
              <a:t>#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 smtClean="0"/>
              <a:t>valuesnya</a:t>
            </a:r>
            <a:endParaRPr lang="en-US" b="1" dirty="0" smtClean="0"/>
          </a:p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car.items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  <a:r>
              <a:rPr lang="en-US" b="1" dirty="0" err="1" smtClean="0"/>
              <a:t>dan</a:t>
            </a:r>
            <a:r>
              <a:rPr lang="en-US" b="1" dirty="0" smtClean="0"/>
              <a:t> values</a:t>
            </a:r>
            <a:endParaRPr lang="en-US" b="1" dirty="0"/>
          </a:p>
          <a:p>
            <a:r>
              <a:rPr lang="en-US" dirty="0"/>
              <a:t>print(x) </a:t>
            </a:r>
            <a:r>
              <a:rPr lang="en-US" dirty="0" smtClean="0"/>
              <a:t># output: </a:t>
            </a:r>
            <a:r>
              <a:rPr lang="en-US" dirty="0" err="1" smtClean="0"/>
              <a:t>dict_keys</a:t>
            </a:r>
            <a:r>
              <a:rPr lang="en-US" dirty="0"/>
              <a:t>(['brand', 'model', 'year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print(y) # output: </a:t>
            </a:r>
            <a:r>
              <a:rPr lang="en-US" dirty="0" err="1"/>
              <a:t>dict_values</a:t>
            </a:r>
            <a:r>
              <a:rPr lang="en-US" dirty="0"/>
              <a:t>(['Ford', 'Mustang', 1964</a:t>
            </a:r>
            <a:r>
              <a:rPr lang="en-US" dirty="0" smtClean="0"/>
              <a:t>])</a:t>
            </a:r>
          </a:p>
          <a:p>
            <a:r>
              <a:rPr lang="en-US" dirty="0" smtClean="0"/>
              <a:t>print(z) #</a:t>
            </a:r>
            <a:r>
              <a:rPr lang="en-US" dirty="0"/>
              <a:t> </a:t>
            </a:r>
            <a:r>
              <a:rPr lang="en-US" dirty="0" smtClean="0"/>
              <a:t>output: </a:t>
            </a:r>
            <a:r>
              <a:rPr lang="en-US" dirty="0" err="1" smtClean="0"/>
              <a:t>dict_items</a:t>
            </a:r>
            <a:r>
              <a:rPr lang="en-US" dirty="0"/>
              <a:t>([('brand', 'Ford'), ('model', 'Mustang'), ('year', 1964)])</a:t>
            </a:r>
          </a:p>
        </p:txBody>
      </p:sp>
    </p:spTree>
    <p:extLst>
      <p:ext uri="{BB962C8B-B14F-4D97-AF65-F5344CB8AC3E}">
        <p14:creationId xmlns:p14="http://schemas.microsoft.com/office/powerpoint/2010/main" val="1417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</a:t>
            </a:r>
            <a:r>
              <a:rPr lang="en-US" dirty="0" smtClean="0"/>
              <a:t>2016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 #</a:t>
            </a:r>
            <a:r>
              <a:rPr lang="en-US" dirty="0"/>
              <a:t>{'brand': 'Ford', 'model': 'Mustang', 'year': </a:t>
            </a:r>
            <a:r>
              <a:rPr lang="en-US" dirty="0" smtClean="0"/>
              <a:t>2016}</a:t>
            </a:r>
          </a:p>
          <a:p>
            <a:r>
              <a:rPr lang="en-US" dirty="0" err="1"/>
              <a:t>thisdict.update</a:t>
            </a:r>
            <a:r>
              <a:rPr lang="en-US" dirty="0"/>
              <a:t>({"year": 2020</a:t>
            </a:r>
            <a:r>
              <a:rPr lang="en-US" dirty="0" smtClean="0"/>
              <a:t>}) #bias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update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#{'brand': 'Ford', 'model': 'Mustang', 'year': </a:t>
            </a:r>
            <a:r>
              <a:rPr lang="en-US" dirty="0" smtClean="0"/>
              <a:t>2020}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["color"] = </a:t>
            </a:r>
            <a:r>
              <a:rPr lang="en-US" dirty="0" smtClean="0"/>
              <a:t>"blue" </a:t>
            </a:r>
            <a:r>
              <a:rPr lang="en-US" b="1" dirty="0" smtClean="0"/>
              <a:t>#</a:t>
            </a:r>
            <a:r>
              <a:rPr lang="en-US" b="1" dirty="0" err="1" smtClean="0"/>
              <a:t>menambahkan</a:t>
            </a:r>
            <a:r>
              <a:rPr lang="en-US" b="1" dirty="0" smtClean="0"/>
              <a:t> items </a:t>
            </a:r>
            <a:r>
              <a:rPr lang="en-US" b="1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 err="1"/>
              <a:t>thisdict.update</a:t>
            </a:r>
            <a:r>
              <a:rPr lang="en-US" dirty="0"/>
              <a:t>({"color": </a:t>
            </a:r>
            <a:r>
              <a:rPr lang="en-US" dirty="0" smtClean="0"/>
              <a:t>"black"})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thisdict.pop</a:t>
            </a:r>
            <a:r>
              <a:rPr lang="en-US" dirty="0" smtClean="0"/>
              <a:t>("brand")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</a:t>
            </a:r>
            <a:r>
              <a:rPr lang="en-US" dirty="0" smtClean="0"/>
              <a:t>#{</a:t>
            </a:r>
            <a:r>
              <a:rPr lang="en-US" dirty="0"/>
              <a:t>'model': 'Mustang', 'year': 2020}</a:t>
            </a:r>
            <a:endParaRPr lang="en-US" dirty="0" smtClean="0"/>
          </a:p>
          <a:p>
            <a:r>
              <a:rPr lang="en-US" dirty="0" err="1"/>
              <a:t>thisdict.popitem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#{'model': 'Mustang'}</a:t>
            </a:r>
          </a:p>
        </p:txBody>
      </p:sp>
    </p:spTree>
    <p:extLst>
      <p:ext uri="{BB962C8B-B14F-4D97-AF65-F5344CB8AC3E}">
        <p14:creationId xmlns:p14="http://schemas.microsoft.com/office/powerpoint/2010/main" val="3870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mydict</a:t>
            </a:r>
            <a:r>
              <a:rPr lang="en-US" dirty="0"/>
              <a:t> = </a:t>
            </a:r>
            <a:r>
              <a:rPr lang="en-US" dirty="0" err="1"/>
              <a:t>thisdict.copy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menggunakan</a:t>
            </a:r>
            <a:r>
              <a:rPr lang="en-US" b="1" dirty="0" smtClean="0"/>
              <a:t> copy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thisdict2 </a:t>
            </a:r>
            <a:r>
              <a:rPr lang="en-US" dirty="0"/>
              <a:t>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mydict2</a:t>
            </a:r>
            <a:r>
              <a:rPr lang="en-US" dirty="0"/>
              <a:t> = </a:t>
            </a:r>
            <a:r>
              <a:rPr lang="en-US" dirty="0" err="1" smtClean="0"/>
              <a:t>dict</a:t>
            </a:r>
            <a:r>
              <a:rPr lang="en-US" dirty="0" smtClean="0"/>
              <a:t>(thisdict2) </a:t>
            </a:r>
            <a:r>
              <a:rPr lang="en-US" b="1" dirty="0" smtClean="0"/>
              <a:t>#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print(mydict2)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 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[2:3])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900" dirty="0" err="1"/>
              <a:t>thislist</a:t>
            </a:r>
            <a:r>
              <a:rPr lang="en-US" sz="1900" dirty="0"/>
              <a:t> = ['foo', 'bar', '</a:t>
            </a:r>
            <a:r>
              <a:rPr lang="en-US" sz="1900" dirty="0" err="1"/>
              <a:t>baz</a:t>
            </a:r>
            <a:r>
              <a:rPr lang="en-US" sz="1900" dirty="0"/>
              <a:t>', '</a:t>
            </a:r>
            <a:r>
              <a:rPr lang="en-US" sz="1900" dirty="0" err="1"/>
              <a:t>qux</a:t>
            </a:r>
            <a:r>
              <a:rPr lang="en-US" sz="1900" dirty="0"/>
              <a:t>']</a:t>
            </a:r>
          </a:p>
          <a:p>
            <a:pPr marL="502920" lvl="3" indent="0">
              <a:buNone/>
            </a:pPr>
            <a:r>
              <a:rPr lang="en-US" sz="1900" dirty="0"/>
              <a:t>print(</a:t>
            </a:r>
            <a:r>
              <a:rPr lang="en-US" sz="1900" dirty="0" err="1"/>
              <a:t>thislist</a:t>
            </a:r>
            <a:r>
              <a:rPr lang="en-US" sz="1900" dirty="0" smtClean="0"/>
              <a:t>[:3])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[3:])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[-3:-</a:t>
            </a:r>
            <a:r>
              <a:rPr lang="en-US" dirty="0"/>
              <a:t>1])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', '</a:t>
            </a:r>
            <a:r>
              <a:rPr lang="en-US" dirty="0" err="1"/>
              <a:t>nex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[1:3] = ["</a:t>
            </a:r>
            <a:r>
              <a:rPr lang="en-US" dirty="0" err="1"/>
              <a:t>jojo</a:t>
            </a:r>
            <a:r>
              <a:rPr lang="en-US" dirty="0"/>
              <a:t>", "baba"]</a:t>
            </a:r>
            <a:br>
              <a:rPr lang="en-US" dirty="0"/>
            </a:br>
            <a:r>
              <a:rPr lang="en-US" dirty="0" smtClean="0"/>
              <a:t>     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 smtClean="0"/>
              <a:t>thislist</a:t>
            </a:r>
            <a:r>
              <a:rPr lang="en-US" sz="1800" dirty="0" smtClean="0"/>
              <a:t>[1:2] </a:t>
            </a:r>
            <a:r>
              <a:rPr lang="en-US" sz="1800" dirty="0"/>
              <a:t>= ["</a:t>
            </a:r>
            <a:r>
              <a:rPr lang="en-US" sz="1800" dirty="0" err="1"/>
              <a:t>jojo</a:t>
            </a:r>
            <a:r>
              <a:rPr lang="en-US" sz="1800" dirty="0"/>
              <a:t>", "baba</a:t>
            </a:r>
            <a:r>
              <a:rPr lang="en-US" sz="1800" dirty="0" smtClean="0"/>
              <a:t>"]</a:t>
            </a:r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thislist.append</a:t>
            </a:r>
            <a:r>
              <a:rPr lang="en-US" dirty="0"/>
              <a:t>("baba")</a:t>
            </a:r>
            <a:br>
              <a:rPr lang="en-US" dirty="0"/>
            </a:br>
            <a:r>
              <a:rPr lang="en-US" dirty="0" smtClean="0"/>
              <a:t>      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/>
              <a:t>thislist</a:t>
            </a:r>
            <a:r>
              <a:rPr lang="en-US" sz="1800" dirty="0"/>
              <a:t> = ['foo', 'bar', '</a:t>
            </a:r>
            <a:r>
              <a:rPr lang="en-US" sz="1800" dirty="0" err="1"/>
              <a:t>baz</a:t>
            </a:r>
            <a:r>
              <a:rPr lang="en-US" sz="1800" dirty="0"/>
              <a:t>', '</a:t>
            </a:r>
            <a:r>
              <a:rPr lang="en-US" sz="1800" dirty="0" err="1"/>
              <a:t>qux</a:t>
            </a:r>
            <a:r>
              <a:rPr lang="en-US" sz="1800" dirty="0"/>
              <a:t>', '</a:t>
            </a:r>
            <a:r>
              <a:rPr lang="en-US" sz="1800" dirty="0" err="1"/>
              <a:t>nex</a:t>
            </a:r>
            <a:r>
              <a:rPr lang="en-US" sz="1800" dirty="0" smtClean="0"/>
              <a:t>']</a:t>
            </a:r>
          </a:p>
          <a:p>
            <a:pPr marL="502920" lvl="3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hislist2=</a:t>
            </a:r>
            <a:r>
              <a:rPr lang="en-US" sz="1800" dirty="0"/>
              <a:t> ["</a:t>
            </a:r>
            <a:r>
              <a:rPr lang="en-US" sz="1800" dirty="0" err="1"/>
              <a:t>jojo</a:t>
            </a:r>
            <a:r>
              <a:rPr lang="en-US" sz="1800" dirty="0"/>
              <a:t>", "baba"]</a:t>
            </a: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thislist.extend</a:t>
            </a:r>
            <a:r>
              <a:rPr lang="en-US" sz="1800" dirty="0" smtClean="0"/>
              <a:t>(thislist2)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6858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56616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</a:p>
          <a:p>
            <a:pPr marL="356616" lvl="2" indent="0"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thislist.remove</a:t>
            </a:r>
            <a:r>
              <a:rPr lang="en-US" sz="2100" dirty="0"/>
              <a:t>("</a:t>
            </a:r>
            <a:r>
              <a:rPr lang="en-US" sz="2100" dirty="0" smtClean="0"/>
              <a:t>bar")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>   print(</a:t>
            </a:r>
            <a:r>
              <a:rPr lang="en-US" sz="2100" dirty="0" err="1" smtClean="0"/>
              <a:t>thislist</a:t>
            </a:r>
            <a:r>
              <a:rPr lang="en-US" sz="2100" dirty="0"/>
              <a:t>)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  <a:endParaRPr lang="en-US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thislist.pop</a:t>
            </a:r>
            <a:r>
              <a:rPr lang="en-US" sz="1800" dirty="0" smtClean="0"/>
              <a:t>(2)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[0]</a:t>
            </a:r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/>
              <a:t>thislist.clear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 smtClean="0"/>
              <a:t>         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r>
              <a:rPr lang="en-US" sz="1800" dirty="0" smtClean="0"/>
              <a:t> 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</a:t>
            </a:r>
            <a:r>
              <a:rPr lang="en-US" sz="4400" dirty="0" smtClean="0"/>
              <a:t>tools </a:t>
            </a:r>
            <a:r>
              <a:rPr lang="en-US" sz="4400" dirty="0"/>
              <a:t>(Integrated Development Environment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tools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python: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930524"/>
            <a:ext cx="10477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49" y="2930524"/>
            <a:ext cx="140017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1" y="2930524"/>
            <a:ext cx="1674021" cy="1219200"/>
          </a:xfrm>
          <a:prstGeom prst="rect">
            <a:avLst/>
          </a:prstGeom>
        </p:spPr>
      </p:pic>
      <p:pic>
        <p:nvPicPr>
          <p:cNvPr id="12294" name="Picture 6" descr="Google Colabora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1" y="2930525"/>
            <a:ext cx="231537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9830" y="455595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586" y="4555959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 Studio Code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29721" y="45559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Pycharm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14976" y="4555960"/>
            <a:ext cx="151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2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s-ES" sz="1500" dirty="0"/>
              <a:t>x = ("motor", "</a:t>
            </a:r>
            <a:r>
              <a:rPr lang="es-ES" sz="1500" dirty="0" err="1"/>
              <a:t>becak</a:t>
            </a:r>
            <a:r>
              <a:rPr lang="es-ES" sz="1500" dirty="0"/>
              <a:t>", "</a:t>
            </a:r>
            <a:r>
              <a:rPr lang="es-ES" sz="1500" dirty="0" err="1"/>
              <a:t>mobil</a:t>
            </a:r>
            <a:r>
              <a:rPr lang="es-ES" sz="1500" dirty="0"/>
              <a:t>")</a:t>
            </a:r>
            <a:br>
              <a:rPr lang="es-ES" sz="1500" dirty="0"/>
            </a:br>
            <a:r>
              <a:rPr lang="es-ES" sz="1500" dirty="0"/>
              <a:t>y = </a:t>
            </a:r>
            <a:r>
              <a:rPr lang="es-ES" sz="1500" dirty="0" err="1"/>
              <a:t>list</a:t>
            </a:r>
            <a:r>
              <a:rPr lang="es-ES" sz="1500" dirty="0"/>
              <a:t>(x)</a:t>
            </a:r>
            <a:br>
              <a:rPr lang="es-ES" sz="1500" dirty="0"/>
            </a:br>
            <a:r>
              <a:rPr lang="es-ES" sz="1500" dirty="0"/>
              <a:t>y[1] =  '</a:t>
            </a:r>
            <a:r>
              <a:rPr lang="es-ES" sz="1500" dirty="0" err="1"/>
              <a:t>pesawat</a:t>
            </a:r>
            <a:r>
              <a:rPr lang="es-ES" sz="1500" dirty="0"/>
              <a:t>'</a:t>
            </a:r>
            <a:br>
              <a:rPr lang="es-ES" sz="1500" dirty="0"/>
            </a:br>
            <a:r>
              <a:rPr lang="es-ES" sz="1500" dirty="0"/>
              <a:t>x = </a:t>
            </a:r>
            <a:r>
              <a:rPr lang="es-ES" sz="1500" dirty="0" err="1"/>
              <a:t>tuple</a:t>
            </a:r>
            <a:r>
              <a:rPr lang="es-ES" sz="1500" dirty="0"/>
              <a:t>(y</a:t>
            </a:r>
            <a:r>
              <a:rPr lang="es-ES" sz="1500" dirty="0" smtClean="0"/>
              <a:t>)</a:t>
            </a:r>
            <a:r>
              <a:rPr lang="es-ES" sz="1500" dirty="0"/>
              <a:t/>
            </a:r>
            <a:br>
              <a:rPr lang="es-ES" sz="1500" dirty="0"/>
            </a:br>
            <a:r>
              <a:rPr lang="es-ES" sz="1500" dirty="0" err="1"/>
              <a:t>print</a:t>
            </a:r>
            <a:r>
              <a:rPr lang="es-ES" sz="1500" dirty="0"/>
              <a:t>(x)</a:t>
            </a:r>
            <a:endParaRPr lang="en-US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466344" lvl="5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 smtClean="0"/>
              <a:t>thistuple</a:t>
            </a:r>
            <a:r>
              <a:rPr lang="en-US" sz="1800" dirty="0" smtClean="0"/>
              <a:t> =</a:t>
            </a:r>
            <a:r>
              <a:rPr lang="es-ES" sz="1800" dirty="0"/>
              <a:t> ("motor", "</a:t>
            </a:r>
            <a:r>
              <a:rPr lang="es-ES" sz="1800" dirty="0" err="1"/>
              <a:t>becak</a:t>
            </a:r>
            <a:r>
              <a:rPr lang="es-ES" sz="1800" dirty="0"/>
              <a:t>", "</a:t>
            </a:r>
            <a:r>
              <a:rPr lang="es-ES" sz="1800" dirty="0" err="1"/>
              <a:t>mobil</a:t>
            </a:r>
            <a:r>
              <a:rPr lang="es-ES" sz="1800" dirty="0"/>
              <a:t>")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 list(</a:t>
            </a:r>
            <a:r>
              <a:rPr lang="en-US" sz="1800" dirty="0" err="1"/>
              <a:t>thistuple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 smtClean="0"/>
              <a:t>y.append</a:t>
            </a:r>
            <a:r>
              <a:rPr lang="es-ES" sz="1800" dirty="0"/>
              <a:t> ('</a:t>
            </a:r>
            <a:r>
              <a:rPr lang="es-ES" sz="1800" dirty="0" err="1"/>
              <a:t>pesawat</a:t>
            </a:r>
            <a:r>
              <a:rPr lang="es-ES" sz="1800" dirty="0"/>
              <a:t>')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thistuple</a:t>
            </a:r>
            <a:r>
              <a:rPr lang="en-US" sz="1800" dirty="0"/>
              <a:t> = tuple(y</a:t>
            </a:r>
            <a:r>
              <a:rPr lang="en-US" sz="1800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thisdict</a:t>
            </a:r>
            <a:r>
              <a:rPr lang="en-US" sz="1800" dirty="0"/>
              <a:t> = {</a:t>
            </a:r>
            <a:br>
              <a:rPr lang="en-US" sz="1800" dirty="0"/>
            </a:br>
            <a:r>
              <a:rPr lang="en-US" sz="1800" dirty="0"/>
              <a:t>  "brand": "Ford",</a:t>
            </a:r>
            <a:br>
              <a:rPr lang="en-US" sz="1800" dirty="0"/>
            </a:br>
            <a:r>
              <a:rPr lang="en-US" sz="1800" dirty="0"/>
              <a:t>  "model": "Mustang",</a:t>
            </a:r>
            <a:br>
              <a:rPr lang="en-US" sz="1800" dirty="0"/>
            </a:br>
            <a:r>
              <a:rPr lang="en-US" sz="1800" dirty="0"/>
              <a:t>  "year": 1964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err="1"/>
              <a:t>thisdict.pop</a:t>
            </a:r>
            <a:r>
              <a:rPr lang="en-US" sz="1800" dirty="0"/>
              <a:t>("brand")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 err="1"/>
              <a:t>thisdict</a:t>
            </a:r>
            <a:r>
              <a:rPr lang="en-US" sz="1600" dirty="0"/>
              <a:t> = {</a:t>
            </a:r>
            <a:br>
              <a:rPr lang="en-US" sz="1600" dirty="0"/>
            </a:br>
            <a:r>
              <a:rPr lang="en-US" sz="1600" dirty="0"/>
              <a:t>  "brand": "Ford",</a:t>
            </a:r>
            <a:br>
              <a:rPr lang="en-US" sz="1600" dirty="0"/>
            </a:br>
            <a:r>
              <a:rPr lang="en-US" sz="1600" dirty="0"/>
              <a:t>  "model": "Mustang",</a:t>
            </a:r>
            <a:br>
              <a:rPr lang="en-US" sz="1600" dirty="0"/>
            </a:br>
            <a:r>
              <a:rPr lang="en-US" sz="1600" dirty="0"/>
              <a:t>  "year": 1964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del </a:t>
            </a:r>
            <a:r>
              <a:rPr lang="en-US" sz="1600" dirty="0" err="1"/>
              <a:t>thisdict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If ...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smtClean="0"/>
              <a:t>logic condition,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logic condition yang </a:t>
            </a:r>
            <a:r>
              <a:rPr lang="en-US" dirty="0" err="1" smtClean="0"/>
              <a:t>umumnya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==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!=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&lt;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&lt;=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&gt;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&gt;= b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angka</a:t>
            </a:r>
            <a:r>
              <a:rPr lang="en-US" dirty="0" smtClean="0"/>
              <a:t>=10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 </a:t>
            </a:r>
            <a:r>
              <a:rPr lang="en-US" dirty="0"/>
              <a:t>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pPr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spcBef>
                <a:spcPts val="0"/>
              </a:spcBef>
            </a:pPr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8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conditional if </a:t>
            </a:r>
            <a:r>
              <a:rPr lang="en-US" dirty="0" err="1" smtClean="0"/>
              <a:t>untuk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a")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Ternary operators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/>
              <a:t>Conditional </a:t>
            </a:r>
            <a:r>
              <a:rPr lang="en-US" b="1" dirty="0" smtClean="0"/>
              <a:t>Expressions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conditional if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 (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a = 200</a:t>
            </a:r>
          </a:p>
          <a:p>
            <a:r>
              <a:rPr lang="en-US" dirty="0"/>
              <a:t>b = </a:t>
            </a:r>
            <a:r>
              <a:rPr lang="en-US" dirty="0" smtClean="0"/>
              <a:t>33</a:t>
            </a:r>
            <a:endParaRPr lang="en-US" dirty="0"/>
          </a:p>
          <a:p>
            <a:r>
              <a:rPr lang="en-US" dirty="0"/>
              <a:t>if a &gt; b: 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print("=") if a ==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r>
              <a:rPr lang="en-US" dirty="0" err="1" smtClean="0"/>
              <a:t>atau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if di </a:t>
            </a:r>
            <a:r>
              <a:rPr lang="en-US" dirty="0" err="1" smtClean="0"/>
              <a:t>dalam</a:t>
            </a:r>
            <a:r>
              <a:rPr lang="en-US" dirty="0" smtClean="0"/>
              <a:t> if.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x &gt; 10: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("x </a:t>
            </a:r>
            <a:r>
              <a:rPr lang="en-US" dirty="0" err="1" smtClean="0"/>
              <a:t>diatas</a:t>
            </a:r>
            <a:r>
              <a:rPr lang="en-US" dirty="0" smtClean="0"/>
              <a:t> 10")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if x &gt; 20: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("x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20!")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</a:t>
            </a:r>
            <a:r>
              <a:rPr lang="en-US" dirty="0" err="1" smtClean="0"/>
              <a:t>tetapi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20.")</a:t>
            </a:r>
          </a:p>
        </p:txBody>
      </p:sp>
    </p:spTree>
    <p:extLst>
      <p:ext uri="{BB962C8B-B14F-4D97-AF65-F5344CB8AC3E}">
        <p14:creationId xmlns:p14="http://schemas.microsoft.com/office/powerpoint/2010/main" val="399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700" dirty="0"/>
              <a:t>a = </a:t>
            </a:r>
            <a:r>
              <a:rPr lang="en-US" sz="1700" dirty="0" smtClean="0"/>
              <a:t>210</a:t>
            </a:r>
            <a:endParaRPr lang="en-US" sz="1700" dirty="0"/>
          </a:p>
          <a:p>
            <a:pPr marL="502920" lvl="3" indent="0">
              <a:buNone/>
            </a:pPr>
            <a:r>
              <a:rPr lang="en-US" sz="1700" dirty="0"/>
              <a:t>b = </a:t>
            </a:r>
            <a:r>
              <a:rPr lang="en-US" sz="1700" dirty="0" smtClean="0"/>
              <a:t>30</a:t>
            </a:r>
          </a:p>
          <a:p>
            <a:pPr marL="502920" lvl="3" indent="0">
              <a:buNone/>
            </a:pPr>
            <a:r>
              <a:rPr lang="en-US" sz="1700" dirty="0" smtClean="0"/>
              <a:t>if</a:t>
            </a:r>
            <a:r>
              <a:rPr lang="en-US" sz="1700" dirty="0"/>
              <a:t> a &gt; b: </a:t>
            </a:r>
            <a:r>
              <a:rPr lang="en-US" sz="1700" dirty="0" smtClean="0"/>
              <a:t>print(a)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a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b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print("A") if a &gt; b else print("=") if a == b else print("B")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/>
              <a:t>a = 200</a:t>
            </a:r>
            <a:br>
              <a:rPr lang="en-US" sz="1600" dirty="0"/>
            </a:br>
            <a:r>
              <a:rPr lang="en-US" sz="1600" dirty="0"/>
              <a:t>b = 33</a:t>
            </a:r>
            <a:br>
              <a:rPr lang="en-US" sz="1600" dirty="0"/>
            </a:br>
            <a:r>
              <a:rPr lang="en-US" sz="1600" dirty="0"/>
              <a:t>c = 500</a:t>
            </a:r>
            <a:br>
              <a:rPr lang="en-US" sz="1600" dirty="0"/>
            </a:br>
            <a:r>
              <a:rPr lang="en-US" sz="1600" dirty="0"/>
              <a:t>if a &gt; b and c &gt; a:</a:t>
            </a:r>
            <a:br>
              <a:rPr lang="en-US" sz="1600" dirty="0"/>
            </a:br>
            <a:r>
              <a:rPr lang="en-US" sz="1600" dirty="0"/>
              <a:t>  print("Both conditions are True")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angka</a:t>
            </a:r>
            <a:r>
              <a:rPr lang="en-US" dirty="0" smtClean="0"/>
              <a:t>=12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1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pass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if statement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masukkan</a:t>
            </a:r>
            <a:r>
              <a:rPr lang="en-US" b="1" dirty="0"/>
              <a:t> </a:t>
            </a:r>
            <a:r>
              <a:rPr lang="en-US" b="1" dirty="0" smtClean="0"/>
              <a:t>pass </a:t>
            </a:r>
            <a:r>
              <a:rPr lang="en-US" dirty="0" smtClean="0"/>
              <a:t>statement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ass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placeholder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304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python </a:t>
            </a:r>
            <a:r>
              <a:rPr lang="en-US" dirty="0" err="1" smtClean="0"/>
              <a:t>dalam</a:t>
            </a:r>
            <a:r>
              <a:rPr lang="en-US" dirty="0" smtClean="0"/>
              <a:t> terminal:</a:t>
            </a:r>
          </a:p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syntax python,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b="1" dirty="0" smtClean="0"/>
              <a:t>print(‘hello world’) 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nama_file.py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di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python nama_file.py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bias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38" y="4975691"/>
            <a:ext cx="6949597" cy="13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Looping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berkali</a:t>
            </a:r>
            <a:r>
              <a:rPr lang="en-US" sz="2400" dirty="0" smtClean="0"/>
              <a:t>-kali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smtClean="0"/>
              <a:t>1000x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smtClean="0"/>
              <a:t>code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1000x </a:t>
            </a:r>
            <a:r>
              <a:rPr lang="en-US" sz="2400" dirty="0" err="1"/>
              <a:t>juga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Looping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</a:t>
            </a:r>
            <a:r>
              <a:rPr lang="en-US" sz="2400" dirty="0" smtClean="0"/>
              <a:t>hile loops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</a:t>
            </a:r>
            <a:r>
              <a:rPr lang="en-US" sz="2400" dirty="0" smtClean="0"/>
              <a:t>or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000" dirty="0" err="1" smtClean="0"/>
              <a:t>Perulangan</a:t>
            </a:r>
            <a:r>
              <a:rPr lang="en-US" sz="2000" b="1" dirty="0"/>
              <a:t> while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b="1" dirty="0" err="1"/>
              <a:t>kondisinya</a:t>
            </a:r>
            <a:r>
              <a:rPr lang="en-US" sz="2000" b="1" dirty="0"/>
              <a:t> </a:t>
            </a:r>
            <a:r>
              <a:rPr lang="en-US" sz="2000" b="1" dirty="0" err="1"/>
              <a:t>benar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128016" lvl="1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 = 0 </a:t>
            </a:r>
          </a:p>
          <a:p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&lt;6:</a:t>
            </a:r>
          </a:p>
          <a:p>
            <a:r>
              <a:rPr lang="en-US" sz="2000" dirty="0"/>
              <a:t>    print("</a:t>
            </a:r>
            <a:r>
              <a:rPr lang="en-US" sz="2000" dirty="0" err="1"/>
              <a:t>Ini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dirty="0" err="1"/>
              <a:t>ke</a:t>
            </a:r>
            <a:r>
              <a:rPr lang="en-US" sz="2000" dirty="0"/>
              <a:t> -",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endParaRPr lang="en-US" sz="2000" dirty="0"/>
          </a:p>
          <a:p>
            <a:r>
              <a:rPr lang="en-US" sz="2000" b="1" dirty="0" err="1"/>
              <a:t>Catatan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loop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 </a:t>
            </a:r>
            <a:r>
              <a:rPr lang="en-US" sz="2000" dirty="0" err="1"/>
              <a:t>selamanya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(break)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ernyataan</a:t>
            </a:r>
            <a:r>
              <a:rPr lang="en-US" dirty="0"/>
              <a:t> </a:t>
            </a:r>
            <a:r>
              <a:rPr lang="en-US" b="1" dirty="0" smtClean="0"/>
              <a:t>break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while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break #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Outputnya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sv-SE" dirty="0"/>
              <a:t>Dengan pernyataan continue kita dapat </a:t>
            </a:r>
            <a:r>
              <a:rPr lang="sv-SE" b="1" dirty="0"/>
              <a:t>menghentikan iterasi saat ini</a:t>
            </a:r>
            <a:r>
              <a:rPr lang="sv-SE" dirty="0"/>
              <a:t>, dan </a:t>
            </a:r>
            <a:r>
              <a:rPr lang="sv-SE" b="1" dirty="0"/>
              <a:t>melanjutkan </a:t>
            </a:r>
            <a:r>
              <a:rPr lang="sv-SE" dirty="0"/>
              <a:t>dengan yang berikutnya</a:t>
            </a:r>
            <a:r>
              <a:rPr lang="sv-SE" dirty="0" smtClean="0"/>
              <a:t>:</a:t>
            </a:r>
            <a:r>
              <a:rPr lang="sv-SE" dirty="0"/>
              <a:t/>
            </a:r>
            <a:br>
              <a:rPr lang="sv-SE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Output: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5</a:t>
            </a:r>
          </a:p>
          <a:p>
            <a:pPr>
              <a:spcBef>
                <a:spcPts val="0"/>
              </a:spcBef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7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Dengan pernyataan else kita dapat menjalankan blok kode satu kali ketika kondisinya tidak lagi benar</a:t>
            </a:r>
            <a:r>
              <a:rPr lang="sv-SE" dirty="0" smtClean="0"/>
              <a:t>:</a:t>
            </a:r>
          </a:p>
          <a:p>
            <a:r>
              <a:rPr lang="sv-SE" dirty="0" smtClean="0"/>
              <a:t>Contoh </a:t>
            </a:r>
            <a:r>
              <a:rPr lang="en-US" dirty="0" err="1"/>
              <a:t>c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smtClean="0"/>
              <a:t>(list, </a:t>
            </a:r>
            <a:r>
              <a:rPr lang="en-US" dirty="0" err="1"/>
              <a:t>tupel</a:t>
            </a:r>
            <a:r>
              <a:rPr lang="en-US" dirty="0" smtClean="0"/>
              <a:t>, dictionary, </a:t>
            </a:r>
            <a:r>
              <a:rPr lang="en-US" dirty="0"/>
              <a:t>set, </a:t>
            </a:r>
            <a:r>
              <a:rPr lang="en-US" dirty="0" err="1"/>
              <a:t>atau</a:t>
            </a:r>
            <a:r>
              <a:rPr lang="en-US" dirty="0"/>
              <a:t> string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 (1,6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5</a:t>
            </a:r>
          </a:p>
          <a:p>
            <a:r>
              <a:rPr lang="en-US" dirty="0" smtClean="0"/>
              <a:t>  print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 -", 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/>
              <a:t>for x in range(2, </a:t>
            </a:r>
            <a:r>
              <a:rPr lang="en-US" dirty="0" smtClean="0"/>
              <a:t>10</a:t>
            </a:r>
            <a:r>
              <a:rPr lang="en-US" dirty="0"/>
              <a:t>, 3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9.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3</a:t>
            </a:r>
            <a:endParaRPr lang="en-US" dirty="0"/>
          </a:p>
          <a:p>
            <a:r>
              <a:rPr lang="en-US" dirty="0"/>
              <a:t>  print(x) </a:t>
            </a:r>
            <a:r>
              <a:rPr lang="en-US" dirty="0" smtClean="0"/>
              <a:t># 2 5 8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  <a:r>
              <a:rPr lang="en-US" dirty="0" smtClean="0"/>
              <a:t>#print </a:t>
            </a:r>
            <a:r>
              <a:rPr lang="en-US" dirty="0" err="1" smtClean="0"/>
              <a:t>sebelum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b="1" dirty="0" smtClean="0"/>
              <a:t>Output: </a:t>
            </a:r>
          </a:p>
          <a:p>
            <a:r>
              <a:rPr lang="en-US" dirty="0"/>
              <a:t>apple</a:t>
            </a:r>
            <a:br>
              <a:rPr lang="en-US" dirty="0"/>
            </a:br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0107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ke-2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 smtClean="0"/>
              <a:t>fruits </a:t>
            </a:r>
            <a:r>
              <a:rPr lang="en-US" dirty="0"/>
              <a:t>= ["apple", "banana", "cherry"]</a:t>
            </a:r>
          </a:p>
          <a:p>
            <a:r>
              <a:rPr lang="en-US" dirty="0"/>
              <a:t>for x in fruits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  print(x) #print </a:t>
            </a:r>
            <a:r>
              <a:rPr lang="en-US" dirty="0" err="1" smtClean="0"/>
              <a:t>setelah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</a:p>
          <a:p>
            <a:endParaRPr lang="en-US" dirty="0" smtClean="0"/>
          </a:p>
          <a:p>
            <a:r>
              <a:rPr lang="en-US" b="1" dirty="0" smtClean="0"/>
              <a:t>Output: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pernyataan</a:t>
            </a:r>
            <a:r>
              <a:rPr lang="en-US" dirty="0"/>
              <a:t> </a:t>
            </a:r>
            <a:r>
              <a:rPr lang="en-US" b="1" dirty="0"/>
              <a:t>continue</a:t>
            </a:r>
            <a:r>
              <a:rPr lang="en-US" dirty="0"/>
              <a:t> 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loop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berikutnya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continue #banana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b="1" dirty="0" smtClean="0"/>
              <a:t>Apple</a:t>
            </a:r>
          </a:p>
          <a:p>
            <a:pPr algn="ctr"/>
            <a:r>
              <a:rPr lang="en-US" sz="2000" b="1" dirty="0" smtClean="0"/>
              <a:t>cherry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"Loop </a:t>
            </a:r>
            <a:r>
              <a:rPr lang="en-US" dirty="0" err="1"/>
              <a:t>dalam</a:t>
            </a:r>
            <a:r>
              <a:rPr lang="en-US" dirty="0"/>
              <a:t>"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"loop </a:t>
            </a:r>
            <a:r>
              <a:rPr lang="en-US" dirty="0" err="1" smtClean="0"/>
              <a:t>luar</a:t>
            </a:r>
            <a:r>
              <a:rPr lang="en-US" dirty="0" smtClean="0"/>
              <a:t>“.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warna</a:t>
            </a:r>
            <a:r>
              <a:rPr lang="en-US" dirty="0"/>
              <a:t> = ["</a:t>
            </a:r>
            <a:r>
              <a:rPr lang="en-US" dirty="0" err="1"/>
              <a:t>merah</a:t>
            </a:r>
            <a:r>
              <a:rPr lang="en-US" dirty="0"/>
              <a:t>", "</a:t>
            </a:r>
            <a:r>
              <a:rPr lang="en-US" dirty="0" err="1"/>
              <a:t>biru</a:t>
            </a:r>
            <a:r>
              <a:rPr lang="en-US" dirty="0"/>
              <a:t>", "</a:t>
            </a:r>
            <a:r>
              <a:rPr lang="en-US" dirty="0" err="1"/>
              <a:t>hitam</a:t>
            </a:r>
            <a:r>
              <a:rPr lang="en-US" dirty="0"/>
              <a:t>"]</a:t>
            </a:r>
          </a:p>
          <a:p>
            <a:r>
              <a:rPr lang="en-US" dirty="0" err="1"/>
              <a:t>kendaraan</a:t>
            </a:r>
            <a:r>
              <a:rPr lang="en-US" dirty="0"/>
              <a:t> = ["</a:t>
            </a:r>
            <a:r>
              <a:rPr lang="en-US" dirty="0" err="1"/>
              <a:t>mobil</a:t>
            </a:r>
            <a:r>
              <a:rPr lang="en-US" dirty="0"/>
              <a:t>", "taxi", "motor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kendaraan</a:t>
            </a:r>
            <a:r>
              <a:rPr lang="en-US" dirty="0"/>
              <a:t>:</a:t>
            </a:r>
          </a:p>
          <a:p>
            <a:r>
              <a:rPr lang="en-US" dirty="0"/>
              <a:t>  for y in </a:t>
            </a:r>
            <a:r>
              <a:rPr lang="en-US" dirty="0" err="1"/>
              <a:t>warna</a:t>
            </a:r>
            <a:r>
              <a:rPr lang="en-US" dirty="0"/>
              <a:t>:</a:t>
            </a:r>
          </a:p>
          <a:p>
            <a:r>
              <a:rPr lang="en-US" dirty="0"/>
              <a:t>    print(x,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2412" y="3028949"/>
            <a:ext cx="2571751" cy="30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endParaRPr lang="en-US" b="1" dirty="0"/>
          </a:p>
          <a:p>
            <a:pPr algn="ctr"/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hitam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Indentasi</a:t>
            </a:r>
            <a:r>
              <a:rPr lang="it-IT" dirty="0"/>
              <a:t> mengacu pada spasi di awal baris kode</a:t>
            </a:r>
            <a:r>
              <a:rPr lang="it-IT" dirty="0" smtClean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indentasi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 smtClean="0"/>
              <a:t>3</a:t>
            </a:r>
            <a:r>
              <a:rPr lang="en-US" dirty="0"/>
              <a:t> &gt; 2: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lekukan</a:t>
            </a:r>
            <a:r>
              <a:rPr lang="en-US" dirty="0"/>
              <a:t>:</a:t>
            </a:r>
          </a:p>
          <a:p>
            <a:r>
              <a:rPr lang="en-US" dirty="0"/>
              <a:t>if 3 &gt; 2:</a:t>
            </a:r>
            <a:br>
              <a:rPr lang="en-US" dirty="0"/>
            </a:b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") # output 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(number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looping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index.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 "banana", "cherry")</a:t>
            </a: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dengaan</a:t>
            </a:r>
            <a:r>
              <a:rPr lang="en-US" dirty="0" smtClean="0"/>
              <a:t> while:</a:t>
            </a:r>
            <a:endParaRPr lang="en-US" dirty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apple</a:t>
            </a:r>
            <a:endParaRPr lang="en-US" sz="2000" b="1" dirty="0"/>
          </a:p>
          <a:p>
            <a:pPr algn="ctr"/>
            <a:r>
              <a:rPr lang="en-US" sz="2000" b="1" dirty="0"/>
              <a:t>banana</a:t>
            </a:r>
          </a:p>
          <a:p>
            <a:pPr algn="ctr"/>
            <a:r>
              <a:rPr lang="en-US" sz="2000" b="1" dirty="0"/>
              <a:t>cherry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6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</a:t>
            </a:r>
            <a:r>
              <a:rPr lang="en-US" dirty="0" err="1" smtClean="0"/>
              <a:t>semua</a:t>
            </a:r>
            <a:r>
              <a:rPr lang="en-US" dirty="0" smtClean="0"/>
              <a:t> key </a:t>
            </a:r>
            <a:r>
              <a:rPr lang="en-US" dirty="0" err="1" smtClean="0"/>
              <a:t>dalam</a:t>
            </a:r>
            <a:r>
              <a:rPr lang="en-US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for x in </a:t>
            </a:r>
            <a:r>
              <a:rPr lang="en-US" sz="1800" dirty="0" err="1" smtClean="0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print(x)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thisdict.keys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print(x)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 smtClean="0"/>
              <a:t>brand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model</a:t>
            </a:r>
            <a:br>
              <a:rPr lang="en-US" sz="2000" dirty="0"/>
            </a:br>
            <a:r>
              <a:rPr lang="en-US" sz="2000" dirty="0"/>
              <a:t>year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6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</a:t>
            </a:r>
            <a:r>
              <a:rPr lang="en-US" sz="1800" dirty="0" err="1"/>
              <a:t>thisdict</a:t>
            </a:r>
            <a:r>
              <a:rPr lang="en-US" sz="1800" dirty="0"/>
              <a:t>[x])</a:t>
            </a:r>
          </a:p>
          <a:p>
            <a:r>
              <a:rPr lang="en-US" sz="1800" dirty="0"/>
              <a:t>for x in </a:t>
            </a:r>
            <a:r>
              <a:rPr lang="en-US" sz="1800" dirty="0" err="1"/>
              <a:t>thisdict.values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print(x)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Ford</a:t>
            </a:r>
            <a:br>
              <a:rPr lang="en-US" sz="2000" dirty="0"/>
            </a:br>
            <a:r>
              <a:rPr lang="en-US" sz="2000" dirty="0"/>
              <a:t>Mustang</a:t>
            </a:r>
            <a:br>
              <a:rPr lang="en-US" sz="2000" dirty="0"/>
            </a:br>
            <a:r>
              <a:rPr lang="en-US" sz="2000" dirty="0"/>
              <a:t>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33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 &amp;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item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r>
              <a:rPr lang="en-US" sz="1800" dirty="0" err="1"/>
              <a:t>thisdict</a:t>
            </a:r>
            <a:r>
              <a:rPr lang="en-US" sz="1800" dirty="0"/>
              <a:t> </a:t>
            </a:r>
            <a:r>
              <a:rPr lang="en-US" sz="1800" dirty="0" smtClean="0"/>
              <a:t>={</a:t>
            </a:r>
            <a:endParaRPr lang="en-US" sz="1800" dirty="0"/>
          </a:p>
          <a:p>
            <a:r>
              <a:rPr lang="en-US" sz="1800" dirty="0"/>
              <a:t>  "brand": "Ford",</a:t>
            </a:r>
          </a:p>
          <a:p>
            <a:r>
              <a:rPr lang="en-US" sz="1800" dirty="0"/>
              <a:t>  "model": "Mustang",</a:t>
            </a:r>
          </a:p>
          <a:p>
            <a:r>
              <a:rPr lang="en-US" sz="1800" dirty="0"/>
              <a:t>  "year": 1964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for x, y in </a:t>
            </a:r>
            <a:r>
              <a:rPr lang="en-US" sz="1800" dirty="0" err="1"/>
              <a:t>thisdict.items</a:t>
            </a:r>
            <a:r>
              <a:rPr lang="en-US" sz="1800" dirty="0"/>
              <a:t>():</a:t>
            </a:r>
          </a:p>
          <a:p>
            <a:r>
              <a:rPr lang="en-US" sz="1800" dirty="0"/>
              <a:t>  print(x, y)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brand Ford</a:t>
            </a:r>
          </a:p>
          <a:p>
            <a:pPr algn="ctr"/>
            <a:r>
              <a:rPr lang="en-US" sz="2000" dirty="0"/>
              <a:t>model Mustang</a:t>
            </a:r>
          </a:p>
          <a:p>
            <a:pPr algn="ctr"/>
            <a:r>
              <a:rPr lang="en-US" sz="2000" dirty="0"/>
              <a:t>year 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311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 1</a:t>
            </a:r>
            <a:br>
              <a:rPr lang="en-US" sz="1800" dirty="0"/>
            </a:br>
            <a:r>
              <a:rPr lang="en-US" sz="1800" dirty="0"/>
              <a:t>while </a:t>
            </a:r>
            <a:r>
              <a:rPr lang="en-US" sz="1800" dirty="0" err="1"/>
              <a:t>i</a:t>
            </a:r>
            <a:r>
              <a:rPr lang="en-US" sz="1800" dirty="0"/>
              <a:t> &lt; </a:t>
            </a:r>
            <a:r>
              <a:rPr lang="en-US" sz="1800" dirty="0" smtClean="0"/>
              <a:t>7: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if </a:t>
            </a:r>
            <a:r>
              <a:rPr lang="en-US" sz="1800" dirty="0" err="1"/>
              <a:t>i</a:t>
            </a:r>
            <a:r>
              <a:rPr lang="en-US" sz="1800" dirty="0"/>
              <a:t> == 3:</a:t>
            </a:r>
            <a:br>
              <a:rPr lang="en-US" sz="1800" dirty="0"/>
            </a:br>
            <a:r>
              <a:rPr lang="en-US" sz="1800" dirty="0"/>
              <a:t>    break</a:t>
            </a:r>
            <a:br>
              <a:rPr lang="en-US" sz="1800" dirty="0"/>
            </a:br>
            <a:r>
              <a:rPr lang="en-US" sz="1800" dirty="0"/>
              <a:t>  </a:t>
            </a:r>
            <a:r>
              <a:rPr lang="en-US" sz="1800" dirty="0" err="1"/>
              <a:t>i</a:t>
            </a:r>
            <a:r>
              <a:rPr lang="en-US" sz="1800" dirty="0"/>
              <a:t> += </a:t>
            </a:r>
            <a:r>
              <a:rPr lang="en-US" sz="1800" dirty="0" smtClean="0"/>
              <a:t>1</a:t>
            </a:r>
            <a:endParaRPr lang="en-US" sz="1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 err="1"/>
              <a:t>i</a:t>
            </a:r>
            <a:r>
              <a:rPr lang="en-US" sz="1900" dirty="0"/>
              <a:t> = 0</a:t>
            </a:r>
            <a:br>
              <a:rPr lang="en-US" sz="1900" dirty="0"/>
            </a:br>
            <a:r>
              <a:rPr lang="en-US" sz="1900" dirty="0"/>
              <a:t>while </a:t>
            </a:r>
            <a:r>
              <a:rPr lang="en-US" sz="1900" dirty="0" err="1"/>
              <a:t>i</a:t>
            </a:r>
            <a:r>
              <a:rPr lang="en-US" sz="1900" dirty="0"/>
              <a:t> &lt; 6:</a:t>
            </a: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dirty="0" err="1"/>
              <a:t>i</a:t>
            </a:r>
            <a:r>
              <a:rPr lang="en-US" sz="1900" dirty="0"/>
              <a:t> += 1</a:t>
            </a:r>
            <a:br>
              <a:rPr lang="en-US" sz="1900" dirty="0"/>
            </a:br>
            <a:r>
              <a:rPr lang="en-US" sz="1900" dirty="0"/>
              <a:t>  if </a:t>
            </a:r>
            <a:r>
              <a:rPr lang="en-US" sz="1900" dirty="0" err="1"/>
              <a:t>i</a:t>
            </a:r>
            <a:r>
              <a:rPr lang="en-US" sz="1900" dirty="0"/>
              <a:t> == 3:</a:t>
            </a:r>
            <a:br>
              <a:rPr lang="en-US" sz="1900" dirty="0"/>
            </a:br>
            <a:r>
              <a:rPr lang="en-US" sz="1900" dirty="0"/>
              <a:t>    continue</a:t>
            </a:r>
            <a:br>
              <a:rPr lang="en-US" sz="1900" dirty="0"/>
            </a:br>
            <a:r>
              <a:rPr lang="en-US" sz="1900" dirty="0"/>
              <a:t>  print(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fruits = ["apple", "banana", "cherry"]</a:t>
            </a:r>
            <a:br>
              <a:rPr lang="en-US" sz="1900" dirty="0"/>
            </a:br>
            <a:r>
              <a:rPr lang="en-US" sz="1900" dirty="0"/>
              <a:t>for x in fruits:</a:t>
            </a:r>
            <a:br>
              <a:rPr lang="en-US" sz="1900" dirty="0"/>
            </a:br>
            <a:r>
              <a:rPr lang="en-US" sz="1900" dirty="0"/>
              <a:t>  print(x)</a:t>
            </a:r>
            <a:br>
              <a:rPr lang="en-US" sz="1900" dirty="0"/>
            </a:br>
            <a:r>
              <a:rPr lang="en-US" sz="1900" dirty="0"/>
              <a:t>  if x == "banana":</a:t>
            </a:r>
            <a:br>
              <a:rPr lang="en-US" sz="1900" dirty="0"/>
            </a:br>
            <a:r>
              <a:rPr lang="en-US" sz="1900" dirty="0"/>
              <a:t>    break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meneruskan</a:t>
            </a:r>
            <a:r>
              <a:rPr lang="en-US" dirty="0"/>
              <a:t> data,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syntax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nama_fungsi</a:t>
            </a:r>
            <a:r>
              <a:rPr lang="en-US" dirty="0"/>
              <a:t>(argument):</a:t>
            </a:r>
          </a:p>
          <a:p>
            <a:r>
              <a:rPr lang="en-US" dirty="0"/>
              <a:t>    </a:t>
            </a:r>
            <a:r>
              <a:rPr lang="en-US" dirty="0" smtClean="0"/>
              <a:t>statement_1	</a:t>
            </a:r>
            <a:endParaRPr lang="en-US" dirty="0"/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returned_value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6488" y="3261835"/>
            <a:ext cx="4557712" cy="2724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Keterangan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Argument(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dirty="0" smtClean="0"/>
              <a:t>variable/</a:t>
            </a:r>
            <a:r>
              <a:rPr lang="en-US" sz="2000" dirty="0" err="1" smtClean="0"/>
              <a:t>niai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return_value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output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.</a:t>
            </a:r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42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argument</a:t>
            </a:r>
            <a:r>
              <a:rPr lang="en-US" dirty="0" smtClean="0"/>
              <a:t>: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Definisikan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 </a:t>
            </a:r>
            <a:r>
              <a:rPr lang="en-US" sz="1800" dirty="0" err="1"/>
              <a:t>contoh_fungsi</a:t>
            </a:r>
            <a:r>
              <a:rPr lang="en-US" sz="1800" dirty="0"/>
              <a:t>():</a:t>
            </a:r>
          </a:p>
          <a:p>
            <a:r>
              <a:rPr lang="en-US" sz="1800" dirty="0"/>
              <a:t>  print("Halo </a:t>
            </a:r>
            <a:r>
              <a:rPr lang="en-US" sz="1800" dirty="0" err="1"/>
              <a:t>Dunia</a:t>
            </a:r>
            <a:r>
              <a:rPr lang="en-US" sz="1800" dirty="0"/>
              <a:t>")</a:t>
            </a:r>
          </a:p>
          <a:p>
            <a:r>
              <a:rPr lang="en-US" sz="1800" dirty="0"/>
              <a:t>  print("</a:t>
            </a:r>
            <a:r>
              <a:rPr lang="en-US" sz="1800" dirty="0" err="1"/>
              <a:t>Aku</a:t>
            </a:r>
            <a:r>
              <a:rPr lang="en-US" sz="1800" dirty="0"/>
              <a:t> </a:t>
            </a:r>
            <a:r>
              <a:rPr lang="en-US" sz="1800" dirty="0" err="1"/>
              <a:t>sedang</a:t>
            </a:r>
            <a:r>
              <a:rPr lang="en-US" sz="1800" dirty="0"/>
              <a:t> </a:t>
            </a:r>
            <a:r>
              <a:rPr lang="en-US" sz="1800" dirty="0" err="1"/>
              <a:t>belajar</a:t>
            </a:r>
            <a:r>
              <a:rPr lang="en-US" sz="1800" dirty="0"/>
              <a:t> </a:t>
            </a:r>
            <a:r>
              <a:rPr lang="en-US" sz="1800" dirty="0" err="1"/>
              <a:t>bahasa</a:t>
            </a:r>
            <a:r>
              <a:rPr lang="en-US" sz="1800" dirty="0"/>
              <a:t> Python")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Panggil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 yang </a:t>
            </a:r>
            <a:r>
              <a:rPr lang="en-US" sz="1800" dirty="0" err="1"/>
              <a:t>telah</a:t>
            </a:r>
            <a:r>
              <a:rPr lang="en-US" sz="1800" dirty="0"/>
              <a:t> </a:t>
            </a:r>
            <a:r>
              <a:rPr lang="en-US" sz="1800" dirty="0" err="1"/>
              <a:t>didefinisikan</a:t>
            </a:r>
            <a:endParaRPr lang="en-US" sz="1800" dirty="0"/>
          </a:p>
          <a:p>
            <a:r>
              <a:rPr lang="en-US" sz="1800" dirty="0" err="1"/>
              <a:t>contoh_fungsi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/>
              <a:t>argument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luas_segitiga</a:t>
            </a:r>
            <a:r>
              <a:rPr lang="en-US" dirty="0"/>
              <a:t>(alas, </a:t>
            </a:r>
            <a:r>
              <a:rPr lang="en-US" dirty="0" err="1" smtClean="0"/>
              <a:t>tinggi</a:t>
            </a:r>
            <a:r>
              <a:rPr lang="en-US" dirty="0" smtClean="0"/>
              <a:t>):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luas</a:t>
            </a:r>
            <a:r>
              <a:rPr lang="en-US" dirty="0"/>
              <a:t> = (alas * </a:t>
            </a:r>
            <a:r>
              <a:rPr lang="en-US" dirty="0" err="1"/>
              <a:t>tinggi</a:t>
            </a:r>
            <a:r>
              <a:rPr lang="en-US" dirty="0"/>
              <a:t>) / 2</a:t>
            </a:r>
          </a:p>
          <a:p>
            <a:r>
              <a:rPr lang="en-US" dirty="0"/>
              <a:t>    print("</a:t>
            </a:r>
            <a:r>
              <a:rPr lang="en-US" dirty="0" err="1"/>
              <a:t>Luas</a:t>
            </a:r>
            <a:r>
              <a:rPr lang="en-US" dirty="0"/>
              <a:t> </a:t>
            </a:r>
            <a:r>
              <a:rPr lang="en-US" dirty="0" err="1"/>
              <a:t>segitiga</a:t>
            </a:r>
            <a:r>
              <a:rPr lang="en-US" dirty="0"/>
              <a:t>: %f" % </a:t>
            </a:r>
            <a:r>
              <a:rPr lang="en-US" dirty="0" err="1"/>
              <a:t>luas</a:t>
            </a:r>
            <a:r>
              <a:rPr lang="en-US" dirty="0" smtClean="0"/>
              <a:t>); #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luas_segitiga</a:t>
            </a:r>
            <a:r>
              <a:rPr lang="en-US" dirty="0" smtClean="0"/>
              <a:t>(4</a:t>
            </a:r>
            <a:r>
              <a:rPr lang="en-US" dirty="0"/>
              <a:t>, 6) </a:t>
            </a:r>
          </a:p>
          <a:p>
            <a:endParaRPr lang="en-US" dirty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argument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Fungsi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prosedur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/>
              <a:t>berikutnya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pemrosesannya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Cara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luas_segitiga</a:t>
            </a:r>
            <a:r>
              <a:rPr lang="en-US" sz="2000" dirty="0"/>
              <a:t>(alas, </a:t>
            </a:r>
            <a:r>
              <a:rPr lang="en-US" sz="2000" dirty="0" err="1"/>
              <a:t>tinggi</a:t>
            </a:r>
            <a:r>
              <a:rPr lang="en-US" sz="2000" dirty="0"/>
              <a:t>):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luas</a:t>
            </a:r>
            <a:r>
              <a:rPr lang="en-US" sz="2000" dirty="0"/>
              <a:t> = (alas * </a:t>
            </a:r>
            <a:r>
              <a:rPr lang="en-US" sz="2000" dirty="0" err="1"/>
              <a:t>tinggi</a:t>
            </a:r>
            <a:r>
              <a:rPr lang="en-US" sz="2000" dirty="0"/>
              <a:t>) / 2</a:t>
            </a:r>
          </a:p>
          <a:p>
            <a:r>
              <a:rPr lang="en-US" sz="2000" dirty="0"/>
              <a:t>    return </a:t>
            </a:r>
            <a:r>
              <a:rPr lang="en-US" sz="2000" dirty="0" err="1" smtClean="0"/>
              <a:t>luas</a:t>
            </a:r>
            <a:r>
              <a:rPr lang="en-US" sz="2000" dirty="0" smtClean="0"/>
              <a:t> #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return output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proses</a:t>
            </a:r>
            <a:endParaRPr lang="en-US" sz="2000" dirty="0"/>
          </a:p>
          <a:p>
            <a:r>
              <a:rPr lang="en-US" sz="2000" dirty="0" smtClean="0"/>
              <a:t>print</a:t>
            </a:r>
            <a:r>
              <a:rPr lang="en-US" sz="2000" dirty="0"/>
              <a:t>("</a:t>
            </a:r>
            <a:r>
              <a:rPr lang="en-US" sz="2000" dirty="0" err="1"/>
              <a:t>Luas</a:t>
            </a:r>
            <a:r>
              <a:rPr lang="en-US" sz="2000" dirty="0"/>
              <a:t> </a:t>
            </a:r>
            <a:r>
              <a:rPr lang="en-US" sz="2000" dirty="0" err="1"/>
              <a:t>segitiga</a:t>
            </a:r>
            <a:r>
              <a:rPr lang="en-US" sz="2000" dirty="0"/>
              <a:t>: %d" % </a:t>
            </a:r>
            <a:r>
              <a:rPr lang="en-US" sz="2000" dirty="0" err="1"/>
              <a:t>luas_segitiga</a:t>
            </a:r>
            <a:r>
              <a:rPr lang="en-US" sz="2000" dirty="0"/>
              <a:t>(4, 6</a:t>
            </a:r>
            <a:r>
              <a:rPr lang="en-US" sz="2000" dirty="0" smtClean="0"/>
              <a:t>)) #d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menjadikan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desimal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3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</a:t>
            </a:r>
            <a:r>
              <a:rPr lang="en-US" dirty="0" smtClean="0"/>
              <a:t>Arguments (*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b="1" dirty="0" smtClean="0"/>
              <a:t>* (asterisk)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parameter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tupel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item yang </a:t>
            </a:r>
            <a:r>
              <a:rPr lang="en-US" sz="2000" dirty="0" err="1"/>
              <a:t>sesuai</a:t>
            </a:r>
            <a:r>
              <a:rPr lang="en-US" sz="2000" dirty="0" smtClean="0"/>
              <a:t>: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my_function</a:t>
            </a:r>
            <a:r>
              <a:rPr lang="en-US" sz="2000" dirty="0" smtClean="0"/>
              <a:t>(*</a:t>
            </a:r>
            <a:r>
              <a:rPr lang="en-US" sz="2000" dirty="0" err="1" smtClean="0"/>
              <a:t>nama</a:t>
            </a:r>
            <a:r>
              <a:rPr lang="en-US" sz="2000" dirty="0" smtClean="0"/>
              <a:t>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print("</a:t>
            </a:r>
            <a:r>
              <a:rPr lang="en-US" sz="2000" dirty="0" err="1" smtClean="0"/>
              <a:t>Teman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" + </a:t>
            </a:r>
            <a:r>
              <a:rPr lang="en-US" sz="2000" dirty="0" err="1" smtClean="0"/>
              <a:t>nama</a:t>
            </a:r>
            <a:r>
              <a:rPr lang="en-US" sz="2000" dirty="0" smtClean="0"/>
              <a:t>[2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</a:p>
        </p:txBody>
      </p:sp>
    </p:spTree>
    <p:extLst>
      <p:ext uri="{BB962C8B-B14F-4D97-AF65-F5344CB8AC3E}">
        <p14:creationId xmlns:p14="http://schemas.microsoft.com/office/powerpoint/2010/main" val="3803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3 </a:t>
            </a:r>
            <a:br>
              <a:rPr lang="en-US" dirty="0"/>
            </a:br>
            <a:r>
              <a:rPr lang="en-US" dirty="0"/>
              <a:t>x = "Jakarta"</a:t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casting</a:t>
            </a:r>
            <a:r>
              <a:rPr lang="en-US" dirty="0" smtClean="0"/>
              <a:t>.</a:t>
            </a:r>
          </a:p>
          <a:p>
            <a:r>
              <a:rPr lang="en-US" dirty="0"/>
              <a:t>x = </a:t>
            </a:r>
            <a:r>
              <a:rPr lang="en-US" dirty="0" err="1" smtClean="0"/>
              <a:t>str</a:t>
            </a:r>
            <a:r>
              <a:rPr lang="en-US" dirty="0" smtClean="0"/>
              <a:t>(10)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 smtClean="0"/>
              <a:t>int</a:t>
            </a:r>
            <a:r>
              <a:rPr lang="en-US" dirty="0" smtClean="0"/>
              <a:t>(10)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smtClean="0"/>
              <a:t>float(10)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syntax </a:t>
            </a:r>
            <a:r>
              <a:rPr lang="en-US" b="1" dirty="0" smtClean="0"/>
              <a:t>key=value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 smtClean="0"/>
              <a:t>my_function</a:t>
            </a:r>
            <a:r>
              <a:rPr lang="en-US" dirty="0" smtClean="0"/>
              <a:t>(nama3</a:t>
            </a:r>
            <a:r>
              <a:rPr lang="en-US" dirty="0"/>
              <a:t>, </a:t>
            </a:r>
            <a:r>
              <a:rPr lang="en-US" dirty="0" smtClean="0"/>
              <a:t>nama2</a:t>
            </a:r>
            <a:r>
              <a:rPr lang="en-US" dirty="0"/>
              <a:t>, </a:t>
            </a:r>
            <a:r>
              <a:rPr lang="en-US" dirty="0" smtClean="0"/>
              <a:t>nama1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nama3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"Emil", </a:t>
            </a:r>
            <a:r>
              <a:rPr lang="en-US" dirty="0" smtClean="0"/>
              <a:t>nama2 </a:t>
            </a:r>
            <a:r>
              <a:rPr lang="en-US" dirty="0"/>
              <a:t>= "Tobias", </a:t>
            </a:r>
            <a:r>
              <a:rPr lang="en-US" dirty="0" smtClean="0"/>
              <a:t>nama3 </a:t>
            </a:r>
            <a:r>
              <a:rPr lang="en-US" dirty="0"/>
              <a:t>= "Linus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/>
              <a:t>Arbitrary Keyword Arguments, **</a:t>
            </a:r>
            <a:r>
              <a:rPr lang="en-US" b="1" dirty="0" err="1" smtClean="0"/>
              <a:t>kwargs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 smtClean="0"/>
              <a:t>(**</a:t>
            </a:r>
            <a:r>
              <a:rPr lang="en-US" dirty="0" err="1" smtClean="0"/>
              <a:t>nama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nama</a:t>
            </a:r>
            <a:r>
              <a:rPr lang="en-US" dirty="0" smtClean="0"/>
              <a:t>["nama1"])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"Tobias</a:t>
            </a:r>
            <a:r>
              <a:rPr lang="en-US" dirty="0" smtClean="0"/>
              <a:t>", nama2 </a:t>
            </a:r>
            <a:r>
              <a:rPr lang="en-US" dirty="0"/>
              <a:t>= "</a:t>
            </a:r>
            <a:r>
              <a:rPr lang="en-US" dirty="0" err="1"/>
              <a:t>Refsnes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default </a:t>
            </a:r>
            <a:r>
              <a:rPr lang="en-US" dirty="0" err="1" smtClean="0"/>
              <a:t>parament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print("I am from " + country)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("Brazil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6699" y="2514600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dirty="0"/>
              <a:t>I am from Sweden</a:t>
            </a:r>
            <a:br>
              <a:rPr lang="en-US" sz="2000" dirty="0"/>
            </a:br>
            <a:r>
              <a:rPr lang="en-US" sz="2000" dirty="0"/>
              <a:t>I am from India</a:t>
            </a:r>
            <a:br>
              <a:rPr lang="en-US" sz="2000" dirty="0"/>
            </a:br>
            <a:r>
              <a:rPr lang="en-US" sz="2000" dirty="0"/>
              <a:t>I am from Norway</a:t>
            </a:r>
            <a:br>
              <a:rPr lang="en-US" sz="2000" dirty="0"/>
            </a:br>
            <a:r>
              <a:rPr lang="en-US" sz="2000" dirty="0"/>
              <a:t>I am from Brazil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06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ke-2:</a:t>
            </a:r>
          </a:p>
          <a:p>
            <a:r>
              <a:rPr lang="en-US" dirty="0"/>
              <a:t># </a:t>
            </a:r>
            <a:r>
              <a:rPr lang="en-US" dirty="0" err="1"/>
              <a:t>Definsikan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default argument </a:t>
            </a:r>
            <a:r>
              <a:rPr lang="en-US" dirty="0" err="1"/>
              <a:t>kedua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"".</a:t>
            </a:r>
          </a:p>
          <a:p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 smtClean="0"/>
              <a:t>myfunc</a:t>
            </a:r>
            <a:r>
              <a:rPr lang="en-US" dirty="0" smtClean="0"/>
              <a:t>(</a:t>
            </a:r>
            <a:r>
              <a:rPr lang="en-US" dirty="0" err="1" smtClean="0"/>
              <a:t>nama_depan</a:t>
            </a:r>
            <a:r>
              <a:rPr lang="en-US" dirty="0"/>
              <a:t>, </a:t>
            </a:r>
            <a:r>
              <a:rPr lang="en-US" dirty="0" err="1"/>
              <a:t>nama_belakang</a:t>
            </a:r>
            <a:r>
              <a:rPr lang="en-US" dirty="0"/>
              <a:t> = ""):</a:t>
            </a:r>
          </a:p>
          <a:p>
            <a:r>
              <a:rPr lang="en-US" dirty="0"/>
              <a:t>  print(</a:t>
            </a:r>
            <a:r>
              <a:rPr lang="en-US" dirty="0" err="1"/>
              <a:t>nama_depan</a:t>
            </a:r>
            <a:r>
              <a:rPr lang="en-US" dirty="0"/>
              <a:t>+" "+</a:t>
            </a:r>
            <a:r>
              <a:rPr lang="en-US" dirty="0" err="1"/>
              <a:t>nama_belakang</a:t>
            </a:r>
            <a:r>
              <a:rPr lang="en-US" dirty="0"/>
              <a:t>)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</a:t>
            </a:r>
            <a:r>
              <a:rPr lang="en-US" dirty="0" smtClean="0"/>
              <a:t>") </a:t>
            </a:r>
            <a:r>
              <a:rPr lang="en-US" smtClean="0"/>
              <a:t>#bisa </a:t>
            </a:r>
            <a:r>
              <a:rPr lang="en-US" dirty="0" err="1" smtClean="0"/>
              <a:t>ke</a:t>
            </a:r>
            <a:r>
              <a:rPr lang="en-US" dirty="0" smtClean="0"/>
              <a:t> proses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default argument</a:t>
            </a:r>
            <a:endParaRPr lang="en-US" dirty="0"/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John", "Doe")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2449" y="3318986"/>
            <a:ext cx="2571751" cy="2271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John </a:t>
            </a:r>
            <a:endParaRPr lang="en-US" sz="2000" dirty="0" smtClean="0"/>
          </a:p>
          <a:p>
            <a:pPr algn="ctr"/>
            <a:r>
              <a:rPr lang="en-US" sz="2000" dirty="0" smtClean="0"/>
              <a:t>John </a:t>
            </a:r>
            <a:r>
              <a:rPr lang="en-US" sz="2000" dirty="0"/>
              <a:t>Doe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7677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"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x = </a:t>
            </a:r>
            <a:r>
              <a:rPr lang="en-US" dirty="0" smtClean="0"/>
              <a:t>"</a:t>
            </a:r>
            <a:r>
              <a:rPr lang="en-US" dirty="0" err="1" smtClean="0"/>
              <a:t>Cerdas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 smtClean="0"/>
              <a:t>() </a:t>
            </a:r>
            <a:r>
              <a:rPr lang="en-US" dirty="0"/>
              <a:t># </a:t>
            </a:r>
            <a:r>
              <a:rPr lang="en-US" dirty="0" err="1"/>
              <a:t>Siwa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 #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2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global keyword,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global</a:t>
            </a:r>
            <a:r>
              <a:rPr lang="en-US" dirty="0" smtClean="0"/>
              <a:t>:</a:t>
            </a:r>
          </a:p>
          <a:p>
            <a:r>
              <a:rPr lang="en-US" dirty="0"/>
              <a:t>x = "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 smtClean="0"/>
              <a:t>():</a:t>
            </a:r>
          </a:p>
          <a:p>
            <a:r>
              <a:rPr lang="en-US" dirty="0"/>
              <a:t>  global x</a:t>
            </a:r>
            <a:br>
              <a:rPr lang="en-US" dirty="0"/>
            </a:br>
            <a:r>
              <a:rPr lang="en-US" dirty="0"/>
              <a:t>  x = "</a:t>
            </a:r>
            <a:r>
              <a:rPr lang="en-US" dirty="0" err="1"/>
              <a:t>Cerdas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/>
              <a:t>()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82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</a:t>
            </a:r>
            <a:r>
              <a:rPr lang="en-US" sz="1800" dirty="0" err="1"/>
              <a:t>celcius</a:t>
            </a:r>
            <a:r>
              <a:rPr lang="en-US" sz="1800" dirty="0"/>
              <a:t> ( </a:t>
            </a:r>
            <a:r>
              <a:rPr lang="en-US" sz="1800" dirty="0" smtClean="0"/>
              <a:t>C </a:t>
            </a:r>
            <a:r>
              <a:rPr lang="en-US" sz="1800" dirty="0"/>
              <a:t>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fahr_to_celsius</a:t>
            </a:r>
            <a:r>
              <a:rPr lang="en-US" sz="1800" dirty="0"/>
              <a:t>(temp):</a:t>
            </a:r>
          </a:p>
          <a:p>
            <a:pPr marL="502920" lvl="3" indent="0">
              <a:buNone/>
            </a:pPr>
            <a:r>
              <a:rPr lang="en-US" sz="1800" dirty="0"/>
              <a:t>     return (temp - 32) * (5/9</a:t>
            </a:r>
            <a:r>
              <a:rPr lang="en-US" sz="1800" dirty="0" smtClean="0"/>
              <a:t>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fahr_to_celsius</a:t>
            </a:r>
            <a:r>
              <a:rPr lang="en-US" sz="1800" dirty="0"/>
              <a:t>(72))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</a:t>
            </a:r>
            <a:r>
              <a:rPr lang="en-US" sz="1800" dirty="0" err="1" smtClean="0"/>
              <a:t>ftemp</a:t>
            </a:r>
            <a:r>
              <a:rPr lang="en-US" sz="1800" dirty="0" smtClean="0"/>
              <a:t>):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ctemp</a:t>
            </a:r>
            <a:r>
              <a:rPr lang="en-US" sz="1800" dirty="0" smtClean="0"/>
              <a:t> = (</a:t>
            </a:r>
            <a:r>
              <a:rPr lang="en-US" sz="1800" dirty="0" err="1" smtClean="0"/>
              <a:t>ftemp</a:t>
            </a:r>
            <a:r>
              <a:rPr lang="en-US" sz="1800" dirty="0" smtClean="0"/>
              <a:t> - 32) * (5/9)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ktemp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ctemp</a:t>
            </a:r>
            <a:r>
              <a:rPr lang="en-US" sz="1800" dirty="0" smtClean="0"/>
              <a:t> + 273.15</a:t>
            </a:r>
          </a:p>
          <a:p>
            <a:pPr marL="502920" lvl="3" indent="0">
              <a:buNone/>
            </a:pPr>
            <a:r>
              <a:rPr lang="en-US" sz="1800" dirty="0" smtClean="0"/>
              <a:t>     return [</a:t>
            </a:r>
            <a:r>
              <a:rPr lang="en-US" sz="1800" dirty="0" err="1" smtClean="0"/>
              <a:t>ftemp</a:t>
            </a:r>
            <a:r>
              <a:rPr lang="en-US" sz="1800" dirty="0" smtClean="0"/>
              <a:t>, </a:t>
            </a:r>
            <a:r>
              <a:rPr lang="en-US" sz="1800" dirty="0" err="1" smtClean="0"/>
              <a:t>ktemp</a:t>
            </a:r>
            <a:r>
              <a:rPr lang="en-US" sz="1800" dirty="0" smtClean="0"/>
              <a:t>, </a:t>
            </a:r>
            <a:r>
              <a:rPr lang="en-US" sz="1800" dirty="0" err="1" smtClean="0"/>
              <a:t>ctemp</a:t>
            </a:r>
            <a:r>
              <a:rPr lang="en-US" sz="1800" dirty="0" smtClean="0"/>
              <a:t>]</a:t>
            </a:r>
          </a:p>
          <a:p>
            <a:pPr marL="502920" lvl="3" indent="0">
              <a:buNone/>
            </a:pP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(72))</a:t>
            </a:r>
          </a:p>
          <a:p>
            <a:pPr marL="173736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inch_to_cent</a:t>
            </a:r>
            <a:r>
              <a:rPr lang="en-US" sz="1600" dirty="0"/>
              <a:t>(inches):</a:t>
            </a:r>
          </a:p>
          <a:p>
            <a:pPr marL="502920" lvl="3" indent="0">
              <a:buNone/>
            </a:pPr>
            <a:r>
              <a:rPr lang="en-US" sz="1600" dirty="0"/>
              <a:t>    cent = inches * 2.54</a:t>
            </a:r>
          </a:p>
          <a:p>
            <a:pPr marL="502920" lvl="3" indent="0">
              <a:buNone/>
            </a:pPr>
            <a:r>
              <a:rPr lang="en-US" sz="1600" dirty="0"/>
              <a:t>    return </a:t>
            </a:r>
            <a:r>
              <a:rPr lang="en-US" sz="1600" dirty="0" smtClean="0"/>
              <a:t>cent</a:t>
            </a:r>
          </a:p>
          <a:p>
            <a:pPr marL="502920" lvl="3" indent="0">
              <a:buNone/>
            </a:pPr>
            <a:r>
              <a:rPr lang="en-US" sz="1600" dirty="0" smtClean="0"/>
              <a:t>    print(</a:t>
            </a:r>
            <a:r>
              <a:rPr lang="en-US" sz="1600" dirty="0" err="1" smtClean="0"/>
              <a:t>inch_to_cent</a:t>
            </a:r>
            <a:r>
              <a:rPr lang="en-US" sz="1600" dirty="0" smtClean="0"/>
              <a:t>(10))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def</a:t>
            </a:r>
            <a:r>
              <a:rPr lang="en-US" sz="1800" dirty="0"/>
              <a:t> sum(numbers):</a:t>
            </a:r>
          </a:p>
          <a:p>
            <a:pPr marL="502920" lvl="3" indent="0">
              <a:buNone/>
            </a:pPr>
            <a:r>
              <a:rPr lang="en-US" sz="1800" dirty="0"/>
              <a:t>    total = 0</a:t>
            </a:r>
          </a:p>
          <a:p>
            <a:pPr marL="502920" lvl="3" indent="0">
              <a:buNone/>
            </a:pPr>
            <a:r>
              <a:rPr lang="en-US" sz="1800" dirty="0"/>
              <a:t>    for x in numbers:</a:t>
            </a:r>
          </a:p>
          <a:p>
            <a:pPr marL="502920" lvl="3" indent="0">
              <a:buNone/>
            </a:pPr>
            <a:r>
              <a:rPr lang="en-US" sz="1800" dirty="0"/>
              <a:t>        total += x</a:t>
            </a:r>
          </a:p>
          <a:p>
            <a:pPr marL="502920" lvl="3" indent="0">
              <a:buNone/>
            </a:pPr>
            <a:r>
              <a:rPr lang="en-US" sz="1800" dirty="0"/>
              <a:t>    return total</a:t>
            </a:r>
          </a:p>
          <a:p>
            <a:pPr marL="502920" lvl="3" indent="0">
              <a:buNone/>
            </a:pPr>
            <a:r>
              <a:rPr lang="en-US" sz="1800" dirty="0"/>
              <a:t>print(sum((8, 2, 3, 0, 7</a:t>
            </a:r>
            <a:r>
              <a:rPr lang="en-US" sz="1800" dirty="0" smtClean="0"/>
              <a:t>)))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/>
              <a:t>Object-Oriented Programming (OOP)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individual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OO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potongan-potongan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reusable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Classes/Objects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Hampir semua yang ada di </a:t>
            </a:r>
            <a:r>
              <a:rPr lang="sv-SE" dirty="0" smtClean="0"/>
              <a:t>Python </a:t>
            </a:r>
            <a:r>
              <a:rPr lang="sv-SE" dirty="0"/>
              <a:t>adalah objek, dengan properti dan metodenya</a:t>
            </a:r>
            <a:r>
              <a:rPr lang="sv-SE" dirty="0" smtClean="0"/>
              <a:t>.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“blue print"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karyawan</a:t>
            </a:r>
            <a:r>
              <a:rPr lang="en-US" b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umur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budi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objeknya</a:t>
            </a:r>
            <a:r>
              <a:rPr lang="en-US" dirty="0" smtClean="0"/>
              <a:t>:</a:t>
            </a:r>
          </a:p>
          <a:p>
            <a:r>
              <a:rPr lang="en-US" dirty="0"/>
              <a:t>class </a:t>
            </a:r>
            <a:r>
              <a:rPr lang="en-US" dirty="0" err="1"/>
              <a:t>karyawan</a:t>
            </a:r>
            <a:r>
              <a:rPr lang="en-US" dirty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umur</a:t>
            </a:r>
            <a:r>
              <a:rPr lang="en-US" dirty="0" smtClean="0"/>
              <a:t>=25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karyawan</a:t>
            </a:r>
            <a:r>
              <a:rPr lang="en-US" dirty="0"/>
              <a:t>)</a:t>
            </a:r>
          </a:p>
          <a:p>
            <a:r>
              <a:rPr lang="en-US" dirty="0" err="1"/>
              <a:t>budi</a:t>
            </a:r>
            <a:r>
              <a:rPr lang="en-US" dirty="0"/>
              <a:t> = </a:t>
            </a:r>
            <a:r>
              <a:rPr lang="en-US" dirty="0" err="1"/>
              <a:t>karyawan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budi.umur</a:t>
            </a:r>
            <a:r>
              <a:rPr lang="en-US" dirty="0" smtClean="0"/>
              <a:t>) #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nama_lengkap</a:t>
            </a:r>
            <a:r>
              <a:rPr lang="en-US" dirty="0" smtClean="0"/>
              <a:t>, </a:t>
            </a:r>
            <a:r>
              <a:rPr lang="en-US" dirty="0" err="1"/>
              <a:t>total_volume</a:t>
            </a:r>
            <a:r>
              <a:rPr lang="en-US" dirty="0"/>
              <a:t>). 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(_).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alfanumerik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(</a:t>
            </a:r>
            <a:r>
              <a:rPr lang="en-US" sz="2000" dirty="0" err="1"/>
              <a:t>Az</a:t>
            </a:r>
            <a:r>
              <a:rPr lang="en-US" sz="2000" dirty="0"/>
              <a:t>, 0-9, </a:t>
            </a:r>
            <a:r>
              <a:rPr lang="en-US" sz="2000" dirty="0" err="1"/>
              <a:t>dan</a:t>
            </a:r>
            <a:r>
              <a:rPr lang="en-US" sz="2000" dirty="0"/>
              <a:t> _ 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peka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/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HARI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variable yang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dibolehkan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2Hari = '</a:t>
            </a:r>
            <a:r>
              <a:rPr lang="en-US" sz="2000" dirty="0" err="1"/>
              <a:t>senin</a:t>
            </a:r>
            <a:r>
              <a:rPr lang="en-US" sz="2000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,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sv-SE" dirty="0"/>
              <a:t>Buat </a:t>
            </a:r>
            <a:r>
              <a:rPr lang="sv-SE" dirty="0" smtClean="0"/>
              <a:t>class </a:t>
            </a:r>
            <a:r>
              <a:rPr lang="sv-SE" dirty="0"/>
              <a:t>bernama Person, gunakan fungsi __init__() untuk menetapkan nilai untuk nama dan usia</a:t>
            </a:r>
            <a:r>
              <a:rPr lang="sv-SE" dirty="0" smtClean="0"/>
              <a:t>:</a:t>
            </a:r>
          </a:p>
          <a:p>
            <a:r>
              <a:rPr lang="en-US" dirty="0"/>
              <a:t>class Person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 smtClean="0"/>
              <a:t>Jono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print(p1.nama)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</a:t>
            </a:r>
          </a:p>
          <a:p>
            <a:r>
              <a:rPr lang="en-US" dirty="0" smtClean="0"/>
              <a:t>#self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Objek juga dapat berisi metode. Metode dalam objek adalah fungsi yang dimiliki </a:t>
            </a:r>
            <a:r>
              <a:rPr lang="sv-SE" dirty="0" smtClean="0"/>
              <a:t>objek. Mari </a:t>
            </a:r>
            <a:r>
              <a:rPr lang="sv-SE" dirty="0"/>
              <a:t>kita membuat metode di kelas Person</a:t>
            </a:r>
            <a:r>
              <a:rPr lang="sv-SE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</a:t>
            </a:r>
            <a:r>
              <a:rPr lang="en-US" dirty="0" smtClean="0"/>
              <a:t>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self.nama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</a:t>
            </a:r>
            <a:r>
              <a:rPr lang="en-US" dirty="0" smtClean="0"/>
              <a:t>("</a:t>
            </a:r>
            <a:r>
              <a:rPr lang="en-US" dirty="0" err="1" smtClean="0"/>
              <a:t>Irfan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p1.myfunc</a:t>
            </a:r>
            <a:r>
              <a:rPr lang="en-US" dirty="0" smtClean="0"/>
              <a:t>() #Hello,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property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p1.umur </a:t>
            </a:r>
            <a:r>
              <a:rPr lang="en-US" dirty="0"/>
              <a:t>= </a:t>
            </a:r>
            <a:r>
              <a:rPr lang="en-US" dirty="0" smtClean="0"/>
              <a:t>27 </a:t>
            </a:r>
            <a:r>
              <a:rPr lang="en-US" b="1" dirty="0" smtClean="0"/>
              <a:t>#</a:t>
            </a:r>
            <a:r>
              <a:rPr lang="en-US" b="1" dirty="0" err="1" smtClean="0"/>
              <a:t>ubah</a:t>
            </a:r>
            <a:r>
              <a:rPr lang="en-US" b="1" dirty="0" smtClean="0"/>
              <a:t>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 #27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26)</a:t>
            </a:r>
          </a:p>
          <a:p>
            <a:r>
              <a:rPr lang="en-US" dirty="0"/>
              <a:t>del </a:t>
            </a:r>
            <a:r>
              <a:rPr lang="en-US" dirty="0" smtClean="0"/>
              <a:t>p1.umur </a:t>
            </a:r>
            <a:r>
              <a:rPr lang="en-US" b="1" dirty="0" smtClean="0"/>
              <a:t>#delete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print(p1.umur) </a:t>
            </a:r>
            <a:r>
              <a:rPr lang="en-US" dirty="0" smtClean="0"/>
              <a:t>#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/>
              <a:t>AttributeError</a:t>
            </a:r>
            <a:endParaRPr lang="sv-S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Inheritance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induk</a:t>
            </a:r>
            <a:r>
              <a:rPr lang="en-US" b="1" dirty="0" smtClean="0"/>
              <a:t> (Parent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diwarisi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anak</a:t>
            </a:r>
            <a:r>
              <a:rPr lang="en-US" b="1" dirty="0" smtClean="0"/>
              <a:t> (Child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parent </a:t>
            </a:r>
            <a:r>
              <a:rPr lang="en-US" b="1" dirty="0" err="1"/>
              <a:t>bernama</a:t>
            </a:r>
            <a:r>
              <a:rPr lang="en-US" b="1" dirty="0"/>
              <a:t> Person,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lastname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printname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</a:t>
            </a:r>
            <a:r>
              <a:rPr lang="en-US" dirty="0" smtClean="0"/>
              <a:t>): #</a:t>
            </a:r>
            <a:r>
              <a:rPr lang="en-US" dirty="0" err="1" smtClean="0"/>
              <a:t>metode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Person("John", "Doe")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smtClean="0"/>
              <a:t>child </a:t>
            </a:r>
            <a:r>
              <a:rPr lang="en-US" b="1" dirty="0" err="1" smtClean="0"/>
              <a:t>bernama</a:t>
            </a:r>
            <a:r>
              <a:rPr lang="en-US" b="1" dirty="0" smtClean="0"/>
              <a:t> student, </a:t>
            </a:r>
            <a:r>
              <a:rPr lang="en-US" dirty="0" err="1"/>
              <a:t>g</a:t>
            </a:r>
            <a:r>
              <a:rPr lang="en-US" dirty="0" err="1" smtClean="0"/>
              <a:t>unakan</a:t>
            </a:r>
            <a:r>
              <a:rPr lang="en-US" b="1" dirty="0" smtClean="0"/>
              <a:t> </a:t>
            </a:r>
            <a:r>
              <a:rPr lang="en-US" b="1" dirty="0"/>
              <a:t>pass </a:t>
            </a: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pass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#</a:t>
            </a:r>
            <a:r>
              <a:rPr lang="en-US" dirty="0" err="1" smtClean="0"/>
              <a:t>karena</a:t>
            </a:r>
            <a:r>
              <a:rPr lang="en-US" dirty="0" smtClean="0"/>
              <a:t> student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 di </a:t>
            </a:r>
            <a:r>
              <a:rPr lang="en-US" dirty="0" err="1" smtClean="0"/>
              <a:t>induk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en-US" dirty="0" smtClean="0"/>
              <a:t>. 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menggantikan</a:t>
            </a:r>
            <a:r>
              <a:rPr lang="en-US" dirty="0" smtClean="0"/>
              <a:t> pass). </a:t>
            </a:r>
            <a:r>
              <a:rPr lang="en-US" dirty="0" err="1" smtClean="0"/>
              <a:t>Fungsi</a:t>
            </a:r>
            <a:r>
              <a:rPr lang="en-US" dirty="0" smtClean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__(),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Person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tambahkan</a:t>
            </a:r>
            <a:r>
              <a:rPr lang="en-US" dirty="0" smtClean="0"/>
              <a:t> _</a:t>
            </a:r>
            <a:r>
              <a:rPr lang="en-US" dirty="0" err="1" smtClean="0"/>
              <a:t>init</a:t>
            </a:r>
            <a:r>
              <a:rPr lang="en-US" dirty="0" smtClean="0"/>
              <a:t>__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super()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penambahan</a:t>
            </a:r>
            <a:r>
              <a:rPr lang="en-US" dirty="0" smtClean="0"/>
              <a:t> super() function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</a:t>
            </a:r>
            <a:r>
              <a:rPr lang="en-US" dirty="0" smtClean="0"/>
              <a:t>year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welcome(self):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</a:t>
            </a:r>
            <a:r>
              <a:rPr lang="en-US" dirty="0" smtClean="0"/>
              <a:t>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</a:t>
            </a:r>
            <a:r>
              <a:rPr lang="en-US" dirty="0" smtClean="0"/>
              <a:t>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"Olsen",</a:t>
            </a:r>
            <a:r>
              <a:rPr lang="en-US" dirty="0" smtClean="0"/>
              <a:t>2022)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x.welcome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2331</TotalTime>
  <Words>4080</Words>
  <Application>Microsoft Office PowerPoint</Application>
  <PresentationFormat>Widescreen</PresentationFormat>
  <Paragraphs>1048</Paragraphs>
  <Slides>107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Arial</vt:lpstr>
      <vt:lpstr>Calibri</vt:lpstr>
      <vt:lpstr>Studio-Feixen-Sans</vt:lpstr>
      <vt:lpstr>Tw Cen MT</vt:lpstr>
      <vt:lpstr>Tw Cen MT Condensed</vt:lpstr>
      <vt:lpstr>Wingdings</vt:lpstr>
      <vt:lpstr>Wingdings 3</vt:lpstr>
      <vt:lpstr>Integral</vt:lpstr>
      <vt:lpstr>Introduction to Python</vt:lpstr>
      <vt:lpstr>What Is Data Science?</vt:lpstr>
      <vt:lpstr>What can data do?</vt:lpstr>
      <vt:lpstr>What is Python?</vt:lpstr>
      <vt:lpstr>Python tools (Integrated Development Environment)</vt:lpstr>
      <vt:lpstr>Python Quickstart</vt:lpstr>
      <vt:lpstr>Python Indentation</vt:lpstr>
      <vt:lpstr>Variabel Python</vt:lpstr>
      <vt:lpstr>Variabel Python</vt:lpstr>
      <vt:lpstr>Variabel Python</vt:lpstr>
      <vt:lpstr>Check type data</vt:lpstr>
      <vt:lpstr>STRING</vt:lpstr>
      <vt:lpstr>Slicing Strings</vt:lpstr>
      <vt:lpstr>Slicing Strings</vt:lpstr>
      <vt:lpstr>Modify Strings</vt:lpstr>
      <vt:lpstr>SEarCHING Strings</vt:lpstr>
      <vt:lpstr>Format String</vt:lpstr>
      <vt:lpstr>Escape Character</vt:lpstr>
      <vt:lpstr>Escape Character</vt:lpstr>
      <vt:lpstr>Boolean</vt:lpstr>
      <vt:lpstr>Soal</vt:lpstr>
      <vt:lpstr>Soal</vt:lpstr>
      <vt:lpstr>Operator Aritmatika</vt:lpstr>
      <vt:lpstr>Assignment Operators</vt:lpstr>
      <vt:lpstr>Logical Operators</vt:lpstr>
      <vt:lpstr>Comparison Operators</vt:lpstr>
      <vt:lpstr>List</vt:lpstr>
      <vt:lpstr>Change List Items</vt:lpstr>
      <vt:lpstr>Add List Items</vt:lpstr>
      <vt:lpstr>Remove List Items</vt:lpstr>
      <vt:lpstr>Sort Lists</vt:lpstr>
      <vt:lpstr>Copy Lists</vt:lpstr>
      <vt:lpstr>Tuple</vt:lpstr>
      <vt:lpstr>Array</vt:lpstr>
      <vt:lpstr>Unpack Tuples</vt:lpstr>
      <vt:lpstr>Index dan count</vt:lpstr>
      <vt:lpstr>Set</vt:lpstr>
      <vt:lpstr>Access Items</vt:lpstr>
      <vt:lpstr>Add Items</vt:lpstr>
      <vt:lpstr>Remove items</vt:lpstr>
      <vt:lpstr>Python Dictionaries</vt:lpstr>
      <vt:lpstr>Access items</vt:lpstr>
      <vt:lpstr>Change Values</vt:lpstr>
      <vt:lpstr>Adding Items</vt:lpstr>
      <vt:lpstr>Remove items</vt:lpstr>
      <vt:lpstr>Copy a Dictionary</vt:lpstr>
      <vt:lpstr>Soal</vt:lpstr>
      <vt:lpstr>Soal</vt:lpstr>
      <vt:lpstr>Soal</vt:lpstr>
      <vt:lpstr>Soal</vt:lpstr>
      <vt:lpstr>Soal</vt:lpstr>
      <vt:lpstr>Soal</vt:lpstr>
      <vt:lpstr>Python If ... Else</vt:lpstr>
      <vt:lpstr>IF…ELSE</vt:lpstr>
      <vt:lpstr>Ternary Operators</vt:lpstr>
      <vt:lpstr>Nested If</vt:lpstr>
      <vt:lpstr>Soal</vt:lpstr>
      <vt:lpstr>Soal</vt:lpstr>
      <vt:lpstr>The pass Statement</vt:lpstr>
      <vt:lpstr>looping</vt:lpstr>
      <vt:lpstr>While</vt:lpstr>
      <vt:lpstr>While (break)</vt:lpstr>
      <vt:lpstr>While (continue)</vt:lpstr>
      <vt:lpstr>The else Statement</vt:lpstr>
      <vt:lpstr>For Loops</vt:lpstr>
      <vt:lpstr>For loops (break)</vt:lpstr>
      <vt:lpstr>For loops (break)</vt:lpstr>
      <vt:lpstr>For loops (continue)</vt:lpstr>
      <vt:lpstr>Nested loops</vt:lpstr>
      <vt:lpstr>Loops (number index)</vt:lpstr>
      <vt:lpstr>Loop Dictionaries (keys)</vt:lpstr>
      <vt:lpstr>Loop Dictionaries (values)</vt:lpstr>
      <vt:lpstr>Loop Dictionaries (keys &amp; values)</vt:lpstr>
      <vt:lpstr>Soal</vt:lpstr>
      <vt:lpstr>Python Functions</vt:lpstr>
      <vt:lpstr>functions</vt:lpstr>
      <vt:lpstr>functions</vt:lpstr>
      <vt:lpstr>Return Value</vt:lpstr>
      <vt:lpstr>Arbitrary Arguments (*args)</vt:lpstr>
      <vt:lpstr>Keyword Arguments</vt:lpstr>
      <vt:lpstr>Default Parameter Value</vt:lpstr>
      <vt:lpstr>Default Parameter Value</vt:lpstr>
      <vt:lpstr>Global Variables</vt:lpstr>
      <vt:lpstr>Global Variables</vt:lpstr>
      <vt:lpstr>Soal FUNGSI</vt:lpstr>
      <vt:lpstr>Soal FUNGSI</vt:lpstr>
      <vt:lpstr>Soal FUNGSI</vt:lpstr>
      <vt:lpstr>OOP</vt:lpstr>
      <vt:lpstr>Python Classes/Objects</vt:lpstr>
      <vt:lpstr>The __init__() Function</vt:lpstr>
      <vt:lpstr>Object Methods</vt:lpstr>
      <vt:lpstr>Modify Object Properties</vt:lpstr>
      <vt:lpstr>Delete Object Properties</vt:lpstr>
      <vt:lpstr>Python Inheritance</vt:lpstr>
      <vt:lpstr>Python Inheritance</vt:lpstr>
      <vt:lpstr>Python Inheritance</vt:lpstr>
      <vt:lpstr>Add the __init__() Function</vt:lpstr>
      <vt:lpstr>super() Function</vt:lpstr>
      <vt:lpstr>exercise</vt:lpstr>
      <vt:lpstr>PowerPoint Presentation</vt:lpstr>
      <vt:lpstr>Python Modules</vt:lpstr>
      <vt:lpstr>Re-naming a Module</vt:lpstr>
      <vt:lpstr>Import From Module</vt:lpstr>
      <vt:lpstr>Python library</vt:lpstr>
      <vt:lpstr>Soal</vt:lpstr>
      <vt:lpstr>Soal FUNGSI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Sardi Irfansyah</dc:creator>
  <cp:lastModifiedBy>Dell</cp:lastModifiedBy>
  <cp:revision>281</cp:revision>
  <dcterms:created xsi:type="dcterms:W3CDTF">2021-06-28T23:33:05Z</dcterms:created>
  <dcterms:modified xsi:type="dcterms:W3CDTF">2021-07-10T04:11:18Z</dcterms:modified>
</cp:coreProperties>
</file>