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4"/>
  </p:sldMasterIdLst>
  <p:notesMasterIdLst>
    <p:notesMasterId r:id="rId20"/>
  </p:notesMasterIdLst>
  <p:sldIdLst>
    <p:sldId id="334" r:id="rId5"/>
    <p:sldId id="285" r:id="rId6"/>
    <p:sldId id="308" r:id="rId7"/>
    <p:sldId id="314" r:id="rId8"/>
    <p:sldId id="341" r:id="rId9"/>
    <p:sldId id="354" r:id="rId10"/>
    <p:sldId id="343" r:id="rId11"/>
    <p:sldId id="347" r:id="rId12"/>
    <p:sldId id="348" r:id="rId13"/>
    <p:sldId id="355" r:id="rId14"/>
    <p:sldId id="356" r:id="rId15"/>
    <p:sldId id="357" r:id="rId16"/>
    <p:sldId id="353" r:id="rId17"/>
    <p:sldId id="349" r:id="rId18"/>
    <p:sldId id="35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rres de Hanoi" id="{C3C34AF8-D7D4-46D9-B78E-DBA0632BBB36}">
          <p14:sldIdLst>
            <p14:sldId id="334"/>
            <p14:sldId id="285"/>
            <p14:sldId id="308"/>
            <p14:sldId id="314"/>
            <p14:sldId id="341"/>
            <p14:sldId id="354"/>
            <p14:sldId id="343"/>
            <p14:sldId id="347"/>
            <p14:sldId id="348"/>
            <p14:sldId id="355"/>
            <p14:sldId id="356"/>
            <p14:sldId id="357"/>
            <p14:sldId id="353"/>
            <p14:sldId id="349"/>
            <p14:sldId id="350"/>
          </p14:sldIdLst>
        </p14:section>
        <p14:section name="Ejercicios" id="{7FBDB652-DB56-4974-B7C2-0E42E24E8A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87292" autoAdjust="0"/>
  </p:normalViewPr>
  <p:slideViewPr>
    <p:cSldViewPr snapToGrid="0">
      <p:cViewPr varScale="1">
        <p:scale>
          <a:sx n="93" d="100"/>
          <a:sy n="93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8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DBC16-10FC-46B6-BD6B-79403A0C8113}" type="slidenum">
              <a:rPr lang="en-GB" altLang="en-GB"/>
              <a:pPr/>
              <a:t>11</a:t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99642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DBC16-10FC-46B6-BD6B-79403A0C8113}" type="slidenum">
              <a:rPr lang="en-GB" altLang="en-GB"/>
              <a:pPr/>
              <a:t>12</a:t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28176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10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 marL="514350" indent="-171450">
              <a:buFont typeface="Calibri" panose="020F0502020204030204" pitchFamily="34" charset="0"/>
              <a:buChar char="‐"/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63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9116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2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9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063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5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Arial Narrow" panose="020B0606020202030204" pitchFamily="34" charset="0"/>
              </a:rPr>
              <a:t>Recursividad</a:t>
            </a:r>
            <a:r>
              <a:rPr lang="en-US" sz="4800" dirty="0" smtClean="0">
                <a:latin typeface="Arial Narrow" panose="020B0606020202030204" pitchFamily="34" charset="0"/>
              </a:rPr>
              <a:t>. Divide y </a:t>
            </a:r>
            <a:r>
              <a:rPr lang="en-US" sz="4800" dirty="0" err="1" smtClean="0">
                <a:latin typeface="Arial Narrow" panose="020B0606020202030204" pitchFamily="34" charset="0"/>
              </a:rPr>
              <a:t>Vencerás</a:t>
            </a:r>
            <a:endParaRPr lang="es-ES_tradnl" sz="4800" dirty="0">
              <a:latin typeface="Arial Narrow" panose="020B0606020202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De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cuándo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el divide y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vencerás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no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aporta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más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eficiencia</a:t>
            </a:r>
            <a:endParaRPr lang="es-MX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 algn="l"/>
            <a:r>
              <a:rPr lang="en-US" sz="900" smtClean="0">
                <a:latin typeface="Arial" pitchFamily="34" charset="0"/>
                <a:cs typeface="Arial" pitchFamily="34" charset="0"/>
              </a:rPr>
              <a:t>WEBOO Programación Curso 2016-2017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4290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97873" y="4572000"/>
            <a:ext cx="2575862" cy="7620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 Narrow" pitchFamily="34" charset="0"/>
              </a:rPr>
              <a:t>Si la </a:t>
            </a:r>
            <a:r>
              <a:rPr lang="en-US" sz="2000" dirty="0" err="1" smtClean="0">
                <a:latin typeface="Arial Narrow" pitchFamily="34" charset="0"/>
              </a:rPr>
              <a:t>longitud</a:t>
            </a:r>
            <a:r>
              <a:rPr lang="en-US" sz="2000" dirty="0" smtClean="0">
                <a:latin typeface="Arial Narrow" pitchFamily="34" charset="0"/>
              </a:rPr>
              <a:t> del array </a:t>
            </a:r>
            <a:r>
              <a:rPr lang="en-US" sz="2000" dirty="0" err="1" smtClean="0">
                <a:latin typeface="Arial Narrow" pitchFamily="34" charset="0"/>
              </a:rPr>
              <a:t>es</a:t>
            </a:r>
            <a:r>
              <a:rPr lang="en-US" sz="2000" dirty="0" smtClean="0">
                <a:latin typeface="Arial Narrow" pitchFamily="34" charset="0"/>
              </a:rPr>
              <a:t> n se </a:t>
            </a:r>
            <a:r>
              <a:rPr lang="en-US" sz="2000" dirty="0" err="1" smtClean="0">
                <a:latin typeface="Arial Narrow" pitchFamily="34" charset="0"/>
              </a:rPr>
              <a:t>hace</a:t>
            </a:r>
            <a:r>
              <a:rPr lang="en-US" sz="2000" dirty="0" smtClean="0">
                <a:latin typeface="Arial Narrow" pitchFamily="34" charset="0"/>
              </a:rPr>
              <a:t> n </a:t>
            </a:r>
            <a:r>
              <a:rPr lang="en-US" sz="2000" dirty="0" err="1" smtClean="0">
                <a:latin typeface="Arial Narrow" pitchFamily="34" charset="0"/>
              </a:rPr>
              <a:t>veces</a:t>
            </a:r>
            <a:endParaRPr lang="es-ES" sz="2000" dirty="0">
              <a:latin typeface="Arial Narrow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000"/>
            <a:ext cx="431523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294909" y="3866166"/>
            <a:ext cx="3962400" cy="613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ed Rectangle 20"/>
          <p:cNvSpPr/>
          <p:nvPr/>
        </p:nvSpPr>
        <p:spPr>
          <a:xfrm>
            <a:off x="3620354" y="5410200"/>
            <a:ext cx="5066446" cy="9906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 Narrow" pitchFamily="34" charset="0"/>
              </a:rPr>
              <a:t>1 + (1 + 1) + (1+1+1+1) + (1+1+1+1+1+1+1+1) + ...</a:t>
            </a:r>
          </a:p>
          <a:p>
            <a:r>
              <a:rPr lang="en-US" sz="2000" dirty="0" smtClean="0">
                <a:latin typeface="Arial Narrow" pitchFamily="34" charset="0"/>
              </a:rPr>
              <a:t>= 1 + 2 + 4 + 8 + ….. + 2</a:t>
            </a:r>
            <a:r>
              <a:rPr lang="en-US" sz="2000" b="1" baseline="30000" dirty="0" smtClean="0">
                <a:latin typeface="Arial Narrow" pitchFamily="34" charset="0"/>
              </a:rPr>
              <a:t>k 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aprox</a:t>
            </a:r>
            <a:r>
              <a:rPr lang="en-US" sz="2000" dirty="0" smtClean="0">
                <a:latin typeface="Arial Narrow" pitchFamily="34" charset="0"/>
              </a:rPr>
              <a:t> =  n</a:t>
            </a:r>
            <a:endParaRPr lang="es-E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  <a:pPr/>
              <a:t>11</a:t>
            </a:fld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6700" y="533399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Narrow" panose="020B0606020202030204" pitchFamily="34" charset="0"/>
              </a:rPr>
              <a:t>Dada una secuencia de números determinar cuánto suma la </a:t>
            </a:r>
            <a:r>
              <a:rPr lang="es-ES" sz="2000" dirty="0" err="1">
                <a:latin typeface="Arial Narrow" panose="020B0606020202030204" pitchFamily="34" charset="0"/>
              </a:rPr>
              <a:t>Subsecuencia</a:t>
            </a:r>
            <a:r>
              <a:rPr lang="es-ES" sz="2000" dirty="0">
                <a:latin typeface="Arial Narrow" panose="020B0606020202030204" pitchFamily="34" charset="0"/>
              </a:rPr>
              <a:t> de suma máxima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1219200" y="12192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itchFamily="49" charset="0"/>
              </a:rPr>
              <a:t>2, -1, -3, </a:t>
            </a:r>
            <a:r>
              <a:rPr lang="es-ES" sz="2000" b="1" i="0" dirty="0" smtClean="0">
                <a:latin typeface="Consolas" pitchFamily="49" charset="0"/>
              </a:rPr>
              <a:t>5, -2, -1, 6, 4, -8</a:t>
            </a:r>
            <a:endParaRPr lang="es-ES" sz="2000" i="0" dirty="0" smtClean="0">
              <a:solidFill>
                <a:srgbClr val="FFFFFF"/>
              </a:solidFill>
              <a:latin typeface="Consolas" pitchFamily="49" charset="0"/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2857500" y="1567457"/>
            <a:ext cx="21264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3467100" y="16376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 smtClean="0">
                <a:solidFill>
                  <a:srgbClr val="C00000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04800" y="20574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Narrow" panose="020B0606020202030204" pitchFamily="34" charset="0"/>
              </a:rPr>
              <a:t>Una solución Fuerza bruta</a:t>
            </a:r>
            <a:r>
              <a:rPr lang="es-ES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: Probar </a:t>
            </a:r>
            <a:r>
              <a:rPr lang="es-E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TODAS</a:t>
            </a:r>
            <a:r>
              <a:rPr lang="es-ES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las secuencias y quedarnos con la que más sume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42900" y="2558076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 smtClean="0">
                <a:latin typeface="Consolas" pitchFamily="49" charset="0"/>
              </a:rPr>
              <a:t>2, -1, -3, 5, -2, -1, 6, 4, -8</a:t>
            </a:r>
            <a:endParaRPr lang="es-ES" sz="2000" b="1" i="0" dirty="0" smtClean="0">
              <a:solidFill>
                <a:srgbClr val="FFFFFF"/>
              </a:solidFill>
              <a:latin typeface="Consolas" pitchFamily="49" charset="0"/>
            </a:endParaRPr>
          </a:p>
        </p:txBody>
      </p:sp>
      <p:cxnSp>
        <p:nvCxnSpPr>
          <p:cNvPr id="18" name="17 Conector recto"/>
          <p:cNvCxnSpPr/>
          <p:nvPr/>
        </p:nvCxnSpPr>
        <p:spPr bwMode="auto">
          <a:xfrm>
            <a:off x="342900" y="3015276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>
            <a:off x="342900" y="3167676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342900" y="3320076"/>
            <a:ext cx="1371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647700" y="27866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181100" y="28628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14500" y="3091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-2</a:t>
            </a:r>
          </a:p>
        </p:txBody>
      </p:sp>
      <p:cxnSp>
        <p:nvCxnSpPr>
          <p:cNvPr id="29" name="28 Conector recto"/>
          <p:cNvCxnSpPr/>
          <p:nvPr/>
        </p:nvCxnSpPr>
        <p:spPr bwMode="auto">
          <a:xfrm>
            <a:off x="342900" y="3548676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CuadroTexto"/>
          <p:cNvSpPr txBox="1"/>
          <p:nvPr/>
        </p:nvSpPr>
        <p:spPr>
          <a:xfrm>
            <a:off x="2171700" y="3320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3</a:t>
            </a:r>
          </a:p>
        </p:txBody>
      </p:sp>
      <p:cxnSp>
        <p:nvCxnSpPr>
          <p:cNvPr id="32" name="31 Conector recto"/>
          <p:cNvCxnSpPr/>
          <p:nvPr/>
        </p:nvCxnSpPr>
        <p:spPr bwMode="auto">
          <a:xfrm>
            <a:off x="342900" y="3777276"/>
            <a:ext cx="2286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2628900" y="3548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</a:p>
        </p:txBody>
      </p:sp>
      <p:cxnSp>
        <p:nvCxnSpPr>
          <p:cNvPr id="35" name="34 Conector recto"/>
          <p:cNvCxnSpPr/>
          <p:nvPr/>
        </p:nvCxnSpPr>
        <p:spPr bwMode="auto">
          <a:xfrm>
            <a:off x="342900" y="4005876"/>
            <a:ext cx="2743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CuadroTexto"/>
          <p:cNvSpPr txBox="1"/>
          <p:nvPr/>
        </p:nvSpPr>
        <p:spPr>
          <a:xfrm>
            <a:off x="3086100" y="3777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</a:p>
        </p:txBody>
      </p:sp>
      <p:cxnSp>
        <p:nvCxnSpPr>
          <p:cNvPr id="38" name="37 Conector recto"/>
          <p:cNvCxnSpPr/>
          <p:nvPr/>
        </p:nvCxnSpPr>
        <p:spPr bwMode="auto">
          <a:xfrm>
            <a:off x="342900" y="4234476"/>
            <a:ext cx="3200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CuadroTexto"/>
          <p:cNvSpPr txBox="1"/>
          <p:nvPr/>
        </p:nvSpPr>
        <p:spPr>
          <a:xfrm>
            <a:off x="3619500" y="40058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6</a:t>
            </a:r>
          </a:p>
        </p:txBody>
      </p:sp>
      <p:cxnSp>
        <p:nvCxnSpPr>
          <p:cNvPr id="41" name="40 Conector recto"/>
          <p:cNvCxnSpPr/>
          <p:nvPr/>
        </p:nvCxnSpPr>
        <p:spPr bwMode="auto">
          <a:xfrm>
            <a:off x="342900" y="4463076"/>
            <a:ext cx="3505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CuadroTexto"/>
          <p:cNvSpPr txBox="1"/>
          <p:nvPr/>
        </p:nvSpPr>
        <p:spPr>
          <a:xfrm>
            <a:off x="3924300" y="4234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10</a:t>
            </a:r>
          </a:p>
        </p:txBody>
      </p:sp>
      <p:cxnSp>
        <p:nvCxnSpPr>
          <p:cNvPr id="44" name="43 Conector recto"/>
          <p:cNvCxnSpPr/>
          <p:nvPr/>
        </p:nvCxnSpPr>
        <p:spPr bwMode="auto">
          <a:xfrm>
            <a:off x="342900" y="4691676"/>
            <a:ext cx="396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81500" y="4463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2</a:t>
            </a:r>
          </a:p>
        </p:txBody>
      </p:sp>
      <p:cxnSp>
        <p:nvCxnSpPr>
          <p:cNvPr id="47" name="46 Conector recto"/>
          <p:cNvCxnSpPr/>
          <p:nvPr/>
        </p:nvCxnSpPr>
        <p:spPr bwMode="auto">
          <a:xfrm>
            <a:off x="876300" y="4920276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47 CuadroTexto"/>
          <p:cNvSpPr txBox="1"/>
          <p:nvPr/>
        </p:nvSpPr>
        <p:spPr>
          <a:xfrm>
            <a:off x="1181100" y="4691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-1</a:t>
            </a: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876300" y="5148876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49 CuadroTexto"/>
          <p:cNvSpPr txBox="1"/>
          <p:nvPr/>
        </p:nvSpPr>
        <p:spPr>
          <a:xfrm>
            <a:off x="1638300" y="4920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-4</a:t>
            </a:r>
          </a:p>
        </p:txBody>
      </p:sp>
      <p:cxnSp>
        <p:nvCxnSpPr>
          <p:cNvPr id="51" name="50 Conector recto"/>
          <p:cNvCxnSpPr/>
          <p:nvPr/>
        </p:nvCxnSpPr>
        <p:spPr bwMode="auto">
          <a:xfrm>
            <a:off x="876300" y="5377476"/>
            <a:ext cx="1066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52 CuadroTexto"/>
          <p:cNvSpPr txBox="1"/>
          <p:nvPr/>
        </p:nvSpPr>
        <p:spPr>
          <a:xfrm>
            <a:off x="1943100" y="51488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</a:p>
        </p:txBody>
      </p:sp>
      <p:cxnSp>
        <p:nvCxnSpPr>
          <p:cNvPr id="55" name="54 Conector recto"/>
          <p:cNvCxnSpPr/>
          <p:nvPr/>
        </p:nvCxnSpPr>
        <p:spPr bwMode="auto">
          <a:xfrm>
            <a:off x="876300" y="5606076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55 CuadroTexto"/>
          <p:cNvSpPr txBox="1"/>
          <p:nvPr/>
        </p:nvSpPr>
        <p:spPr>
          <a:xfrm>
            <a:off x="2628900" y="5377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-1</a:t>
            </a:r>
          </a:p>
        </p:txBody>
      </p:sp>
      <p:cxnSp>
        <p:nvCxnSpPr>
          <p:cNvPr id="57" name="56 Conector recto"/>
          <p:cNvCxnSpPr/>
          <p:nvPr/>
        </p:nvCxnSpPr>
        <p:spPr bwMode="auto">
          <a:xfrm>
            <a:off x="876300" y="5834676"/>
            <a:ext cx="2286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57 CuadroTexto"/>
          <p:cNvSpPr txBox="1"/>
          <p:nvPr/>
        </p:nvSpPr>
        <p:spPr>
          <a:xfrm>
            <a:off x="3162300" y="5606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-2</a:t>
            </a:r>
          </a:p>
        </p:txBody>
      </p:sp>
      <p:cxnSp>
        <p:nvCxnSpPr>
          <p:cNvPr id="59" name="58 Conector recto"/>
          <p:cNvCxnSpPr/>
          <p:nvPr/>
        </p:nvCxnSpPr>
        <p:spPr bwMode="auto">
          <a:xfrm>
            <a:off x="876300" y="6063276"/>
            <a:ext cx="2819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60 CuadroTexto"/>
          <p:cNvSpPr txBox="1"/>
          <p:nvPr/>
        </p:nvSpPr>
        <p:spPr>
          <a:xfrm>
            <a:off x="3695700" y="5834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4</a:t>
            </a:r>
          </a:p>
        </p:txBody>
      </p:sp>
      <p:cxnSp>
        <p:nvCxnSpPr>
          <p:cNvPr id="62" name="61 Conector recto"/>
          <p:cNvCxnSpPr/>
          <p:nvPr/>
        </p:nvCxnSpPr>
        <p:spPr bwMode="auto">
          <a:xfrm>
            <a:off x="876300" y="6291876"/>
            <a:ext cx="33147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63 CuadroTexto"/>
          <p:cNvSpPr txBox="1"/>
          <p:nvPr/>
        </p:nvSpPr>
        <p:spPr>
          <a:xfrm>
            <a:off x="4229100" y="6063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52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2800" b="0" dirty="0" err="1" smtClean="0">
                <a:latin typeface="Arial Narrow" panose="020B0606020202030204" pitchFamily="34" charset="0"/>
                <a:cs typeface="Arial" pitchFamily="34" charset="0"/>
              </a:rPr>
              <a:t>Problema</a:t>
            </a:r>
            <a:r>
              <a:rPr lang="en-US" sz="2800" b="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latin typeface="Arial Narrow" panose="020B0606020202030204" pitchFamily="34" charset="0"/>
                <a:cs typeface="Arial" pitchFamily="34" charset="0"/>
              </a:rPr>
              <a:t>Subsecuencia</a:t>
            </a:r>
            <a:r>
              <a:rPr lang="en-US" sz="2800" b="0" dirty="0" smtClean="0">
                <a:latin typeface="Arial Narrow" panose="020B0606020202030204" pitchFamily="34" charset="0"/>
                <a:cs typeface="Arial" pitchFamily="34" charset="0"/>
              </a:rPr>
              <a:t> de Suma </a:t>
            </a:r>
            <a:r>
              <a:rPr lang="en-US" sz="2800" b="0" dirty="0" err="1" smtClean="0">
                <a:latin typeface="Arial Narrow" panose="020B0606020202030204" pitchFamily="34" charset="0"/>
                <a:cs typeface="Arial" pitchFamily="34" charset="0"/>
              </a:rPr>
              <a:t>Máxima</a:t>
            </a:r>
            <a:endParaRPr lang="en-US" sz="2800" b="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0253" y="6492875"/>
            <a:ext cx="5486400" cy="365125"/>
          </a:xfrm>
        </p:spPr>
        <p:txBody>
          <a:bodyPr/>
          <a:lstStyle/>
          <a:p>
            <a:r>
              <a:rPr lang="en-US" dirty="0" smtClean="0"/>
              <a:t>WEBOO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2016-2017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4" grpId="0"/>
      <p:bldP spid="25" grpId="0"/>
      <p:bldP spid="28" grpId="0"/>
      <p:bldP spid="31" grpId="0"/>
      <p:bldP spid="34" grpId="0"/>
      <p:bldP spid="37" grpId="0"/>
      <p:bldP spid="40" grpId="0"/>
      <p:bldP spid="43" grpId="0"/>
      <p:bldP spid="46" grpId="0"/>
      <p:bldP spid="48" grpId="0"/>
      <p:bldP spid="50" grpId="0"/>
      <p:bldP spid="53" grpId="0"/>
      <p:bldP spid="56" grpId="0"/>
      <p:bldP spid="58" grpId="0"/>
      <p:bldP spid="61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  <a:pPr/>
              <a:t>12</a:t>
            </a:fld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693693"/>
            <a:ext cx="5334000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44 Llamada rectangular redondeada"/>
          <p:cNvSpPr/>
          <p:nvPr/>
        </p:nvSpPr>
        <p:spPr bwMode="auto">
          <a:xfrm>
            <a:off x="3185326" y="770915"/>
            <a:ext cx="5267849" cy="442674"/>
          </a:xfrm>
          <a:prstGeom prst="wedgeRoundRectCallout">
            <a:avLst>
              <a:gd name="adj1" fmla="val -72393"/>
              <a:gd name="adj2" fmla="val 28622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</a:t>
            </a:r>
            <a:r>
              <a:rPr lang="es-ES" sz="20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i 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indica dónde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empieza la secuencia a probar</a:t>
            </a:r>
          </a:p>
        </p:txBody>
      </p:sp>
      <p:sp>
        <p:nvSpPr>
          <p:cNvPr id="52" name="51 Llamada rectangular redondeada"/>
          <p:cNvSpPr/>
          <p:nvPr/>
        </p:nvSpPr>
        <p:spPr bwMode="auto">
          <a:xfrm>
            <a:off x="4411226" y="1884613"/>
            <a:ext cx="4481564" cy="442674"/>
          </a:xfrm>
          <a:prstGeom prst="wedgeRoundRectCallout">
            <a:avLst>
              <a:gd name="adj1" fmla="val -99945"/>
              <a:gd name="adj2" fmla="val 95970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j 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dónde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termina la secuencia a probar</a:t>
            </a:r>
          </a:p>
        </p:txBody>
      </p:sp>
      <p:sp>
        <p:nvSpPr>
          <p:cNvPr id="54" name="53 Llamada rectangular redondeada"/>
          <p:cNvSpPr/>
          <p:nvPr/>
        </p:nvSpPr>
        <p:spPr bwMode="auto">
          <a:xfrm>
            <a:off x="5082790" y="2711796"/>
            <a:ext cx="3810000" cy="1464231"/>
          </a:xfrm>
          <a:prstGeom prst="wedgeRoundRectCallout">
            <a:avLst>
              <a:gd name="adj1" fmla="val -71978"/>
              <a:gd name="adj2" fmla="val -2923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Una vez definido dónde empieza y termina la </a:t>
            </a:r>
            <a:r>
              <a:rPr lang="es-E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subsecuencia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se recorre ésta para sumarla e irnos quedando con la suma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mayor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654627" y="4705260"/>
            <a:ext cx="5715000" cy="4616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sz="2400" dirty="0">
                <a:latin typeface="Arial Narrow" panose="020B0606020202030204" pitchFamily="34" charset="0"/>
              </a:rPr>
              <a:t>Tres ciclos anidados, costo aproximado de n</a:t>
            </a:r>
            <a:r>
              <a:rPr lang="es-ES" sz="2400" baseline="30000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Narrow" panose="020B0606020202030204" pitchFamily="34" charset="0"/>
                <a:cs typeface="Arial" pitchFamily="34" charset="0"/>
              </a:rPr>
              <a:t>Fuerza</a:t>
            </a:r>
            <a:r>
              <a:rPr lang="en-US" sz="2800" dirty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cs typeface="Arial" pitchFamily="34" charset="0"/>
              </a:rPr>
              <a:t>Bruta</a:t>
            </a:r>
            <a:endParaRPr lang="en-US" sz="28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0" name="59 CuadroTexto"/>
          <p:cNvSpPr txBox="1"/>
          <p:nvPr/>
        </p:nvSpPr>
        <p:spPr>
          <a:xfrm>
            <a:off x="495298" y="5519176"/>
            <a:ext cx="8397491" cy="4616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sz="2400" dirty="0" smtClean="0">
                <a:latin typeface="Arial Narrow" panose="020B0606020202030204" pitchFamily="34" charset="0"/>
              </a:rPr>
              <a:t>CP Encuentre una solución mejor que esta de fuerza bruta</a:t>
            </a:r>
            <a:endParaRPr lang="es-ES" sz="2400" baseline="30000" dirty="0">
              <a:latin typeface="Arial Narrow" panose="020B0606020202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dirty="0" smtClean="0"/>
              <a:t>WEBOO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2016-2017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2" grpId="0" animBg="1"/>
      <p:bldP spid="54" grpId="0" animBg="1"/>
      <p:bldP spid="60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1927" y="6553200"/>
            <a:ext cx="2133600" cy="365125"/>
          </a:xfrm>
        </p:spPr>
        <p:txBody>
          <a:bodyPr/>
          <a:lstStyle/>
          <a:p>
            <a:fld id="{5B06B549-A35A-4E98-88D3-B250D6BC86F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599" y="152400"/>
            <a:ext cx="6429376" cy="667327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Problema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a resolver </a:t>
            </a:r>
            <a:r>
              <a:rPr lang="en-US" sz="32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Distribución</a:t>
            </a:r>
            <a:r>
              <a:rPr lang="en-US" sz="3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3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losas</a:t>
            </a:r>
            <a:endParaRPr lang="es-MX" sz="32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43024" y="880586"/>
                <a:ext cx="615314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dirty="0" smtClean="0"/>
                  <a:t>Se tienen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ES" sz="2400" dirty="0"/>
                  <a:t> losas rectangulares de dimensiones </a:t>
                </a:r>
                <a14:m>
                  <m:oMath xmlns:m="http://schemas.openxmlformats.org/officeDocument/2006/math">
                    <m:r>
                      <a:rPr lang="es-ES" sz="2400" i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s-ES" sz="2400" dirty="0"/>
                  <a:t>(el largo es el doble del ancho). Se quiere cubrir un pasillo rectangular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ancho</m:t>
                    </m:r>
                    <m:r>
                      <a:rPr lang="en-US" sz="2400" b="0" i="0" smtClean="0">
                        <a:latin typeface="Cambria Math"/>
                      </a:rPr>
                      <m:t> 2</m:t>
                    </m:r>
                  </m:oMath>
                </a14:m>
                <a:r>
                  <a:rPr lang="es-ES" sz="2400" dirty="0"/>
                  <a:t>. ¿De cuántas formas distintas se pueden colocar las </a:t>
                </a:r>
                <a:r>
                  <a:rPr lang="es-ES" sz="2400" dirty="0" smtClean="0"/>
                  <a:t>losas.</a:t>
                </a:r>
                <a:endParaRPr lang="es-E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4" y="880586"/>
                <a:ext cx="6153149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485" t="-2508" r="-1188" b="-59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61" y="3920826"/>
            <a:ext cx="5868670" cy="5975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43021" y="4913173"/>
            <a:ext cx="6153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IDEA Inspirarse en Fibonacci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5262" y="3071336"/>
            <a:ext cx="6153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Ejemplo si tenemos 4 losas se pueden poner</a:t>
            </a:r>
            <a:endParaRPr lang="es-E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399" y="81913"/>
            <a:ext cx="7810291" cy="5276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Problemas</a:t>
            </a:r>
            <a:r>
              <a:rPr lang="en-US" sz="3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a Resolver</a:t>
            </a:r>
            <a:endParaRPr lang="es-ES" sz="36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933" y="1484988"/>
            <a:ext cx="7886700" cy="496485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err="1" smtClean="0">
                <a:latin typeface="Arial Narrow" panose="020B0606020202030204" pitchFamily="34" charset="0"/>
              </a:rPr>
              <a:t>Determinar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cantidad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mínima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inserciones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requeridas</a:t>
            </a:r>
            <a:r>
              <a:rPr lang="en-US" sz="2400" dirty="0" smtClean="0">
                <a:latin typeface="Arial Narrow" panose="020B0606020202030204" pitchFamily="34" charset="0"/>
              </a:rPr>
              <a:t> para </a:t>
            </a:r>
            <a:r>
              <a:rPr lang="en-US" sz="2400" dirty="0" err="1" smtClean="0">
                <a:latin typeface="Arial Narrow" panose="020B0606020202030204" pitchFamily="34" charset="0"/>
              </a:rPr>
              <a:t>convertir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cadena</a:t>
            </a:r>
            <a:r>
              <a:rPr lang="en-US" sz="2400" dirty="0" smtClean="0">
                <a:latin typeface="Arial Narrow" panose="020B0606020202030204" pitchFamily="34" charset="0"/>
              </a:rPr>
              <a:t> en </a:t>
            </a:r>
            <a:r>
              <a:rPr lang="en-US" sz="2400" dirty="0" err="1" smtClean="0">
                <a:latin typeface="Arial Narrow" panose="020B0606020202030204" pitchFamily="34" charset="0"/>
              </a:rPr>
              <a:t>palíndromo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 smtClean="0">
                <a:latin typeface="Arial Narrow" panose="020B0606020202030204" pitchFamily="34" charset="0"/>
              </a:rPr>
              <a:t>Ejemplo</a:t>
            </a:r>
            <a:r>
              <a:rPr lang="en-US" sz="2400" dirty="0" smtClean="0">
                <a:latin typeface="Arial Narrow" panose="020B0606020202030204" pitchFamily="34" charset="0"/>
              </a:rPr>
              <a:t>: A la </a:t>
            </a:r>
            <a:r>
              <a:rPr lang="en-US" sz="2400" dirty="0" err="1" smtClean="0">
                <a:latin typeface="Arial Narrow" panose="020B0606020202030204" pitchFamily="34" charset="0"/>
              </a:rPr>
              <a:t>cadena</a:t>
            </a:r>
            <a:r>
              <a:rPr lang="en-US" sz="2400" dirty="0" smtClean="0">
                <a:latin typeface="Arial Narrow" panose="020B0606020202030204" pitchFamily="34" charset="0"/>
              </a:rPr>
              <a:t> “</a:t>
            </a:r>
            <a:r>
              <a:rPr lang="en-US" sz="2400" dirty="0" err="1" smtClean="0">
                <a:latin typeface="Arial Narrow" panose="020B0606020202030204" pitchFamily="34" charset="0"/>
              </a:rPr>
              <a:t>abcb</a:t>
            </a:r>
            <a:r>
              <a:rPr lang="en-US" sz="2400" dirty="0" smtClean="0">
                <a:latin typeface="Arial Narrow" panose="020B0606020202030204" pitchFamily="34" charset="0"/>
              </a:rPr>
              <a:t>” </a:t>
            </a:r>
            <a:r>
              <a:rPr lang="en-US" sz="2400" dirty="0" err="1" smtClean="0">
                <a:latin typeface="Arial Narrow" panose="020B0606020202030204" pitchFamily="34" charset="0"/>
              </a:rPr>
              <a:t>basta</a:t>
            </a:r>
            <a:r>
              <a:rPr lang="en-US" sz="2400" dirty="0" smtClean="0">
                <a:latin typeface="Arial Narrow" panose="020B0606020202030204" pitchFamily="34" charset="0"/>
              </a:rPr>
              <a:t> con </a:t>
            </a:r>
            <a:r>
              <a:rPr lang="en-US" sz="2400" dirty="0" err="1" smtClean="0">
                <a:latin typeface="Arial Narrow" panose="020B0606020202030204" pitchFamily="34" charset="0"/>
              </a:rPr>
              <a:t>insertarle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“a”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detrás</a:t>
            </a:r>
            <a:r>
              <a:rPr lang="en-US" sz="2400" dirty="0" smtClean="0">
                <a:latin typeface="Arial Narrow" panose="020B0606020202030204" pitchFamily="34" charset="0"/>
              </a:rPr>
              <a:t> para </a:t>
            </a:r>
            <a:r>
              <a:rPr lang="en-US" sz="2400" dirty="0" err="1" smtClean="0">
                <a:latin typeface="Arial Narrow" panose="020B0606020202030204" pitchFamily="34" charset="0"/>
              </a:rPr>
              <a:t>convertirla</a:t>
            </a:r>
            <a:r>
              <a:rPr lang="en-US" sz="2400" dirty="0" smtClean="0">
                <a:latin typeface="Arial Narrow" panose="020B0606020202030204" pitchFamily="34" charset="0"/>
              </a:rPr>
              <a:t> en </a:t>
            </a:r>
            <a:r>
              <a:rPr lang="en-US" sz="2400" dirty="0" err="1" smtClean="0">
                <a:latin typeface="Arial Narrow" panose="020B0606020202030204" pitchFamily="34" charset="0"/>
              </a:rPr>
              <a:t>palíndromo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abcb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n-US" sz="2400" dirty="0" smtClean="0">
                <a:latin typeface="Arial Narrow" panose="020B0606020202030204" pitchFamily="34" charset="0"/>
              </a:rPr>
              <a:t>) y a “</a:t>
            </a:r>
            <a:r>
              <a:rPr lang="en-US" sz="2400" dirty="0" err="1" smtClean="0">
                <a:latin typeface="Arial Narrow" panose="020B0606020202030204" pitchFamily="34" charset="0"/>
              </a:rPr>
              <a:t>abecba</a:t>
            </a:r>
            <a:r>
              <a:rPr lang="en-US" sz="2400" dirty="0" smtClean="0">
                <a:latin typeface="Arial Narrow" panose="020B0606020202030204" pitchFamily="34" charset="0"/>
              </a:rPr>
              <a:t>” </a:t>
            </a:r>
            <a:r>
              <a:rPr lang="en-US" sz="2400" dirty="0" err="1" smtClean="0">
                <a:latin typeface="Arial Narrow" panose="020B0606020202030204" pitchFamily="34" charset="0"/>
              </a:rPr>
              <a:t>basta</a:t>
            </a:r>
            <a:r>
              <a:rPr lang="en-US" sz="2400" dirty="0" smtClean="0">
                <a:latin typeface="Arial Narrow" panose="020B0606020202030204" pitchFamily="34" charset="0"/>
              </a:rPr>
              <a:t> con </a:t>
            </a:r>
            <a:r>
              <a:rPr lang="en-US" sz="2400" dirty="0" err="1" smtClean="0">
                <a:latin typeface="Arial Narrow" panose="020B0606020202030204" pitchFamily="34" charset="0"/>
              </a:rPr>
              <a:t>insertarle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“e” en el </a:t>
            </a:r>
            <a:r>
              <a:rPr lang="en-US" sz="2400" dirty="0" err="1" smtClean="0">
                <a:latin typeface="Arial Narrow" panose="020B0606020202030204" pitchFamily="34" charset="0"/>
              </a:rPr>
              <a:t>medio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abec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sz="2400" dirty="0" err="1" smtClean="0">
                <a:latin typeface="Arial Narrow" panose="020B0606020202030204" pitchFamily="34" charset="0"/>
              </a:rPr>
              <a:t>ba</a:t>
            </a:r>
            <a:r>
              <a:rPr lang="en-US" sz="2400" dirty="0" smtClean="0">
                <a:latin typeface="Arial Narrow" panose="020B0606020202030204" pitchFamily="34" charset="0"/>
              </a:rPr>
              <a:t>) o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“c” (</a:t>
            </a:r>
            <a:r>
              <a:rPr lang="en-US" sz="2400" dirty="0" err="1" smtClean="0">
                <a:latin typeface="Arial Narrow" panose="020B0606020202030204" pitchFamily="34" charset="0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sz="2400" dirty="0" err="1" smtClean="0">
                <a:latin typeface="Arial Narrow" panose="020B0606020202030204" pitchFamily="34" charset="0"/>
              </a:rPr>
              <a:t>ecba</a:t>
            </a:r>
            <a:r>
              <a:rPr lang="en-US" sz="2400" dirty="0" smtClean="0">
                <a:latin typeface="Arial Narrow" panose="020B0606020202030204" pitchFamily="34" charset="0"/>
              </a:rPr>
              <a:t>).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s-MX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MX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InsercionesPalindromo</a:t>
            </a:r>
            <a:r>
              <a:rPr lang="es-MX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MX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0075" y="676903"/>
            <a:ext cx="7874558" cy="609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Arial Narrow" panose="020B0606020202030204" pitchFamily="34" charset="0"/>
              </a:rPr>
              <a:t>Hacer</a:t>
            </a:r>
            <a:r>
              <a:rPr lang="en-US" sz="2400" dirty="0" smtClean="0">
                <a:latin typeface="Arial Narrow" panose="020B0606020202030204" pitchFamily="34" charset="0"/>
              </a:rPr>
              <a:t> Fibonacci con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recursiva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que</a:t>
            </a:r>
            <a:r>
              <a:rPr lang="en-US" sz="2400" dirty="0" smtClean="0">
                <a:latin typeface="Arial Narrow" panose="020B0606020202030204" pitchFamily="34" charset="0"/>
              </a:rPr>
              <a:t> sea </a:t>
            </a:r>
            <a:r>
              <a:rPr lang="en-US" sz="2400" dirty="0" err="1" smtClean="0">
                <a:latin typeface="Arial Narrow" panose="020B0606020202030204" pitchFamily="34" charset="0"/>
              </a:rPr>
              <a:t>eficiente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66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27" y="0"/>
            <a:ext cx="32004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Problemas</a:t>
            </a:r>
            <a:r>
              <a:rPr lang="en-US" sz="3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a Resolver</a:t>
            </a:r>
            <a:endParaRPr lang="es-ES" sz="32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0171" y="914400"/>
            <a:ext cx="7886700" cy="496485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Calcule</a:t>
            </a:r>
            <a:r>
              <a:rPr lang="en-US" sz="2400" dirty="0">
                <a:latin typeface="Arial Narrow" panose="020B0606020202030204" pitchFamily="34" charset="0"/>
              </a:rPr>
              <a:t> la </a:t>
            </a:r>
            <a:r>
              <a:rPr lang="en-US" sz="2400" dirty="0" err="1">
                <a:latin typeface="Arial Narrow" panose="020B0606020202030204" pitchFamily="34" charset="0"/>
              </a:rPr>
              <a:t>cantidad</a:t>
            </a:r>
            <a:r>
              <a:rPr lang="en-US" sz="2400" dirty="0">
                <a:latin typeface="Arial Narrow" panose="020B0606020202030204" pitchFamily="34" charset="0"/>
              </a:rPr>
              <a:t> de </a:t>
            </a:r>
            <a:r>
              <a:rPr lang="en-US" sz="2400" dirty="0" err="1">
                <a:latin typeface="Arial Narrow" panose="020B0606020202030204" pitchFamily="34" charset="0"/>
              </a:rPr>
              <a:t>cadenas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balanceadas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pueden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formarse</a:t>
            </a:r>
            <a:r>
              <a:rPr lang="en-US" sz="2400" dirty="0">
                <a:latin typeface="Arial Narrow" panose="020B0606020202030204" pitchFamily="34" charset="0"/>
              </a:rPr>
              <a:t> con n pares de </a:t>
            </a:r>
            <a:r>
              <a:rPr lang="en-US" sz="2400" dirty="0" err="1">
                <a:latin typeface="Arial Narrow" panose="020B0606020202030204" pitchFamily="34" charset="0"/>
              </a:rPr>
              <a:t>paréntesis</a:t>
            </a:r>
            <a:r>
              <a:rPr lang="en-US" sz="2400" dirty="0" smtClean="0">
                <a:latin typeface="Arial Narrow" panose="020B0606020202030204" pitchFamily="34" charset="0"/>
              </a:rPr>
              <a:t>. </a:t>
            </a:r>
            <a:r>
              <a:rPr lang="en-US" sz="2400" dirty="0" err="1" smtClean="0">
                <a:latin typeface="Arial Narrow" panose="020B0606020202030204" pitchFamily="34" charset="0"/>
              </a:rPr>
              <a:t>Ejemplo</a:t>
            </a:r>
            <a:r>
              <a:rPr lang="en-US" sz="2400" dirty="0" smtClean="0">
                <a:latin typeface="Arial Narrow" panose="020B0606020202030204" pitchFamily="34" charset="0"/>
              </a:rPr>
              <a:t> con 3 pares </a:t>
            </a:r>
            <a:r>
              <a:rPr lang="en-US" sz="2400" dirty="0" err="1" smtClean="0">
                <a:latin typeface="Arial Narrow" panose="020B0606020202030204" pitchFamily="34" charset="0"/>
              </a:rPr>
              <a:t>serían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((()))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()()()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(())()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()(())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(()())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s-MX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MX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CadenasBalanceadas</a:t>
            </a:r>
            <a:r>
              <a:rPr lang="es-MX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MX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692" y="1180768"/>
            <a:ext cx="8003658" cy="47628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773"/>
            <a:ext cx="3918097" cy="6851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Torres de Hanoi</a:t>
            </a:r>
            <a:endParaRPr lang="es-MX" sz="3600" dirty="0"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8" y="147894"/>
            <a:ext cx="2457450" cy="1081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504" y="1411903"/>
            <a:ext cx="853105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Tenemos </a:t>
            </a:r>
            <a:r>
              <a:rPr lang="es-MX" sz="2000" dirty="0" smtClean="0">
                <a:latin typeface="Arial Narrow" panose="020B0606020202030204" pitchFamily="34" charset="0"/>
              </a:rPr>
              <a:t>en una torre una </a:t>
            </a:r>
            <a:r>
              <a:rPr lang="es-MX" sz="2000" dirty="0">
                <a:latin typeface="Arial Narrow" panose="020B0606020202030204" pitchFamily="34" charset="0"/>
              </a:rPr>
              <a:t>pila de </a:t>
            </a:r>
            <a:r>
              <a:rPr lang="es-MX" sz="2000" dirty="0" smtClean="0">
                <a:latin typeface="Arial Narrow" panose="020B0606020202030204" pitchFamily="34" charset="0"/>
              </a:rPr>
              <a:t>discos de </a:t>
            </a:r>
            <a:r>
              <a:rPr lang="es-MX" sz="2000" dirty="0">
                <a:latin typeface="Arial Narrow" panose="020B0606020202030204" pitchFamily="34" charset="0"/>
              </a:rPr>
              <a:t>mayor a menor y queremos pasarlos </a:t>
            </a:r>
            <a:r>
              <a:rPr lang="es-MX" sz="2000" dirty="0" smtClean="0">
                <a:latin typeface="Arial Narrow" panose="020B0606020202030204" pitchFamily="34" charset="0"/>
              </a:rPr>
              <a:t>a la tercera torre usando la del medio como </a:t>
            </a:r>
            <a:r>
              <a:rPr lang="es-MX" sz="2000" dirty="0">
                <a:latin typeface="Arial Narrow" panose="020B0606020202030204" pitchFamily="34" charset="0"/>
              </a:rPr>
              <a:t>auxiliar, </a:t>
            </a:r>
            <a:r>
              <a:rPr lang="es-MX" sz="2000" dirty="0" smtClean="0">
                <a:latin typeface="Arial Narrow" panose="020B0606020202030204" pitchFamily="34" charset="0"/>
              </a:rPr>
              <a:t>pero solo se puede mover un disco a la vez y </a:t>
            </a:r>
            <a:r>
              <a:rPr lang="es-MX" sz="2000" dirty="0">
                <a:latin typeface="Arial Narrow" panose="020B0606020202030204" pitchFamily="34" charset="0"/>
              </a:rPr>
              <a:t>nunca </a:t>
            </a:r>
            <a:r>
              <a:rPr lang="es-MX" sz="2000" dirty="0" smtClean="0">
                <a:latin typeface="Arial Narrow" panose="020B0606020202030204" pitchFamily="34" charset="0"/>
              </a:rPr>
              <a:t>se puede poner un </a:t>
            </a:r>
            <a:r>
              <a:rPr lang="es-MX" sz="2000" dirty="0">
                <a:latin typeface="Arial Narrow" panose="020B0606020202030204" pitchFamily="34" charset="0"/>
              </a:rPr>
              <a:t>disco de mayor tamaño sobre uno </a:t>
            </a:r>
            <a:r>
              <a:rPr lang="es-MX" sz="2000" dirty="0" smtClean="0">
                <a:latin typeface="Arial Narrow" panose="020B0606020202030204" pitchFamily="34" charset="0"/>
              </a:rPr>
              <a:t>menor tamaño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sp>
        <p:nvSpPr>
          <p:cNvPr id="8" name="22 Rectángulo redondeado"/>
          <p:cNvSpPr/>
          <p:nvPr/>
        </p:nvSpPr>
        <p:spPr bwMode="auto">
          <a:xfrm>
            <a:off x="1653363" y="3044978"/>
            <a:ext cx="59180" cy="1301965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25 Rectángulo redondeado"/>
          <p:cNvSpPr/>
          <p:nvPr/>
        </p:nvSpPr>
        <p:spPr bwMode="auto">
          <a:xfrm>
            <a:off x="947964" y="4042144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29 Rectángulo redondeado"/>
          <p:cNvSpPr/>
          <p:nvPr/>
        </p:nvSpPr>
        <p:spPr bwMode="auto">
          <a:xfrm>
            <a:off x="1158063" y="3660792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30 Rectángulo redondeado"/>
          <p:cNvSpPr/>
          <p:nvPr/>
        </p:nvSpPr>
        <p:spPr bwMode="auto">
          <a:xfrm>
            <a:off x="1386663" y="3267410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31 Rectángulo redondeado"/>
          <p:cNvSpPr/>
          <p:nvPr/>
        </p:nvSpPr>
        <p:spPr bwMode="auto">
          <a:xfrm>
            <a:off x="4396563" y="3044978"/>
            <a:ext cx="59180" cy="1301966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32 Rectángulo redondeado"/>
          <p:cNvSpPr/>
          <p:nvPr/>
        </p:nvSpPr>
        <p:spPr bwMode="auto">
          <a:xfrm>
            <a:off x="6987363" y="3044978"/>
            <a:ext cx="59180" cy="1301966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33 Rectángulo redondeado"/>
          <p:cNvSpPr/>
          <p:nvPr/>
        </p:nvSpPr>
        <p:spPr bwMode="auto">
          <a:xfrm>
            <a:off x="6758763" y="40421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34 Rectángulo redondeado"/>
          <p:cNvSpPr/>
          <p:nvPr/>
        </p:nvSpPr>
        <p:spPr bwMode="auto">
          <a:xfrm>
            <a:off x="3918097" y="4042144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35 Rectángulo redondeado"/>
          <p:cNvSpPr/>
          <p:nvPr/>
        </p:nvSpPr>
        <p:spPr bwMode="auto">
          <a:xfrm>
            <a:off x="4146697" y="37373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36 Rectángulo redondeado"/>
          <p:cNvSpPr/>
          <p:nvPr/>
        </p:nvSpPr>
        <p:spPr bwMode="auto">
          <a:xfrm>
            <a:off x="6260801" y="4042144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37 Rectángulo redondeado"/>
          <p:cNvSpPr/>
          <p:nvPr/>
        </p:nvSpPr>
        <p:spPr bwMode="auto">
          <a:xfrm>
            <a:off x="1424763" y="40421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38 Rectángulo redondeado"/>
          <p:cNvSpPr/>
          <p:nvPr/>
        </p:nvSpPr>
        <p:spPr bwMode="auto">
          <a:xfrm>
            <a:off x="6457950" y="3737344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39 Rectángulo redondeado"/>
          <p:cNvSpPr/>
          <p:nvPr/>
        </p:nvSpPr>
        <p:spPr bwMode="auto">
          <a:xfrm>
            <a:off x="6718001" y="34325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3511" y="4603751"/>
            <a:ext cx="2015904" cy="1676400"/>
            <a:chOff x="703218" y="4724400"/>
            <a:chExt cx="2015904" cy="1676400"/>
          </a:xfrm>
        </p:grpSpPr>
        <p:sp>
          <p:nvSpPr>
            <p:cNvPr id="23" name="40 Rectángulo redondeado"/>
            <p:cNvSpPr/>
            <p:nvPr/>
          </p:nvSpPr>
          <p:spPr bwMode="auto">
            <a:xfrm>
              <a:off x="1676400" y="4724400"/>
              <a:ext cx="74663" cy="1676400"/>
            </a:xfrm>
            <a:prstGeom prst="round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41 Rectángulo redondeado"/>
            <p:cNvSpPr/>
            <p:nvPr/>
          </p:nvSpPr>
          <p:spPr bwMode="auto">
            <a:xfrm>
              <a:off x="881745" y="5943600"/>
              <a:ext cx="1642589" cy="15240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42 Rectángulo redondeado"/>
            <p:cNvSpPr/>
            <p:nvPr/>
          </p:nvSpPr>
          <p:spPr bwMode="auto">
            <a:xfrm>
              <a:off x="1034145" y="5715000"/>
              <a:ext cx="1269273" cy="152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43 Rectángulo redondeado"/>
            <p:cNvSpPr/>
            <p:nvPr/>
          </p:nvSpPr>
          <p:spPr bwMode="auto">
            <a:xfrm>
              <a:off x="1262745" y="5486400"/>
              <a:ext cx="821294" cy="152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7" name="45 Rectángulo redondeado"/>
            <p:cNvSpPr/>
            <p:nvPr/>
          </p:nvSpPr>
          <p:spPr bwMode="auto">
            <a:xfrm>
              <a:off x="1415145" y="5257800"/>
              <a:ext cx="522642" cy="152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8" name="46 Rectángulo redondeado"/>
            <p:cNvSpPr/>
            <p:nvPr/>
          </p:nvSpPr>
          <p:spPr bwMode="auto">
            <a:xfrm>
              <a:off x="1541418" y="5029200"/>
              <a:ext cx="298652" cy="152400"/>
            </a:xfrm>
            <a:prstGeom prst="roundRect">
              <a:avLst/>
            </a:prstGeom>
            <a:solidFill>
              <a:srgbClr val="FFFF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47 Rectángulo redondeado"/>
            <p:cNvSpPr/>
            <p:nvPr/>
          </p:nvSpPr>
          <p:spPr bwMode="auto">
            <a:xfrm>
              <a:off x="703218" y="6172200"/>
              <a:ext cx="2015904" cy="152400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0" name="50 CuadroTexto"/>
          <p:cNvSpPr txBox="1"/>
          <p:nvPr/>
        </p:nvSpPr>
        <p:spPr>
          <a:xfrm>
            <a:off x="3477808" y="5333999"/>
            <a:ext cx="5214016" cy="4616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¿Cómo mover cualquier cantidad de discos?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6339" y="285347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ORIGEN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0833" y="2849765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AUXILIAR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0924" y="284976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DESTINO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30" grpId="0" animBg="1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"/>
            <a:ext cx="7886700" cy="102340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Torres de Hanoi</a:t>
            </a:r>
            <a:endParaRPr lang="es-MX" sz="3600" dirty="0"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22 Rectángulo redondeado"/>
          <p:cNvSpPr/>
          <p:nvPr/>
        </p:nvSpPr>
        <p:spPr bwMode="auto">
          <a:xfrm>
            <a:off x="16161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31 Rectángulo redondeado"/>
          <p:cNvSpPr/>
          <p:nvPr/>
        </p:nvSpPr>
        <p:spPr bwMode="auto">
          <a:xfrm>
            <a:off x="43593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32 Rectángulo redondeado"/>
          <p:cNvSpPr/>
          <p:nvPr/>
        </p:nvSpPr>
        <p:spPr bwMode="auto">
          <a:xfrm>
            <a:off x="69501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36 Rectángulo redondeado"/>
          <p:cNvSpPr/>
          <p:nvPr/>
        </p:nvSpPr>
        <p:spPr bwMode="auto">
          <a:xfrm>
            <a:off x="908507" y="214893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38 Rectángulo redondeado"/>
          <p:cNvSpPr/>
          <p:nvPr/>
        </p:nvSpPr>
        <p:spPr bwMode="auto">
          <a:xfrm>
            <a:off x="1105656" y="1844130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2394" y="10126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ORIGEN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3892468" y="1024488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AUXILIAR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6503434" y="1039799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DESTINO</a:t>
            </a:r>
            <a:endParaRPr lang="es-MX" dirty="0"/>
          </a:p>
        </p:txBody>
      </p:sp>
      <p:sp>
        <p:nvSpPr>
          <p:cNvPr id="23" name="37 Rectángulo redondeado"/>
          <p:cNvSpPr/>
          <p:nvPr/>
        </p:nvSpPr>
        <p:spPr bwMode="auto">
          <a:xfrm>
            <a:off x="1365707" y="1543762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22 Rectángulo redondeado"/>
          <p:cNvSpPr/>
          <p:nvPr/>
        </p:nvSpPr>
        <p:spPr bwMode="auto">
          <a:xfrm>
            <a:off x="16161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43593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69501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36 Rectángulo redondeado"/>
          <p:cNvSpPr/>
          <p:nvPr/>
        </p:nvSpPr>
        <p:spPr bwMode="auto">
          <a:xfrm>
            <a:off x="908507" y="337346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38 Rectángulo redondeado"/>
          <p:cNvSpPr/>
          <p:nvPr/>
        </p:nvSpPr>
        <p:spPr bwMode="auto">
          <a:xfrm>
            <a:off x="3825950" y="3387200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37 Rectángulo redondeado"/>
          <p:cNvSpPr/>
          <p:nvPr/>
        </p:nvSpPr>
        <p:spPr bwMode="auto">
          <a:xfrm>
            <a:off x="4086001" y="3086832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22 Rectángulo redondeado"/>
          <p:cNvSpPr/>
          <p:nvPr/>
        </p:nvSpPr>
        <p:spPr bwMode="auto">
          <a:xfrm>
            <a:off x="16161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8" name="31 Rectángulo redondeado"/>
          <p:cNvSpPr/>
          <p:nvPr/>
        </p:nvSpPr>
        <p:spPr bwMode="auto">
          <a:xfrm>
            <a:off x="43593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32 Rectángulo redondeado"/>
          <p:cNvSpPr/>
          <p:nvPr/>
        </p:nvSpPr>
        <p:spPr bwMode="auto">
          <a:xfrm>
            <a:off x="69501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0" name="36 Rectángulo redondeado"/>
          <p:cNvSpPr/>
          <p:nvPr/>
        </p:nvSpPr>
        <p:spPr bwMode="auto">
          <a:xfrm>
            <a:off x="6211009" y="4654288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" name="38 Rectángulo redondeado"/>
          <p:cNvSpPr/>
          <p:nvPr/>
        </p:nvSpPr>
        <p:spPr bwMode="auto">
          <a:xfrm>
            <a:off x="3825950" y="4654288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2" name="37 Rectángulo redondeado"/>
          <p:cNvSpPr/>
          <p:nvPr/>
        </p:nvSpPr>
        <p:spPr bwMode="auto">
          <a:xfrm>
            <a:off x="4086001" y="4353920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3" name="22 Rectángulo redondeado"/>
          <p:cNvSpPr/>
          <p:nvPr/>
        </p:nvSpPr>
        <p:spPr bwMode="auto">
          <a:xfrm>
            <a:off x="16161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" name="31 Rectángulo redondeado"/>
          <p:cNvSpPr/>
          <p:nvPr/>
        </p:nvSpPr>
        <p:spPr bwMode="auto">
          <a:xfrm>
            <a:off x="43593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5" name="32 Rectángulo redondeado"/>
          <p:cNvSpPr/>
          <p:nvPr/>
        </p:nvSpPr>
        <p:spPr bwMode="auto">
          <a:xfrm>
            <a:off x="69501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6" name="36 Rectángulo redondeado"/>
          <p:cNvSpPr/>
          <p:nvPr/>
        </p:nvSpPr>
        <p:spPr bwMode="auto">
          <a:xfrm>
            <a:off x="6211009" y="5874368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7" name="38 Rectángulo redondeado"/>
          <p:cNvSpPr/>
          <p:nvPr/>
        </p:nvSpPr>
        <p:spPr bwMode="auto">
          <a:xfrm>
            <a:off x="6416750" y="5562615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8" name="37 Rectángulo redondeado"/>
          <p:cNvSpPr/>
          <p:nvPr/>
        </p:nvSpPr>
        <p:spPr bwMode="auto">
          <a:xfrm>
            <a:off x="6676801" y="5262247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2290762" y="3744356"/>
            <a:ext cx="1439694" cy="595320"/>
          </a:xfrm>
          <a:prstGeom prst="wedgeRoundRectCallout">
            <a:avLst>
              <a:gd name="adj1" fmla="val -67799"/>
              <a:gd name="adj2" fmla="val -596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Caso</a:t>
            </a:r>
            <a:r>
              <a:rPr lang="en-US" dirty="0" smtClean="0">
                <a:solidFill>
                  <a:schemeClr val="dk1"/>
                </a:solidFill>
              </a:rPr>
              <a:t> Base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262" y="1443346"/>
            <a:ext cx="1319499" cy="661650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ounded Rectangular Callout 49"/>
          <p:cNvSpPr/>
          <p:nvPr/>
        </p:nvSpPr>
        <p:spPr>
          <a:xfrm>
            <a:off x="2620194" y="1445109"/>
            <a:ext cx="1586755" cy="591978"/>
          </a:xfrm>
          <a:prstGeom prst="wedgeRoundRectCallout">
            <a:avLst>
              <a:gd name="adj1" fmla="val -69276"/>
              <a:gd name="adj2" fmla="val 1002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Subproblema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5072863" y="3697209"/>
            <a:ext cx="1586755" cy="591978"/>
          </a:xfrm>
          <a:prstGeom prst="wedgeRoundRectCallout">
            <a:avLst>
              <a:gd name="adj1" fmla="val -69946"/>
              <a:gd name="adj2" fmla="val 567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Subproblema</a:t>
            </a:r>
            <a:endParaRPr lang="es-E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7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4722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Torres de Hanoi</a:t>
            </a:r>
            <a:endParaRPr lang="es-MX" sz="2800" dirty="0"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313810"/>
            <a:ext cx="8867553" cy="37281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743200" y="1887219"/>
            <a:ext cx="2823498" cy="437527"/>
          </a:xfrm>
          <a:prstGeom prst="wedgeRoundRectCallout">
            <a:avLst>
              <a:gd name="adj1" fmla="val -67435"/>
              <a:gd name="adj2" fmla="val 16810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Caso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Base de la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recursión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402957" y="2869200"/>
            <a:ext cx="2540831" cy="437527"/>
          </a:xfrm>
          <a:prstGeom prst="wedgeRoundRectCallout">
            <a:avLst>
              <a:gd name="adj1" fmla="val -39464"/>
              <a:gd name="adj2" fmla="val 105097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Converge al </a:t>
            </a: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caso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base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05246" y="3806456"/>
            <a:ext cx="637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83981" y="4306186"/>
            <a:ext cx="637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2402958" y="4805916"/>
            <a:ext cx="2681508" cy="437527"/>
          </a:xfrm>
          <a:prstGeom prst="wedgeRoundRectCallout">
            <a:avLst>
              <a:gd name="adj1" fmla="val -48396"/>
              <a:gd name="adj2" fmla="val -156691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Converge al </a:t>
            </a: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caso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base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5" y="23482"/>
            <a:ext cx="7886700" cy="10234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Divide y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Vencerás</a:t>
            </a:r>
            <a:r>
              <a:rPr lang="en-US" sz="2800" dirty="0" smtClean="0">
                <a:latin typeface="Arial Narrow" panose="020B0606020202030204" pitchFamily="34" charset="0"/>
              </a:rPr>
              <a:t>. </a:t>
            </a:r>
            <a:r>
              <a:rPr lang="en-US" sz="3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Búsqueda</a:t>
            </a:r>
            <a:r>
              <a:rPr lang="en-US" sz="3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Binaria</a:t>
            </a:r>
            <a:endParaRPr lang="es-ES_tradnl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4" y="510731"/>
            <a:ext cx="2971434" cy="149757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718702" y="531267"/>
            <a:ext cx="5133896" cy="1211808"/>
          </a:xfrm>
          <a:prstGeom prst="wedgeRoundRectCallout">
            <a:avLst>
              <a:gd name="adj1" fmla="val -65672"/>
              <a:gd name="adj2" fmla="val -35880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Un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inicial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que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que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llama al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verdaderamente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recursivo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Evitar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el que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llame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tenga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pasar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los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límites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intervalo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buscar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4" y="2070296"/>
            <a:ext cx="3674818" cy="392214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23965" y="3141028"/>
            <a:ext cx="2190540" cy="3404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ounded Rectangular Callout 8"/>
          <p:cNvSpPr/>
          <p:nvPr/>
        </p:nvSpPr>
        <p:spPr>
          <a:xfrm>
            <a:off x="3718702" y="2260132"/>
            <a:ext cx="3696982" cy="870046"/>
          </a:xfrm>
          <a:prstGeom prst="wedgeRoundRectCallout">
            <a:avLst>
              <a:gd name="adj1" fmla="val -67009"/>
              <a:gd name="adj2" fmla="val 4682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Si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llegamos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hasta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aquí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ya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no hay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intervalo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buscar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entonces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no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está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4303" y="3509195"/>
            <a:ext cx="2964264" cy="3404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ounded Rectangular Callout 10"/>
          <p:cNvSpPr/>
          <p:nvPr/>
        </p:nvSpPr>
        <p:spPr>
          <a:xfrm>
            <a:off x="4295852" y="3175572"/>
            <a:ext cx="4777810" cy="472316"/>
          </a:xfrm>
          <a:prstGeom prst="wedgeRoundRectCallout">
            <a:avLst>
              <a:gd name="adj1" fmla="val -60942"/>
              <a:gd name="adj2" fmla="val 2263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Calcular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posición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intermedia del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intervalo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102" y="3889033"/>
            <a:ext cx="3572189" cy="6632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ounded Rectangular Callout 12"/>
          <p:cNvSpPr/>
          <p:nvPr/>
        </p:nvSpPr>
        <p:spPr>
          <a:xfrm>
            <a:off x="4295852" y="3693282"/>
            <a:ext cx="4707471" cy="1220698"/>
          </a:xfrm>
          <a:prstGeom prst="wedgeRoundRectCallout">
            <a:avLst>
              <a:gd name="adj1" fmla="val -56673"/>
              <a:gd name="adj2" fmla="val -3157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Si el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estamos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buscando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mayor que el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está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posición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intermedia,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entonces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respuesta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misma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la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devuelva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intervalo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derecha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7866" y="4582376"/>
            <a:ext cx="3572189" cy="6632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ounded Rectangular Callout 14"/>
          <p:cNvSpPr/>
          <p:nvPr/>
        </p:nvSpPr>
        <p:spPr>
          <a:xfrm>
            <a:off x="4295851" y="5007915"/>
            <a:ext cx="4707471" cy="1220698"/>
          </a:xfrm>
          <a:prstGeom prst="wedgeRoundRectCallout">
            <a:avLst>
              <a:gd name="adj1" fmla="val -56673"/>
              <a:gd name="adj2" fmla="val -3157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Si el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estamos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buscando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menor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el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está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posición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intermedia,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entonces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respuesta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misma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la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devuelva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buscar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intervalo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la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izquierda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7296" y="5297467"/>
            <a:ext cx="1964453" cy="428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ounded Rectangular Callout 16"/>
          <p:cNvSpPr/>
          <p:nvPr/>
        </p:nvSpPr>
        <p:spPr>
          <a:xfrm>
            <a:off x="334474" y="5912268"/>
            <a:ext cx="3865737" cy="587500"/>
          </a:xfrm>
          <a:prstGeom prst="wedgeRoundRectCallout">
            <a:avLst>
              <a:gd name="adj1" fmla="val -24486"/>
              <a:gd name="adj2" fmla="val -10035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Si no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mayor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ni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menor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igual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, lo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hemos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encontrado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5" y="609600"/>
            <a:ext cx="3657746" cy="440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848600" cy="5334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Ordenación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minimos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sucesivos</a:t>
            </a:r>
            <a:r>
              <a:rPr lang="en-US" sz="32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endParaRPr lang="es-MX" sz="32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 algn="l"/>
            <a:r>
              <a:rPr lang="en-US" sz="900" smtClean="0">
                <a:latin typeface="Arial" pitchFamily="34" charset="0"/>
                <a:cs typeface="Arial" pitchFamily="34" charset="0"/>
              </a:rPr>
              <a:t>WEBOO Programación Curso 2016-2017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71281" y="5257800"/>
            <a:ext cx="2782240" cy="1219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 Narrow" pitchFamily="34" charset="0"/>
              </a:rPr>
              <a:t>(n-1) + (n-2) + … 1 =</a:t>
            </a:r>
          </a:p>
          <a:p>
            <a:r>
              <a:rPr lang="en-US" sz="2000" dirty="0" smtClean="0">
                <a:latin typeface="Arial Narrow" pitchFamily="34" charset="0"/>
              </a:rPr>
              <a:t>n * (n -1) / 2  =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n </a:t>
            </a:r>
            <a:r>
              <a:rPr lang="en-US" sz="2400" b="1" baseline="30000" dirty="0" smtClean="0">
                <a:solidFill>
                  <a:srgbClr val="FFFF0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 /2  </a:t>
            </a:r>
            <a:r>
              <a:rPr lang="en-US" sz="2000" dirty="0" smtClean="0">
                <a:latin typeface="Arial Narrow" pitchFamily="34" charset="0"/>
              </a:rPr>
              <a:t>+ n/2</a:t>
            </a:r>
            <a:endParaRPr lang="es-ES" sz="2000" dirty="0">
              <a:latin typeface="Arial Narrow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114801" y="762000"/>
            <a:ext cx="4800599" cy="6858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Si el array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longitud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ciclo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afuera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hace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 - 1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veces</a:t>
            </a:r>
            <a:endParaRPr lang="en-US" sz="2000" dirty="0" smtClean="0">
              <a:latin typeface="Arial Narrow" panose="020B060602020203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77641" y="1524000"/>
            <a:ext cx="4685359" cy="602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1800" dirty="0" smtClean="0">
                <a:latin typeface="Arial Narrow" panose="020B0606020202030204" pitchFamily="34" charset="0"/>
              </a:rPr>
              <a:t>En la </a:t>
            </a:r>
            <a:r>
              <a:rPr lang="en-US" sz="1800" dirty="0" err="1" smtClean="0">
                <a:latin typeface="Arial Narrow" panose="020B0606020202030204" pitchFamily="34" charset="0"/>
              </a:rPr>
              <a:t>primera</a:t>
            </a:r>
            <a:r>
              <a:rPr lang="en-US" sz="1800" dirty="0" smtClean="0">
                <a:latin typeface="Arial Narrow" panose="020B0606020202030204" pitchFamily="34" charset="0"/>
              </a:rPr>
              <a:t> </a:t>
            </a:r>
            <a:r>
              <a:rPr lang="en-US" sz="1800" dirty="0" err="1" smtClean="0">
                <a:latin typeface="Arial Narrow" panose="020B0606020202030204" pitchFamily="34" charset="0"/>
              </a:rPr>
              <a:t>iteración</a:t>
            </a:r>
            <a:r>
              <a:rPr lang="en-US" sz="1800" dirty="0" smtClean="0">
                <a:latin typeface="Arial Narrow" panose="020B0606020202030204" pitchFamily="34" charset="0"/>
              </a:rPr>
              <a:t> del de </a:t>
            </a:r>
            <a:r>
              <a:rPr lang="en-US" sz="1800" dirty="0" err="1" smtClean="0">
                <a:latin typeface="Arial Narrow" panose="020B0606020202030204" pitchFamily="34" charset="0"/>
              </a:rPr>
              <a:t>afuera</a:t>
            </a:r>
            <a:r>
              <a:rPr lang="en-US" sz="1800" dirty="0" smtClean="0">
                <a:latin typeface="Arial Narrow" panose="020B0606020202030204" pitchFamily="34" charset="0"/>
              </a:rPr>
              <a:t> el </a:t>
            </a:r>
            <a:r>
              <a:rPr lang="en-US" sz="1800" dirty="0" err="1" smtClean="0">
                <a:latin typeface="Arial Narrow" panose="020B0606020202030204" pitchFamily="34" charset="0"/>
              </a:rPr>
              <a:t>ciclo</a:t>
            </a:r>
            <a:r>
              <a:rPr lang="en-US" sz="1800" dirty="0" smtClean="0">
                <a:latin typeface="Arial Narrow" panose="020B0606020202030204" pitchFamily="34" charset="0"/>
              </a:rPr>
              <a:t> </a:t>
            </a:r>
            <a:r>
              <a:rPr lang="en-US" sz="1800" dirty="0" err="1" smtClean="0">
                <a:latin typeface="Arial Narrow" panose="020B0606020202030204" pitchFamily="34" charset="0"/>
              </a:rPr>
              <a:t>interno</a:t>
            </a:r>
            <a:r>
              <a:rPr lang="en-US" sz="1800" dirty="0" smtClean="0">
                <a:latin typeface="Arial Narrow" panose="020B0606020202030204" pitchFamily="34" charset="0"/>
              </a:rPr>
              <a:t> se </a:t>
            </a:r>
            <a:r>
              <a:rPr lang="en-US" sz="1800" dirty="0" err="1" smtClean="0">
                <a:latin typeface="Arial Narrow" panose="020B0606020202030204" pitchFamily="34" charset="0"/>
              </a:rPr>
              <a:t>hace</a:t>
            </a:r>
            <a:r>
              <a:rPr lang="en-US" sz="1800" dirty="0" smtClean="0">
                <a:latin typeface="Arial Narrow" panose="020B0606020202030204" pitchFamily="34" charset="0"/>
              </a:rPr>
              <a:t> </a:t>
            </a:r>
            <a:r>
              <a:rPr lang="en-US" sz="18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 - 1</a:t>
            </a:r>
            <a:r>
              <a:rPr lang="en-US" sz="1800" dirty="0" smtClean="0">
                <a:latin typeface="Arial Narrow" panose="020B0606020202030204" pitchFamily="34" charset="0"/>
              </a:rPr>
              <a:t> </a:t>
            </a:r>
            <a:r>
              <a:rPr lang="en-US" sz="1800" dirty="0" err="1" smtClean="0">
                <a:latin typeface="Arial Narrow" panose="020B0606020202030204" pitchFamily="34" charset="0"/>
              </a:rPr>
              <a:t>veces</a:t>
            </a:r>
            <a:endParaRPr lang="en-US" sz="1800" dirty="0" smtClean="0">
              <a:latin typeface="Arial Narrow" panose="020B060602020203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100422" y="2274921"/>
            <a:ext cx="4724400" cy="678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En la </a:t>
            </a:r>
            <a:r>
              <a:rPr lang="en-US" sz="2000" dirty="0" err="1" smtClean="0">
                <a:latin typeface="Arial Narrow" panose="020B0606020202030204" pitchFamily="34" charset="0"/>
              </a:rPr>
              <a:t>iteración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r>
              <a:rPr lang="en-US" sz="2000" dirty="0" smtClean="0">
                <a:latin typeface="Arial Narrow" panose="020B0606020202030204" pitchFamily="34" charset="0"/>
              </a:rPr>
              <a:t> del de </a:t>
            </a:r>
            <a:r>
              <a:rPr lang="en-US" sz="2000" dirty="0" err="1" smtClean="0">
                <a:latin typeface="Arial Narrow" panose="020B0606020202030204" pitchFamily="34" charset="0"/>
              </a:rPr>
              <a:t>afuera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ciclo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interno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hace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n-2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veces</a:t>
            </a:r>
            <a:endParaRPr lang="en-US" sz="2000" dirty="0" smtClean="0">
              <a:latin typeface="Arial Narrow" panose="020B060602020203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109890" y="2986002"/>
            <a:ext cx="4620860" cy="678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En la </a:t>
            </a:r>
            <a:r>
              <a:rPr lang="en-US" sz="2000" dirty="0" err="1" smtClean="0">
                <a:latin typeface="Arial Narrow" panose="020B0606020202030204" pitchFamily="34" charset="0"/>
              </a:rPr>
              <a:t>iteración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n-1 </a:t>
            </a:r>
            <a:r>
              <a:rPr lang="en-US" sz="2000" dirty="0" smtClean="0">
                <a:latin typeface="Arial Narrow" panose="020B0606020202030204" pitchFamily="34" charset="0"/>
              </a:rPr>
              <a:t>del de </a:t>
            </a:r>
            <a:r>
              <a:rPr lang="en-US" sz="2000" dirty="0" err="1" smtClean="0">
                <a:latin typeface="Arial Narrow" panose="020B0606020202030204" pitchFamily="34" charset="0"/>
              </a:rPr>
              <a:t>afuera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ciclo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interno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hace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 - (n-1)</a:t>
            </a:r>
            <a:r>
              <a:rPr lang="en-US" sz="2000" dirty="0" smtClean="0">
                <a:latin typeface="Arial Narrow" panose="020B0606020202030204" pitchFamily="34" charset="0"/>
              </a:rPr>
              <a:t>  </a:t>
            </a:r>
            <a:r>
              <a:rPr lang="en-US" sz="20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= 1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veces</a:t>
            </a:r>
            <a:endParaRPr lang="en-US" sz="2000" dirty="0" smtClean="0">
              <a:latin typeface="Arial Narrow" panose="020B060602020203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109890" y="3903376"/>
            <a:ext cx="4724400" cy="110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Total de </a:t>
            </a:r>
            <a:r>
              <a:rPr lang="en-US" sz="2000" dirty="0" err="1" smtClean="0">
                <a:latin typeface="Arial Narrow" panose="020B0606020202030204" pitchFamily="34" charset="0"/>
              </a:rPr>
              <a:t>iteraciones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1 + 2 + 3  + … + n-2 + n-1 </a:t>
            </a:r>
            <a:r>
              <a:rPr lang="en-US" sz="2000" dirty="0" smtClean="0">
                <a:latin typeface="Arial Narrow" panose="020B0606020202030204" pitchFamily="34" charset="0"/>
              </a:rPr>
              <a:t> lo </a:t>
            </a:r>
            <a:r>
              <a:rPr lang="en-US" sz="2000" dirty="0" err="1" smtClean="0">
                <a:latin typeface="Arial Narrow" panose="020B0606020202030204" pitchFamily="34" charset="0"/>
              </a:rPr>
              <a:t>que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igual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(n – 1) * n / 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  </a:t>
            </a:r>
            <a:r>
              <a:rPr lang="en-US" sz="2000" dirty="0" err="1">
                <a:latin typeface="Arial Narrow" panose="020B0606020202030204" pitchFamily="34" charset="0"/>
              </a:rPr>
              <a:t>que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igual</a:t>
            </a:r>
            <a:r>
              <a:rPr lang="en-US" sz="2000" dirty="0">
                <a:latin typeface="Arial Narrow" panose="020B0606020202030204" pitchFamily="34" charset="0"/>
              </a:rPr>
              <a:t> a 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</a:t>
            </a:r>
            <a:r>
              <a:rPr lang="en-US" sz="2000" b="1" baseline="30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/ 2  –  n/2 </a:t>
            </a:r>
            <a:r>
              <a:rPr lang="en-US" sz="2000" dirty="0">
                <a:latin typeface="Arial Narrow" panose="020B0606020202030204" pitchFamily="34" charset="0"/>
              </a:rPr>
              <a:t>lo </a:t>
            </a:r>
            <a:r>
              <a:rPr lang="en-US" sz="2000" dirty="0" err="1">
                <a:latin typeface="Arial Narrow" panose="020B0606020202030204" pitchFamily="34" charset="0"/>
              </a:rPr>
              <a:t>que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pesa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es</a:t>
            </a:r>
            <a:r>
              <a:rPr lang="en-US" sz="2000" dirty="0">
                <a:latin typeface="Arial Narrow" panose="020B0606020202030204" pitchFamily="34" charset="0"/>
              </a:rPr>
              <a:t> el </a:t>
            </a:r>
            <a:r>
              <a:rPr lang="en-US" sz="2000" b="1" dirty="0">
                <a:solidFill>
                  <a:srgbClr val="C00000"/>
                </a:solidFill>
                <a:latin typeface="Arial Narrow" panose="020B0606020202030204" pitchFamily="34" charset="0"/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build="p"/>
      <p:bldP spid="18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" y="0"/>
            <a:ext cx="7886700" cy="629661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Ordenar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con Divide y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Vencerás</a:t>
            </a:r>
            <a:r>
              <a:rPr lang="en-US" sz="2800" dirty="0" smtClean="0">
                <a:latin typeface="Arial Narrow" panose="020B0606020202030204" pitchFamily="34" charset="0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Ordenar</a:t>
            </a:r>
            <a:r>
              <a:rPr lang="en-US" sz="2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por</a:t>
            </a:r>
            <a:r>
              <a:rPr lang="en-US" sz="2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mezcla</a:t>
            </a:r>
            <a:endParaRPr lang="es-ES_tradnl" sz="32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32079" y="974690"/>
            <a:ext cx="4340888" cy="369332"/>
            <a:chOff x="432079" y="974690"/>
            <a:chExt cx="434088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32079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20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690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17301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9912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17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2523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5134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7745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0356" y="974690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2078" y="1688123"/>
            <a:ext cx="5556738" cy="369332"/>
            <a:chOff x="432078" y="1688123"/>
            <a:chExt cx="5556738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432078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20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4689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17300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9911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17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8372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0983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3594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46205" y="168812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2079" y="2379003"/>
            <a:ext cx="5556736" cy="381837"/>
            <a:chOff x="432079" y="2379003"/>
            <a:chExt cx="5556736" cy="381837"/>
          </a:xfrm>
        </p:grpSpPr>
        <p:sp>
          <p:nvSpPr>
            <p:cNvPr id="22" name="TextBox 21"/>
            <p:cNvSpPr txBox="1"/>
            <p:nvPr/>
          </p:nvSpPr>
          <p:spPr>
            <a:xfrm>
              <a:off x="432079" y="2391508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4690" y="2391508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17301" y="2391508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17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9912" y="2391508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20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8371" y="237900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60982" y="237900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3593" y="237900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46204" y="2379003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21</a:t>
              </a:r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2078" y="3466681"/>
            <a:ext cx="4340888" cy="369332"/>
            <a:chOff x="432078" y="3466681"/>
            <a:chExt cx="434088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432078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4689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7300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9911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2522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5133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87744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30355" y="3466681"/>
              <a:ext cx="5426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32079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4690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7742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02520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7299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0356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21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5131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17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9909" y="3466681"/>
            <a:ext cx="542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s-E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340509" y="865590"/>
            <a:ext cx="2592476" cy="701953"/>
          </a:xfrm>
          <a:prstGeom prst="wedgeRoundRectCallout">
            <a:avLst>
              <a:gd name="adj1" fmla="val -168316"/>
              <a:gd name="adj2" fmla="val 5358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dividimos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en dos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mitades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6440992" y="2243867"/>
            <a:ext cx="2592476" cy="517287"/>
          </a:xfrm>
          <a:prstGeom prst="wedgeRoundRectCallout">
            <a:avLst>
              <a:gd name="adj1" fmla="val -62890"/>
              <a:gd name="adj2" fmla="val 9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Ordenamos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cada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mitad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5596929" y="3318726"/>
            <a:ext cx="2662815" cy="720711"/>
          </a:xfrm>
          <a:prstGeom prst="wedgeRoundRectCallout">
            <a:avLst>
              <a:gd name="adj1" fmla="val -79116"/>
              <a:gd name="adj2" fmla="val 2733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Mezclamos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las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dos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mitades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ordenadas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64"/>
            <a:ext cx="4376791" cy="442948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Ordenación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Mezcla</a:t>
            </a:r>
            <a:endParaRPr lang="es-MX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8200"/>
            <a:ext cx="8020050" cy="515361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2438401" y="3246690"/>
            <a:ext cx="6324600" cy="602295"/>
          </a:xfrm>
          <a:prstGeom prst="wedgeRoundRectCallout">
            <a:avLst>
              <a:gd name="adj1" fmla="val -59388"/>
              <a:gd name="adj2" fmla="val -2130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FF00"/>
                </a:solidFill>
                <a:latin typeface="Arial Narrow" panose="020B0606020202030204" pitchFamily="34" charset="0"/>
              </a:rPr>
              <a:t>Caso</a:t>
            </a:r>
            <a:r>
              <a:rPr lang="en-US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base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 Si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el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fragmento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tiene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un solo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elemento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está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ordenado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!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160818" y="4038600"/>
            <a:ext cx="2819400" cy="381000"/>
          </a:xfrm>
          <a:prstGeom prst="wedgeRoundRectCallout">
            <a:avLst>
              <a:gd name="adj1" fmla="val -68747"/>
              <a:gd name="adj2" fmla="val 1943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Divide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la 1ra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mitad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5592754" y="4753548"/>
            <a:ext cx="2789246" cy="428052"/>
          </a:xfrm>
          <a:prstGeom prst="wedgeRoundRectCallout">
            <a:avLst>
              <a:gd name="adj1" fmla="val -65881"/>
              <a:gd name="adj2" fmla="val -466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Divide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la 2da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mitad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1600200" y="5562600"/>
            <a:ext cx="3200400" cy="647479"/>
          </a:xfrm>
          <a:prstGeom prst="wedgeRoundRectCallout">
            <a:avLst>
              <a:gd name="adj1" fmla="val -52505"/>
              <a:gd name="adj2" fmla="val -10058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FF00"/>
                </a:solidFill>
                <a:latin typeface="Arial Narrow" panose="020B0606020202030204" pitchFamily="34" charset="0"/>
              </a:rPr>
              <a:t>Combina</a:t>
            </a:r>
            <a:r>
              <a:rPr lang="en-US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y </a:t>
            </a:r>
            <a:r>
              <a:rPr lang="en-US" b="1" dirty="0" err="1" smtClean="0">
                <a:solidFill>
                  <a:srgbClr val="FFFF00"/>
                </a:solidFill>
                <a:latin typeface="Arial Narrow" panose="020B0606020202030204" pitchFamily="34" charset="0"/>
              </a:rPr>
              <a:t>Vence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Mezclar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las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mitades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ordenadas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472225" y="1066801"/>
            <a:ext cx="2580167" cy="685799"/>
          </a:xfrm>
          <a:prstGeom prst="wedgeRoundRectCallout">
            <a:avLst>
              <a:gd name="adj1" fmla="val -113000"/>
              <a:gd name="adj2" fmla="val 3413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Array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auxiliar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utiliza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hacer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mezcla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 algn="l"/>
            <a:r>
              <a:rPr lang="es-ES" sz="900" smtClean="0"/>
              <a:t>Programación Curso 2023, MATCOM UH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34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7" y="711391"/>
            <a:ext cx="6593095" cy="540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902592" cy="442948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Ordenación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por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Mezcla</a:t>
            </a:r>
            <a:endParaRPr lang="es-MX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40762" y="3412325"/>
            <a:ext cx="2225748" cy="674056"/>
          </a:xfrm>
          <a:prstGeom prst="wedgeRoundRectCallout">
            <a:avLst>
              <a:gd name="adj1" fmla="val -65418"/>
              <a:gd name="adj2" fmla="val 6835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Copiar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los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restantes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de la 1ra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mitad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62662" y="4712656"/>
            <a:ext cx="2225748" cy="674056"/>
          </a:xfrm>
          <a:prstGeom prst="wedgeRoundRectCallout">
            <a:avLst>
              <a:gd name="adj1" fmla="val -63939"/>
              <a:gd name="adj2" fmla="val -5331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Copiar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los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restantes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de la 2da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mitad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85831" y="5582697"/>
            <a:ext cx="2709862" cy="882255"/>
          </a:xfrm>
          <a:prstGeom prst="wedgeRoundRectCallout">
            <a:avLst>
              <a:gd name="adj1" fmla="val -69543"/>
              <a:gd name="adj2" fmla="val -5298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Copiar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segmento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mezclado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ordenado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hacia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array original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 algn="l"/>
            <a:r>
              <a:rPr lang="es-ES" sz="900" smtClean="0">
                <a:latin typeface="Arial" pitchFamily="34" charset="0"/>
                <a:cs typeface="Arial" pitchFamily="34" charset="0"/>
              </a:rPr>
              <a:t>Programación Curso 2023, MATCOM UH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91613" y="2502877"/>
            <a:ext cx="4310773" cy="609600"/>
          </a:xfrm>
          <a:prstGeom prst="wedgeRoundRectCallout">
            <a:avLst>
              <a:gd name="adj1" fmla="val -83807"/>
              <a:gd name="adj2" fmla="val 5888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pasando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hacia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auxiliar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manteniendo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orden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etepec.potx" id="{96DC0AF7-BA51-46DB-ADA8-3C58F2DCDC96}" vid="{52FADB8B-1543-471D-A3AF-DC28E0F42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34bdd7-a026-4b3d-8933-0c59e32f4ea4"/>
    <TaxKeywordTaxHTField xmlns="c434bdd7-a026-4b3d-8933-0c59e32f4ea4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46D990F7502C4E80B493EDE9C01790" ma:contentTypeVersion="3" ma:contentTypeDescription="Crear nuevo documento." ma:contentTypeScope="" ma:versionID="01f8a35712c38e5057217afb0ad72c71">
  <xsd:schema xmlns:xsd="http://www.w3.org/2001/XMLSchema" xmlns:xs="http://www.w3.org/2001/XMLSchema" xmlns:p="http://schemas.microsoft.com/office/2006/metadata/properties" xmlns:ns2="c434bdd7-a026-4b3d-8933-0c59e32f4ea4" targetNamespace="http://schemas.microsoft.com/office/2006/metadata/properties" ma:root="true" ma:fieldsID="ac580ed5a8ca3e30d0fe7578ab9f4226" ns2:_="">
    <xsd:import namespace="c434bdd7-a026-4b3d-8933-0c59e32f4ea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4bdd7-a026-4b3d-8933-0c59e32f4ea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Palabras clave de empresa" ma:fieldId="{23f27201-bee3-471e-b2e7-b64fd8b7ca38}" ma:taxonomyMulti="true" ma:sspId="2d99362a-dc6b-4a7e-b480-32ae0680154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a66afcf3-fefa-4f8d-af1e-e7b5c1bb80bb}" ma:internalName="TaxCatchAll" ma:showField="CatchAllData" ma:web="712059bd-bde3-4802-8202-127e8b2e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F379C8-C3FB-4054-AFCC-E012CEFC30E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c434bdd7-a026-4b3d-8933-0c59e32f4ea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159EDD-297F-403C-8F43-E8097EF3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4bdd7-a026-4b3d-8933-0c59e32f4e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6D20-76A2-4F21-8FB2-93040EB81F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Ometepec</Template>
  <TotalTime>6805</TotalTime>
  <Words>964</Words>
  <Application>Microsoft Office PowerPoint</Application>
  <PresentationFormat>On-screen Show (4:3)</PresentationFormat>
  <Paragraphs>163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Recursividad. Divide y Vencerás</vt:lpstr>
      <vt:lpstr>Torres de Hanoi</vt:lpstr>
      <vt:lpstr>Torres de Hanoi</vt:lpstr>
      <vt:lpstr>Torres de Hanoi</vt:lpstr>
      <vt:lpstr>Divide y Vencerás. Búsqueda Binaria</vt:lpstr>
      <vt:lpstr>Ordenación minimos sucesivos </vt:lpstr>
      <vt:lpstr>Ordenar con Divide y Vencerás. Ordenar por mezcla</vt:lpstr>
      <vt:lpstr>Ordenación por Mezcla</vt:lpstr>
      <vt:lpstr>Ordenación por Mezcla</vt:lpstr>
      <vt:lpstr>De cuándo el divide y vencerás no aporta más eficiencia</vt:lpstr>
      <vt:lpstr>Problema Subsecuencia de Suma Máxima</vt:lpstr>
      <vt:lpstr>Fuerza Bruta</vt:lpstr>
      <vt:lpstr>Problema a resolver Distribución de losas</vt:lpstr>
      <vt:lpstr>Problemas a Resolver</vt:lpstr>
      <vt:lpstr>Problemas a Resolver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weboo</dc:creator>
  <cp:lastModifiedBy>mkm</cp:lastModifiedBy>
  <cp:revision>270</cp:revision>
  <dcterms:created xsi:type="dcterms:W3CDTF">2013-01-20T20:53:15Z</dcterms:created>
  <dcterms:modified xsi:type="dcterms:W3CDTF">2023-09-18T04:35:38Z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</Properties>
</file>