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316" r:id="rId3"/>
    <p:sldId id="325" r:id="rId5"/>
    <p:sldId id="326" r:id="rId6"/>
    <p:sldId id="327" r:id="rId7"/>
    <p:sldId id="328" r:id="rId8"/>
    <p:sldId id="329" r:id="rId9"/>
    <p:sldId id="330" r:id="rId10"/>
    <p:sldId id="312" r:id="rId11"/>
    <p:sldId id="313" r:id="rId12"/>
    <p:sldId id="314" r:id="rId13"/>
    <p:sldId id="322" r:id="rId14"/>
    <p:sldId id="281" r:id="rId15"/>
    <p:sldId id="324" r:id="rId16"/>
    <p:sldId id="323" r:id="rId17"/>
    <p:sldId id="283" r:id="rId18"/>
    <p:sldId id="285" r:id="rId19"/>
    <p:sldId id="286" r:id="rId20"/>
    <p:sldId id="280" r:id="rId21"/>
    <p:sldId id="317" r:id="rId22"/>
    <p:sldId id="318" r:id="rId23"/>
    <p:sldId id="290" r:id="rId24"/>
    <p:sldId id="292" r:id="rId25"/>
    <p:sldId id="319" r:id="rId26"/>
    <p:sldId id="302" r:id="rId27"/>
    <p:sldId id="303" r:id="rId28"/>
    <p:sldId id="279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8135" autoAdjust="0"/>
  </p:normalViewPr>
  <p:slideViewPr>
    <p:cSldViewPr snapToGrid="0">
      <p:cViewPr varScale="1">
        <p:scale>
          <a:sx n="102" d="100"/>
          <a:sy n="102" d="100"/>
        </p:scale>
        <p:origin x="864" y="114"/>
      </p:cViewPr>
      <p:guideLst>
        <p:guide orient="horz" pos="2170"/>
        <p:guide pos="286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DBC16-10FC-46B6-BD6B-79403A0C8113}" type="slidenum">
              <a:rPr lang="en-GB" altLang="en-GB"/>
            </a:fld>
            <a:endParaRPr lang="en-GB" alt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 marL="514350" indent="-171450">
              <a:buFont typeface="Calibri" panose="020F0502020204030204" pitchFamily="34" charset="0"/>
              <a:buChar char="‐"/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888" y="6356351"/>
            <a:ext cx="549116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8195" y="1076615"/>
            <a:ext cx="6193061" cy="1655952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latin typeface="Arial Narrow" panose="020B0606020202030204" pitchFamily="34" charset="0"/>
              </a:rPr>
              <a:t>Recursividad</a:t>
            </a:r>
            <a:br>
              <a:rPr lang="en-US" sz="4400" b="1" dirty="0" smtClean="0">
                <a:latin typeface="Arial Narrow" panose="020B0606020202030204" pitchFamily="34" charset="0"/>
              </a:rPr>
            </a:br>
            <a:r>
              <a:rPr lang="en-US" sz="4400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smtClean="0">
                <a:latin typeface="Arial Narrow" panose="020B0606020202030204" pitchFamily="34" charset="0"/>
              </a:rPr>
              <a:t>Divide </a:t>
            </a:r>
            <a:r>
              <a:rPr lang="en-US" b="1" dirty="0">
                <a:latin typeface="Arial Narrow" panose="020B0606020202030204" pitchFamily="34" charset="0"/>
              </a:rPr>
              <a:t>y </a:t>
            </a:r>
            <a:r>
              <a:rPr lang="en-US" b="1" dirty="0" err="1">
                <a:latin typeface="Arial Narrow" panose="020B0606020202030204" pitchFamily="34" charset="0"/>
              </a:rPr>
              <a:t>Vencerás</a:t>
            </a:r>
            <a:br>
              <a:rPr lang="en-US" sz="4400" b="1" dirty="0" smtClean="0">
                <a:latin typeface="Arial Narrow" panose="020B0606020202030204" pitchFamily="34" charset="0"/>
              </a:rPr>
            </a:br>
            <a:r>
              <a:rPr lang="en-US" sz="4400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smtClean="0">
                <a:latin typeface="Arial Narrow" panose="020B0606020202030204" pitchFamily="34" charset="0"/>
              </a:rPr>
              <a:t>Backtracking </a:t>
            </a:r>
            <a:r>
              <a:rPr lang="en-US" b="1" dirty="0" smtClean="0">
                <a:latin typeface="Arial Narrow" panose="020B0606020202030204" pitchFamily="34" charset="0"/>
              </a:rPr>
              <a:t>o “</a:t>
            </a:r>
            <a:r>
              <a:rPr lang="en-US" b="1" dirty="0" err="1" smtClean="0">
                <a:latin typeface="Arial Narrow" panose="020B0606020202030204" pitchFamily="34" charset="0"/>
              </a:rPr>
              <a:t>vuelta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atrás</a:t>
            </a:r>
            <a:r>
              <a:rPr lang="en-US" b="1" dirty="0" smtClean="0">
                <a:latin typeface="Arial Narrow" panose="020B0606020202030204" pitchFamily="34" charset="0"/>
              </a:rPr>
              <a:t>”</a:t>
            </a:r>
            <a:endParaRPr lang="es-ES" b="1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09" y="3426697"/>
            <a:ext cx="1492529" cy="146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1" y="326830"/>
            <a:ext cx="4894761" cy="27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1744" y="326830"/>
            <a:ext cx="151694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Fibonacci</a:t>
            </a:r>
            <a:endParaRPr lang="es-MX" sz="2000" b="1" dirty="0">
              <a:latin typeface="Arial Narrow" panose="020B060602020203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90081" y="2080621"/>
            <a:ext cx="4392281" cy="3655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ular Callout 92"/>
          <p:cNvSpPr/>
          <p:nvPr/>
        </p:nvSpPr>
        <p:spPr>
          <a:xfrm>
            <a:off x="5263116" y="1059065"/>
            <a:ext cx="2849525" cy="1021556"/>
          </a:xfrm>
          <a:prstGeom prst="wedgeRoundRectCallout">
            <a:avLst>
              <a:gd name="adj1" fmla="val -77797"/>
              <a:gd name="adj2" fmla="val 4553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hacen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llamadas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recursivas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sus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resultados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suman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5" y="2998589"/>
            <a:ext cx="7000875" cy="342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82829" y="2598478"/>
            <a:ext cx="2425506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 Narrow" panose="020B0606020202030204" pitchFamily="34" charset="0"/>
              </a:rPr>
              <a:t>Ordenar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por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Mezcla</a:t>
            </a:r>
            <a:endParaRPr lang="es-MX" sz="2000" b="1" dirty="0"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0080" y="4649053"/>
            <a:ext cx="3740135" cy="3323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0081" y="5041123"/>
            <a:ext cx="3913817" cy="3021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5358810" y="3789487"/>
            <a:ext cx="2849525" cy="1021556"/>
          </a:xfrm>
          <a:prstGeom prst="wedgeRoundRectCallout">
            <a:avLst>
              <a:gd name="adj1" fmla="val -81528"/>
              <a:gd name="adj2" fmla="val 3408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hacen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llamadas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recursivas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sus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resultados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mezclan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8540" y="3331839"/>
            <a:ext cx="7666074" cy="248829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Hay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problemas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en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que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vamos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“ explorando”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posible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solución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que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comparamos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solución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completa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y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no lo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entonces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tenemos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que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deshacer</a:t>
            </a: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o </a:t>
            </a:r>
            <a:r>
              <a:rPr lang="en-US" sz="28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descartar</a:t>
            </a: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dicha posible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solución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para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intentar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otra</a:t>
            </a:r>
            <a:endParaRPr lang="en-US" sz="2800" dirty="0" err="1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8540" y="1189984"/>
            <a:ext cx="7666074" cy="15333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 estos ejemplos usamos la recursividad sabiendo que nos va a llevar a la solución. Pero no todos los casos son asi</a:t>
            </a:r>
            <a:endParaRPr lang="en-US" sz="2800" dirty="0" err="1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65" y="290"/>
            <a:ext cx="6193061" cy="1655952"/>
          </a:xfrm>
        </p:spPr>
        <p:txBody>
          <a:bodyPr>
            <a:normAutofit/>
          </a:bodyPr>
          <a:p>
            <a:r>
              <a:rPr lang="en-US" sz="4400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smtClean="0">
                <a:latin typeface="Arial Narrow" panose="020B0606020202030204" pitchFamily="34" charset="0"/>
              </a:rPr>
              <a:t>Backtracking (</a:t>
            </a:r>
            <a:r>
              <a:rPr lang="en-US" b="1" dirty="0" err="1" smtClean="0">
                <a:latin typeface="Arial Narrow" panose="020B0606020202030204" pitchFamily="34" charset="0"/>
              </a:rPr>
              <a:t>vuelta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atrás)</a:t>
            </a:r>
            <a:endParaRPr lang="es-ES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13" y="106327"/>
            <a:ext cx="7886700" cy="94629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¿Se pueden </a:t>
            </a:r>
            <a:r>
              <a:rPr lang="en-US" sz="2800" b="1" dirty="0" err="1" smtClean="0">
                <a:latin typeface="Arial Narrow" panose="020B0606020202030204" pitchFamily="34" charset="0"/>
              </a:rPr>
              <a:t>colocar</a:t>
            </a:r>
            <a:r>
              <a:rPr lang="en-US" sz="2800" b="1" dirty="0" smtClean="0">
                <a:latin typeface="Arial Narrow" panose="020B0606020202030204" pitchFamily="34" charset="0"/>
              </a:rPr>
              <a:t> 8 </a:t>
            </a:r>
            <a:r>
              <a:rPr lang="en-US" sz="2800" b="1" dirty="0" err="1" smtClean="0">
                <a:latin typeface="Arial Narrow" panose="020B0606020202030204" pitchFamily="34" charset="0"/>
              </a:rPr>
              <a:t>reinas</a:t>
            </a:r>
            <a:r>
              <a:rPr lang="en-US" sz="2800" b="1" dirty="0" smtClean="0">
                <a:latin typeface="Arial Narrow" panose="020B0606020202030204" pitchFamily="34" charset="0"/>
              </a:rPr>
              <a:t> en un </a:t>
            </a:r>
            <a:r>
              <a:rPr lang="en-US" sz="2800" b="1" dirty="0" err="1" smtClean="0">
                <a:latin typeface="Arial Narrow" panose="020B0606020202030204" pitchFamily="34" charset="0"/>
              </a:rPr>
              <a:t>tablero</a:t>
            </a:r>
            <a:r>
              <a:rPr lang="en-US" sz="2800" b="1" dirty="0" smtClean="0">
                <a:latin typeface="Arial Narrow" panose="020B0606020202030204" pitchFamily="34" charset="0"/>
              </a:rPr>
              <a:t> de </a:t>
            </a:r>
            <a:r>
              <a:rPr lang="en-US" sz="2800" b="1" dirty="0" err="1" smtClean="0">
                <a:latin typeface="Arial Narrow" panose="020B0606020202030204" pitchFamily="34" charset="0"/>
              </a:rPr>
              <a:t>ajedrez</a:t>
            </a:r>
            <a:r>
              <a:rPr lang="en-US" sz="2800" b="1" dirty="0" smtClean="0">
                <a:latin typeface="Arial Narrow" panose="020B0606020202030204" pitchFamily="34" charset="0"/>
              </a:rPr>
              <a:t> sin </a:t>
            </a:r>
            <a:r>
              <a:rPr lang="en-US" sz="2800" b="1" dirty="0" err="1" smtClean="0">
                <a:latin typeface="Arial Narrow" panose="020B0606020202030204" pitchFamily="34" charset="0"/>
              </a:rPr>
              <a:t>que</a:t>
            </a:r>
            <a:r>
              <a:rPr lang="en-US" sz="2800" b="1" dirty="0" smtClean="0">
                <a:latin typeface="Arial Narrow" panose="020B0606020202030204" pitchFamily="34" charset="0"/>
              </a:rPr>
              <a:t> se </a:t>
            </a:r>
            <a:r>
              <a:rPr lang="en-US" sz="2800" b="1" dirty="0" err="1" smtClean="0">
                <a:latin typeface="Arial Narrow" panose="020B0606020202030204" pitchFamily="34" charset="0"/>
              </a:rPr>
              <a:t>amenacen</a:t>
            </a:r>
            <a:r>
              <a:rPr lang="en-US" sz="2800" b="1" dirty="0" smtClean="0">
                <a:latin typeface="Arial Narrow" panose="020B0606020202030204" pitchFamily="34" charset="0"/>
              </a:rPr>
              <a:t> entre </a:t>
            </a:r>
            <a:r>
              <a:rPr lang="en-US" sz="2800" b="1" dirty="0" err="1" smtClean="0">
                <a:latin typeface="Arial Narrow" panose="020B0606020202030204" pitchFamily="34" charset="0"/>
              </a:rPr>
              <a:t>sí</a:t>
            </a:r>
            <a:r>
              <a:rPr lang="en-US" sz="2800" b="1" dirty="0" smtClean="0">
                <a:latin typeface="Arial Narrow" panose="020B0606020202030204" pitchFamily="34" charset="0"/>
              </a:rPr>
              <a:t>?</a:t>
            </a:r>
            <a:endParaRPr lang="es-MX" sz="2800" b="1" dirty="0">
              <a:latin typeface="Arial Narrow" panose="020B0606020202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7" y="1016877"/>
            <a:ext cx="5048585" cy="50394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2172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830" y="1436484"/>
            <a:ext cx="4698002" cy="47048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152" y="1522148"/>
            <a:ext cx="33067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Arial Narrow" panose="020B0606020202030204" pitchFamily="34" charset="0"/>
              </a:rPr>
              <a:t>Una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posible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solución</a:t>
            </a:r>
            <a:endParaRPr lang="es-MX" sz="28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152" y="2289028"/>
            <a:ext cx="330672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¿</a:t>
            </a:r>
            <a:r>
              <a:rPr lang="en-US" sz="2800" dirty="0" err="1" smtClean="0">
                <a:latin typeface="Arial Narrow" panose="020B0606020202030204" pitchFamily="34" charset="0"/>
              </a:rPr>
              <a:t>Cuántas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combinaciones</a:t>
            </a:r>
            <a:r>
              <a:rPr lang="en-US" sz="2800" dirty="0" smtClean="0">
                <a:latin typeface="Arial Narrow" panose="020B0606020202030204" pitchFamily="34" charset="0"/>
              </a:rPr>
              <a:t>?</a:t>
            </a:r>
            <a:endParaRPr lang="es-MX" sz="28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7151" y="3405158"/>
            <a:ext cx="330672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16777216</a:t>
            </a:r>
            <a:endParaRPr lang="es-MX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6783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 Narrow" panose="020B0606020202030204" pitchFamily="34" charset="0"/>
                <a:cs typeface="Arial Narrow" panose="020B0606020202030204" pitchFamily="34" charset="0"/>
              </a:rPr>
              <a:t>Ubicar</a:t>
            </a:r>
            <a:r>
              <a:rPr lang="en-US" sz="280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 3 </a:t>
            </a:r>
            <a:r>
              <a:rPr lang="en-US" sz="2800" dirty="0" err="1" smtClean="0">
                <a:latin typeface="Arial Narrow" panose="020B0606020202030204" pitchFamily="34" charset="0"/>
                <a:cs typeface="Arial Narrow" panose="020B0606020202030204" pitchFamily="34" charset="0"/>
              </a:rPr>
              <a:t>Reinas</a:t>
            </a:r>
            <a:endParaRPr lang="en-US" sz="2800" dirty="0" err="1" smtClean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6298" y="875803"/>
            <a:ext cx="1010094" cy="956930"/>
            <a:chOff x="350873" y="946298"/>
            <a:chExt cx="1307806" cy="1286538"/>
          </a:xfrm>
        </p:grpSpPr>
        <p:sp>
          <p:nvSpPr>
            <p:cNvPr id="20" name="Rectangle 19"/>
            <p:cNvSpPr/>
            <p:nvPr/>
          </p:nvSpPr>
          <p:spPr>
            <a:xfrm>
              <a:off x="350874" y="946298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0873" y="946298"/>
              <a:ext cx="1307806" cy="1286538"/>
              <a:chOff x="350873" y="946298"/>
              <a:chExt cx="1307806" cy="128653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1392964" y="875803"/>
            <a:ext cx="983515" cy="978195"/>
            <a:chOff x="2014866" y="946298"/>
            <a:chExt cx="1307806" cy="1286538"/>
          </a:xfrm>
        </p:grpSpPr>
        <p:sp>
          <p:nvSpPr>
            <p:cNvPr id="77" name="Rectangle 76"/>
            <p:cNvSpPr/>
            <p:nvPr/>
          </p:nvSpPr>
          <p:spPr>
            <a:xfrm>
              <a:off x="2450802" y="946298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14866" y="946298"/>
              <a:ext cx="1307806" cy="1286538"/>
              <a:chOff x="350873" y="946298"/>
              <a:chExt cx="1307806" cy="128653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213" name="Group 212"/>
          <p:cNvGrpSpPr/>
          <p:nvPr/>
        </p:nvGrpSpPr>
        <p:grpSpPr>
          <a:xfrm>
            <a:off x="2686597" y="875804"/>
            <a:ext cx="994146" cy="956930"/>
            <a:chOff x="3732026" y="946298"/>
            <a:chExt cx="1307806" cy="1286538"/>
          </a:xfrm>
        </p:grpSpPr>
        <p:grpSp>
          <p:nvGrpSpPr>
            <p:cNvPr id="90" name="Group 89"/>
            <p:cNvGrpSpPr/>
            <p:nvPr/>
          </p:nvGrpSpPr>
          <p:grpSpPr>
            <a:xfrm>
              <a:off x="3732026" y="946298"/>
              <a:ext cx="1307806" cy="1286538"/>
              <a:chOff x="350873" y="946298"/>
              <a:chExt cx="1307806" cy="128653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02" name="Rectangle 101"/>
            <p:cNvSpPr/>
            <p:nvPr/>
          </p:nvSpPr>
          <p:spPr>
            <a:xfrm>
              <a:off x="4167962" y="1371600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983767" y="901022"/>
            <a:ext cx="940976" cy="931711"/>
            <a:chOff x="5433235" y="946298"/>
            <a:chExt cx="1307806" cy="1286538"/>
          </a:xfrm>
        </p:grpSpPr>
        <p:grpSp>
          <p:nvGrpSpPr>
            <p:cNvPr id="103" name="Group 102"/>
            <p:cNvGrpSpPr/>
            <p:nvPr/>
          </p:nvGrpSpPr>
          <p:grpSpPr>
            <a:xfrm>
              <a:off x="5433235" y="946298"/>
              <a:ext cx="1307806" cy="1286538"/>
              <a:chOff x="350873" y="946298"/>
              <a:chExt cx="1307806" cy="128653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5" name="Rectangle 114"/>
            <p:cNvSpPr/>
            <p:nvPr/>
          </p:nvSpPr>
          <p:spPr>
            <a:xfrm>
              <a:off x="5869171" y="1807534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206504" y="893115"/>
            <a:ext cx="914411" cy="939618"/>
            <a:chOff x="7123811" y="946298"/>
            <a:chExt cx="1307806" cy="128653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123811" y="946298"/>
              <a:ext cx="1307806" cy="1286538"/>
              <a:chOff x="350873" y="946298"/>
              <a:chExt cx="1307806" cy="1286538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28" name="Rectangle 127"/>
            <p:cNvSpPr/>
            <p:nvPr/>
          </p:nvSpPr>
          <p:spPr>
            <a:xfrm>
              <a:off x="7559747" y="1807534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995682" y="946298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369749" y="901022"/>
            <a:ext cx="958405" cy="952976"/>
            <a:chOff x="350874" y="2764466"/>
            <a:chExt cx="1307806" cy="1286538"/>
          </a:xfrm>
        </p:grpSpPr>
        <p:grpSp>
          <p:nvGrpSpPr>
            <p:cNvPr id="130" name="Group 129"/>
            <p:cNvGrpSpPr/>
            <p:nvPr/>
          </p:nvGrpSpPr>
          <p:grpSpPr>
            <a:xfrm>
              <a:off x="350874" y="2764466"/>
              <a:ext cx="1307806" cy="1286538"/>
              <a:chOff x="350873" y="946298"/>
              <a:chExt cx="1307806" cy="128653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42" name="Rectangle 141"/>
            <p:cNvSpPr/>
            <p:nvPr/>
          </p:nvSpPr>
          <p:spPr>
            <a:xfrm>
              <a:off x="786810" y="3625702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22745" y="3200400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625422" y="901022"/>
            <a:ext cx="956934" cy="952976"/>
            <a:chOff x="1998917" y="2759150"/>
            <a:chExt cx="1307806" cy="1286538"/>
          </a:xfrm>
        </p:grpSpPr>
        <p:grpSp>
          <p:nvGrpSpPr>
            <p:cNvPr id="144" name="Group 143"/>
            <p:cNvGrpSpPr/>
            <p:nvPr/>
          </p:nvGrpSpPr>
          <p:grpSpPr>
            <a:xfrm>
              <a:off x="1998917" y="2759150"/>
              <a:ext cx="1307806" cy="1286538"/>
              <a:chOff x="350873" y="946298"/>
              <a:chExt cx="1307806" cy="128653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56" name="Rectangle 155"/>
            <p:cNvSpPr/>
            <p:nvPr/>
          </p:nvSpPr>
          <p:spPr>
            <a:xfrm>
              <a:off x="2434853" y="3620386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870786" y="3609754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230790" y="2561129"/>
            <a:ext cx="1040223" cy="978193"/>
            <a:chOff x="3732025" y="2764466"/>
            <a:chExt cx="1307806" cy="1286538"/>
          </a:xfrm>
        </p:grpSpPr>
        <p:grpSp>
          <p:nvGrpSpPr>
            <p:cNvPr id="158" name="Group 157"/>
            <p:cNvGrpSpPr/>
            <p:nvPr/>
          </p:nvGrpSpPr>
          <p:grpSpPr>
            <a:xfrm>
              <a:off x="3732025" y="2764466"/>
              <a:ext cx="1307806" cy="1286538"/>
              <a:chOff x="350873" y="946298"/>
              <a:chExt cx="1307806" cy="1286538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350873" y="946298"/>
                <a:ext cx="1307806" cy="1286538"/>
                <a:chOff x="350873" y="946298"/>
                <a:chExt cx="1307806" cy="128653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5087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86809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1222744" y="946298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5087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86809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1222744" y="1371600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5087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86808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1222743" y="1807534"/>
                  <a:ext cx="435935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70" name="Rectangle 169"/>
            <p:cNvSpPr/>
            <p:nvPr/>
          </p:nvSpPr>
          <p:spPr>
            <a:xfrm>
              <a:off x="4167961" y="3625702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409230" y="2566445"/>
            <a:ext cx="981741" cy="972877"/>
            <a:chOff x="5433236" y="2769782"/>
            <a:chExt cx="1307806" cy="1286538"/>
          </a:xfrm>
        </p:grpSpPr>
        <p:sp>
          <p:nvSpPr>
            <p:cNvPr id="172" name="Rectangle 171"/>
            <p:cNvSpPr/>
            <p:nvPr/>
          </p:nvSpPr>
          <p:spPr>
            <a:xfrm>
              <a:off x="5433237" y="2769782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433236" y="2769782"/>
              <a:ext cx="1307806" cy="1286538"/>
              <a:chOff x="350873" y="946298"/>
              <a:chExt cx="1307806" cy="128653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2690453" y="2559811"/>
            <a:ext cx="1004781" cy="979511"/>
            <a:chOff x="7123812" y="2796366"/>
            <a:chExt cx="1307806" cy="1286538"/>
          </a:xfrm>
        </p:grpSpPr>
        <p:sp>
          <p:nvSpPr>
            <p:cNvPr id="185" name="Rectangle 184"/>
            <p:cNvSpPr/>
            <p:nvPr/>
          </p:nvSpPr>
          <p:spPr>
            <a:xfrm>
              <a:off x="7123813" y="3232301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7123812" y="2796366"/>
              <a:ext cx="1307806" cy="1286538"/>
              <a:chOff x="350873" y="946298"/>
              <a:chExt cx="1307806" cy="1286538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3987623" y="2555762"/>
            <a:ext cx="951612" cy="983560"/>
            <a:chOff x="350875" y="4550738"/>
            <a:chExt cx="1307806" cy="1286538"/>
          </a:xfrm>
        </p:grpSpPr>
        <p:sp>
          <p:nvSpPr>
            <p:cNvPr id="196" name="Rectangle 195"/>
            <p:cNvSpPr/>
            <p:nvPr/>
          </p:nvSpPr>
          <p:spPr>
            <a:xfrm>
              <a:off x="350876" y="4986673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350875" y="4550738"/>
              <a:ext cx="1307806" cy="1286538"/>
              <a:chOff x="350873" y="946298"/>
              <a:chExt cx="1307806" cy="1286538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786811" y="4561371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0996" y="2555762"/>
            <a:ext cx="914410" cy="983560"/>
            <a:chOff x="1998918" y="4540105"/>
            <a:chExt cx="1307806" cy="1286538"/>
          </a:xfrm>
        </p:grpSpPr>
        <p:sp>
          <p:nvSpPr>
            <p:cNvPr id="216" name="Rectangle 215"/>
            <p:cNvSpPr/>
            <p:nvPr/>
          </p:nvSpPr>
          <p:spPr>
            <a:xfrm>
              <a:off x="1998919" y="4976040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1998918" y="4540105"/>
              <a:ext cx="1307806" cy="1286538"/>
              <a:chOff x="350873" y="946298"/>
              <a:chExt cx="1307806" cy="1286538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>
              <a:off x="2434851" y="4965407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6384241" y="2555762"/>
            <a:ext cx="958405" cy="983560"/>
            <a:chOff x="3801130" y="4561371"/>
            <a:chExt cx="1307806" cy="1286538"/>
          </a:xfrm>
        </p:grpSpPr>
        <p:sp>
          <p:nvSpPr>
            <p:cNvPr id="229" name="Rectangle 228"/>
            <p:cNvSpPr/>
            <p:nvPr/>
          </p:nvSpPr>
          <p:spPr>
            <a:xfrm>
              <a:off x="3801131" y="4997306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3801130" y="4561371"/>
              <a:ext cx="1307806" cy="1286538"/>
              <a:chOff x="350873" y="946298"/>
              <a:chExt cx="1307806" cy="1286538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4237066" y="5411975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661181" y="2572248"/>
            <a:ext cx="956933" cy="958946"/>
            <a:chOff x="7474685" y="1914349"/>
            <a:chExt cx="1307806" cy="1286538"/>
          </a:xfrm>
        </p:grpSpPr>
        <p:grpSp>
          <p:nvGrpSpPr>
            <p:cNvPr id="256" name="Group 255"/>
            <p:cNvGrpSpPr/>
            <p:nvPr/>
          </p:nvGrpSpPr>
          <p:grpSpPr>
            <a:xfrm>
              <a:off x="7474685" y="1914349"/>
              <a:ext cx="1307806" cy="1286538"/>
              <a:chOff x="350873" y="946298"/>
              <a:chExt cx="1307806" cy="1286538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7483541" y="2764953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570962" y="4301483"/>
            <a:ext cx="994148" cy="1071695"/>
            <a:chOff x="7575698" y="3078738"/>
            <a:chExt cx="1307806" cy="1286538"/>
          </a:xfrm>
        </p:grpSpPr>
        <p:sp>
          <p:nvSpPr>
            <p:cNvPr id="243" name="Rectangle 242"/>
            <p:cNvSpPr/>
            <p:nvPr/>
          </p:nvSpPr>
          <p:spPr>
            <a:xfrm>
              <a:off x="7575699" y="307873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8011634" y="307873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47569" y="307873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575699" y="3504040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011634" y="3504040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447569" y="3504040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575698" y="393997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011633" y="393997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447568" y="393997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75699" y="3939974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011634" y="307873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176014" y="4338087"/>
            <a:ext cx="1041996" cy="1073887"/>
            <a:chOff x="192262" y="3125977"/>
            <a:chExt cx="1307806" cy="1297173"/>
          </a:xfrm>
        </p:grpSpPr>
        <p:grpSp>
          <p:nvGrpSpPr>
            <p:cNvPr id="269" name="Group 268"/>
            <p:cNvGrpSpPr/>
            <p:nvPr/>
          </p:nvGrpSpPr>
          <p:grpSpPr>
            <a:xfrm>
              <a:off x="192262" y="3125977"/>
              <a:ext cx="1307806" cy="1286538"/>
              <a:chOff x="350873" y="946298"/>
              <a:chExt cx="1307806" cy="1286538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35087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6809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222744" y="946298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5087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786809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1222744" y="1371600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5087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786808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1222743" y="1807534"/>
                <a:ext cx="435935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79" name="Rectangle 278"/>
            <p:cNvSpPr/>
            <p:nvPr/>
          </p:nvSpPr>
          <p:spPr>
            <a:xfrm>
              <a:off x="192263" y="3997848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28198" y="3125977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356818" y="4338087"/>
            <a:ext cx="981150" cy="1073887"/>
            <a:chOff x="1361554" y="3115342"/>
            <a:chExt cx="1307806" cy="1297173"/>
          </a:xfrm>
        </p:grpSpPr>
        <p:sp>
          <p:nvSpPr>
            <p:cNvPr id="282" name="Rectangle 281"/>
            <p:cNvSpPr/>
            <p:nvPr/>
          </p:nvSpPr>
          <p:spPr>
            <a:xfrm>
              <a:off x="1361555" y="311534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797490" y="311534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33425" y="3115342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361555" y="354064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97490" y="354064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233425" y="354064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361554" y="397657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797489" y="397657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233424" y="397657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61555" y="3987213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797490" y="3115342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2595809" y="4316827"/>
            <a:ext cx="1046423" cy="1086344"/>
            <a:chOff x="2600545" y="3094081"/>
            <a:chExt cx="1307806" cy="1297173"/>
          </a:xfrm>
        </p:grpSpPr>
        <p:sp>
          <p:nvSpPr>
            <p:cNvPr id="294" name="Rectangle 293"/>
            <p:cNvSpPr/>
            <p:nvPr/>
          </p:nvSpPr>
          <p:spPr>
            <a:xfrm>
              <a:off x="2600546" y="3094081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036481" y="3094081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472416" y="3094081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600546" y="3519383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036481" y="3519383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472416" y="3519383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600545" y="3955317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036480" y="3955317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472415" y="3955317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600546" y="3965952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036481" y="3094081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3915123" y="4316827"/>
            <a:ext cx="971109" cy="1073887"/>
            <a:chOff x="3919860" y="3094082"/>
            <a:chExt cx="1307806" cy="1297173"/>
          </a:xfrm>
        </p:grpSpPr>
        <p:sp>
          <p:nvSpPr>
            <p:cNvPr id="306" name="Rectangle 305"/>
            <p:cNvSpPr/>
            <p:nvPr/>
          </p:nvSpPr>
          <p:spPr>
            <a:xfrm>
              <a:off x="3919861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355796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791731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919861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355796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791731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919860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355795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791730" y="3955318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919861" y="3965953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355796" y="3094082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137876" y="4316827"/>
            <a:ext cx="944526" cy="1065083"/>
            <a:chOff x="5142612" y="3094082"/>
            <a:chExt cx="1307806" cy="1297173"/>
          </a:xfrm>
        </p:grpSpPr>
        <p:sp>
          <p:nvSpPr>
            <p:cNvPr id="318" name="Rectangle 317"/>
            <p:cNvSpPr/>
            <p:nvPr/>
          </p:nvSpPr>
          <p:spPr>
            <a:xfrm>
              <a:off x="5142613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578548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014483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142613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578548" y="3519384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014483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142612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578547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014482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142613" y="3965953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578548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6316271" y="4316827"/>
            <a:ext cx="973372" cy="1056351"/>
            <a:chOff x="6246576" y="3094082"/>
            <a:chExt cx="1307806" cy="1286538"/>
          </a:xfrm>
        </p:grpSpPr>
        <p:sp>
          <p:nvSpPr>
            <p:cNvPr id="342" name="Rectangle 341"/>
            <p:cNvSpPr/>
            <p:nvPr/>
          </p:nvSpPr>
          <p:spPr>
            <a:xfrm>
              <a:off x="6246577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682512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7118447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246577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682512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18447" y="3519384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246576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682511" y="3955318"/>
              <a:ext cx="435935" cy="4253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118446" y="3955318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246577" y="3955318"/>
              <a:ext cx="435935" cy="4253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682512" y="3094082"/>
              <a:ext cx="435935" cy="42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3022311" y="5822967"/>
            <a:ext cx="3124170" cy="52197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NO HAY SOLUCIÓN</a:t>
            </a:r>
            <a:endParaRPr lang="es-MX" sz="2800" b="1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Nina" pitchFamily="34" charset="0"/>
              </a:rPr>
              <a:t>Ubicar</a:t>
            </a:r>
            <a:r>
              <a:rPr lang="en-US" sz="3200" dirty="0" smtClean="0">
                <a:latin typeface="Nina" pitchFamily="34" charset="0"/>
              </a:rPr>
              <a:t> 8 </a:t>
            </a:r>
            <a:r>
              <a:rPr lang="en-US" sz="3200" dirty="0" err="1" smtClean="0">
                <a:latin typeface="Nina" pitchFamily="34" charset="0"/>
              </a:rPr>
              <a:t>Reinas</a:t>
            </a:r>
            <a:endParaRPr lang="es-MX" sz="3200" dirty="0">
              <a:latin typeface="Ni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25318" y="6492875"/>
            <a:ext cx="5486400" cy="365125"/>
          </a:xfrm>
        </p:spPr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92" y="1609603"/>
            <a:ext cx="4401502" cy="4401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7882" y="1116197"/>
            <a:ext cx="4350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200" dirty="0" smtClean="0"/>
              <a:t>A B C D E F G H</a:t>
            </a:r>
            <a:endParaRPr lang="es-MX" sz="2400" spc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75246" y="1529593"/>
            <a:ext cx="4940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200" dirty="0" smtClean="0"/>
              <a:t>8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7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6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5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4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3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2</a:t>
            </a:r>
            <a:endParaRPr lang="en-US" sz="2400" spc="1200" dirty="0" smtClean="0"/>
          </a:p>
          <a:p>
            <a:pPr>
              <a:lnSpc>
                <a:spcPct val="150000"/>
              </a:lnSpc>
            </a:pPr>
            <a:r>
              <a:rPr lang="en-US" sz="2400" spc="1200" dirty="0" smtClean="0"/>
              <a:t>1</a:t>
            </a:r>
            <a:endParaRPr lang="en-US" sz="2400" spc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74429"/>
            <a:ext cx="7886700" cy="435933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Arial Narrow" panose="020B0606020202030204" pitchFamily="34" charset="0"/>
              </a:rPr>
              <a:t>Algoritmo</a:t>
            </a:r>
            <a:r>
              <a:rPr lang="en-US" sz="3200" dirty="0" smtClean="0">
                <a:latin typeface="Arial Narrow" panose="020B0606020202030204" pitchFamily="34" charset="0"/>
              </a:rPr>
              <a:t> para </a:t>
            </a:r>
            <a:r>
              <a:rPr lang="en-US" sz="3200" dirty="0" err="1" smtClean="0">
                <a:latin typeface="Arial Narrow" panose="020B0606020202030204" pitchFamily="34" charset="0"/>
              </a:rPr>
              <a:t>ubicar</a:t>
            </a:r>
            <a:r>
              <a:rPr lang="en-US" sz="3200" dirty="0" smtClean="0">
                <a:latin typeface="Arial Narrow" panose="020B0606020202030204" pitchFamily="34" charset="0"/>
              </a:rPr>
              <a:t> N </a:t>
            </a:r>
            <a:r>
              <a:rPr lang="en-US" sz="3200" dirty="0" err="1" smtClean="0">
                <a:latin typeface="Arial Narrow" panose="020B0606020202030204" pitchFamily="34" charset="0"/>
              </a:rPr>
              <a:t>reinas</a:t>
            </a:r>
            <a:endParaRPr lang="es-MX" sz="3200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6317" y="541078"/>
            <a:ext cx="7886700" cy="5707321"/>
          </a:xfrm>
        </p:spPr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Si la </a:t>
            </a:r>
            <a:r>
              <a:rPr lang="es-MX" sz="2000" dirty="0" smtClean="0">
                <a:latin typeface="Arial Narrow" panose="020B0606020202030204" pitchFamily="34" charset="0"/>
              </a:rPr>
              <a:t>cantidad </a:t>
            </a:r>
            <a:r>
              <a:rPr lang="es-MX" sz="2000" dirty="0">
                <a:latin typeface="Arial Narrow" panose="020B0606020202030204" pitchFamily="34" charset="0"/>
              </a:rPr>
              <a:t>de reinas a ubicar es 0 (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ya se han ubicado todas las reinas y por tanto </a:t>
            </a:r>
            <a:r>
              <a:rPr lang="es-MX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si se llega aquí es porque hay 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solución</a:t>
            </a:r>
            <a:r>
              <a:rPr lang="es-MX" sz="2000" dirty="0">
                <a:latin typeface="Arial Narrow" panose="020B0606020202030204" pitchFamily="34" charset="0"/>
              </a:rPr>
              <a:t>)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Se recorren las columnas de izquierda a derecha tratando de ubicar una reina en cada </a:t>
            </a:r>
            <a:r>
              <a:rPr lang="es-MX" sz="2000" dirty="0" smtClean="0">
                <a:latin typeface="Arial Narrow" panose="020B0606020202030204" pitchFamily="34" charset="0"/>
              </a:rPr>
              <a:t>columna (</a:t>
            </a:r>
            <a:r>
              <a:rPr lang="es-MX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es evidente que no puede haber mas de una reina por columna</a:t>
            </a:r>
            <a:r>
              <a:rPr lang="es-MX" sz="2000" dirty="0" smtClean="0">
                <a:latin typeface="Arial Narrow" panose="020B0606020202030204" pitchFamily="34" charset="0"/>
              </a:rPr>
              <a:t>)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Para ubicar una reina en una columna </a:t>
            </a:r>
            <a:r>
              <a:rPr lang="es-MX" sz="2000" dirty="0" smtClean="0">
                <a:latin typeface="Arial Narrow" panose="020B0606020202030204" pitchFamily="34" charset="0"/>
              </a:rPr>
              <a:t>se prueba con todas las filas de esa columna verificando </a:t>
            </a:r>
            <a:r>
              <a:rPr lang="es-MX" sz="2000" dirty="0">
                <a:latin typeface="Arial Narrow" panose="020B0606020202030204" pitchFamily="34" charset="0"/>
              </a:rPr>
              <a:t>que no amenace a las reinas ya ubicadas en las columnas anteriores. Si </a:t>
            </a:r>
            <a:r>
              <a:rPr lang="es-MX" sz="2000" dirty="0" smtClean="0">
                <a:latin typeface="Arial Narrow" panose="020B0606020202030204" pitchFamily="34" charset="0"/>
              </a:rPr>
              <a:t>no amenaza a las anteriores se pone una reina en dicha celda y se verifica </a:t>
            </a:r>
            <a:r>
              <a:rPr lang="es-MX" sz="2000" dirty="0">
                <a:latin typeface="Arial Narrow" panose="020B0606020202030204" pitchFamily="34" charset="0"/>
              </a:rPr>
              <a:t>si se pueden ubicar las reinas restantes en las columnas a la </a:t>
            </a:r>
            <a:r>
              <a:rPr lang="es-MX" sz="2000" dirty="0" smtClean="0">
                <a:latin typeface="Arial Narrow" panose="020B0606020202030204" pitchFamily="34" charset="0"/>
              </a:rPr>
              <a:t>derecha. En caso afirmativo hay solución. Si no se pueden ubicar las restantes se quita (</a:t>
            </a:r>
            <a:r>
              <a:rPr lang="es-MX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volver atrás</a:t>
            </a:r>
            <a:r>
              <a:rPr lang="es-MX" sz="2000" dirty="0" smtClean="0">
                <a:latin typeface="Arial Narrow" panose="020B0606020202030204" pitchFamily="34" charset="0"/>
              </a:rPr>
              <a:t>) la reina de esa celda y se prueba con la celda siguiente de la columna.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Si </a:t>
            </a:r>
            <a:r>
              <a:rPr lang="es-MX" sz="2000" dirty="0" smtClean="0">
                <a:latin typeface="Arial Narrow" panose="020B0606020202030204" pitchFamily="34" charset="0"/>
              </a:rPr>
              <a:t>con ninguna </a:t>
            </a:r>
            <a:r>
              <a:rPr lang="es-MX" sz="2000" dirty="0">
                <a:latin typeface="Arial Narrow" panose="020B0606020202030204" pitchFamily="34" charset="0"/>
              </a:rPr>
              <a:t>celda de la actual columna </a:t>
            </a:r>
            <a:r>
              <a:rPr lang="es-MX" sz="2000" dirty="0" smtClean="0">
                <a:latin typeface="Arial Narrow" panose="020B0606020202030204" pitchFamily="34" charset="0"/>
              </a:rPr>
              <a:t>se satisface </a:t>
            </a:r>
            <a:r>
              <a:rPr lang="es-MX" sz="2000" dirty="0">
                <a:latin typeface="Arial Narrow" panose="020B0606020202030204" pitchFamily="34" charset="0"/>
              </a:rPr>
              <a:t>el paso 3 entonces </a:t>
            </a:r>
            <a:r>
              <a:rPr lang="es-MX" sz="2000" dirty="0" smtClean="0">
                <a:latin typeface="Arial Narrow" panose="020B0606020202030204" pitchFamily="34" charset="0"/>
              </a:rPr>
              <a:t>hay </a:t>
            </a:r>
            <a:r>
              <a:rPr lang="es-MX" sz="2000" dirty="0">
                <a:latin typeface="Arial Narrow" panose="020B0606020202030204" pitchFamily="34" charset="0"/>
              </a:rPr>
              <a:t>que 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Volver</a:t>
            </a:r>
            <a:r>
              <a:rPr lang="es-MX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Atrás</a:t>
            </a:r>
            <a:r>
              <a:rPr lang="es-MX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MX" sz="2000" dirty="0" smtClean="0">
                <a:latin typeface="Arial Narrow" panose="020B0606020202030204" pitchFamily="34" charset="0"/>
              </a:rPr>
              <a:t>en la columna anterior y probar con la siguiente celda de dicha columna.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Si </a:t>
            </a:r>
            <a:r>
              <a:rPr lang="es-MX" sz="2000" dirty="0" smtClean="0">
                <a:latin typeface="Arial Narrow" panose="020B0606020202030204" pitchFamily="34" charset="0"/>
              </a:rPr>
              <a:t>se agotan todas las celdas de la columna 0 entonces el problema no tendría solución </a:t>
            </a:r>
            <a:endParaRPr lang="es-MX" sz="20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s-MX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Nota</a:t>
            </a:r>
            <a:r>
              <a:rPr lang="es-MX" sz="2000" dirty="0" smtClean="0">
                <a:latin typeface="Arial Narrow" panose="020B0606020202030204" pitchFamily="34" charset="0"/>
              </a:rPr>
              <a:t> </a:t>
            </a:r>
            <a:r>
              <a:rPr lang="es-MX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este problema de las 8 reinas sí tiene solución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2200" dirty="0"/>
          </a:p>
          <a:p>
            <a:pPr marL="514350" indent="-514350">
              <a:buFont typeface="+mj-lt"/>
              <a:buAutoNum type="arabicPeriod"/>
            </a:pPr>
            <a:endParaRPr lang="es-MX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0118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3" y="125131"/>
            <a:ext cx="5638145" cy="550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446097" y="587627"/>
            <a:ext cx="4752752" cy="715089"/>
          </a:xfrm>
          <a:prstGeom prst="wedgeRoundRectCallout">
            <a:avLst>
              <a:gd name="adj1" fmla="val -84630"/>
              <a:gd name="adj2" fmla="val -5282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Si no hay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reinas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por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ubicar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ha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encontrado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solución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y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retorna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true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52483" y="1358784"/>
            <a:ext cx="3743807" cy="408623"/>
          </a:xfrm>
          <a:prstGeom prst="wedgeRoundRectCallout">
            <a:avLst>
              <a:gd name="adj1" fmla="val -83854"/>
              <a:gd name="adj2" fmla="val -420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Intentar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ubicar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reina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en la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columna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s-ES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082902" y="2262264"/>
            <a:ext cx="4913388" cy="408623"/>
          </a:xfrm>
          <a:prstGeom prst="wedgeRoundRectCallout">
            <a:avLst>
              <a:gd name="adj1" fmla="val -58204"/>
              <a:gd name="adj2" fmla="val -2342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Verificar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que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no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amenace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ninguna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anteriores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700130" y="2861463"/>
            <a:ext cx="5296159" cy="408623"/>
          </a:xfrm>
          <a:prstGeom prst="wedgeRoundRectCallout">
            <a:avLst>
              <a:gd name="adj1" fmla="val -60421"/>
              <a:gd name="adj2" fmla="val -1301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Suponer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que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ha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puesto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reina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en la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7684" y="3047883"/>
            <a:ext cx="2308411" cy="319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627024" y="5720958"/>
            <a:ext cx="7745245" cy="715089"/>
          </a:xfrm>
          <a:prstGeom prst="wedgeRoundRectCallout">
            <a:avLst>
              <a:gd name="adj1" fmla="val -38829"/>
              <a:gd name="adj2" fmla="val -140888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No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pudo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ubicar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en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ninguna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esa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columna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sin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amenazar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puestas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anteriormente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retornar</a:t>
            </a:r>
            <a:r>
              <a:rPr lang="en-US" dirty="0" smtClean="0">
                <a:latin typeface="Arial Narrow" panose="020B0606020202030204" pitchFamily="34" charset="0"/>
              </a:rPr>
              <a:t> false </a:t>
            </a:r>
            <a:r>
              <a:rPr lang="en-US" dirty="0" err="1" smtClean="0">
                <a:latin typeface="Arial Narrow" panose="020B0606020202030204" pitchFamily="34" charset="0"/>
              </a:rPr>
              <a:t>para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probar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otra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posición</a:t>
            </a:r>
            <a:r>
              <a:rPr lang="en-US" dirty="0" smtClean="0">
                <a:latin typeface="Arial Narrow" panose="020B0606020202030204" pitchFamily="34" charset="0"/>
              </a:rPr>
              <a:t> de la </a:t>
            </a:r>
            <a:r>
              <a:rPr lang="en-US" dirty="0" err="1" smtClean="0">
                <a:latin typeface="Arial Narrow" panose="020B0606020202030204" pitchFamily="34" charset="0"/>
              </a:rPr>
              <a:t>columna</a:t>
            </a:r>
            <a:r>
              <a:rPr lang="en-US" dirty="0" smtClean="0">
                <a:latin typeface="Arial Narrow" panose="020B0606020202030204" pitchFamily="34" charset="0"/>
              </a:rPr>
              <a:t> anterior</a:t>
            </a:r>
            <a:endParaRPr lang="es-ES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115340" y="4787430"/>
            <a:ext cx="5880950" cy="715089"/>
          </a:xfrm>
          <a:prstGeom prst="wedgeRoundRectCallout">
            <a:avLst>
              <a:gd name="adj1" fmla="val -57580"/>
              <a:gd name="adj2" fmla="val -15724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No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pudieron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ubicar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restantes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deshacer</a:t>
            </a:r>
            <a:r>
              <a:rPr lang="en-US" dirty="0" smtClean="0"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latin typeface="Arial Narrow" panose="020B0606020202030204" pitchFamily="34" charset="0"/>
              </a:rPr>
              <a:t>intento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poner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reina</a:t>
            </a:r>
            <a:r>
              <a:rPr lang="en-US" dirty="0" smtClean="0">
                <a:latin typeface="Arial Narrow" panose="020B0606020202030204" pitchFamily="34" charset="0"/>
              </a:rPr>
              <a:t> en la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</a:t>
            </a:r>
            <a:r>
              <a:rPr lang="en-US" dirty="0" err="1">
                <a:latin typeface="Arial Narrow" panose="020B0606020202030204" pitchFamily="34" charset="0"/>
              </a:rPr>
              <a:t>volviendo</a:t>
            </a:r>
            <a:r>
              <a:rPr lang="en-US" dirty="0">
                <a:latin typeface="Arial Narrow" panose="020B0606020202030204" pitchFamily="34" charset="0"/>
              </a:rPr>
              <a:t> a </a:t>
            </a:r>
            <a:r>
              <a:rPr lang="en-US" dirty="0" err="1">
                <a:latin typeface="Arial Narrow" panose="020B0606020202030204" pitchFamily="34" charset="0"/>
              </a:rPr>
              <a:t>poner</a:t>
            </a:r>
            <a:r>
              <a:rPr lang="en-US" dirty="0">
                <a:latin typeface="Arial Narrow" panose="020B0606020202030204" pitchFamily="34" charset="0"/>
              </a:rPr>
              <a:t> false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806458" y="3885313"/>
            <a:ext cx="5189832" cy="715089"/>
          </a:xfrm>
          <a:prstGeom prst="wedgeRoundRectCallout">
            <a:avLst>
              <a:gd name="adj1" fmla="val -40942"/>
              <a:gd name="adj2" fmla="val -83345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Si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pudieron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ubicar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restantes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reinas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(RECURSION)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entonces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ha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encontrado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solución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 animBg="1"/>
      <p:bldP spid="15" grpId="0" animBg="1"/>
      <p:bldP spid="14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4" y="297712"/>
            <a:ext cx="7594156" cy="60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40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Backtracking</a:t>
            </a:r>
            <a:endParaRPr lang="es-MX" sz="36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10" y="882650"/>
            <a:ext cx="7886700" cy="5474335"/>
          </a:xfrm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 smtClean="0">
                <a:latin typeface="Arial Narrow" panose="020B0606020202030204" pitchFamily="34" charset="0"/>
              </a:rPr>
              <a:t>Descomponer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problema</a:t>
            </a:r>
            <a:r>
              <a:rPr lang="en-US" sz="2400" dirty="0" smtClean="0">
                <a:latin typeface="Arial Narrow" panose="020B0606020202030204" pitchFamily="34" charset="0"/>
              </a:rPr>
              <a:t> original en </a:t>
            </a:r>
            <a:r>
              <a:rPr lang="en-US" sz="2400" dirty="0" err="1" smtClean="0">
                <a:latin typeface="Arial Narrow" panose="020B0606020202030204" pitchFamily="34" charset="0"/>
              </a:rPr>
              <a:t>subproblemas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más</a:t>
            </a:r>
            <a:r>
              <a:rPr lang="en-US" sz="2400" dirty="0" smtClean="0">
                <a:latin typeface="Arial Narrow" panose="020B0606020202030204" pitchFamily="34" charset="0"/>
              </a:rPr>
              <a:t> simples o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alternativas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 smtClean="0">
                <a:latin typeface="Arial Narrow" panose="020B0606020202030204" pitchFamily="34" charset="0"/>
              </a:rPr>
              <a:t>Preparar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condiciones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para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resolver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una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alternativa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. </a:t>
            </a:r>
            <a:r>
              <a:rPr lang="en-US" sz="2400" dirty="0" smtClean="0">
                <a:latin typeface="Arial Narrow" panose="020B0606020202030204" pitchFamily="34" charset="0"/>
              </a:rPr>
              <a:t>Si se </a:t>
            </a:r>
            <a:r>
              <a:rPr lang="en-US" sz="2400" dirty="0" err="1" smtClean="0">
                <a:latin typeface="Arial Narrow" panose="020B0606020202030204" pitchFamily="34" charset="0"/>
              </a:rPr>
              <a:t>resuelve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hemos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encontrado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no se </a:t>
            </a:r>
            <a:r>
              <a:rPr lang="en-US" sz="2400" dirty="0" err="1" smtClean="0">
                <a:latin typeface="Arial Narrow" panose="020B0606020202030204" pitchFamily="34" charset="0"/>
              </a:rPr>
              <a:t>encuentra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para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</a:t>
            </a:r>
            <a:r>
              <a:rPr lang="en-US" sz="2400" dirty="0" smtClean="0">
                <a:latin typeface="Arial Narrow" panose="020B0606020202030204" pitchFamily="34" charset="0"/>
              </a:rPr>
              <a:t> 2, </a:t>
            </a:r>
            <a:r>
              <a:rPr lang="en-US" sz="2400" dirty="0" err="1" smtClean="0">
                <a:latin typeface="Arial Narrow" panose="020B0606020202030204" pitchFamily="34" charset="0"/>
              </a:rPr>
              <a:t>deshacer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condiciones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que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prepararon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volver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atrás</a:t>
            </a:r>
            <a:r>
              <a:rPr lang="en-US" sz="2400" dirty="0" smtClean="0">
                <a:latin typeface="Arial Narrow" panose="020B0606020202030204" pitchFamily="34" charset="0"/>
              </a:rPr>
              <a:t>) </a:t>
            </a:r>
            <a:r>
              <a:rPr lang="en-US" sz="2400" dirty="0" err="1" smtClean="0">
                <a:latin typeface="Arial Narrow" panose="020B0606020202030204" pitchFamily="34" charset="0"/>
              </a:rPr>
              <a:t>para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probar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</a:t>
            </a:r>
            <a:r>
              <a:rPr lang="en-US" sz="2400" dirty="0" smtClean="0">
                <a:latin typeface="Arial Narrow" panose="020B0606020202030204" pitchFamily="34" charset="0"/>
              </a:rPr>
              <a:t> e </a:t>
            </a:r>
            <a:r>
              <a:rPr lang="en-US" sz="2400" dirty="0" err="1" smtClean="0">
                <a:latin typeface="Arial Narrow" panose="020B0606020202030204" pitchFamily="34" charset="0"/>
              </a:rPr>
              <a:t>intentar</a:t>
            </a:r>
            <a:r>
              <a:rPr lang="en-US" sz="2400" dirty="0" smtClean="0">
                <a:latin typeface="Arial Narrow" panose="020B0606020202030204" pitchFamily="34" charset="0"/>
              </a:rPr>
              <a:t> con </a:t>
            </a:r>
            <a:r>
              <a:rPr lang="en-US" sz="2400" dirty="0" err="1" smtClean="0">
                <a:latin typeface="Arial Narrow" panose="020B0606020202030204" pitchFamily="34" charset="0"/>
              </a:rPr>
              <a:t>otra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se </a:t>
            </a:r>
            <a:r>
              <a:rPr lang="en-US" sz="2400" dirty="0" err="1" smtClean="0">
                <a:latin typeface="Arial Narrow" panose="020B0606020202030204" pitchFamily="34" charset="0"/>
              </a:rPr>
              <a:t>encuentra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alguna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entonces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problema</a:t>
            </a:r>
            <a:r>
              <a:rPr lang="en-US" sz="2400" dirty="0" smtClean="0">
                <a:latin typeface="Arial Narrow" panose="020B0606020202030204" pitchFamily="34" charset="0"/>
              </a:rPr>
              <a:t> original </a:t>
            </a:r>
            <a:r>
              <a:rPr lang="en-US" sz="2400" dirty="0" err="1" smtClean="0"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</a:t>
            </a:r>
            <a:r>
              <a:rPr lang="en-US" sz="2400" dirty="0" err="1" smtClean="0">
                <a:latin typeface="Arial Narrow" panose="020B0606020202030204" pitchFamily="34" charset="0"/>
              </a:rPr>
              <a:t>ninguna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alternativa</a:t>
            </a:r>
            <a:r>
              <a:rPr lang="en-US" sz="2400" dirty="0" smtClean="0">
                <a:latin typeface="Arial Narrow" panose="020B0606020202030204" pitchFamily="34" charset="0"/>
              </a:rPr>
              <a:t> es solucion, </a:t>
            </a:r>
            <a:r>
              <a:rPr lang="en-US" sz="2400" dirty="0" err="1" smtClean="0">
                <a:latin typeface="Arial Narrow" panose="020B0606020202030204" pitchFamily="34" charset="0"/>
              </a:rPr>
              <a:t>entonces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problema</a:t>
            </a:r>
            <a:r>
              <a:rPr lang="en-US" sz="2400" dirty="0" smtClean="0">
                <a:latin typeface="Arial Narrow" panose="020B0606020202030204" pitchFamily="34" charset="0"/>
              </a:rPr>
              <a:t> original no </a:t>
            </a:r>
            <a:r>
              <a:rPr lang="en-US" sz="2400" dirty="0" err="1" smtClean="0"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solución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ejemplo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, no se 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colocar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3 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reinas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en un </a:t>
            </a:r>
            <a:r>
              <a:rPr lang="en-US" sz="2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tablero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de 3 x 3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62357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7956223" cy="5067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Arial Narrow" panose="020B0606020202030204" pitchFamily="34" charset="0"/>
              </a:rPr>
              <a:t>Saber </a:t>
            </a:r>
            <a:r>
              <a:rPr lang="en-US" sz="3200" b="1" dirty="0" err="1" smtClean="0">
                <a:latin typeface="Arial Narrow" panose="020B0606020202030204" pitchFamily="34" charset="0"/>
              </a:rPr>
              <a:t>si</a:t>
            </a:r>
            <a:r>
              <a:rPr lang="en-US" sz="3200" b="1" dirty="0" smtClean="0">
                <a:latin typeface="Arial Narrow" panose="020B0606020202030204" pitchFamily="34" charset="0"/>
              </a:rPr>
              <a:t> </a:t>
            </a:r>
            <a:r>
              <a:rPr lang="en-US" sz="3200" b="1" dirty="0" err="1" smtClean="0">
                <a:latin typeface="Arial Narrow" panose="020B0606020202030204" pitchFamily="34" charset="0"/>
              </a:rPr>
              <a:t>existe</a:t>
            </a:r>
            <a:r>
              <a:rPr lang="en-US" sz="3200" b="1" dirty="0" smtClean="0">
                <a:latin typeface="Arial Narrow" panose="020B0606020202030204" pitchFamily="34" charset="0"/>
              </a:rPr>
              <a:t> un </a:t>
            </a:r>
            <a:r>
              <a:rPr lang="en-US" sz="3200" b="1" dirty="0" err="1" smtClean="0">
                <a:latin typeface="Arial Narrow" panose="020B0606020202030204" pitchFamily="34" charset="0"/>
              </a:rPr>
              <a:t>camino</a:t>
            </a:r>
            <a:r>
              <a:rPr lang="en-US" sz="3200" b="1" dirty="0" smtClean="0">
                <a:latin typeface="Arial Narrow" panose="020B0606020202030204" pitchFamily="34" charset="0"/>
              </a:rPr>
              <a:t> en un </a:t>
            </a:r>
            <a:r>
              <a:rPr lang="en-US" sz="3200" b="1" dirty="0" err="1" smtClean="0">
                <a:latin typeface="Arial Narrow" panose="020B0606020202030204" pitchFamily="34" charset="0"/>
              </a:rPr>
              <a:t>laberinto</a:t>
            </a:r>
            <a:endParaRPr lang="es-MX" sz="3200" b="1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362" y="4948970"/>
            <a:ext cx="3848100" cy="461665"/>
          </a:xfrm>
          <a:prstGeom prst="rect">
            <a:avLst/>
          </a:prstGeom>
          <a:gradFill flip="none" rotWithShape="1">
            <a:gsLst>
              <a:gs pos="0">
                <a:srgbClr val="5B9BD5">
                  <a:shade val="30000"/>
                  <a:satMod val="115000"/>
                </a:srgbClr>
              </a:gs>
              <a:gs pos="50000">
                <a:srgbClr val="5B9BD5">
                  <a:shade val="67500"/>
                  <a:satMod val="115000"/>
                </a:srgbClr>
              </a:gs>
              <a:gs pos="100000">
                <a:srgbClr val="5B9BD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HAY CAMINO</a:t>
            </a:r>
            <a:endParaRPr lang="es-MX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62" y="878170"/>
            <a:ext cx="38481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</a:fld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6700" y="533399"/>
            <a:ext cx="8763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  <a:cs typeface="Arial Narrow" panose="020B0606020202030204" pitchFamily="34" charset="0"/>
              </a:rPr>
              <a:t>Dada una secuencia de números determinar cuánto suma la </a:t>
            </a:r>
            <a:r>
              <a:rPr lang="es-ES" sz="2400" dirty="0" err="1">
                <a:latin typeface="Arial Narrow" panose="020B0606020202030204" pitchFamily="34" charset="0"/>
                <a:cs typeface="Arial Narrow" panose="020B0606020202030204" pitchFamily="34" charset="0"/>
              </a:rPr>
              <a:t>Subsecuencia</a:t>
            </a:r>
            <a:r>
              <a:rPr lang="es-ES" sz="2400" dirty="0">
                <a:latin typeface="Arial Narrow" panose="020B0606020202030204" pitchFamily="34" charset="0"/>
                <a:cs typeface="Arial Narrow" panose="020B0606020202030204" pitchFamily="34" charset="0"/>
              </a:rPr>
              <a:t> de suma máxima</a:t>
            </a:r>
            <a:endParaRPr lang="es-ES" sz="24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219200" y="12192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anose="020B0609020204030204" pitchFamily="49" charset="0"/>
              </a:rPr>
              <a:t>2, -1, -3, </a:t>
            </a:r>
            <a:r>
              <a:rPr lang="es-ES" sz="2000" b="1" i="0" dirty="0" smtClean="0">
                <a:latin typeface="Consolas" panose="020B0609020204030204" pitchFamily="49" charset="0"/>
              </a:rPr>
              <a:t>5, -2, -1, 6, 4, -8</a:t>
            </a:r>
            <a:endParaRPr lang="es-ES" sz="2000" i="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2857500" y="1567457"/>
            <a:ext cx="21264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3467100" y="16376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endParaRPr lang="es-ES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04800" y="2057400"/>
            <a:ext cx="8610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Narrow" panose="020B0606020202030204" pitchFamily="34" charset="0"/>
                <a:cs typeface="Arial Narrow" panose="020B0606020202030204" pitchFamily="34" charset="0"/>
              </a:rPr>
              <a:t>Una solución Fuerza bruta</a:t>
            </a:r>
            <a:r>
              <a:rPr lang="es-ES" i="0" dirty="0" smtClean="0">
                <a:solidFill>
                  <a:srgbClr val="C000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: Probar </a:t>
            </a:r>
            <a:r>
              <a:rPr lang="es-ES" sz="2000" b="1" dirty="0">
                <a:solidFill>
                  <a:srgbClr val="C000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TODAS</a:t>
            </a:r>
            <a:r>
              <a:rPr lang="es-ES" i="0" dirty="0" smtClean="0">
                <a:solidFill>
                  <a:srgbClr val="C000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las secuencias y quedarnos con la que más sume</a:t>
            </a:r>
            <a:endParaRPr lang="es-ES" i="0" dirty="0" smtClean="0">
              <a:solidFill>
                <a:srgbClr val="C00000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900" y="2558076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 smtClean="0">
                <a:latin typeface="Consolas" panose="020B0609020204030204" pitchFamily="49" charset="0"/>
              </a:rPr>
              <a:t>2, -1, -3, 5, -2, -1, 6, 4, -8</a:t>
            </a:r>
            <a:endParaRPr lang="es-ES" sz="2000" b="1" i="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17 Conector recto"/>
          <p:cNvCxnSpPr/>
          <p:nvPr/>
        </p:nvCxnSpPr>
        <p:spPr bwMode="auto">
          <a:xfrm>
            <a:off x="342900" y="3015276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Conector recto"/>
          <p:cNvCxnSpPr/>
          <p:nvPr/>
        </p:nvCxnSpPr>
        <p:spPr bwMode="auto">
          <a:xfrm>
            <a:off x="342900" y="3167676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342900" y="3320076"/>
            <a:ext cx="1371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647700" y="27866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181100" y="28628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14500" y="3091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28 Conector recto"/>
          <p:cNvCxnSpPr/>
          <p:nvPr/>
        </p:nvCxnSpPr>
        <p:spPr bwMode="auto">
          <a:xfrm>
            <a:off x="342900" y="3548676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CuadroTexto"/>
          <p:cNvSpPr txBox="1"/>
          <p:nvPr/>
        </p:nvSpPr>
        <p:spPr>
          <a:xfrm>
            <a:off x="2171700" y="3320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31 Conector recto"/>
          <p:cNvCxnSpPr/>
          <p:nvPr/>
        </p:nvCxnSpPr>
        <p:spPr bwMode="auto">
          <a:xfrm>
            <a:off x="342900" y="3777276"/>
            <a:ext cx="2286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2628900" y="3548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34 Conector recto"/>
          <p:cNvCxnSpPr/>
          <p:nvPr/>
        </p:nvCxnSpPr>
        <p:spPr bwMode="auto">
          <a:xfrm>
            <a:off x="342900" y="4005876"/>
            <a:ext cx="2743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CuadroTexto"/>
          <p:cNvSpPr txBox="1"/>
          <p:nvPr/>
        </p:nvSpPr>
        <p:spPr>
          <a:xfrm>
            <a:off x="3086100" y="3777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37 Conector recto"/>
          <p:cNvCxnSpPr/>
          <p:nvPr/>
        </p:nvCxnSpPr>
        <p:spPr bwMode="auto">
          <a:xfrm>
            <a:off x="342900" y="4234476"/>
            <a:ext cx="3200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CuadroTexto"/>
          <p:cNvSpPr txBox="1"/>
          <p:nvPr/>
        </p:nvSpPr>
        <p:spPr>
          <a:xfrm>
            <a:off x="3619500" y="40058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40 Conector recto"/>
          <p:cNvCxnSpPr/>
          <p:nvPr/>
        </p:nvCxnSpPr>
        <p:spPr bwMode="auto">
          <a:xfrm>
            <a:off x="342900" y="4463076"/>
            <a:ext cx="3505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CuadroTexto"/>
          <p:cNvSpPr txBox="1"/>
          <p:nvPr/>
        </p:nvSpPr>
        <p:spPr>
          <a:xfrm>
            <a:off x="3924300" y="4234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43 Conector recto"/>
          <p:cNvCxnSpPr/>
          <p:nvPr/>
        </p:nvCxnSpPr>
        <p:spPr bwMode="auto">
          <a:xfrm>
            <a:off x="342900" y="4691676"/>
            <a:ext cx="396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81500" y="4463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46 Conector recto"/>
          <p:cNvCxnSpPr/>
          <p:nvPr/>
        </p:nvCxnSpPr>
        <p:spPr bwMode="auto">
          <a:xfrm>
            <a:off x="876300" y="4920276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47 CuadroTexto"/>
          <p:cNvSpPr txBox="1"/>
          <p:nvPr/>
        </p:nvSpPr>
        <p:spPr>
          <a:xfrm>
            <a:off x="1181100" y="4691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876300" y="5148876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49 CuadroTexto"/>
          <p:cNvSpPr txBox="1"/>
          <p:nvPr/>
        </p:nvSpPr>
        <p:spPr>
          <a:xfrm>
            <a:off x="1638300" y="4920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-4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50 Conector recto"/>
          <p:cNvCxnSpPr/>
          <p:nvPr/>
        </p:nvCxnSpPr>
        <p:spPr bwMode="auto">
          <a:xfrm>
            <a:off x="876300" y="5377476"/>
            <a:ext cx="1066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52 CuadroTexto"/>
          <p:cNvSpPr txBox="1"/>
          <p:nvPr/>
        </p:nvSpPr>
        <p:spPr>
          <a:xfrm>
            <a:off x="1943100" y="51488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54 Conector recto"/>
          <p:cNvCxnSpPr/>
          <p:nvPr/>
        </p:nvCxnSpPr>
        <p:spPr bwMode="auto">
          <a:xfrm>
            <a:off x="876300" y="5606076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55 CuadroTexto"/>
          <p:cNvSpPr txBox="1"/>
          <p:nvPr/>
        </p:nvSpPr>
        <p:spPr>
          <a:xfrm>
            <a:off x="2628900" y="53774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56 Conector recto"/>
          <p:cNvCxnSpPr/>
          <p:nvPr/>
        </p:nvCxnSpPr>
        <p:spPr bwMode="auto">
          <a:xfrm>
            <a:off x="876300" y="5834676"/>
            <a:ext cx="2286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57 CuadroTexto"/>
          <p:cNvSpPr txBox="1"/>
          <p:nvPr/>
        </p:nvSpPr>
        <p:spPr>
          <a:xfrm>
            <a:off x="3162300" y="56060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58 Conector recto"/>
          <p:cNvCxnSpPr/>
          <p:nvPr/>
        </p:nvCxnSpPr>
        <p:spPr bwMode="auto">
          <a:xfrm>
            <a:off x="876300" y="6063276"/>
            <a:ext cx="2819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60 CuadroTexto"/>
          <p:cNvSpPr txBox="1"/>
          <p:nvPr/>
        </p:nvSpPr>
        <p:spPr>
          <a:xfrm>
            <a:off x="3695700" y="58346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61 Conector recto"/>
          <p:cNvCxnSpPr/>
          <p:nvPr/>
        </p:nvCxnSpPr>
        <p:spPr bwMode="auto">
          <a:xfrm>
            <a:off x="876300" y="6291876"/>
            <a:ext cx="33147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63 CuadroTexto"/>
          <p:cNvSpPr txBox="1"/>
          <p:nvPr/>
        </p:nvSpPr>
        <p:spPr>
          <a:xfrm>
            <a:off x="4229100" y="60632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Arial Narrow" panose="020B0606020202030204" pitchFamily="34" charset="0"/>
              </a:rPr>
              <a:t>Problema</a:t>
            </a:r>
            <a:r>
              <a:rPr lang="en-US" sz="3200" b="0" dirty="0" smtClean="0">
                <a:latin typeface="Arial Narrow" panose="020B0606020202030204" pitchFamily="34" charset="0"/>
              </a:rPr>
              <a:t> </a:t>
            </a:r>
            <a:r>
              <a:rPr lang="en-US" sz="3200" b="0" dirty="0" err="1" smtClean="0">
                <a:latin typeface="Arial Narrow" panose="020B0606020202030204" pitchFamily="34" charset="0"/>
              </a:rPr>
              <a:t>Subsecuencia</a:t>
            </a:r>
            <a:r>
              <a:rPr lang="en-US" sz="3200" b="0" dirty="0" smtClean="0">
                <a:latin typeface="Arial Narrow" panose="020B0606020202030204" pitchFamily="34" charset="0"/>
              </a:rPr>
              <a:t> de Suma </a:t>
            </a:r>
            <a:r>
              <a:rPr lang="en-US" sz="3200" b="0" dirty="0" err="1" smtClean="0">
                <a:latin typeface="Arial Narrow" panose="020B0606020202030204" pitchFamily="34" charset="0"/>
              </a:rPr>
              <a:t>Máxima</a:t>
            </a:r>
            <a:endParaRPr lang="en-US" sz="3200" b="0" dirty="0">
              <a:latin typeface="Arial Narrow" panose="020B0606020202030204" pitchFamily="34" charset="0"/>
            </a:endParaRPr>
          </a:p>
        </p:txBody>
      </p:sp>
      <p:sp>
        <p:nvSpPr>
          <p:cNvPr id="45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4" grpId="0"/>
      <p:bldP spid="25" grpId="0"/>
      <p:bldP spid="28" grpId="0"/>
      <p:bldP spid="31" grpId="0"/>
      <p:bldP spid="34" grpId="0"/>
      <p:bldP spid="37" grpId="0"/>
      <p:bldP spid="40" grpId="0"/>
      <p:bldP spid="43" grpId="0"/>
      <p:bldP spid="46" grpId="0"/>
      <p:bldP spid="48" grpId="0"/>
      <p:bldP spid="50" grpId="0"/>
      <p:bldP spid="53" grpId="0"/>
      <p:bldP spid="56" grpId="0"/>
      <p:bldP spid="58" grpId="0"/>
      <p:bldP spid="61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88681"/>
            <a:ext cx="7886700" cy="542916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Arial Narrow" panose="020B0606020202030204" pitchFamily="34" charset="0"/>
              </a:rPr>
              <a:t>Saber </a:t>
            </a:r>
            <a:r>
              <a:rPr lang="en-US" sz="2900" b="1" dirty="0" err="1">
                <a:latin typeface="Arial Narrow" panose="020B0606020202030204" pitchFamily="34" charset="0"/>
              </a:rPr>
              <a:t>si</a:t>
            </a:r>
            <a:r>
              <a:rPr lang="en-US" sz="2900" b="1" dirty="0">
                <a:latin typeface="Arial Narrow" panose="020B0606020202030204" pitchFamily="34" charset="0"/>
              </a:rPr>
              <a:t> </a:t>
            </a:r>
            <a:r>
              <a:rPr lang="en-US" sz="2900" b="1" dirty="0" err="1">
                <a:latin typeface="Arial Narrow" panose="020B0606020202030204" pitchFamily="34" charset="0"/>
              </a:rPr>
              <a:t>existe</a:t>
            </a:r>
            <a:r>
              <a:rPr lang="en-US" sz="2900" b="1" dirty="0">
                <a:latin typeface="Arial Narrow" panose="020B0606020202030204" pitchFamily="34" charset="0"/>
              </a:rPr>
              <a:t> un </a:t>
            </a:r>
            <a:r>
              <a:rPr lang="en-US" sz="2900" b="1" dirty="0" err="1">
                <a:latin typeface="Arial Narrow" panose="020B0606020202030204" pitchFamily="34" charset="0"/>
              </a:rPr>
              <a:t>camino</a:t>
            </a:r>
            <a:r>
              <a:rPr lang="en-US" sz="2900" b="1" dirty="0">
                <a:latin typeface="Arial Narrow" panose="020B0606020202030204" pitchFamily="34" charset="0"/>
              </a:rPr>
              <a:t> en un </a:t>
            </a:r>
            <a:r>
              <a:rPr lang="en-US" sz="2900" b="1" dirty="0" err="1">
                <a:latin typeface="Arial Narrow" panose="020B0606020202030204" pitchFamily="34" charset="0"/>
              </a:rPr>
              <a:t>laberinto</a:t>
            </a:r>
            <a:endParaRPr lang="es-MX" sz="2900" b="1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09850" y="5199686"/>
            <a:ext cx="3922528" cy="4616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 HAY CAMINO</a:t>
            </a:r>
            <a:endParaRPr lang="es-MX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069557"/>
            <a:ext cx="38481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644270" cy="102340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anose="020B0606020202030204" pitchFamily="34" charset="0"/>
              </a:rPr>
              <a:t>Algoritmo</a:t>
            </a:r>
            <a:r>
              <a:rPr lang="en-US" sz="2800" b="1" dirty="0">
                <a:latin typeface="Arial Narrow" panose="020B0606020202030204" pitchFamily="34" charset="0"/>
              </a:rPr>
              <a:t> para </a:t>
            </a:r>
            <a:r>
              <a:rPr lang="en-US" sz="2800" b="1" dirty="0" err="1">
                <a:latin typeface="Arial Narrow" panose="020B0606020202030204" pitchFamily="34" charset="0"/>
              </a:rPr>
              <a:t>buscar</a:t>
            </a:r>
            <a:r>
              <a:rPr lang="en-US" sz="2800" b="1" dirty="0">
                <a:latin typeface="Arial Narrow" panose="020B0606020202030204" pitchFamily="34" charset="0"/>
              </a:rPr>
              <a:t> un </a:t>
            </a:r>
            <a:r>
              <a:rPr lang="en-US" sz="2800" b="1" dirty="0" err="1" smtClean="0">
                <a:latin typeface="Arial Narrow" panose="020B0606020202030204" pitchFamily="34" charset="0"/>
              </a:rPr>
              <a:t>camino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moviéndonos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solo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hacia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arriba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hacia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abajo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y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hacia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 los </a:t>
            </a:r>
            <a:r>
              <a:rPr lang="en-US" sz="2400" dirty="0" err="1" smtClean="0">
                <a:solidFill>
                  <a:srgbClr val="5B9BD5"/>
                </a:solidFill>
                <a:latin typeface="Arial Narrow" panose="020B0606020202030204" pitchFamily="34" charset="0"/>
              </a:rPr>
              <a:t>lados</a:t>
            </a:r>
            <a:r>
              <a:rPr lang="en-US" sz="2400" dirty="0" smtClean="0">
                <a:solidFill>
                  <a:srgbClr val="5B9BD5"/>
                </a:solidFill>
                <a:latin typeface="Arial Narrow" panose="020B0606020202030204" pitchFamily="34" charset="0"/>
              </a:rPr>
              <a:t>)</a:t>
            </a:r>
            <a:endParaRPr lang="es-MX" sz="2400" dirty="0">
              <a:solidFill>
                <a:srgbClr val="5B9BD5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1693" y="1341563"/>
            <a:ext cx="7886700" cy="51104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el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origen</a:t>
            </a:r>
            <a:r>
              <a:rPr lang="en-US" sz="2400" dirty="0" smtClean="0">
                <a:latin typeface="Arial Narrow" panose="020B0606020202030204" pitchFamily="34" charset="0"/>
              </a:rPr>
              <a:t> coincide con el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destino</a:t>
            </a:r>
            <a:r>
              <a:rPr lang="en-US" sz="2400" dirty="0" smtClean="0">
                <a:latin typeface="Arial Narrow" panose="020B0606020202030204" pitchFamily="34" charset="0"/>
              </a:rPr>
              <a:t>, hay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</a:t>
            </a:r>
            <a:r>
              <a:rPr lang="en-US" sz="2400" dirty="0" err="1" smtClean="0">
                <a:latin typeface="Arial Narrow" panose="020B0606020202030204" pitchFamily="34" charset="0"/>
              </a:rPr>
              <a:t>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moverse</a:t>
            </a:r>
            <a:r>
              <a:rPr lang="en-US" sz="2400" dirty="0" smtClean="0">
                <a:latin typeface="Arial Narrow" panose="020B0606020202030204" pitchFamily="34" charset="0"/>
              </a:rPr>
              <a:t> a la </a:t>
            </a:r>
            <a:r>
              <a:rPr lang="en-US" sz="2400" dirty="0" err="1" smtClean="0">
                <a:latin typeface="Arial Narrow" panose="020B0606020202030204" pitchFamily="34" charset="0"/>
              </a:rPr>
              <a:t>casilla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arriba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norte</a:t>
            </a:r>
            <a:r>
              <a:rPr lang="en-US" sz="2400" dirty="0" smtClean="0">
                <a:latin typeface="Arial Narrow" panose="020B0606020202030204" pitchFamily="34" charset="0"/>
              </a:rPr>
              <a:t>) y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buscar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un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camino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desde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esa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nueva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posición</a:t>
            </a:r>
            <a:endParaRPr lang="en-US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se </a:t>
            </a:r>
            <a:r>
              <a:rPr lang="en-US" sz="2400" dirty="0" err="1" smtClean="0">
                <a:latin typeface="Arial Narrow" panose="020B0606020202030204" pitchFamily="34" charset="0"/>
              </a:rPr>
              <a:t>encontró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desde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nueva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posición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entonces</a:t>
            </a:r>
            <a:r>
              <a:rPr lang="en-US" sz="2400" dirty="0" smtClean="0">
                <a:latin typeface="Arial Narrow" panose="020B0606020202030204" pitchFamily="34" charset="0"/>
              </a:rPr>
              <a:t> hay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desde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origen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destino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no,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volver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atrás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y </a:t>
            </a:r>
            <a:r>
              <a:rPr lang="en-US" sz="2400" dirty="0" err="1" smtClean="0">
                <a:latin typeface="Arial Narrow" panose="020B0606020202030204" pitchFamily="34" charset="0"/>
              </a:rPr>
              <a:t>reintentar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paso</a:t>
            </a:r>
            <a:r>
              <a:rPr lang="en-US" sz="2400" dirty="0" smtClean="0">
                <a:latin typeface="Arial Narrow" panose="020B0606020202030204" pitchFamily="34" charset="0"/>
              </a:rPr>
              <a:t> 2 con </a:t>
            </a:r>
            <a:r>
              <a:rPr lang="en-US" sz="2400" dirty="0" err="1" smtClean="0">
                <a:latin typeface="Arial Narrow" panose="020B0606020202030204" pitchFamily="34" charset="0"/>
              </a:rPr>
              <a:t>las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otras</a:t>
            </a:r>
            <a:r>
              <a:rPr lang="en-US" sz="2400" dirty="0" smtClean="0">
                <a:latin typeface="Arial Narrow" panose="020B0606020202030204" pitchFamily="34" charset="0"/>
              </a:rPr>
              <a:t> 3 </a:t>
            </a:r>
            <a:r>
              <a:rPr lang="en-US" sz="2400" dirty="0" err="1" smtClean="0">
                <a:latin typeface="Arial Narrow" panose="020B0606020202030204" pitchFamily="34" charset="0"/>
              </a:rPr>
              <a:t>casillas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adyacentes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sur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y </a:t>
            </a:r>
            <a:r>
              <a:rPr lang="en-US" sz="2400" dirty="0" err="1" smtClean="0">
                <a:latin typeface="Arial Narrow" panose="020B0606020202030204" pitchFamily="34" charset="0"/>
              </a:rPr>
              <a:t>oeste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Si no se </a:t>
            </a:r>
            <a:r>
              <a:rPr lang="en-US" sz="2400" dirty="0" err="1" smtClean="0">
                <a:latin typeface="Arial Narrow" panose="020B0606020202030204" pitchFamily="34" charset="0"/>
              </a:rPr>
              <a:t>encontró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desde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ninguna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las</a:t>
            </a:r>
            <a:r>
              <a:rPr lang="en-US" sz="2400" dirty="0" smtClean="0">
                <a:latin typeface="Arial Narrow" panose="020B0606020202030204" pitchFamily="34" charset="0"/>
              </a:rPr>
              <a:t> 4 </a:t>
            </a:r>
            <a:r>
              <a:rPr lang="en-US" sz="2400" dirty="0" err="1" smtClean="0">
                <a:latin typeface="Arial Narrow" panose="020B0606020202030204" pitchFamily="34" charset="0"/>
              </a:rPr>
              <a:t>casillas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adyacentes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entonces</a:t>
            </a:r>
            <a:r>
              <a:rPr lang="en-US" sz="2400" dirty="0" smtClean="0">
                <a:latin typeface="Arial Narrow" panose="020B0606020202030204" pitchFamily="34" charset="0"/>
              </a:rPr>
              <a:t> no hay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origen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destino</a:t>
            </a:r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No </a:t>
            </a:r>
            <a:r>
              <a:rPr lang="en-US" sz="2400" dirty="0" err="1" smtClean="0">
                <a:latin typeface="Arial Narrow" panose="020B0606020202030204" pitchFamily="34" charset="0"/>
              </a:rPr>
              <a:t>volver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intentar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camino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que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ya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intentó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s-MX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0310" y="43434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6190" y="43434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(f – 1 , c)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2070" y="43434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0310" y="176022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(f , c – 1)</a:t>
            </a:r>
            <a:endParaRPr lang="es-MX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6190" y="176022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cs typeface="Consolas" panose="020B0609020204030204" pitchFamily="49" charset="0"/>
              </a:rPr>
              <a:t>(f , c)</a:t>
            </a:r>
            <a:endParaRPr lang="es-MX" sz="36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2070" y="176022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(f , c + 1)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0310" y="308610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6190" y="308610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(f + 1 , c)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2070" y="3086100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"/>
          <a:srcRect l="14818"/>
          <a:stretch>
            <a:fillRect/>
          </a:stretch>
        </p:blipFill>
        <p:spPr>
          <a:xfrm>
            <a:off x="1964639" y="4464532"/>
            <a:ext cx="5008982" cy="1891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7" y="156859"/>
            <a:ext cx="5760520" cy="649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13788" y="962304"/>
            <a:ext cx="3487479" cy="408623"/>
          </a:xfrm>
          <a:prstGeom prst="wedgeRoundRectCallout">
            <a:avLst>
              <a:gd name="adj1" fmla="val -57798"/>
              <a:gd name="adj2" fmla="val -4468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Ya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llegamos</a:t>
            </a:r>
            <a:r>
              <a:rPr lang="en-US" dirty="0" smtClean="0">
                <a:latin typeface="Arial Narrow" panose="020B0606020202030204" pitchFamily="34" charset="0"/>
              </a:rPr>
              <a:t> al </a:t>
            </a:r>
            <a:r>
              <a:rPr lang="en-US" dirty="0" err="1" smtClean="0">
                <a:latin typeface="Arial Narrow" panose="020B0606020202030204" pitchFamily="34" charset="0"/>
              </a:rPr>
              <a:t>destino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caso</a:t>
            </a:r>
            <a:r>
              <a:rPr lang="en-US" dirty="0" smtClean="0">
                <a:latin typeface="Arial Narrow" panose="020B0606020202030204" pitchFamily="34" charset="0"/>
              </a:rPr>
              <a:t> base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093532" y="1739113"/>
            <a:ext cx="4476309" cy="408623"/>
          </a:xfrm>
          <a:prstGeom prst="wedgeRoundRectCallout">
            <a:avLst>
              <a:gd name="adj1" fmla="val -61034"/>
              <a:gd name="adj2" fmla="val -11601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Indicar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latin typeface="Arial Narrow" panose="020B0606020202030204" pitchFamily="34" charset="0"/>
              </a:rPr>
              <a:t>llegó</a:t>
            </a:r>
            <a:r>
              <a:rPr lang="en-US" dirty="0" smtClean="0">
                <a:latin typeface="Arial Narrow" panose="020B0606020202030204" pitchFamily="34" charset="0"/>
              </a:rPr>
              <a:t> a un </a:t>
            </a:r>
            <a:r>
              <a:rPr lang="en-US" dirty="0" err="1" smtClean="0">
                <a:latin typeface="Arial Narrow" panose="020B0606020202030204" pitchFamily="34" charset="0"/>
              </a:rPr>
              <a:t>camino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82360" y="3386469"/>
            <a:ext cx="3407738" cy="1328023"/>
          </a:xfrm>
          <a:prstGeom prst="wedgeRoundRectCallout">
            <a:avLst>
              <a:gd name="adj1" fmla="val -64530"/>
              <a:gd name="adj2" fmla="val -32492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Ver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desde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alguna</a:t>
            </a:r>
            <a:r>
              <a:rPr lang="en-US" dirty="0" smtClean="0">
                <a:latin typeface="Arial Narrow" panose="020B0606020202030204" pitchFamily="34" charset="0"/>
              </a:rPr>
              <a:t> de los 4 </a:t>
            </a:r>
            <a:r>
              <a:rPr lang="en-US" dirty="0" err="1" smtClean="0">
                <a:latin typeface="Arial Narrow" panose="020B0606020202030204" pitchFamily="34" charset="0"/>
              </a:rPr>
              <a:t>vecinos</a:t>
            </a:r>
            <a:r>
              <a:rPr lang="en-US" dirty="0" smtClean="0">
                <a:latin typeface="Arial Narrow" panose="020B0606020202030204" pitchFamily="34" charset="0"/>
              </a:rPr>
              <a:t> de la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hay </a:t>
            </a:r>
            <a:r>
              <a:rPr lang="en-US" dirty="0" err="1" smtClean="0">
                <a:latin typeface="Arial Narrow" panose="020B0606020202030204" pitchFamily="34" charset="0"/>
              </a:rPr>
              <a:t>salida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entonces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indicar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desde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hay </a:t>
            </a:r>
            <a:r>
              <a:rPr lang="en-US" dirty="0" err="1" smtClean="0">
                <a:latin typeface="Arial Narrow" panose="020B0606020202030204" pitchFamily="34" charset="0"/>
              </a:rPr>
              <a:t>salida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766" y="2815417"/>
            <a:ext cx="4311019" cy="23919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1855376" y="5435983"/>
            <a:ext cx="6810158" cy="408623"/>
          </a:xfrm>
          <a:prstGeom prst="wedgeRoundRectCallout">
            <a:avLst>
              <a:gd name="adj1" fmla="val -54803"/>
              <a:gd name="adj2" fmla="val -35837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Desde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ninguna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vecina</a:t>
            </a:r>
            <a:r>
              <a:rPr lang="en-US" dirty="0" smtClean="0">
                <a:latin typeface="Arial Narrow" panose="020B0606020202030204" pitchFamily="34" charset="0"/>
              </a:rPr>
              <a:t> hay </a:t>
            </a:r>
            <a:r>
              <a:rPr lang="en-US" dirty="0" err="1" smtClean="0">
                <a:latin typeface="Arial Narrow" panose="020B0606020202030204" pitchFamily="34" charset="0"/>
              </a:rPr>
              <a:t>salida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entonces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desde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esta</a:t>
            </a:r>
            <a:r>
              <a:rPr lang="en-US" dirty="0" smtClean="0">
                <a:latin typeface="Arial Narrow" panose="020B0606020202030204" pitchFamily="34" charset="0"/>
              </a:rPr>
              <a:t> no hay </a:t>
            </a:r>
            <a:r>
              <a:rPr lang="en-US" dirty="0" err="1" smtClean="0">
                <a:latin typeface="Arial Narrow" panose="020B0606020202030204" pitchFamily="34" charset="0"/>
              </a:rPr>
              <a:t>salida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203591" y="5956861"/>
            <a:ext cx="4582638" cy="408623"/>
          </a:xfrm>
          <a:prstGeom prst="wedgeRoundRectCallout">
            <a:avLst>
              <a:gd name="adj1" fmla="val -80496"/>
              <a:gd name="adj2" fmla="val -33552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La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dirty="0" err="1" smtClean="0">
                <a:latin typeface="Arial Narrow" panose="020B0606020202030204" pitchFamily="34" charset="0"/>
              </a:rPr>
              <a:t>obstáculo</a:t>
            </a:r>
            <a:r>
              <a:rPr lang="en-US" dirty="0" smtClean="0">
                <a:latin typeface="Arial Narrow" panose="020B0606020202030204" pitchFamily="34" charset="0"/>
              </a:rPr>
              <a:t> o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ahí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ya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pasamos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013789" y="2195603"/>
            <a:ext cx="4476309" cy="715089"/>
          </a:xfrm>
          <a:prstGeom prst="wedgeRoundRectCallout">
            <a:avLst>
              <a:gd name="adj1" fmla="val -62222"/>
              <a:gd name="adj2" fmla="val 9587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Indicar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celda</a:t>
            </a:r>
            <a:r>
              <a:rPr lang="en-US" dirty="0" smtClean="0"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latin typeface="Arial Narrow" panose="020B0606020202030204" pitchFamily="34" charset="0"/>
              </a:rPr>
              <a:t>pasó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para</a:t>
            </a:r>
            <a:r>
              <a:rPr lang="en-US" dirty="0" smtClean="0">
                <a:latin typeface="Arial Narrow" panose="020B0606020202030204" pitchFamily="34" charset="0"/>
              </a:rPr>
              <a:t> no </a:t>
            </a:r>
            <a:r>
              <a:rPr lang="en-US" dirty="0" err="1" smtClean="0">
                <a:latin typeface="Arial Narrow" panose="020B0606020202030204" pitchFamily="34" charset="0"/>
              </a:rPr>
              <a:t>volver</a:t>
            </a:r>
            <a:r>
              <a:rPr lang="en-US" dirty="0" smtClean="0">
                <a:latin typeface="Arial Narrow" panose="020B0606020202030204" pitchFamily="34" charset="0"/>
              </a:rPr>
              <a:t> a </a:t>
            </a:r>
            <a:r>
              <a:rPr lang="en-US" dirty="0" err="1" smtClean="0">
                <a:latin typeface="Arial Narrow" panose="020B0606020202030204" pitchFamily="34" charset="0"/>
              </a:rPr>
              <a:t>probar</a:t>
            </a:r>
            <a:r>
              <a:rPr lang="en-US" dirty="0" smtClean="0">
                <a:latin typeface="Arial Narrow" panose="020B0606020202030204" pitchFamily="34" charset="0"/>
              </a:rPr>
              <a:t> con </a:t>
            </a:r>
            <a:r>
              <a:rPr lang="en-US" dirty="0" err="1" smtClean="0">
                <a:latin typeface="Arial Narrow" panose="020B0606020202030204" pitchFamily="34" charset="0"/>
              </a:rPr>
              <a:t>ella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7" y="122332"/>
            <a:ext cx="3175148" cy="601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3" grpId="0" animBg="1"/>
      <p:bldP spid="19" grpId="0" animBg="1"/>
      <p:bldP spid="2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9" y="86708"/>
            <a:ext cx="9071531" cy="102340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Ejercicios</a:t>
            </a:r>
            <a:br>
              <a:rPr lang="en-US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Buscar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el </a:t>
            </a:r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camino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MAS CORTO (y </a:t>
            </a:r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guardar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alguna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forma el </a:t>
            </a:r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camino</a:t>
            </a:r>
            <a:r>
              <a:rPr lang="en-US" sz="3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)</a:t>
            </a:r>
            <a:endParaRPr lang="es-MX" sz="3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469" y="6377890"/>
            <a:ext cx="5486400" cy="365125"/>
          </a:xfrm>
        </p:spPr>
        <p:txBody>
          <a:bodyPr/>
          <a:lstStyle/>
          <a:p>
            <a:r>
              <a:rPr lang="es-ES" dirty="0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97" y="2135528"/>
            <a:ext cx="3964292" cy="396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4" y="99312"/>
            <a:ext cx="7886700" cy="10234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 Narrow" panose="020B0606020202030204" pitchFamily="34" charset="0"/>
              </a:rPr>
              <a:t>Buscar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>
                <a:solidFill>
                  <a:srgbClr val="C00000"/>
                </a:solidFill>
                <a:latin typeface="Arial Narrow" panose="020B0606020202030204" pitchFamily="34" charset="0"/>
              </a:rPr>
              <a:t>camino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 MAS CORTO</a:t>
            </a:r>
            <a:endParaRPr lang="es-MX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649" y="5312189"/>
            <a:ext cx="78867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¿</a:t>
            </a:r>
            <a:r>
              <a:rPr lang="en-US" sz="2800" dirty="0" err="1" smtClean="0">
                <a:latin typeface="Arial Narrow" panose="020B0606020202030204" pitchFamily="34" charset="0"/>
              </a:rPr>
              <a:t>Buscar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TODOS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</a:rPr>
              <a:t>los </a:t>
            </a:r>
            <a:r>
              <a:rPr lang="en-US" sz="2800" dirty="0" err="1" smtClean="0">
                <a:latin typeface="Arial Narrow" panose="020B0606020202030204" pitchFamily="34" charset="0"/>
              </a:rPr>
              <a:t>caminos</a:t>
            </a:r>
            <a:r>
              <a:rPr lang="en-US" sz="2800" dirty="0" smtClean="0">
                <a:latin typeface="Arial Narrow" panose="020B0606020202030204" pitchFamily="34" charset="0"/>
              </a:rPr>
              <a:t> y </a:t>
            </a:r>
            <a:r>
              <a:rPr lang="en-US" sz="2800" dirty="0" err="1" smtClean="0">
                <a:latin typeface="Arial Narrow" panose="020B0606020202030204" pitchFamily="34" charset="0"/>
              </a:rPr>
              <a:t>quedarse</a:t>
            </a:r>
            <a:r>
              <a:rPr lang="en-US" sz="2800" dirty="0" smtClean="0">
                <a:latin typeface="Arial Narrow" panose="020B0606020202030204" pitchFamily="34" charset="0"/>
              </a:rPr>
              <a:t> con el </a:t>
            </a:r>
            <a:r>
              <a:rPr lang="en-US" sz="2800" dirty="0" err="1" smtClean="0">
                <a:latin typeface="Arial Narrow" panose="020B0606020202030204" pitchFamily="34" charset="0"/>
              </a:rPr>
              <a:t>menor</a:t>
            </a:r>
            <a:r>
              <a:rPr lang="en-US" sz="2800" dirty="0" smtClean="0">
                <a:latin typeface="Arial Narrow" panose="020B0606020202030204" pitchFamily="34" charset="0"/>
              </a:rPr>
              <a:t>?</a:t>
            </a:r>
            <a:endParaRPr lang="es-MX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" y="1847850"/>
            <a:ext cx="898207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2253006" cy="60331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Ejercicios</a:t>
            </a:r>
            <a:endParaRPr lang="es-ES" sz="3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023407"/>
            <a:ext cx="7886700" cy="52642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 err="1" smtClean="0">
                <a:latin typeface="Arial Narrow" panose="020B0606020202030204" pitchFamily="34" charset="0"/>
              </a:rPr>
              <a:t>Modificar</a:t>
            </a:r>
            <a:r>
              <a:rPr lang="en-US" sz="3000" dirty="0" smtClean="0">
                <a:latin typeface="Arial Narrow" panose="020B0606020202030204" pitchFamily="34" charset="0"/>
              </a:rPr>
              <a:t> la </a:t>
            </a:r>
            <a:r>
              <a:rPr lang="en-US" sz="3000" dirty="0" err="1" smtClean="0">
                <a:latin typeface="Arial Narrow" panose="020B0606020202030204" pitchFamily="34" charset="0"/>
              </a:rPr>
              <a:t>implementación</a:t>
            </a:r>
            <a:r>
              <a:rPr lang="en-US" sz="3000" dirty="0" smtClean="0">
                <a:latin typeface="Arial Narrow" panose="020B0606020202030204" pitchFamily="34" charset="0"/>
              </a:rPr>
              <a:t> de la </a:t>
            </a:r>
            <a:r>
              <a:rPr lang="en-US" sz="3000" dirty="0" err="1" smtClean="0">
                <a:latin typeface="Arial Narrow" panose="020B0606020202030204" pitchFamily="34" charset="0"/>
              </a:rPr>
              <a:t>búsqueda</a:t>
            </a:r>
            <a:r>
              <a:rPr lang="en-US" sz="3000" dirty="0" smtClean="0">
                <a:latin typeface="Arial Narrow" panose="020B0606020202030204" pitchFamily="34" charset="0"/>
              </a:rPr>
              <a:t> del </a:t>
            </a:r>
            <a:r>
              <a:rPr lang="en-US" sz="3000" dirty="0" err="1" smtClean="0">
                <a:latin typeface="Arial Narrow" panose="020B0606020202030204" pitchFamily="34" charset="0"/>
              </a:rPr>
              <a:t>camino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más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corto</a:t>
            </a:r>
            <a:r>
              <a:rPr lang="en-US" sz="3000" dirty="0" smtClean="0">
                <a:latin typeface="Arial Narrow" panose="020B0606020202030204" pitchFamily="34" charset="0"/>
              </a:rPr>
              <a:t> en un </a:t>
            </a:r>
            <a:r>
              <a:rPr lang="en-US" sz="3000" dirty="0" err="1" smtClean="0">
                <a:latin typeface="Arial Narrow" panose="020B0606020202030204" pitchFamily="34" charset="0"/>
              </a:rPr>
              <a:t>laberinto</a:t>
            </a:r>
            <a:r>
              <a:rPr lang="en-US" sz="3000" dirty="0" smtClean="0">
                <a:latin typeface="Arial Narrow" panose="020B0606020202030204" pitchFamily="34" charset="0"/>
              </a:rPr>
              <a:t>, para </a:t>
            </a:r>
            <a:r>
              <a:rPr lang="en-US" sz="3000" dirty="0" err="1" smtClean="0">
                <a:latin typeface="Arial Narrow" panose="020B0606020202030204" pitchFamily="34" charset="0"/>
              </a:rPr>
              <a:t>abortar</a:t>
            </a:r>
            <a:r>
              <a:rPr lang="en-US" sz="3000" dirty="0" smtClean="0">
                <a:latin typeface="Arial Narrow" panose="020B0606020202030204" pitchFamily="34" charset="0"/>
              </a:rPr>
              <a:t> el </a:t>
            </a:r>
            <a:r>
              <a:rPr lang="en-US" sz="3000" dirty="0" err="1" smtClean="0">
                <a:latin typeface="Arial Narrow" panose="020B0606020202030204" pitchFamily="34" charset="0"/>
              </a:rPr>
              <a:t>recorrido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cuando</a:t>
            </a:r>
            <a:r>
              <a:rPr lang="en-US" sz="3000" dirty="0" smtClean="0">
                <a:latin typeface="Arial Narrow" panose="020B0606020202030204" pitchFamily="34" charset="0"/>
              </a:rPr>
              <a:t> se </a:t>
            </a:r>
            <a:r>
              <a:rPr lang="en-US" sz="3000" dirty="0" err="1" smtClean="0">
                <a:latin typeface="Arial Narrow" panose="020B0606020202030204" pitchFamily="34" charset="0"/>
              </a:rPr>
              <a:t>detecte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que</a:t>
            </a:r>
            <a:r>
              <a:rPr lang="en-US" sz="3000" dirty="0" smtClean="0">
                <a:latin typeface="Arial Narrow" panose="020B0606020202030204" pitchFamily="34" charset="0"/>
              </a:rPr>
              <a:t> el </a:t>
            </a:r>
            <a:r>
              <a:rPr lang="en-US" sz="3000" dirty="0" err="1" smtClean="0">
                <a:latin typeface="Arial Narrow" panose="020B0606020202030204" pitchFamily="34" charset="0"/>
              </a:rPr>
              <a:t>camino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que</a:t>
            </a:r>
            <a:r>
              <a:rPr lang="en-US" sz="3000" dirty="0" smtClean="0">
                <a:latin typeface="Arial Narrow" panose="020B0606020202030204" pitchFamily="34" charset="0"/>
              </a:rPr>
              <a:t> se </a:t>
            </a:r>
            <a:r>
              <a:rPr lang="en-US" sz="3000" dirty="0" err="1" smtClean="0">
                <a:latin typeface="Arial Narrow" panose="020B0606020202030204" pitchFamily="34" charset="0"/>
              </a:rPr>
              <a:t>está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formando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será</a:t>
            </a:r>
            <a:r>
              <a:rPr lang="en-US" sz="3000" dirty="0" smtClean="0">
                <a:latin typeface="Arial Narrow" panose="020B0606020202030204" pitchFamily="34" charset="0"/>
              </a:rPr>
              <a:t> mayor o </a:t>
            </a:r>
            <a:r>
              <a:rPr lang="en-US" sz="3000" dirty="0" err="1" smtClean="0">
                <a:latin typeface="Arial Narrow" panose="020B0606020202030204" pitchFamily="34" charset="0"/>
              </a:rPr>
              <a:t>igual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que</a:t>
            </a:r>
            <a:r>
              <a:rPr lang="en-US" sz="3000" dirty="0" smtClean="0">
                <a:latin typeface="Arial Narrow" panose="020B0606020202030204" pitchFamily="34" charset="0"/>
              </a:rPr>
              <a:t> el actual </a:t>
            </a:r>
            <a:r>
              <a:rPr lang="en-US" sz="3000" dirty="0" err="1" smtClean="0">
                <a:latin typeface="Arial Narrow" panose="020B0606020202030204" pitchFamily="34" charset="0"/>
              </a:rPr>
              <a:t>más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corto</a:t>
            </a:r>
            <a:endParaRPr lang="en-US" sz="3000" dirty="0" smtClean="0"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Recorrido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del 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Caballo</a:t>
            </a:r>
            <a:endParaRPr lang="en-US" sz="30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Dado un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tablero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NxN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determinar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si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existe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algún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recorrido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del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caballo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que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pase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por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todas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las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casillas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, sin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pasar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dos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veces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por</a:t>
            </a:r>
            <a:r>
              <a:rPr lang="en-US" sz="3000" dirty="0">
                <a:solidFill>
                  <a:srgbClr val="C00000"/>
                </a:solidFill>
                <a:latin typeface="Arial Narrow" panose="020B0606020202030204" pitchFamily="34" charset="0"/>
              </a:rPr>
              <a:t> la 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misma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casilla</a:t>
            </a:r>
            <a:r>
              <a:rPr lang="en-US" sz="30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HayRecorridoCaballo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endParaRPr lang="en-US" sz="26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000" dirty="0" err="1" smtClean="0">
                <a:latin typeface="Arial Narrow" panose="020B0606020202030204" pitchFamily="34" charset="0"/>
              </a:rPr>
              <a:t>Haciendo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movimientos</a:t>
            </a:r>
            <a:r>
              <a:rPr lang="en-US" sz="3000" dirty="0" smtClean="0">
                <a:latin typeface="Arial Narrow" panose="020B0606020202030204" pitchFamily="34" charset="0"/>
              </a:rPr>
              <a:t> de </a:t>
            </a:r>
            <a:r>
              <a:rPr lang="en-US" sz="3000" dirty="0" err="1" smtClean="0">
                <a:latin typeface="Arial Narrow" panose="020B0606020202030204" pitchFamily="34" charset="0"/>
              </a:rPr>
              <a:t>caballo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hallar</a:t>
            </a:r>
            <a:r>
              <a:rPr lang="en-US" sz="3000" dirty="0" smtClean="0">
                <a:latin typeface="Arial Narrow" panose="020B0606020202030204" pitchFamily="34" charset="0"/>
              </a:rPr>
              <a:t> el </a:t>
            </a:r>
            <a:r>
              <a:rPr lang="en-US" sz="3000" dirty="0" err="1" smtClean="0">
                <a:latin typeface="Arial Narrow" panose="020B0606020202030204" pitchFamily="34" charset="0"/>
              </a:rPr>
              <a:t>camino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más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corto</a:t>
            </a:r>
            <a:r>
              <a:rPr lang="en-US" sz="3000" dirty="0" smtClean="0">
                <a:latin typeface="Arial Narrow" panose="020B0606020202030204" pitchFamily="34" charset="0"/>
              </a:rPr>
              <a:t> para </a:t>
            </a:r>
            <a:r>
              <a:rPr lang="en-US" sz="3000" dirty="0" err="1" smtClean="0">
                <a:latin typeface="Arial Narrow" panose="020B0606020202030204" pitchFamily="34" charset="0"/>
              </a:rPr>
              <a:t>llegar</a:t>
            </a:r>
            <a:r>
              <a:rPr lang="en-US" sz="3000" dirty="0" smtClean="0">
                <a:latin typeface="Arial Narrow" panose="020B0606020202030204" pitchFamily="34" charset="0"/>
              </a:rPr>
              <a:t> de </a:t>
            </a:r>
            <a:r>
              <a:rPr lang="en-US" sz="3000" dirty="0" err="1" smtClean="0">
                <a:latin typeface="Arial Narrow" panose="020B0606020202030204" pitchFamily="34" charset="0"/>
              </a:rPr>
              <a:t>una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celda</a:t>
            </a:r>
            <a:r>
              <a:rPr lang="en-US" sz="3000" dirty="0" smtClean="0">
                <a:latin typeface="Arial Narrow" panose="020B0606020202030204" pitchFamily="34" charset="0"/>
              </a:rPr>
              <a:t> a </a:t>
            </a:r>
            <a:r>
              <a:rPr lang="en-US" sz="3000" dirty="0" err="1" smtClean="0">
                <a:latin typeface="Arial Narrow" panose="020B0606020202030204" pitchFamily="34" charset="0"/>
              </a:rPr>
              <a:t>otra</a:t>
            </a:r>
            <a:endParaRPr lang="en-US" sz="3000" dirty="0" smtClean="0">
              <a:latin typeface="Arial Narrow" panose="020B0606020202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212112"/>
            <a:ext cx="7886700" cy="496485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Resolver Sudoku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ResolverSudoku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[,]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sudoku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895" y="6486133"/>
            <a:ext cx="5486400" cy="365125"/>
          </a:xfrm>
        </p:spPr>
        <p:txBody>
          <a:bodyPr/>
          <a:lstStyle/>
          <a:p>
            <a:r>
              <a:rPr lang="es-ES" dirty="0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1692" y="1127052"/>
            <a:ext cx="8003658" cy="11084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613660"/>
            <a:ext cx="3230467" cy="356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15" y="2613659"/>
            <a:ext cx="3247735" cy="356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315603" y="4152994"/>
            <a:ext cx="5956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2253006" cy="60331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Ejercicios</a:t>
            </a:r>
            <a:endParaRPr lang="es-ES" sz="3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</a:fld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799" y="1693693"/>
            <a:ext cx="5334000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44 Llamada rectangular redondeada"/>
          <p:cNvSpPr/>
          <p:nvPr/>
        </p:nvSpPr>
        <p:spPr bwMode="auto">
          <a:xfrm>
            <a:off x="3185326" y="770915"/>
            <a:ext cx="5267849" cy="441996"/>
          </a:xfrm>
          <a:prstGeom prst="wedgeRoundRectCallout">
            <a:avLst>
              <a:gd name="adj1" fmla="val -72393"/>
              <a:gd name="adj2" fmla="val 28622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La</a:t>
            </a:r>
            <a:r>
              <a:rPr lang="es-ES" sz="2000" dirty="0" smtClean="0">
                <a:solidFill>
                  <a:srgbClr val="FFFF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i 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indica dónde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empieza la secuencia a probar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52" name="51 Llamada rectangular redondeada"/>
          <p:cNvSpPr/>
          <p:nvPr/>
        </p:nvSpPr>
        <p:spPr bwMode="auto">
          <a:xfrm>
            <a:off x="4411226" y="1884613"/>
            <a:ext cx="4481564" cy="441996"/>
          </a:xfrm>
          <a:prstGeom prst="wedgeRoundRectCallout">
            <a:avLst>
              <a:gd name="adj1" fmla="val -99945"/>
              <a:gd name="adj2" fmla="val 95970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La</a:t>
            </a:r>
            <a:r>
              <a:rPr lang="es-ES" sz="2000" dirty="0">
                <a:solidFill>
                  <a:srgbClr val="FFFF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j 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dónde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termina la secuencia a probar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54" name="53 Llamada rectangular redondeada"/>
          <p:cNvSpPr/>
          <p:nvPr/>
        </p:nvSpPr>
        <p:spPr bwMode="auto">
          <a:xfrm>
            <a:off x="5082790" y="2711796"/>
            <a:ext cx="3810000" cy="1465016"/>
          </a:xfrm>
          <a:prstGeom prst="wedgeRoundRectCallout">
            <a:avLst>
              <a:gd name="adj1" fmla="val -71978"/>
              <a:gd name="adj2" fmla="val -2923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Una vez definido dónde empieza y termina la </a:t>
            </a:r>
            <a:r>
              <a:rPr lang="es-ES" sz="2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subsecuencia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se recorre ésta para sumarla e irnos quedando con la </a:t>
            </a:r>
            <a:r>
              <a:rPr lang="es-ES" sz="2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la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suma mayor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453660" y="4609577"/>
            <a:ext cx="5715000" cy="10763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sz="3200" dirty="0"/>
              <a:t>T</a:t>
            </a:r>
            <a:r>
              <a:rPr lang="es-ES" sz="3200" dirty="0">
                <a:latin typeface="Arial Narrow" panose="020B0606020202030204" pitchFamily="34" charset="0"/>
                <a:cs typeface="Arial Narrow" panose="020B0606020202030204" pitchFamily="34" charset="0"/>
              </a:rPr>
              <a:t>res ciclos anidados, costo aproximado de</a:t>
            </a:r>
            <a:r>
              <a:rPr lang="es-ES" sz="3200" dirty="0"/>
              <a:t> </a:t>
            </a:r>
            <a:r>
              <a:rPr lang="es-ES" sz="3200" dirty="0">
                <a:latin typeface="Arial Narrow" panose="020B0606020202030204" pitchFamily="34" charset="0"/>
                <a:cs typeface="Arial Narrow" panose="020B0606020202030204" pitchFamily="34" charset="0"/>
              </a:rPr>
              <a:t>n</a:t>
            </a:r>
            <a:r>
              <a:rPr lang="es-ES" sz="3200" baseline="30000" dirty="0">
                <a:latin typeface="Arial Narrow" panose="020B0606020202030204" pitchFamily="34" charset="0"/>
                <a:cs typeface="Arial Narrow" panose="020B0606020202030204" pitchFamily="34" charset="0"/>
              </a:rPr>
              <a:t>3</a:t>
            </a:r>
            <a:endParaRPr lang="es-ES" sz="3200" baseline="300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Fuerza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Bruta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10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52" grpId="0" bldLvl="0" animBg="1"/>
      <p:bldP spid="54" grpId="0" bldLvl="0" animBg="1"/>
      <p:bldP spid="6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</a:fld>
            <a:endParaRPr lang="es-ES_tradnl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38152" y="1581972"/>
            <a:ext cx="3505200" cy="460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dirty="0">
                <a:latin typeface="Arial Narrow" panose="020B0606020202030204" pitchFamily="34" charset="0"/>
                <a:cs typeface="Arial Narrow" panose="020B0606020202030204" pitchFamily="34" charset="0"/>
              </a:rPr>
              <a:t>¿Qué cálculo se repite aquí?</a:t>
            </a:r>
            <a:endParaRPr lang="es-ES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0952" y="52857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 smtClean="0">
                <a:latin typeface="Consolas" panose="020B0609020204030204" pitchFamily="49" charset="0"/>
              </a:rPr>
              <a:t>2, -1, -3, 5, -2, -1, 6, 4, -8</a:t>
            </a:r>
            <a:endParaRPr lang="es-ES" sz="2000" b="1" i="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70952" y="1277172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370952" y="1429572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370952" y="1581972"/>
            <a:ext cx="1371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CuadroTexto"/>
          <p:cNvSpPr txBox="1"/>
          <p:nvPr/>
        </p:nvSpPr>
        <p:spPr>
          <a:xfrm>
            <a:off x="675752" y="10485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209152" y="11247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742552" y="13533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18 Conector recto"/>
          <p:cNvCxnSpPr/>
          <p:nvPr/>
        </p:nvCxnSpPr>
        <p:spPr bwMode="auto">
          <a:xfrm>
            <a:off x="370952" y="1810572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2199752" y="15819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370952" y="2039172"/>
            <a:ext cx="2286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2656952" y="18105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22 Conector recto"/>
          <p:cNvCxnSpPr/>
          <p:nvPr/>
        </p:nvCxnSpPr>
        <p:spPr bwMode="auto">
          <a:xfrm>
            <a:off x="370952" y="2267772"/>
            <a:ext cx="2743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3114152" y="20391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24 Conector recto"/>
          <p:cNvCxnSpPr/>
          <p:nvPr/>
        </p:nvCxnSpPr>
        <p:spPr bwMode="auto">
          <a:xfrm>
            <a:off x="370952" y="2496372"/>
            <a:ext cx="3200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3647552" y="22677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26 Conector recto"/>
          <p:cNvCxnSpPr/>
          <p:nvPr/>
        </p:nvCxnSpPr>
        <p:spPr bwMode="auto">
          <a:xfrm>
            <a:off x="370952" y="2724972"/>
            <a:ext cx="3505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27 CuadroTexto"/>
          <p:cNvSpPr txBox="1"/>
          <p:nvPr/>
        </p:nvSpPr>
        <p:spPr>
          <a:xfrm>
            <a:off x="3952352" y="24963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28 Conector recto"/>
          <p:cNvCxnSpPr/>
          <p:nvPr/>
        </p:nvCxnSpPr>
        <p:spPr bwMode="auto">
          <a:xfrm>
            <a:off x="370952" y="2953572"/>
            <a:ext cx="396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CuadroTexto"/>
          <p:cNvSpPr txBox="1"/>
          <p:nvPr/>
        </p:nvSpPr>
        <p:spPr>
          <a:xfrm>
            <a:off x="4409552" y="27249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s-ES" sz="1800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4752" y="3258372"/>
            <a:ext cx="4876800" cy="277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33 Llamada rectangular redondeada"/>
          <p:cNvSpPr/>
          <p:nvPr/>
        </p:nvSpPr>
        <p:spPr bwMode="auto">
          <a:xfrm>
            <a:off x="5171552" y="3096173"/>
            <a:ext cx="3645039" cy="441996"/>
          </a:xfrm>
          <a:prstGeom prst="wedgeRoundRectCallout">
            <a:avLst>
              <a:gd name="adj1" fmla="val -76981"/>
              <a:gd name="adj2" fmla="val 91201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Dos ciclos al estilo de ordena</a:t>
            </a:r>
            <a:r>
              <a:rPr lang="es-ES" sz="2000" dirty="0">
                <a:solidFill>
                  <a:schemeClr val="bg1"/>
                </a:solidFill>
                <a:latin typeface="Nina" pitchFamily="34" charset="0"/>
              </a:rPr>
              <a:t>r</a:t>
            </a:r>
            <a:endParaRPr lang="es-ES" sz="2000" dirty="0">
              <a:solidFill>
                <a:schemeClr val="bg1"/>
              </a:solidFill>
              <a:latin typeface="Nina" pitchFamily="34" charset="0"/>
            </a:endParaRPr>
          </a:p>
        </p:txBody>
      </p:sp>
      <p:sp>
        <p:nvSpPr>
          <p:cNvPr id="35" name="34 Llamada rectangular redondeada"/>
          <p:cNvSpPr/>
          <p:nvPr/>
        </p:nvSpPr>
        <p:spPr bwMode="auto">
          <a:xfrm>
            <a:off x="5050971" y="3758278"/>
            <a:ext cx="3886200" cy="1465016"/>
          </a:xfrm>
          <a:prstGeom prst="wedgeRoundRectCallout">
            <a:avLst>
              <a:gd name="adj1" fmla="val -69335"/>
              <a:gd name="adj2" fmla="val 896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No hay que recorrer de nuevo toda la </a:t>
            </a:r>
            <a:r>
              <a:rPr lang="es-ES" sz="2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subsecuencia</a:t>
            </a:r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para aquella que empiecen en el mismo elemento. Se aprovecha la suma anterior</a:t>
            </a: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2" name="65 CuadroTexto"/>
          <p:cNvSpPr txBox="1"/>
          <p:nvPr/>
        </p:nvSpPr>
        <p:spPr>
          <a:xfrm>
            <a:off x="1742552" y="5947005"/>
            <a:ext cx="5910943" cy="52197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Dos ciclos anidados. Costo aproximado de </a:t>
            </a:r>
            <a:r>
              <a:rPr lang="es-ES" sz="2800" b="1" dirty="0" smtClean="0">
                <a:solidFill>
                  <a:srgbClr val="FFFF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n</a:t>
            </a:r>
            <a:r>
              <a:rPr lang="es-ES" sz="2800" b="1" baseline="30000" dirty="0" smtClean="0">
                <a:solidFill>
                  <a:srgbClr val="FFFF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2</a:t>
            </a:r>
            <a:endParaRPr lang="es-ES" sz="2800" b="1" baseline="30000" dirty="0" smtClean="0">
              <a:solidFill>
                <a:srgbClr val="FFFF00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Mejorar</a:t>
            </a:r>
            <a:r>
              <a:rPr lang="en-US" sz="3600" dirty="0">
                <a:latin typeface="Arial Narrow" panose="020B0606020202030204" pitchFamily="34" charset="0"/>
              </a:rPr>
              <a:t> la </a:t>
            </a:r>
            <a:r>
              <a:rPr lang="en-US" sz="3600" dirty="0" err="1">
                <a:latin typeface="Arial Narrow" panose="020B0606020202030204" pitchFamily="34" charset="0"/>
              </a:rPr>
              <a:t>Fuerza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Bruta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3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34" grpId="0" bldLvl="0" animBg="1"/>
      <p:bldP spid="35" grpId="0" bldLvl="0" animBg="1"/>
      <p:bldP spid="3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>
                <a:solidFill>
                  <a:schemeClr val="tx1"/>
                </a:solidFill>
              </a:rPr>
            </a:fld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66700" y="620486"/>
            <a:ext cx="815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Dividir el problema a la mitad y buscar una solución que se base en dicha mitad</a:t>
            </a:r>
            <a:endParaRPr lang="es-ES" b="1" i="0" dirty="0" smtClean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685800" y="1747402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anose="020B0609020204030204" pitchFamily="49" charset="0"/>
              </a:rPr>
              <a:t>-2, 10, 4, </a:t>
            </a:r>
            <a:r>
              <a:rPr lang="es-ES" sz="2000" b="1" i="0" dirty="0" smtClean="0">
                <a:latin typeface="Consolas" panose="020B0609020204030204" pitchFamily="49" charset="0"/>
              </a:rPr>
              <a:t>5</a:t>
            </a:r>
            <a:r>
              <a:rPr lang="es-ES" b="1" i="0" dirty="0" smtClean="0">
                <a:latin typeface="Consolas" panose="020B0609020204030204" pitchFamily="49" charset="0"/>
              </a:rPr>
              <a:t>, </a:t>
            </a:r>
            <a:r>
              <a:rPr lang="es-ES" sz="3200" b="1" i="0" dirty="0" smtClean="0">
                <a:latin typeface="Consolas" panose="020B0609020204030204" pitchFamily="49" charset="0"/>
              </a:rPr>
              <a:t>-2</a:t>
            </a:r>
            <a:r>
              <a:rPr lang="es-ES" b="1" i="0" dirty="0" smtClean="0">
                <a:latin typeface="Consolas" panose="020B0609020204030204" pitchFamily="49" charset="0"/>
              </a:rPr>
              <a:t>, </a:t>
            </a:r>
            <a:r>
              <a:rPr lang="es-ES" sz="2000" b="1" i="0" dirty="0" smtClean="0">
                <a:latin typeface="Consolas" panose="020B0609020204030204" pitchFamily="49" charset="0"/>
              </a:rPr>
              <a:t>-1, -6, 7, -8, 1</a:t>
            </a:r>
            <a:endParaRPr lang="es-ES" sz="2000" i="0" dirty="0" smtClean="0">
              <a:latin typeface="Consolas" panose="020B0609020204030204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4321" y="4826683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anose="020B0609020204030204" pitchFamily="49" charset="0"/>
              </a:rPr>
              <a:t>2, -1, -3, </a:t>
            </a:r>
            <a:r>
              <a:rPr lang="es-ES" sz="2000" b="1" i="0" dirty="0" smtClean="0">
                <a:latin typeface="Consolas" panose="020B0609020204030204" pitchFamily="49" charset="0"/>
              </a:rPr>
              <a:t>5, </a:t>
            </a:r>
            <a:r>
              <a:rPr lang="es-ES" sz="3200" b="1" i="0" dirty="0">
                <a:latin typeface="Consolas" panose="020B0609020204030204" pitchFamily="49" charset="0"/>
              </a:rPr>
              <a:t>-2</a:t>
            </a:r>
            <a:r>
              <a:rPr lang="es-ES" b="1" i="0" dirty="0" smtClean="0">
                <a:latin typeface="Consolas" panose="020B0609020204030204" pitchFamily="49" charset="0"/>
              </a:rPr>
              <a:t>, </a:t>
            </a:r>
            <a:r>
              <a:rPr lang="es-ES" sz="2000" b="1" i="0" dirty="0" smtClean="0">
                <a:latin typeface="Consolas" panose="020B0609020204030204" pitchFamily="49" charset="0"/>
              </a:rPr>
              <a:t>-1, 6, 4, -8, 1</a:t>
            </a:r>
            <a:endParaRPr lang="es-ES" sz="2000" i="0" dirty="0" smtClean="0">
              <a:latin typeface="Consolas" panose="020B0609020204030204" pitchFamily="49" charset="0"/>
            </a:endParaRPr>
          </a:p>
        </p:txBody>
      </p:sp>
      <p:cxnSp>
        <p:nvCxnSpPr>
          <p:cNvPr id="16" name="15 Conector recto"/>
          <p:cNvCxnSpPr/>
          <p:nvPr/>
        </p:nvCxnSpPr>
        <p:spPr bwMode="auto">
          <a:xfrm>
            <a:off x="2240721" y="5401967"/>
            <a:ext cx="2209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3030354" y="54685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endParaRPr lang="es-ES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17 Conector recto"/>
          <p:cNvCxnSpPr/>
          <p:nvPr/>
        </p:nvCxnSpPr>
        <p:spPr bwMode="auto">
          <a:xfrm>
            <a:off x="1299442" y="2298940"/>
            <a:ext cx="12954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1642342" y="23505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endParaRPr lang="es-ES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4321" y="3164028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anose="020B0609020204030204" pitchFamily="49" charset="0"/>
              </a:rPr>
              <a:t>-2, -15, 4, 1</a:t>
            </a:r>
            <a:r>
              <a:rPr lang="es-ES" sz="2000" b="1" i="0" dirty="0" smtClean="0">
                <a:latin typeface="Consolas" panose="020B0609020204030204" pitchFamily="49" charset="0"/>
              </a:rPr>
              <a:t>, </a:t>
            </a:r>
            <a:r>
              <a:rPr lang="es-ES" sz="3200" b="1" i="0" dirty="0" smtClean="0">
                <a:latin typeface="Consolas" panose="020B0609020204030204" pitchFamily="49" charset="0"/>
              </a:rPr>
              <a:t>-2</a:t>
            </a:r>
            <a:r>
              <a:rPr lang="es-ES" b="1" i="0" dirty="0" smtClean="0">
                <a:latin typeface="Consolas" panose="020B0609020204030204" pitchFamily="49" charset="0"/>
              </a:rPr>
              <a:t>, </a:t>
            </a:r>
            <a:r>
              <a:rPr lang="es-ES" sz="2000" b="1" i="0" dirty="0" smtClean="0">
                <a:latin typeface="Consolas" panose="020B0609020204030204" pitchFamily="49" charset="0"/>
              </a:rPr>
              <a:t>-1, -6, 7, -1, 8, -2</a:t>
            </a:r>
            <a:endParaRPr lang="es-ES" sz="2000" i="0" dirty="0" smtClean="0">
              <a:latin typeface="Consolas" panose="020B0609020204030204" pitchFamily="49" charset="0"/>
            </a:endParaRPr>
          </a:p>
        </p:txBody>
      </p:sp>
      <p:cxnSp>
        <p:nvCxnSpPr>
          <p:cNvPr id="22" name="21 Conector recto"/>
          <p:cNvCxnSpPr/>
          <p:nvPr/>
        </p:nvCxnSpPr>
        <p:spPr bwMode="auto">
          <a:xfrm>
            <a:off x="4526721" y="3645487"/>
            <a:ext cx="1219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4869621" y="37446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14</a:t>
            </a:r>
            <a:endParaRPr lang="es-ES" b="1" i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670191" y="1738450"/>
            <a:ext cx="2553901" cy="989623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sz="2400" b="0" i="1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3378607" y="3074191"/>
            <a:ext cx="3097492" cy="989623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2163566" y="4854367"/>
            <a:ext cx="2483023" cy="989623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037658" y="1704212"/>
            <a:ext cx="2850048" cy="101473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dirty="0">
                <a:latin typeface="Arial Narrow" panose="020B0606020202030204" pitchFamily="34" charset="0"/>
                <a:cs typeface="Arial Narrow" panose="020B0606020202030204" pitchFamily="34" charset="0"/>
              </a:rPr>
              <a:t>La secuencia de suma máxima está en la primera mitad</a:t>
            </a:r>
            <a:endParaRPr lang="es-ES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5722475" y="4847617"/>
            <a:ext cx="3088570" cy="70675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dirty="0">
                <a:latin typeface="Arial Narrow" panose="020B0606020202030204" pitchFamily="34" charset="0"/>
                <a:cs typeface="Arial Narrow" panose="020B0606020202030204" pitchFamily="34" charset="0"/>
              </a:rPr>
              <a:t>Empieza en la primera mitad y termina en la segunda mitad</a:t>
            </a:r>
            <a:endParaRPr lang="es-ES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44493" y="3074191"/>
            <a:ext cx="2243213" cy="101473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dirty="0">
                <a:latin typeface="Arial Narrow" panose="020B0606020202030204" pitchFamily="34" charset="0"/>
                <a:cs typeface="Arial Narrow" panose="020B0606020202030204" pitchFamily="34" charset="0"/>
              </a:rPr>
              <a:t>La secuencia </a:t>
            </a:r>
            <a:r>
              <a:rPr lang="es-ES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de </a:t>
            </a:r>
            <a:r>
              <a:rPr lang="es-ES" dirty="0">
                <a:latin typeface="Arial Narrow" panose="020B0606020202030204" pitchFamily="34" charset="0"/>
                <a:cs typeface="Arial Narrow" panose="020B0606020202030204" pitchFamily="34" charset="0"/>
              </a:rPr>
              <a:t>suma máxima está en la segunda mitad</a:t>
            </a:r>
            <a:endParaRPr lang="es-ES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3889" y="0"/>
            <a:ext cx="7608422" cy="407988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Usando</a:t>
            </a:r>
            <a:r>
              <a:rPr lang="en-US" sz="3200" dirty="0">
                <a:latin typeface="Arial Narrow" panose="020B0606020202030204" pitchFamily="34" charset="0"/>
              </a:rPr>
              <a:t> la </a:t>
            </a:r>
            <a:r>
              <a:rPr lang="en-US" sz="3200" dirty="0" err="1">
                <a:latin typeface="Arial Narrow" panose="020B0606020202030204" pitchFamily="34" charset="0"/>
              </a:rPr>
              <a:t>estrategia</a:t>
            </a:r>
            <a:r>
              <a:rPr lang="en-US" sz="3200" dirty="0">
                <a:latin typeface="Arial Narrow" panose="020B0606020202030204" pitchFamily="34" charset="0"/>
              </a:rPr>
              <a:t> de Divide y </a:t>
            </a:r>
            <a:r>
              <a:rPr lang="en-US" sz="3200" dirty="0" err="1">
                <a:latin typeface="Arial Narrow" panose="020B0606020202030204" pitchFamily="34" charset="0"/>
              </a:rPr>
              <a:t>Vencerás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5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5" grpId="0"/>
      <p:bldP spid="17" grpId="0"/>
      <p:bldP spid="20" grpId="0"/>
      <p:bldP spid="21" grpId="0"/>
      <p:bldP spid="24" grpId="0"/>
      <p:bldP spid="26" grpId="0" animBg="1"/>
      <p:bldP spid="27" grpId="0" animBg="1"/>
      <p:bldP spid="28" grpId="0" animBg="1"/>
      <p:bldP spid="29" grpId="0" bldLvl="0" animBg="1"/>
      <p:bldP spid="30" grpId="0" bldLvl="0" animBg="1"/>
      <p:bldP spid="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/>
            </a:fld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8319" y="875396"/>
            <a:ext cx="22048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Dividir a la mitad</a:t>
            </a:r>
            <a:endParaRPr lang="es-ES" sz="2400" i="0" dirty="0" smtClean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38319" y="1451677"/>
            <a:ext cx="77832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 por recursión la secuencia de suma máxima en el segmento primera mitad y dejar en</a:t>
            </a:r>
            <a:r>
              <a:rPr lang="es-ES" sz="2000" i="0" dirty="0" smtClean="0">
                <a:latin typeface="Nina" pitchFamily="34" charset="0"/>
              </a:rPr>
              <a:t> </a:t>
            </a:r>
            <a:r>
              <a:rPr lang="es-ES" sz="2000" b="1" i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maxIzq</a:t>
            </a:r>
            <a:endParaRPr lang="es-ES" sz="2000" b="1" i="0" dirty="0" smtClean="0">
              <a:latin typeface="Consolas" panose="020B0609020204030204" pitchFamily="49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93999" y="2502990"/>
            <a:ext cx="7475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 por recursión la secuencia de suma máxima en el segmento segunda mitad y dejar en</a:t>
            </a:r>
            <a:r>
              <a:rPr lang="es-ES" sz="2000" i="0" dirty="0" smtClean="0">
                <a:latin typeface="Nina" pitchFamily="34" charset="0"/>
              </a:rPr>
              <a:t> </a:t>
            </a:r>
            <a:r>
              <a:rPr lang="es-ES" sz="2000" b="1" i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maxDer</a:t>
            </a:r>
            <a:endParaRPr lang="es-ES" sz="2000" i="0" dirty="0" smtClean="0">
              <a:latin typeface="Nina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18159" y="3732980"/>
            <a:ext cx="7475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 la secuencia de suma máxima que empiece en la primera mitad y termine en la segunda mitad y dejar en</a:t>
            </a:r>
            <a:r>
              <a:rPr lang="es-ES" sz="2000" i="0" dirty="0" smtClean="0">
                <a:latin typeface="Nina" pitchFamily="34" charset="0"/>
              </a:rPr>
              <a:t> </a:t>
            </a:r>
            <a:r>
              <a:rPr lang="es-ES" sz="2000" b="1" i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maxMedio</a:t>
            </a:r>
            <a:endParaRPr lang="es-ES" sz="2000" i="0" dirty="0" smtClean="0">
              <a:latin typeface="Nina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19380" y="5967730"/>
            <a:ext cx="8858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Quedarnos con la mayor de las tres opciones </a:t>
            </a:r>
            <a:r>
              <a:rPr lang="es-ES" sz="2400" b="1" dirty="0" err="1">
                <a:solidFill>
                  <a:srgbClr val="C000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maxIzq</a:t>
            </a:r>
            <a:r>
              <a:rPr lang="es-ES" sz="2400" b="1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, </a:t>
            </a:r>
            <a:r>
              <a:rPr lang="es-ES" sz="2400" b="1" i="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maxDer</a:t>
            </a:r>
            <a:r>
              <a:rPr lang="es-ES" sz="2400" b="1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s-ES" sz="2400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o</a:t>
            </a:r>
            <a:r>
              <a:rPr lang="es-ES" sz="2400" b="1" i="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s-ES" sz="2400" b="1" i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maxMedio</a:t>
            </a:r>
            <a:endParaRPr lang="es-ES" sz="2400" b="1" i="0" dirty="0" err="1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0" y="46376"/>
            <a:ext cx="7608422" cy="407988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Algoritmo</a:t>
            </a:r>
            <a:r>
              <a:rPr lang="en-US" sz="3600" dirty="0">
                <a:latin typeface="Arial Narrow" panose="020B0606020202030204" pitchFamily="34" charset="0"/>
              </a:rPr>
              <a:t> de Divide y </a:t>
            </a:r>
            <a:r>
              <a:rPr lang="en-US" sz="3600" dirty="0" err="1">
                <a:latin typeface="Arial Narrow" panose="020B0606020202030204" pitchFamily="34" charset="0"/>
              </a:rPr>
              <a:t>Vencerás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14" name="34 Llamada rectangular redondeada"/>
          <p:cNvSpPr/>
          <p:nvPr/>
        </p:nvSpPr>
        <p:spPr bwMode="auto">
          <a:xfrm>
            <a:off x="725139" y="4878415"/>
            <a:ext cx="8163448" cy="906405"/>
          </a:xfrm>
          <a:prstGeom prst="wedgeRoundRectCallout">
            <a:avLst>
              <a:gd name="adj1" fmla="val -16529"/>
              <a:gd name="adj2" fmla="val -83410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l">
              <a:buClrTx/>
              <a:buSzTx/>
              <a:buFontTx/>
            </a:pPr>
            <a:r>
              <a:rPr lang="es-ES" sz="24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Este es el caso que hay que tratar de que se haga en tiempo constante o la sumo lineal</a:t>
            </a:r>
            <a:endParaRPr lang="es-ES" sz="2400" dirty="0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4030" y="3733165"/>
            <a:ext cx="8108950" cy="82994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/>
      <p:bldP spid="35" grpId="0"/>
      <p:bldP spid="36" grpId="0"/>
      <p:bldP spid="14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888802" y="6611779"/>
            <a:ext cx="255198" cy="246221"/>
          </a:xfrm>
        </p:spPr>
        <p:txBody>
          <a:bodyPr/>
          <a:lstStyle/>
          <a:p>
            <a:fld id="{D7722DAD-CAD9-476D-89A2-A5DF2B7ED786}" type="slidenum">
              <a:rPr lang="es-ES_tradnl" smtClean="0">
                <a:solidFill>
                  <a:schemeClr val="tx1"/>
                </a:solidFill>
              </a:rPr>
            </a:fld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96851" y="12954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0" dirty="0" smtClean="0">
                <a:latin typeface="Consolas" panose="020B0609020204030204" pitchFamily="49" charset="0"/>
              </a:rPr>
              <a:t>2, -1, -3, </a:t>
            </a:r>
            <a:r>
              <a:rPr lang="es-ES" sz="2000" b="1" i="0" dirty="0" smtClean="0">
                <a:latin typeface="Consolas" panose="020B0609020204030204" pitchFamily="49" charset="0"/>
              </a:rPr>
              <a:t>5, -2, -1, 6, 4, -8, 1</a:t>
            </a:r>
            <a:endParaRPr lang="es-ES" sz="2000" i="0" dirty="0" smtClean="0">
              <a:latin typeface="Consolas" panose="020B0609020204030204" pitchFamily="49" charset="0"/>
            </a:endParaRPr>
          </a:p>
        </p:txBody>
      </p:sp>
      <p:cxnSp>
        <p:nvCxnSpPr>
          <p:cNvPr id="25" name="24 Conector recto"/>
          <p:cNvCxnSpPr/>
          <p:nvPr/>
        </p:nvCxnSpPr>
        <p:spPr bwMode="auto">
          <a:xfrm rot="5400000">
            <a:off x="3323449" y="1599406"/>
            <a:ext cx="1066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32 CuadroTexto"/>
          <p:cNvSpPr txBox="1"/>
          <p:nvPr/>
        </p:nvSpPr>
        <p:spPr>
          <a:xfrm>
            <a:off x="1079360" y="3736425"/>
            <a:ext cx="265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i="0" dirty="0" smtClean="0">
                <a:latin typeface="Nina" pitchFamily="34" charset="0"/>
              </a:rPr>
              <a:t>Empezando en la mitad hacia la izquierda</a:t>
            </a:r>
            <a:endParaRPr lang="es-ES" sz="1800" i="0" dirty="0" smtClean="0">
              <a:latin typeface="Nina" pitchFamily="34" charset="0"/>
            </a:endParaRPr>
          </a:p>
        </p:txBody>
      </p:sp>
      <p:cxnSp>
        <p:nvCxnSpPr>
          <p:cNvPr id="35" name="34 Conector recto"/>
          <p:cNvCxnSpPr/>
          <p:nvPr/>
        </p:nvCxnSpPr>
        <p:spPr bwMode="auto">
          <a:xfrm>
            <a:off x="3273251" y="1754188"/>
            <a:ext cx="457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CuadroTexto"/>
          <p:cNvSpPr txBox="1"/>
          <p:nvPr/>
        </p:nvSpPr>
        <p:spPr>
          <a:xfrm>
            <a:off x="1720781" y="2985500"/>
            <a:ext cx="1676400" cy="461665"/>
          </a:xfrm>
          <a:prstGeom prst="rect">
            <a:avLst/>
          </a:prstGeom>
          <a:solidFill>
            <a:srgbClr val="0066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 smtClean="0">
                <a:solidFill>
                  <a:schemeClr val="bg1"/>
                </a:solidFill>
              </a:rPr>
              <a:t>-2</a:t>
            </a:r>
            <a:endParaRPr lang="es-ES" sz="2400" b="1" i="0" dirty="0">
              <a:solidFill>
                <a:schemeClr val="bg1"/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 bwMode="auto">
          <a:xfrm>
            <a:off x="2816051" y="1906588"/>
            <a:ext cx="914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CuadroTexto"/>
          <p:cNvSpPr txBox="1"/>
          <p:nvPr/>
        </p:nvSpPr>
        <p:spPr>
          <a:xfrm>
            <a:off x="1720781" y="2985500"/>
            <a:ext cx="1676400" cy="461665"/>
          </a:xfrm>
          <a:prstGeom prst="rect">
            <a:avLst/>
          </a:prstGeom>
          <a:solidFill>
            <a:srgbClr val="0066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 smtClean="0">
                <a:solidFill>
                  <a:schemeClr val="bg1"/>
                </a:solidFill>
              </a:rPr>
              <a:t>3</a:t>
            </a:r>
            <a:endParaRPr lang="es-ES" sz="2400" b="1" i="0" dirty="0">
              <a:solidFill>
                <a:schemeClr val="bg1"/>
              </a:solidFill>
            </a:endParaRPr>
          </a:p>
        </p:txBody>
      </p:sp>
      <p:cxnSp>
        <p:nvCxnSpPr>
          <p:cNvPr id="41" name="40 Conector recto"/>
          <p:cNvCxnSpPr/>
          <p:nvPr/>
        </p:nvCxnSpPr>
        <p:spPr bwMode="auto">
          <a:xfrm>
            <a:off x="2206451" y="2135188"/>
            <a:ext cx="1524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1596851" y="2363788"/>
            <a:ext cx="2133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987251" y="2592388"/>
            <a:ext cx="2743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CuadroTexto"/>
          <p:cNvSpPr txBox="1"/>
          <p:nvPr/>
        </p:nvSpPr>
        <p:spPr>
          <a:xfrm>
            <a:off x="4520084" y="3746530"/>
            <a:ext cx="314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0" dirty="0" smtClean="0">
                <a:latin typeface="Nina" pitchFamily="34" charset="0"/>
              </a:rPr>
              <a:t>Empezando en la mitad hacia la derecha</a:t>
            </a:r>
            <a:endParaRPr lang="es-ES" sz="1800" i="0" dirty="0" smtClean="0">
              <a:latin typeface="Nina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454351" y="2985501"/>
            <a:ext cx="1676400" cy="400110"/>
          </a:xfrm>
          <a:prstGeom prst="rect">
            <a:avLst/>
          </a:prstGeom>
          <a:solidFill>
            <a:srgbClr val="0066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i="0" dirty="0" smtClean="0"/>
              <a:t>-1</a:t>
            </a:r>
            <a:endParaRPr lang="es-ES" sz="2000" b="1" i="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454351" y="2985500"/>
            <a:ext cx="1676400" cy="461665"/>
          </a:xfrm>
          <a:prstGeom prst="rect">
            <a:avLst/>
          </a:prstGeom>
          <a:solidFill>
            <a:srgbClr val="0066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 smtClean="0">
                <a:solidFill>
                  <a:schemeClr val="bg1"/>
                </a:solidFill>
              </a:rPr>
              <a:t>5</a:t>
            </a:r>
            <a:endParaRPr lang="es-ES" sz="2400" b="1" i="0" dirty="0">
              <a:solidFill>
                <a:schemeClr val="bg1"/>
              </a:solidFill>
            </a:endParaRPr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035251" y="1754188"/>
            <a:ext cx="5007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4035251" y="1906588"/>
            <a:ext cx="838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4035251" y="2135188"/>
            <a:ext cx="1371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54 CuadroTexto"/>
          <p:cNvSpPr txBox="1"/>
          <p:nvPr/>
        </p:nvSpPr>
        <p:spPr>
          <a:xfrm>
            <a:off x="4454351" y="2985500"/>
            <a:ext cx="1676400" cy="461665"/>
          </a:xfrm>
          <a:prstGeom prst="rect">
            <a:avLst/>
          </a:prstGeom>
          <a:solidFill>
            <a:srgbClr val="0066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 smtClean="0">
                <a:solidFill>
                  <a:schemeClr val="bg1"/>
                </a:solidFill>
              </a:rPr>
              <a:t>9</a:t>
            </a:r>
            <a:endParaRPr lang="es-ES" sz="2400" b="1" i="0" dirty="0">
              <a:solidFill>
                <a:schemeClr val="bg1"/>
              </a:solidFill>
            </a:endParaRPr>
          </a:p>
        </p:txBody>
      </p:sp>
      <p:cxnSp>
        <p:nvCxnSpPr>
          <p:cNvPr id="56" name="55 Conector recto"/>
          <p:cNvCxnSpPr/>
          <p:nvPr/>
        </p:nvCxnSpPr>
        <p:spPr bwMode="auto">
          <a:xfrm>
            <a:off x="4035251" y="2363788"/>
            <a:ext cx="1981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>
            <a:off x="4035251" y="2592388"/>
            <a:ext cx="2514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59 CuadroTexto"/>
          <p:cNvSpPr txBox="1"/>
          <p:nvPr/>
        </p:nvSpPr>
        <p:spPr>
          <a:xfrm>
            <a:off x="2320751" y="44587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b="1" i="0" dirty="0" smtClean="0">
                <a:latin typeface="Nina" pitchFamily="34" charset="0"/>
              </a:rPr>
              <a:t>La suma de los dos  </a:t>
            </a:r>
            <a:r>
              <a:rPr lang="es-ES" b="1" i="0" dirty="0" smtClean="0">
                <a:latin typeface="Nina" pitchFamily="34" charset="0"/>
              </a:rPr>
              <a:t>12</a:t>
            </a:r>
            <a:endParaRPr lang="es-ES" sz="1800" b="1" i="0" dirty="0" smtClean="0">
              <a:latin typeface="Nina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55396" y="490482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i="0" dirty="0" smtClean="0">
                <a:latin typeface="Nina" pitchFamily="34" charset="0"/>
              </a:rPr>
              <a:t>Tiempo lineal </a:t>
            </a:r>
            <a:r>
              <a:rPr lang="es-ES" sz="1800" b="1" i="0" dirty="0" smtClean="0">
                <a:solidFill>
                  <a:srgbClr val="C00000"/>
                </a:solidFill>
                <a:latin typeface="Nina" pitchFamily="34" charset="0"/>
              </a:rPr>
              <a:t>n/2</a:t>
            </a:r>
            <a:r>
              <a:rPr lang="es-ES" sz="1800" b="1" i="0" dirty="0" smtClean="0">
                <a:latin typeface="Nina" pitchFamily="34" charset="0"/>
              </a:rPr>
              <a:t> un ciclo recorriendo la mitad del array</a:t>
            </a:r>
            <a:endParaRPr lang="es-ES" b="1" i="0" dirty="0" smtClean="0">
              <a:latin typeface="Nina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5041761" y="490192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Nina" pitchFamily="34" charset="0"/>
              </a:rPr>
              <a:t>Tiempo lineal </a:t>
            </a:r>
            <a:r>
              <a:rPr lang="es-ES" b="1" dirty="0">
                <a:solidFill>
                  <a:srgbClr val="C00000"/>
                </a:solidFill>
                <a:latin typeface="Nina" pitchFamily="34" charset="0"/>
              </a:rPr>
              <a:t>n/2</a:t>
            </a:r>
            <a:r>
              <a:rPr lang="es-ES" b="1" dirty="0">
                <a:latin typeface="Nina" pitchFamily="34" charset="0"/>
              </a:rPr>
              <a:t> un ciclo recorriendo la mitad del array</a:t>
            </a:r>
            <a:endParaRPr lang="es-ES" b="1" dirty="0">
              <a:latin typeface="Nina" pitchFamily="34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558981" y="6011950"/>
            <a:ext cx="2971800" cy="46166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Nina" pitchFamily="34" charset="0"/>
              </a:defRPr>
            </a:lvl1pPr>
          </a:lstStyle>
          <a:p>
            <a:r>
              <a:rPr lang="es-ES" sz="2400" dirty="0"/>
              <a:t>tiempo total </a:t>
            </a:r>
            <a:r>
              <a:rPr lang="es-ES" sz="2400" dirty="0" smtClean="0"/>
              <a:t>n*</a:t>
            </a:r>
            <a:r>
              <a:rPr lang="es-ES" sz="2400" dirty="0" err="1" smtClean="0"/>
              <a:t>Ln</a:t>
            </a:r>
            <a:r>
              <a:rPr lang="es-ES" sz="2400" dirty="0" smtClean="0"/>
              <a:t>(n)</a:t>
            </a:r>
            <a:endParaRPr lang="es-ES" sz="2400" dirty="0"/>
          </a:p>
        </p:txBody>
      </p: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43888" y="0"/>
            <a:ext cx="8844913" cy="407988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Narrow" panose="020B0606020202030204" pitchFamily="34" charset="0"/>
              </a:rPr>
              <a:t>Ejemplo</a:t>
            </a:r>
            <a:r>
              <a:rPr lang="en-US" sz="2800" dirty="0">
                <a:latin typeface="Arial Narrow" panose="020B0606020202030204" pitchFamily="34" charset="0"/>
              </a:rPr>
              <a:t> del </a:t>
            </a:r>
            <a:r>
              <a:rPr lang="en-US" sz="2800" dirty="0" err="1">
                <a:latin typeface="Arial Narrow" panose="020B0606020202030204" pitchFamily="34" charset="0"/>
              </a:rPr>
              <a:t>caso</a:t>
            </a:r>
            <a:r>
              <a:rPr lang="en-US" sz="2800" dirty="0">
                <a:latin typeface="Arial Narrow" panose="020B0606020202030204" pitchFamily="34" charset="0"/>
              </a:rPr>
              <a:t> en </a:t>
            </a:r>
            <a:r>
              <a:rPr lang="en-US" sz="2800" dirty="0" err="1">
                <a:latin typeface="Arial Narrow" panose="020B0606020202030204" pitchFamily="34" charset="0"/>
              </a:rPr>
              <a:t>que</a:t>
            </a:r>
            <a:r>
              <a:rPr lang="en-US" sz="2800" dirty="0">
                <a:latin typeface="Arial Narrow" panose="020B0606020202030204" pitchFamily="34" charset="0"/>
              </a:rPr>
              <a:t> el </a:t>
            </a:r>
            <a:r>
              <a:rPr lang="en-US" sz="2800" dirty="0" err="1">
                <a:latin typeface="Arial Narrow" panose="020B0606020202030204" pitchFamily="34" charset="0"/>
              </a:rPr>
              <a:t>segmento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empieza</a:t>
            </a:r>
            <a:r>
              <a:rPr lang="en-US" sz="2800" dirty="0">
                <a:latin typeface="Arial Narrow" panose="020B0606020202030204" pitchFamily="34" charset="0"/>
              </a:rPr>
              <a:t> en la </a:t>
            </a:r>
            <a:r>
              <a:rPr lang="en-US" sz="2800" dirty="0" err="1">
                <a:latin typeface="Arial Narrow" panose="020B0606020202030204" pitchFamily="34" charset="0"/>
              </a:rPr>
              <a:t>primera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mitad</a:t>
            </a:r>
            <a:r>
              <a:rPr lang="en-US" sz="2800" dirty="0">
                <a:latin typeface="Arial Narrow" panose="020B0606020202030204" pitchFamily="34" charset="0"/>
              </a:rPr>
              <a:t> y </a:t>
            </a:r>
            <a:r>
              <a:rPr lang="en-US" sz="2800" dirty="0" err="1">
                <a:latin typeface="Arial Narrow" panose="020B0606020202030204" pitchFamily="34" charset="0"/>
              </a:rPr>
              <a:t>termina</a:t>
            </a:r>
            <a:r>
              <a:rPr lang="en-US" sz="2800" dirty="0">
                <a:latin typeface="Arial Narrow" panose="020B0606020202030204" pitchFamily="34" charset="0"/>
              </a:rPr>
              <a:t> en la </a:t>
            </a:r>
            <a:r>
              <a:rPr lang="en-US" sz="2800" dirty="0" err="1">
                <a:latin typeface="Arial Narrow" panose="020B0606020202030204" pitchFamily="34" charset="0"/>
              </a:rPr>
              <a:t>segunda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mitad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8" name="Footer Placeholder 3"/>
          <p:cNvSpPr txBox="1"/>
          <p:nvPr/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40" grpId="0" animBg="1"/>
      <p:bldP spid="47" grpId="0"/>
      <p:bldP spid="48" grpId="0" animBg="1"/>
      <p:bldP spid="49" grpId="0" animBg="1"/>
      <p:bldP spid="55" grpId="0" animBg="1"/>
      <p:bldP spid="60" grpId="0"/>
      <p:bldP spid="61" grpId="0"/>
      <p:bldP spid="62" grpId="0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dirty="0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0" y="-64557"/>
            <a:ext cx="5061334" cy="2328531"/>
            <a:chOff x="1020726" y="3862925"/>
            <a:chExt cx="7049386" cy="2328531"/>
          </a:xfrm>
        </p:grpSpPr>
        <p:sp>
          <p:nvSpPr>
            <p:cNvPr id="86" name="Rectangle 85"/>
            <p:cNvSpPr/>
            <p:nvPr/>
          </p:nvSpPr>
          <p:spPr>
            <a:xfrm>
              <a:off x="1020726" y="3862925"/>
              <a:ext cx="7049386" cy="2328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1"/>
            <a:srcRect l="3665"/>
            <a:stretch>
              <a:fillRect/>
            </a:stretch>
          </p:blipFill>
          <p:spPr>
            <a:xfrm>
              <a:off x="1116419" y="3991204"/>
              <a:ext cx="5542228" cy="1952625"/>
            </a:xfrm>
            <a:prstGeom prst="rect">
              <a:avLst/>
            </a:prstGeom>
          </p:spPr>
        </p:pic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38" y="2016347"/>
            <a:ext cx="3369003" cy="4629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90" name="Rounded Rectangular Callout 89"/>
          <p:cNvSpPr/>
          <p:nvPr/>
        </p:nvSpPr>
        <p:spPr>
          <a:xfrm>
            <a:off x="3858369" y="384620"/>
            <a:ext cx="3509994" cy="715089"/>
          </a:xfrm>
          <a:prstGeom prst="wedgeRoundRectCallout">
            <a:avLst>
              <a:gd name="adj1" fmla="val -84887"/>
              <a:gd name="adj2" fmla="val 5698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usa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resultado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de la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llamada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recursiva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y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multiplica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por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n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2623" y="1195402"/>
            <a:ext cx="2473454" cy="3675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293728" y="5170101"/>
            <a:ext cx="2902689" cy="3037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293728" y="5737170"/>
            <a:ext cx="2902689" cy="3037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ular Callout 92"/>
          <p:cNvSpPr/>
          <p:nvPr/>
        </p:nvSpPr>
        <p:spPr>
          <a:xfrm>
            <a:off x="5320076" y="4331215"/>
            <a:ext cx="3509994" cy="715089"/>
          </a:xfrm>
          <a:prstGeom prst="wedgeRoundRectCallout">
            <a:avLst>
              <a:gd name="adj1" fmla="val -84887"/>
              <a:gd name="adj2" fmla="val 56983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hace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una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llamadas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y lo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que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devuelva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resultado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43367" y="1877663"/>
            <a:ext cx="953418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 Narrow" panose="020B0606020202030204" pitchFamily="34" charset="0"/>
              </a:rPr>
              <a:t>Buscar</a:t>
            </a:r>
            <a:endParaRPr lang="es-MX" sz="2000" b="1" dirty="0"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36177" y="1477867"/>
            <a:ext cx="1793999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Factorial</a:t>
            </a:r>
            <a:endParaRPr lang="es-MX" sz="2000" b="1" dirty="0">
              <a:latin typeface="Arial Narrow" panose="020B0606020202030204" pitchFamily="34" charset="0"/>
            </a:endParaRPr>
          </a:p>
        </p:txBody>
      </p: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43888" y="0"/>
            <a:ext cx="8844913" cy="407988"/>
          </a:xfrm>
        </p:spPr>
        <p:txBody>
          <a:bodyPr>
            <a:noAutofit/>
          </a:bodyPr>
          <a:p>
            <a:r>
              <a:rPr lang="en-US" sz="2000" b="1" dirty="0" err="1">
                <a:latin typeface="Arial Narrow" panose="020B0606020202030204" pitchFamily="34" charset="0"/>
              </a:rPr>
              <a:t>Resumen de estos casos de uso de la recursividad</a:t>
            </a:r>
            <a:endParaRPr lang="en-US" sz="2000" b="1" dirty="0" err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" grpId="0" animBg="1"/>
      <p:bldP spid="91" grpId="0" animBg="1"/>
      <p:bldP spid="92" grpId="0" animBg="1"/>
      <p:bldP spid="93" grpId="0" animBg="1"/>
      <p:bldP spid="94" grpId="0" animBg="1"/>
      <p:bldP spid="9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91" y="490473"/>
            <a:ext cx="7047338" cy="5491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599"/>
            <a:ext cx="7047338" cy="54910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842383" y="3452599"/>
            <a:ext cx="3782780" cy="3655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42383" y="4200588"/>
            <a:ext cx="3782780" cy="3675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ular Callout 92"/>
          <p:cNvSpPr/>
          <p:nvPr/>
        </p:nvSpPr>
        <p:spPr>
          <a:xfrm>
            <a:off x="5188688" y="2445439"/>
            <a:ext cx="2849525" cy="1021556"/>
          </a:xfrm>
          <a:prstGeom prst="wedgeRoundRectCallout">
            <a:avLst>
              <a:gd name="adj1" fmla="val -77797"/>
              <a:gd name="adj2" fmla="val 45534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Son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necesarias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llamadas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recursivas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cuyos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resultados</a:t>
            </a:r>
            <a:r>
              <a:rPr lang="en-US" dirty="0" smtClean="0">
                <a:solidFill>
                  <a:schemeClr val="lt1"/>
                </a:solidFill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solidFill>
                  <a:schemeClr val="lt1"/>
                </a:solidFill>
                <a:latin typeface="Arial Narrow" panose="020B0606020202030204" pitchFamily="34" charset="0"/>
              </a:rPr>
              <a:t>utilizan</a:t>
            </a:r>
            <a:endParaRPr lang="es-ES" dirty="0">
              <a:solidFill>
                <a:schemeClr val="lt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8981" y="252402"/>
            <a:ext cx="985317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Hanoi</a:t>
            </a:r>
            <a:endParaRPr lang="es-MX" sz="2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Ometepec</Template>
  <TotalTime>0</TotalTime>
  <Words>8158</Words>
  <Application>WPS Presentation</Application>
  <PresentationFormat>On-screen Show (4:3)</PresentationFormat>
  <Paragraphs>401</Paragraphs>
  <Slides>27</Slides>
  <Notes>10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Arial Narrow</vt:lpstr>
      <vt:lpstr>Nina</vt:lpstr>
      <vt:lpstr>Segoe Print</vt:lpstr>
      <vt:lpstr>Consolas</vt:lpstr>
      <vt:lpstr>Microsoft YaHei</vt:lpstr>
      <vt:lpstr>Arial Unicode MS</vt:lpstr>
      <vt:lpstr>Calibri Light</vt:lpstr>
      <vt:lpstr>Office Theme</vt:lpstr>
      <vt:lpstr>Recursividad    Divide y Vencerás    Backtracking o “vuelta atrás”</vt:lpstr>
      <vt:lpstr>Problema Subsecuencia de Suma Máxima</vt:lpstr>
      <vt:lpstr>Fuerza Bruta</vt:lpstr>
      <vt:lpstr>Mejorar la Fuerza Bruta</vt:lpstr>
      <vt:lpstr>Usando la estrategia de Divide y Vencerás</vt:lpstr>
      <vt:lpstr>Algoritmo de Divide y Vencerás</vt:lpstr>
      <vt:lpstr>Ejemplo del caso en que el segmento empieza en la primera mitad y termina en la segunda mitad</vt:lpstr>
      <vt:lpstr>Ejemplo del caso en que el segmento empieza en la primera mitad y termina en la segunda mitad</vt:lpstr>
      <vt:lpstr>PowerPoint 演示文稿</vt:lpstr>
      <vt:lpstr>PowerPoint 演示文稿</vt:lpstr>
      <vt:lpstr>Recursividad    Divide y Vencerás    Backtracking o “vuelta atrás”</vt:lpstr>
      <vt:lpstr>¿Cómo colocar 8 reinas en un tablero de ajedrez sin que se amenacen entre sí?</vt:lpstr>
      <vt:lpstr>Ubicar 3 Reinas</vt:lpstr>
      <vt:lpstr>Ubicar 8 Reinas</vt:lpstr>
      <vt:lpstr>Algoritmo para ubicar N reinas</vt:lpstr>
      <vt:lpstr>PowerPoint 演示文稿</vt:lpstr>
      <vt:lpstr>PowerPoint 演示文稿</vt:lpstr>
      <vt:lpstr>Backtracking</vt:lpstr>
      <vt:lpstr>Saber si existe un camino en un laberinto</vt:lpstr>
      <vt:lpstr>Saber si existe un camino en un laberinto</vt:lpstr>
      <vt:lpstr>Algoritmo para buscar un camino (moviéndonos solo hacia arriba hacia abajo y hacia los lados)</vt:lpstr>
      <vt:lpstr>PowerPoint 演示文稿</vt:lpstr>
      <vt:lpstr>PowerPoint 演示文稿</vt:lpstr>
      <vt:lpstr>Ejercicios Buscar el camino MAS CORTO (y guardar de alguna forma el camino)</vt:lpstr>
      <vt:lpstr>Buscar el camino MAS CORTO</vt:lpstr>
      <vt:lpstr>Ejercicios</vt:lpstr>
      <vt:lpstr>Ejercicios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 (Backtracking)</dc:title>
  <dc:creator>weboo</dc:creator>
  <cp:keywords>recursividad; recursión; backtracking</cp:keywords>
  <cp:lastModifiedBy>mkm</cp:lastModifiedBy>
  <cp:revision>382</cp:revision>
  <dcterms:created xsi:type="dcterms:W3CDTF">2013-01-20T20:53:00Z</dcterms:created>
  <dcterms:modified xsi:type="dcterms:W3CDTF">2023-09-25T15:42:42Z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TaxKeyword">
    <vt:lpwstr>216;#recursión|614f962b-a170-4030-9b54-8af2be8a01b2;#138;#|4e97ce13-7140-4481-aa41-282a8e8cd070;#142;#|56ae2d1a-be34-4254-b819-08fef90d0cae</vt:lpwstr>
  </property>
  <property fmtid="{D5CDD505-2E9C-101B-9397-08002B2CF9AE}" pid="4" name="ICV">
    <vt:lpwstr>11010BC0C87740B0A8F1D59648FC970C</vt:lpwstr>
  </property>
  <property fmtid="{D5CDD505-2E9C-101B-9397-08002B2CF9AE}" pid="5" name="KSOProductBuildVer">
    <vt:lpwstr>1033-11.2.0.11537</vt:lpwstr>
  </property>
</Properties>
</file>