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423" r:id="rId4"/>
    <p:sldId id="422" r:id="rId5"/>
    <p:sldId id="424" r:id="rId6"/>
    <p:sldId id="425" r:id="rId8"/>
    <p:sldId id="426" r:id="rId9"/>
    <p:sldId id="427" r:id="rId10"/>
    <p:sldId id="428" r:id="rId11"/>
    <p:sldId id="350" r:id="rId12"/>
    <p:sldId id="401" r:id="rId13"/>
    <p:sldId id="402" r:id="rId14"/>
    <p:sldId id="403" r:id="rId15"/>
    <p:sldId id="40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B9796"/>
    <a:srgbClr val="C00000"/>
    <a:srgbClr val="FFFF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87790" autoAdjust="0"/>
  </p:normalViewPr>
  <p:slideViewPr>
    <p:cSldViewPr snapToGrid="0">
      <p:cViewPr varScale="1">
        <p:scale>
          <a:sx n="93" d="100"/>
          <a:sy n="93" d="100"/>
        </p:scale>
        <p:origin x="540" y="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59B5-99D7-43C5-A810-99ECACD30A87}" type="datetimeFigureOut">
              <a:rPr lang="es-ES" smtClean="0"/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DB31-C82B-49A7-8A7E-B252DE8C728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122363"/>
            <a:ext cx="6197600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3602038"/>
            <a:ext cx="6197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9" name="Rectangle 8"/>
          <p:cNvSpPr/>
          <p:nvPr userDrawn="1"/>
        </p:nvSpPr>
        <p:spPr>
          <a:xfrm>
            <a:off x="1295401" y="902230"/>
            <a:ext cx="67734" cy="108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 userDrawn="1"/>
        </p:nvSpPr>
        <p:spPr>
          <a:xfrm>
            <a:off x="1295401" y="1989667"/>
            <a:ext cx="67734" cy="375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5" y="105818"/>
            <a:ext cx="7886700" cy="617513"/>
          </a:xfrm>
        </p:spPr>
        <p:txBody>
          <a:bodyPr>
            <a:normAutofit/>
          </a:bodyPr>
          <a:lstStyle>
            <a:lvl1pPr>
              <a:defRPr lang="en-US" sz="2800" b="1" kern="120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0133"/>
            <a:ext cx="3886200" cy="4686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1493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6" y="90298"/>
            <a:ext cx="7886700" cy="1023407"/>
          </a:xfrm>
        </p:spPr>
        <p:txBody>
          <a:bodyPr>
            <a:normAutofit/>
          </a:bodyPr>
          <a:lstStyle>
            <a:lvl1pPr>
              <a:defRPr sz="3200" b="1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6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5" name="Picture 14" descr="weboo simple contra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6000" r="37097" b="42000"/>
          <a:stretch>
            <a:fillRect/>
          </a:stretch>
        </p:blipFill>
        <p:spPr bwMode="auto">
          <a:xfrm>
            <a:off x="8305800" y="1588"/>
            <a:ext cx="7620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3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667"/>
            <a:ext cx="7886700" cy="469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Programación Curso 2023, MATCOM UH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709" y="3602038"/>
            <a:ext cx="6110243" cy="190145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Arial Narrow" panose="020B0606020202030204" pitchFamily="34" charset="0"/>
              </a:rPr>
              <a:t>Programación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Universidad de La Habana</a:t>
            </a:r>
            <a:endParaRPr lang="en-US" dirty="0" smtClean="0">
              <a:latin typeface="Arial Narrow" panose="020B0606020202030204" pitchFamily="34" charset="0"/>
            </a:endParaRPr>
          </a:p>
          <a:p>
            <a:pPr algn="l"/>
            <a:r>
              <a:rPr lang="en-US" dirty="0" smtClean="0">
                <a:latin typeface="Arial Narrow" panose="020B0606020202030204" pitchFamily="34" charset="0"/>
              </a:rPr>
              <a:t>2023 </a:t>
            </a:r>
            <a:endParaRPr lang="en-US" dirty="0" smtClean="0">
              <a:latin typeface="Arial Narrow" panose="020B0606020202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4400" dirty="0" err="1" smtClean="0">
                <a:latin typeface="Arial Narrow" panose="020B0606020202030204" pitchFamily="34" charset="0"/>
              </a:rPr>
            </a:br>
            <a:r>
              <a:rPr lang="en-US" sz="4400" dirty="0" err="1" smtClean="0">
                <a:latin typeface="Arial Narrow" panose="020B0606020202030204" pitchFamily="34" charset="0"/>
              </a:rPr>
              <a:t>Genericidad e Interfaces</a:t>
            </a:r>
            <a:endParaRPr lang="es-E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Ordenacion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1012825"/>
            <a:ext cx="7876540" cy="4695825"/>
          </a:xfrm>
          <a:prstGeom prst="rect">
            <a:avLst/>
          </a:prstGeom>
        </p:spPr>
      </p:pic>
      <p:sp>
        <p:nvSpPr>
          <p:cNvPr id="6" name="Flowchart: Alternate Process 5"/>
          <p:cNvSpPr/>
          <p:nvPr/>
        </p:nvSpPr>
        <p:spPr>
          <a:xfrm>
            <a:off x="3477260" y="862965"/>
            <a:ext cx="1899920" cy="545465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074160" y="3889375"/>
            <a:ext cx="3496310" cy="2070735"/>
          </a:xfrm>
          <a:prstGeom prst="wedgeRoundRectCallout">
            <a:avLst>
              <a:gd name="adj1" fmla="val -70595"/>
              <a:gd name="adj2" fmla="val -77997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340860" y="4017010"/>
            <a:ext cx="21748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/>
              <a:t>Para el tipo  </a:t>
            </a:r>
            <a:r>
              <a:rPr lang="en-US" sz="2800" b="1">
                <a:solidFill>
                  <a:srgbClr val="0B9796"/>
                </a:solidFill>
              </a:rPr>
              <a:t>Figure </a:t>
            </a:r>
            <a:r>
              <a:rPr lang="en-US" sz="2400"/>
              <a:t>no esta definido la operacion </a:t>
            </a:r>
            <a:r>
              <a:rPr lang="en-US" sz="2800" b="1">
                <a:solidFill>
                  <a:srgbClr val="0B9796"/>
                </a:solidFill>
              </a:rPr>
              <a:t>&lt;</a:t>
            </a:r>
            <a:endParaRPr lang="en-US" sz="2800" b="1">
              <a:solidFill>
                <a:srgbClr val="0B97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1" grpId="0"/>
      <p:bldP spid="10" grpId="1" animBg="1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570" y="1057275"/>
            <a:ext cx="7886700" cy="4465320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Ordenacion</a:t>
            </a:r>
            <a:endParaRPr lang="en-US" sz="3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912620" y="2775585"/>
            <a:ext cx="3392170" cy="545465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638040" y="3865880"/>
            <a:ext cx="2708910" cy="1270000"/>
          </a:xfrm>
          <a:prstGeom prst="wedgeRoundRectCallout">
            <a:avLst>
              <a:gd name="adj1" fmla="val -81879"/>
              <a:gd name="adj2" fmla="val -90700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0285" y="4008755"/>
            <a:ext cx="2174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/>
              <a:t>Hay que dar un criterio especifico para comparar</a:t>
            </a:r>
            <a:r>
              <a:rPr lang="en-US" sz="1800"/>
              <a:t> </a:t>
            </a:r>
            <a:r>
              <a:rPr lang="en-US" sz="2000" b="1">
                <a:solidFill>
                  <a:srgbClr val="0B9796"/>
                </a:solidFill>
              </a:rPr>
              <a:t>&lt;</a:t>
            </a:r>
            <a:endParaRPr lang="en-US" sz="2000" b="1">
              <a:solidFill>
                <a:srgbClr val="0B97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6600" y="6456680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Ordenacion</a:t>
            </a:r>
            <a:endParaRPr lang="en-US" sz="3200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" y="624205"/>
            <a:ext cx="4151630" cy="5868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584200"/>
            <a:ext cx="4350385" cy="5869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 Box 14"/>
          <p:cNvSpPr txBox="1"/>
          <p:nvPr/>
        </p:nvSpPr>
        <p:spPr>
          <a:xfrm>
            <a:off x="1563370" y="5530215"/>
            <a:ext cx="6722745" cy="5835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sz="3200">
                <a:solidFill>
                  <a:srgbClr val="C00000"/>
                </a:solidFill>
              </a:rPr>
              <a:t>Como evitar esta replicacion de codigo?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969010"/>
            <a:ext cx="7516495" cy="4669790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Ordenacion</a:t>
            </a:r>
            <a:endParaRPr lang="en-US" sz="3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826510" y="812165"/>
            <a:ext cx="1891030" cy="545465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638040" y="3865880"/>
            <a:ext cx="3258820" cy="970280"/>
          </a:xfrm>
          <a:prstGeom prst="wedgeRoundRectCallout">
            <a:avLst>
              <a:gd name="adj1" fmla="val -81645"/>
              <a:gd name="adj2" fmla="val -117146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0285" y="4008755"/>
            <a:ext cx="2956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000"/>
              <a:t>TAMPOCO NOS VALE PARA</a:t>
            </a:r>
            <a:r>
              <a:rPr lang="en-US"/>
              <a:t> </a:t>
            </a:r>
            <a:r>
              <a:rPr lang="en-US" sz="1800"/>
              <a:t>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sz="2000" b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310640" y="5109210"/>
            <a:ext cx="6722745" cy="1383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sz="2800">
                <a:solidFill>
                  <a:srgbClr val="C00000"/>
                </a:solidFill>
              </a:rPr>
              <a:t>Pero a diferencia de </a:t>
            </a:r>
            <a:r>
              <a:rPr lang="en-US" sz="2400" b="1">
                <a:solidFill>
                  <a:srgbClr val="0B97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 </a:t>
            </a:r>
            <a:r>
              <a:rPr lang="en-US" sz="2800">
                <a:solidFill>
                  <a:srgbClr val="C00000"/>
                </a:solidFill>
              </a:rPr>
              <a:t>no podemos meternos dentro de la definicion de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>
                <a:solidFill>
                  <a:srgbClr val="C00000"/>
                </a:solidFill>
              </a:rPr>
              <a:t>para implementar un criterio de menor que</a:t>
            </a:r>
            <a:endParaRPr lang="en-US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0" y="-53340"/>
            <a:ext cx="1357630" cy="53594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6850" y="760095"/>
            <a:ext cx="3886200" cy="37572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9915" y="718185"/>
            <a:ext cx="3886200" cy="3694430"/>
          </a:xfrm>
          <a:prstGeom prst="rect">
            <a:avLst/>
          </a:prstGeom>
        </p:spPr>
      </p:pic>
      <p:sp>
        <p:nvSpPr>
          <p:cNvPr id="9" name="Flowchart: Alternate Process 8"/>
          <p:cNvSpPr/>
          <p:nvPr/>
        </p:nvSpPr>
        <p:spPr>
          <a:xfrm>
            <a:off x="2062480" y="625475"/>
            <a:ext cx="1830705" cy="54546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6115050" y="681990"/>
            <a:ext cx="2171065" cy="54546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376680" y="4613275"/>
            <a:ext cx="6722745" cy="5835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sz="3200">
                <a:solidFill>
                  <a:srgbClr val="C00000"/>
                </a:solidFill>
              </a:rPr>
              <a:t>Como evitar esta replicacion de codigo?</a:t>
            </a:r>
            <a:endParaRPr lang="en-US" sz="3200">
              <a:solidFill>
                <a:srgbClr val="C00000"/>
              </a:solidFill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695" y="854710"/>
            <a:ext cx="4779010" cy="3471545"/>
          </a:xfrm>
          <a:prstGeom prst="rect">
            <a:avLst/>
          </a:prstGeom>
        </p:spPr>
      </p:pic>
      <p:sp>
        <p:nvSpPr>
          <p:cNvPr id="9" name="Flowchart: Alternate Process 8"/>
          <p:cNvSpPr/>
          <p:nvPr/>
        </p:nvSpPr>
        <p:spPr>
          <a:xfrm>
            <a:off x="2600325" y="723265"/>
            <a:ext cx="2613025" cy="54546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750" y="575945"/>
            <a:ext cx="4298950" cy="3347085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93725" y="439166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puntos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7375" y="476059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407285" y="475996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45865" y="475996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078095" y="476059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416675" y="476059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64915" y="439166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416675" y="439166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059045" y="439166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78880" y="304038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285230" y="341566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750820" y="552323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757170" y="589851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773420" y="544195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779770" y="581723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064000" y="293878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064000" y="334073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852670" y="3134360"/>
            <a:ext cx="1426210" cy="412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13685" y="4942205"/>
            <a:ext cx="1638935" cy="531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90870" y="3278505"/>
            <a:ext cx="506730" cy="16573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966460" y="4935855"/>
            <a:ext cx="1049655" cy="456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/>
      <p:bldP spid="28" grpId="0" animBg="1"/>
      <p:bldP spid="19" grpId="1" animBg="1"/>
      <p:bldP spid="20" grpId="1" animBg="1"/>
      <p:bldP spid="27" grpId="1"/>
      <p:bldP spid="28" grpId="1" animBg="1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4" grpId="0"/>
      <p:bldP spid="17" grpId="0"/>
      <p:bldP spid="18" grpId="0"/>
      <p:bldP spid="23" grpId="0" animBg="1"/>
      <p:bldP spid="24" grpId="0" animBg="1"/>
      <p:bldP spid="25" grpId="0" animBg="1"/>
      <p:bldP spid="26" grpId="0" animBg="1"/>
      <p:bldP spid="6" grpId="1"/>
      <p:bldP spid="7" grpId="1" animBg="1"/>
      <p:bldP spid="8" grpId="1" animBg="1"/>
      <p:bldP spid="10" grpId="1" animBg="1"/>
      <p:bldP spid="11" grpId="1" animBg="1"/>
      <p:bldP spid="12" grpId="1" animBg="1"/>
      <p:bldP spid="14" grpId="1"/>
      <p:bldP spid="17" grpId="1"/>
      <p:bldP spid="18" grpId="1"/>
      <p:bldP spid="23" grpId="1" animBg="1"/>
      <p:bldP spid="24" grpId="1" animBg="1"/>
      <p:bldP spid="25" grpId="1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532881"/>
            <a:ext cx="3086100" cy="365125"/>
          </a:xfrm>
        </p:spPr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97155" y="54610"/>
            <a:ext cx="1704975" cy="50292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1965" y="543560"/>
            <a:ext cx="7142480" cy="3328035"/>
            <a:chOff x="925" y="4628"/>
            <a:chExt cx="11248" cy="5241"/>
          </a:xfrm>
        </p:grpSpPr>
        <p:sp>
          <p:nvSpPr>
            <p:cNvPr id="6" name="Text Box 5"/>
            <p:cNvSpPr txBox="1"/>
            <p:nvPr/>
          </p:nvSpPr>
          <p:spPr>
            <a:xfrm>
              <a:off x="935" y="6916"/>
              <a:ext cx="2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puntos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925" y="7497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3791" y="7496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5899" y="7496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7997" y="7497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0105" y="7497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929" y="6916"/>
              <a:ext cx="2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105" y="6916"/>
              <a:ext cx="2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7967" y="6916"/>
              <a:ext cx="2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888" y="4788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300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9898" y="5379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40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332" y="8698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342" y="9289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9092" y="8570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500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102" y="9161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400" y="4628"/>
              <a:ext cx="2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6400" y="5261"/>
              <a:ext cx="2068" cy="5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endParaRPr lang="en-US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642" y="4936"/>
              <a:ext cx="2246" cy="6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31" y="7783"/>
              <a:ext cx="2581" cy="8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962" y="5163"/>
              <a:ext cx="798" cy="2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9396" y="7773"/>
              <a:ext cx="1653" cy="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4160" y="4019550"/>
            <a:ext cx="2764790" cy="5505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160" y="4487545"/>
            <a:ext cx="3886200" cy="580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5067300"/>
            <a:ext cx="2438400" cy="55181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6836410" y="458724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842760" y="495744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444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621530" y="447865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621530" y="484886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410200" y="4695825"/>
            <a:ext cx="1426210" cy="412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5683885"/>
            <a:ext cx="3496310" cy="4806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95" y="6229350"/>
            <a:ext cx="2454910" cy="57975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6836410" y="555688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842760" y="5927090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621530" y="544830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621530" y="5818505"/>
            <a:ext cx="1313180" cy="368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410200" y="5665470"/>
            <a:ext cx="1426210" cy="412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396865" y="2753995"/>
            <a:ext cx="2214245" cy="1431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092190" y="5394960"/>
            <a:ext cx="2214245" cy="14319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861050" y="3907790"/>
            <a:ext cx="3188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NO SON IGUALES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3" grpId="0"/>
      <p:bldP spid="34" grpId="0" animBg="1"/>
      <p:bldP spid="21" grpId="1" animBg="1"/>
      <p:bldP spid="22" grpId="1" animBg="1"/>
      <p:bldP spid="33" grpId="1"/>
      <p:bldP spid="34" grpId="1" animBg="1"/>
      <p:bldP spid="39" grpId="0" animBg="1"/>
      <p:bldP spid="40" grpId="0" animBg="1"/>
      <p:bldP spid="42" grpId="0" animBg="1"/>
      <p:bldP spid="39" grpId="1" animBg="1"/>
      <p:bldP spid="40" grpId="1" animBg="1"/>
      <p:bldP spid="42" grpId="1" animBg="1"/>
      <p:bldP spid="41" grpId="0"/>
      <p:bldP spid="41" grpId="1"/>
      <p:bldP spid="45" grpId="0" animBg="1"/>
      <p:bldP spid="44" grpId="0" animBg="1"/>
      <p:bldP spid="45" grpId="1" animBg="1"/>
      <p:bldP spid="44" grpId="1" animBg="1"/>
      <p:bldP spid="46" grpId="0"/>
      <p:bldP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05830" y="6387466"/>
            <a:ext cx="3086100" cy="365125"/>
          </a:xfrm>
        </p:spPr>
        <p:txBody>
          <a:bodyPr/>
          <a:lstStyle/>
          <a:p>
            <a:r>
              <a:rPr lang="es-ES" sz="1400" smtClean="0"/>
              <a:t>Programación Curso 2023, MATCOM UH</a:t>
            </a:r>
            <a:endParaRPr lang="es-ES" sz="1400" dirty="0" smtClean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-59690" y="0"/>
            <a:ext cx="1819910" cy="62992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36" name="Content Placeholder 3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9880" y="695960"/>
            <a:ext cx="4930140" cy="2784475"/>
          </a:xfrm>
          <a:prstGeom prst="rect">
            <a:avLst/>
          </a:prstGeom>
        </p:spPr>
      </p:pic>
      <p:sp>
        <p:nvSpPr>
          <p:cNvPr id="47" name="Text Box 46"/>
          <p:cNvSpPr txBox="1"/>
          <p:nvPr/>
        </p:nvSpPr>
        <p:spPr>
          <a:xfrm>
            <a:off x="4878705" y="2739390"/>
            <a:ext cx="37503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Aun usando Equals seguimos teniendo 3 metodos con codigo similar para buscar que difieren por los tipos de los parametros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48" name="Content Placeholder 4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895" y="3270885"/>
            <a:ext cx="3886200" cy="332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400" smtClean="0"/>
              <a:t>Programación Curso 2023, MATCOM UH</a:t>
            </a:r>
            <a:endParaRPr lang="es-ES" sz="1400" dirty="0" smtClean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Buscar Genericidad e interfaces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345" y="887095"/>
            <a:ext cx="7471410" cy="391985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1701165" y="840105"/>
            <a:ext cx="1245235" cy="425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70860" y="887095"/>
            <a:ext cx="1339215" cy="425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47335" y="887095"/>
            <a:ext cx="2344420" cy="425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4855210"/>
            <a:ext cx="3098165" cy="74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" y="5653405"/>
            <a:ext cx="4131310" cy="78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790" y="5046980"/>
            <a:ext cx="3326765" cy="60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animBg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7950" y="6425566"/>
            <a:ext cx="3086100" cy="365125"/>
          </a:xfrm>
        </p:spPr>
        <p:txBody>
          <a:bodyPr/>
          <a:lstStyle/>
          <a:p>
            <a:r>
              <a:rPr lang="es-ES" sz="1400" smtClean="0"/>
              <a:t>Programación Curso 2023, MATCOM UH</a:t>
            </a:r>
            <a:endParaRPr lang="es-ES" sz="1400" dirty="0" smtClean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65405" y="111760"/>
            <a:ext cx="4053840" cy="61722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  <a:cs typeface="Arial Narrow" panose="020B0606020202030204" pitchFamily="34" charset="0"/>
              </a:rPr>
              <a:t>Interface IEquatable&lt;T&gt;</a:t>
            </a:r>
            <a:endParaRPr lang="en-US" sz="3200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189355"/>
            <a:ext cx="4282440" cy="250634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" y="3749675"/>
            <a:ext cx="4190365" cy="104267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65450" y="4442460"/>
            <a:ext cx="4111625" cy="162687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931545" y="3749675"/>
            <a:ext cx="3307080" cy="425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14345" y="4366895"/>
            <a:ext cx="4062730" cy="170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17" grpId="0" bldLvl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510" y="723265"/>
            <a:ext cx="8038465" cy="5636895"/>
          </a:xfrm>
          <a:prstGeom prst="rect">
            <a:avLst/>
          </a:prstGeom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Programación Curso 2023, MATCOM UH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6600" y="6456680"/>
            <a:ext cx="2057400" cy="365125"/>
          </a:xfrm>
        </p:spPr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100" name="1 Título"/>
          <p:cNvSpPr>
            <a:spLocks noGrp="1"/>
          </p:cNvSpPr>
          <p:nvPr>
            <p:ph type="title"/>
          </p:nvPr>
        </p:nvSpPr>
        <p:spPr>
          <a:xfrm>
            <a:off x="109855" y="106045"/>
            <a:ext cx="2352040" cy="617220"/>
          </a:xfrm>
        </p:spPr>
        <p:txBody>
          <a:bodyPr>
            <a:noAutofit/>
          </a:bodyPr>
          <a:lstStyle/>
          <a:p>
            <a:r>
              <a:rPr lang="en-US" sz="3200" dirty="0" smtClean="0"/>
              <a:t>Ordenacion</a:t>
            </a:r>
            <a:endParaRPr lang="en-US" sz="3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263265" y="675640"/>
            <a:ext cx="1343025" cy="545465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1902460" y="2813050"/>
            <a:ext cx="1948815" cy="545465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951730" y="273050"/>
            <a:ext cx="3945890" cy="1078865"/>
          </a:xfrm>
          <a:prstGeom prst="wedgeRoundRectCallout">
            <a:avLst>
              <a:gd name="adj1" fmla="val -59028"/>
              <a:gd name="adj2" fmla="val -559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39690" y="397510"/>
            <a:ext cx="3464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El tipo de los elementos del array es </a:t>
            </a:r>
            <a:r>
              <a:rPr lang="en-US" sz="2400" b="1">
                <a:solidFill>
                  <a:schemeClr val="accent5"/>
                </a:solidFill>
              </a:rPr>
              <a:t>int</a:t>
            </a:r>
            <a:endParaRPr lang="en-US" sz="2400" b="1">
              <a:solidFill>
                <a:schemeClr val="accent5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43095" y="2621915"/>
            <a:ext cx="4371975" cy="1020445"/>
          </a:xfrm>
          <a:prstGeom prst="wedgeRoundRectCallout">
            <a:avLst>
              <a:gd name="adj1" fmla="val -64901"/>
              <a:gd name="adj2" fmla="val -29464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678680" y="2749550"/>
            <a:ext cx="3925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/>
              <a:t>Para el tipo</a:t>
            </a:r>
            <a:r>
              <a:rPr lang="en-US"/>
              <a:t>  </a:t>
            </a:r>
            <a:r>
              <a:rPr lang="en-US" sz="2400" b="1">
                <a:solidFill>
                  <a:schemeClr val="accent5"/>
                </a:solidFill>
              </a:rPr>
              <a:t>int </a:t>
            </a:r>
            <a:r>
              <a:rPr lang="en-US" sz="2400"/>
              <a:t>esta definido la operacion &lt;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6" grpId="1" animBg="1"/>
      <p:bldP spid="8" grpId="1" animBg="1"/>
      <p:bldP spid="7" grpId="0" animBg="1"/>
      <p:bldP spid="10" grpId="0" animBg="1"/>
      <p:bldP spid="7" grpId="1" animBg="1"/>
      <p:bldP spid="1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Presentation</Application>
  <PresentationFormat>On-screen Show (4:3)</PresentationFormat>
  <Paragraphs>162</Paragraphs>
  <Slides>13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 Narrow</vt:lpstr>
      <vt:lpstr>Consolas</vt:lpstr>
      <vt:lpstr>Calibri</vt:lpstr>
      <vt:lpstr>Microsoft YaHei</vt:lpstr>
      <vt:lpstr>Arial Unicode MS</vt:lpstr>
      <vt:lpstr>Calibri Light</vt:lpstr>
      <vt:lpstr>Office Theme</vt:lpstr>
      <vt:lpstr>Interfaces</vt:lpstr>
      <vt:lpstr>Buscar</vt:lpstr>
      <vt:lpstr>Ordenacion</vt:lpstr>
      <vt:lpstr>Buscar</vt:lpstr>
      <vt:lpstr>Buscar</vt:lpstr>
      <vt:lpstr>Buscar</vt:lpstr>
      <vt:lpstr>Buscar</vt:lpstr>
      <vt:lpstr>Buscar Genericidad e interfaces</vt:lpstr>
      <vt:lpstr>Ordenacion</vt:lpstr>
      <vt:lpstr>Ordenacion</vt:lpstr>
      <vt:lpstr>Ordenacion</vt:lpstr>
      <vt:lpstr>Ordenacion</vt:lpstr>
      <vt:lpstr>Ordenacion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</dc:title>
  <dc:creator>weboo</dc:creator>
  <cp:keywords>clases;arrays;polinomios;indexers;poligonos</cp:keywords>
  <cp:lastModifiedBy>mkm</cp:lastModifiedBy>
  <cp:revision>78</cp:revision>
  <dcterms:created xsi:type="dcterms:W3CDTF">2023-10-01T16:26:00Z</dcterms:created>
  <dcterms:modified xsi:type="dcterms:W3CDTF">2023-10-16T02:42:12Z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0x010100C646D990F7502C4E80B493EDE9C01790</vt:lpwstr>
  </property>
  <property fmtid="{D5CDD505-2E9C-101B-9397-08002B2CF9AE}" pid="3" name="TaxKeyword">
    <vt:lpwstr/>
  </property>
  <property fmtid="{D5CDD505-2E9C-101B-9397-08002B2CF9AE}" pid="4" name="ICV">
    <vt:lpwstr>5DFBAD9550CA4874B67F2944C41C6B58</vt:lpwstr>
  </property>
  <property fmtid="{D5CDD505-2E9C-101B-9397-08002B2CF9AE}" pid="5" name="KSOProductBuildVer">
    <vt:lpwstr>1033-11.2.0.11537</vt:lpwstr>
  </property>
</Properties>
</file>