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323" r:id="rId3"/>
    <p:sldId id="324" r:id="rId4"/>
    <p:sldId id="325" r:id="rId5"/>
    <p:sldId id="326" r:id="rId6"/>
    <p:sldId id="328" r:id="rId7"/>
    <p:sldId id="280" r:id="rId8"/>
    <p:sldId id="284" r:id="rId10"/>
    <p:sldId id="292" r:id="rId11"/>
    <p:sldId id="330" r:id="rId12"/>
    <p:sldId id="356" r:id="rId13"/>
    <p:sldId id="285" r:id="rId14"/>
    <p:sldId id="306" r:id="rId15"/>
    <p:sldId id="331" r:id="rId16"/>
    <p:sldId id="332" r:id="rId17"/>
    <p:sldId id="307" r:id="rId18"/>
    <p:sldId id="308" r:id="rId19"/>
    <p:sldId id="314" r:id="rId20"/>
    <p:sldId id="373" r:id="rId21"/>
    <p:sldId id="374" r:id="rId22"/>
    <p:sldId id="321" r:id="rId23"/>
    <p:sldId id="334" r:id="rId24"/>
    <p:sldId id="318" r:id="rId25"/>
    <p:sldId id="320" r:id="rId26"/>
    <p:sldId id="279" r:id="rId27"/>
    <p:sldId id="315" r:id="rId28"/>
    <p:sldId id="31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cursividad" id="{273B5B85-8E7B-4C44-83C7-9838F249E2E0}">
          <p14:sldIdLst>
            <p14:sldId id="323"/>
            <p14:sldId id="324"/>
            <p14:sldId id="325"/>
            <p14:sldId id="326"/>
            <p14:sldId id="328"/>
          </p14:sldIdLst>
        </p14:section>
        <p14:section name="Introducción" id="{CBE4215B-77CF-4EA8-B866-4BF8B5688440}">
          <p14:sldIdLst>
            <p14:sldId id="280"/>
          </p14:sldIdLst>
        </p14:section>
        <p14:section name="Factorial" id="{C3A545E4-6CA2-4604-B204-5D58C8D7C006}">
          <p14:sldIdLst>
            <p14:sldId id="284"/>
            <p14:sldId id="292"/>
            <p14:sldId id="330"/>
            <p14:sldId id="356"/>
          </p14:sldIdLst>
        </p14:section>
        <p14:section name="Torres de Hanoi" id="{C3C34AF8-D7D4-46D9-B78E-DBA0632BBB36}">
          <p14:sldIdLst>
            <p14:sldId id="285"/>
            <p14:sldId id="306"/>
            <p14:sldId id="331"/>
            <p14:sldId id="332"/>
            <p14:sldId id="307"/>
            <p14:sldId id="308"/>
            <p14:sldId id="314"/>
            <p14:sldId id="373"/>
            <p14:sldId id="374"/>
          </p14:sldIdLst>
        </p14:section>
        <p14:section name="Fractales" id="{76D15186-C89E-4C8A-9D8E-8921059675D0}">
          <p14:sldIdLst>
            <p14:sldId id="321"/>
            <p14:sldId id="334"/>
            <p14:sldId id="318"/>
            <p14:sldId id="320"/>
          </p14:sldIdLst>
        </p14:section>
        <p14:section name="Ejercicios" id="{7FBDB652-DB56-4974-B7C2-0E42E24E8AFF}">
          <p14:sldIdLst>
            <p14:sldId id="279"/>
            <p14:sldId id="315"/>
            <p14:sldId id="3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5" autoAdjust="0"/>
    <p:restoredTop sz="87292" autoAdjust="0"/>
  </p:normalViewPr>
  <p:slideViewPr>
    <p:cSldViewPr snapToGrid="0" showGuides="1">
      <p:cViewPr varScale="1">
        <p:scale>
          <a:sx n="93" d="100"/>
          <a:sy n="93" d="100"/>
        </p:scale>
        <p:origin x="1674" y="84"/>
      </p:cViewPr>
      <p:guideLst>
        <p:guide orient="horz" pos="213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759B5-99D7-43C5-A810-99ECACD30A87}" type="datetimeFigureOut">
              <a:rPr lang="es-ES" smtClean="0"/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2DB31-C82B-49A7-8A7E-B252DE8C7283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2DB31-C82B-49A7-8A7E-B252DE8C7283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2DB31-C82B-49A7-8A7E-B252DE8C7283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3400" y="1122363"/>
            <a:ext cx="6197600" cy="2387600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3400" y="3602038"/>
            <a:ext cx="61976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9" name="Rectangle 8"/>
          <p:cNvSpPr/>
          <p:nvPr userDrawn="1"/>
        </p:nvSpPr>
        <p:spPr>
          <a:xfrm>
            <a:off x="1295401" y="902230"/>
            <a:ext cx="67734" cy="1087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 userDrawn="1"/>
        </p:nvSpPr>
        <p:spPr>
          <a:xfrm>
            <a:off x="1295401" y="1989667"/>
            <a:ext cx="67734" cy="375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 marL="514350" indent="-171450">
              <a:buFont typeface="Calibri" panose="020F0502020204030204" pitchFamily="34" charset="0"/>
              <a:buChar char="‐"/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100"/>
            </a:lvl1pPr>
          </a:lstStyle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9116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0133"/>
            <a:ext cx="3886200" cy="46868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90133"/>
            <a:ext cx="3886200" cy="46868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1493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48063" y="6492875"/>
            <a:ext cx="2057400" cy="365125"/>
          </a:xfrm>
        </p:spPr>
        <p:txBody>
          <a:bodyPr/>
          <a:lstStyle>
            <a:lvl1pPr>
              <a:defRPr sz="11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234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81667"/>
            <a:ext cx="7886700" cy="4695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Programación, MATCOM UH 2023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r="528"/>
          <a:stretch>
            <a:fillRect/>
          </a:stretch>
        </p:blipFill>
        <p:spPr>
          <a:xfrm>
            <a:off x="1678075" y="1183082"/>
            <a:ext cx="5167011" cy="4368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02885" y="431165"/>
            <a:ext cx="32772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Triángulo</a:t>
            </a:r>
            <a:r>
              <a:rPr lang="en-US" sz="28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dentro</a:t>
            </a:r>
            <a:r>
              <a:rPr lang="en-US" sz="28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de </a:t>
            </a:r>
            <a:r>
              <a:rPr lang="en-US" sz="28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triángulo</a:t>
            </a:r>
            <a:r>
              <a:rPr lang="en-US" sz="28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dentro</a:t>
            </a:r>
            <a:r>
              <a:rPr lang="en-US" sz="28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de </a:t>
            </a:r>
            <a:r>
              <a:rPr lang="en-US" sz="28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triángulo</a:t>
            </a:r>
            <a:r>
              <a:rPr lang="en-US" sz="28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…….. </a:t>
            </a:r>
            <a:r>
              <a:rPr lang="en-US" sz="28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dentro</a:t>
            </a:r>
            <a:r>
              <a:rPr lang="en-US" sz="28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de </a:t>
            </a:r>
            <a:r>
              <a:rPr lang="en-US" sz="28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triángulo</a:t>
            </a:r>
            <a:r>
              <a:rPr lang="en-US" sz="28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 …..</a:t>
            </a:r>
            <a:endParaRPr lang="en-US" sz="2800" dirty="0" smtClean="0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" y="104140"/>
            <a:ext cx="4638675" cy="1023620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sz="3600" b="1" dirty="0">
                <a:latin typeface="Arial Narrow" panose="020B0606020202030204" charset="0"/>
                <a:cs typeface="Arial Narrow" panose="020B0606020202030204" charset="0"/>
              </a:rPr>
              <a:t>Máximo Común Divisor</a:t>
            </a:r>
            <a:endParaRPr lang="en-US" sz="3600" b="1" dirty="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20" y="1775447"/>
            <a:ext cx="6891043" cy="303785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4517444" y="3227244"/>
            <a:ext cx="3853899" cy="1328578"/>
          </a:xfrm>
          <a:prstGeom prst="wedgeRoundRectCallout">
            <a:avLst>
              <a:gd name="adj1" fmla="val -73414"/>
              <a:gd name="adj2" fmla="val -49535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dirty="0" err="1" smtClean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Caso Base. O sea ir restando siempre el menor al mayor para quedarnos con esos dos, cuando el menor sea 0 entonces el otro es el MCD</a:t>
            </a:r>
            <a:endParaRPr lang="en-US" dirty="0" err="1" smtClean="0">
              <a:solidFill>
                <a:schemeClr val="lt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773"/>
            <a:ext cx="3918097" cy="68514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Narrow" panose="020B0606020202030204" charset="0"/>
                <a:cs typeface="Arial Narrow" panose="020B0606020202030204" charset="0"/>
              </a:rPr>
              <a:t>Torres</a:t>
            </a:r>
            <a:r>
              <a:rPr lang="en-US" dirty="0" smtClean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3600" b="1" dirty="0">
                <a:latin typeface="Arial Narrow" panose="020B0606020202030204" charset="0"/>
                <a:cs typeface="Arial Narrow" panose="020B0606020202030204" charset="0"/>
              </a:rPr>
              <a:t>de</a:t>
            </a:r>
            <a:r>
              <a:rPr lang="en-US" dirty="0" smtClean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3600" b="1" dirty="0">
                <a:latin typeface="Arial Narrow" panose="020B0606020202030204" charset="0"/>
                <a:cs typeface="Arial Narrow" panose="020B0606020202030204" charset="0"/>
              </a:rPr>
              <a:t>Hanoi</a:t>
            </a:r>
            <a:endParaRPr lang="en-US" sz="3600" b="1" dirty="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38" y="147894"/>
            <a:ext cx="2457450" cy="10812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8194" y="1220133"/>
            <a:ext cx="8531050" cy="1568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400" dirty="0">
                <a:latin typeface="Arial Narrow" panose="020B0606020202030204" charset="0"/>
                <a:cs typeface="Arial Narrow" panose="020B0606020202030204" charset="0"/>
              </a:rPr>
              <a:t>Tenemos </a:t>
            </a:r>
            <a:r>
              <a:rPr lang="es-MX" sz="2400" dirty="0" smtClean="0">
                <a:latin typeface="Arial Narrow" panose="020B0606020202030204" charset="0"/>
                <a:cs typeface="Arial Narrow" panose="020B0606020202030204" charset="0"/>
              </a:rPr>
              <a:t>en una torre una </a:t>
            </a:r>
            <a:r>
              <a:rPr lang="es-MX" sz="2400" dirty="0">
                <a:latin typeface="Arial Narrow" panose="020B0606020202030204" charset="0"/>
                <a:cs typeface="Arial Narrow" panose="020B0606020202030204" charset="0"/>
              </a:rPr>
              <a:t>pila de </a:t>
            </a:r>
            <a:r>
              <a:rPr lang="es-MX" sz="2400" dirty="0" smtClean="0">
                <a:latin typeface="Arial Narrow" panose="020B0606020202030204" charset="0"/>
                <a:cs typeface="Arial Narrow" panose="020B0606020202030204" charset="0"/>
              </a:rPr>
              <a:t>discos de </a:t>
            </a:r>
            <a:r>
              <a:rPr lang="es-MX" sz="2400" dirty="0">
                <a:latin typeface="Arial Narrow" panose="020B0606020202030204" charset="0"/>
                <a:cs typeface="Arial Narrow" panose="020B0606020202030204" charset="0"/>
              </a:rPr>
              <a:t>mayor a menor y queremos pasarlos </a:t>
            </a:r>
            <a:r>
              <a:rPr lang="es-MX" sz="2400" dirty="0" smtClean="0">
                <a:latin typeface="Arial Narrow" panose="020B0606020202030204" charset="0"/>
                <a:cs typeface="Arial Narrow" panose="020B0606020202030204" charset="0"/>
              </a:rPr>
              <a:t>a la tercera torre usando la del medio como </a:t>
            </a:r>
            <a:r>
              <a:rPr lang="es-MX" sz="2400" dirty="0">
                <a:latin typeface="Arial Narrow" panose="020B0606020202030204" charset="0"/>
                <a:cs typeface="Arial Narrow" panose="020B0606020202030204" charset="0"/>
              </a:rPr>
              <a:t>auxiliar, </a:t>
            </a:r>
            <a:r>
              <a:rPr lang="es-MX" sz="2400" dirty="0" smtClean="0">
                <a:latin typeface="Arial Narrow" panose="020B0606020202030204" charset="0"/>
                <a:cs typeface="Arial Narrow" panose="020B0606020202030204" charset="0"/>
              </a:rPr>
              <a:t>pero solo se puede mover un disco a la vez y </a:t>
            </a:r>
            <a:r>
              <a:rPr lang="es-MX" sz="2400" dirty="0">
                <a:latin typeface="Arial Narrow" panose="020B0606020202030204" charset="0"/>
                <a:cs typeface="Arial Narrow" panose="020B0606020202030204" charset="0"/>
              </a:rPr>
              <a:t>nunca </a:t>
            </a:r>
            <a:r>
              <a:rPr lang="es-MX" sz="2400" dirty="0" smtClean="0">
                <a:latin typeface="Arial Narrow" panose="020B0606020202030204" charset="0"/>
                <a:cs typeface="Arial Narrow" panose="020B0606020202030204" charset="0"/>
              </a:rPr>
              <a:t>se puede poner un </a:t>
            </a:r>
            <a:r>
              <a:rPr lang="es-MX" sz="2400" dirty="0">
                <a:latin typeface="Arial Narrow" panose="020B0606020202030204" charset="0"/>
                <a:cs typeface="Arial Narrow" panose="020B0606020202030204" charset="0"/>
              </a:rPr>
              <a:t>disco de mayor tamaño sobre uno </a:t>
            </a:r>
            <a:r>
              <a:rPr lang="es-MX" sz="2400" dirty="0" smtClean="0">
                <a:latin typeface="Arial Narrow" panose="020B0606020202030204" charset="0"/>
                <a:cs typeface="Arial Narrow" panose="020B0606020202030204" charset="0"/>
              </a:rPr>
              <a:t>menor tamaño</a:t>
            </a:r>
            <a:endParaRPr lang="es-MX" sz="2400" dirty="0" smtClean="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8" name="22 Rectángulo redondeado"/>
          <p:cNvSpPr/>
          <p:nvPr/>
        </p:nvSpPr>
        <p:spPr bwMode="auto">
          <a:xfrm>
            <a:off x="1653363" y="3044978"/>
            <a:ext cx="59180" cy="1301965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25 Rectángulo redondeado"/>
          <p:cNvSpPr/>
          <p:nvPr/>
        </p:nvSpPr>
        <p:spPr bwMode="auto">
          <a:xfrm>
            <a:off x="947964" y="4042144"/>
            <a:ext cx="1524000" cy="228600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29 Rectángulo redondeado"/>
          <p:cNvSpPr/>
          <p:nvPr/>
        </p:nvSpPr>
        <p:spPr bwMode="auto">
          <a:xfrm>
            <a:off x="1158063" y="3660792"/>
            <a:ext cx="1066800" cy="22860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30 Rectángulo redondeado"/>
          <p:cNvSpPr/>
          <p:nvPr/>
        </p:nvSpPr>
        <p:spPr bwMode="auto">
          <a:xfrm>
            <a:off x="1386663" y="3267410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31 Rectángulo redondeado"/>
          <p:cNvSpPr/>
          <p:nvPr/>
        </p:nvSpPr>
        <p:spPr bwMode="auto">
          <a:xfrm>
            <a:off x="4396563" y="3044978"/>
            <a:ext cx="59180" cy="1301966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32 Rectángulo redondeado"/>
          <p:cNvSpPr/>
          <p:nvPr/>
        </p:nvSpPr>
        <p:spPr bwMode="auto">
          <a:xfrm>
            <a:off x="6987363" y="3044978"/>
            <a:ext cx="59180" cy="1301966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33 Rectángulo redondeado"/>
          <p:cNvSpPr/>
          <p:nvPr/>
        </p:nvSpPr>
        <p:spPr bwMode="auto">
          <a:xfrm>
            <a:off x="6758763" y="4042144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" name="34 Rectángulo redondeado"/>
          <p:cNvSpPr/>
          <p:nvPr/>
        </p:nvSpPr>
        <p:spPr bwMode="auto">
          <a:xfrm>
            <a:off x="3918097" y="4042144"/>
            <a:ext cx="1066800" cy="22860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35 Rectángulo redondeado"/>
          <p:cNvSpPr/>
          <p:nvPr/>
        </p:nvSpPr>
        <p:spPr bwMode="auto">
          <a:xfrm>
            <a:off x="4146697" y="3737344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36 Rectángulo redondeado"/>
          <p:cNvSpPr/>
          <p:nvPr/>
        </p:nvSpPr>
        <p:spPr bwMode="auto">
          <a:xfrm>
            <a:off x="6260801" y="4042144"/>
            <a:ext cx="1524000" cy="228600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37 Rectángulo redondeado"/>
          <p:cNvSpPr/>
          <p:nvPr/>
        </p:nvSpPr>
        <p:spPr bwMode="auto">
          <a:xfrm>
            <a:off x="1424763" y="4042144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" name="38 Rectángulo redondeado"/>
          <p:cNvSpPr/>
          <p:nvPr/>
        </p:nvSpPr>
        <p:spPr bwMode="auto">
          <a:xfrm>
            <a:off x="6457950" y="3737344"/>
            <a:ext cx="1066800" cy="22860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" name="39 Rectángulo redondeado"/>
          <p:cNvSpPr/>
          <p:nvPr/>
        </p:nvSpPr>
        <p:spPr bwMode="auto">
          <a:xfrm>
            <a:off x="6718001" y="3432544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83511" y="4603751"/>
            <a:ext cx="2015904" cy="1676400"/>
            <a:chOff x="703218" y="4724400"/>
            <a:chExt cx="2015904" cy="1676400"/>
          </a:xfrm>
        </p:grpSpPr>
        <p:sp>
          <p:nvSpPr>
            <p:cNvPr id="23" name="40 Rectángulo redondeado"/>
            <p:cNvSpPr/>
            <p:nvPr/>
          </p:nvSpPr>
          <p:spPr bwMode="auto">
            <a:xfrm>
              <a:off x="1676400" y="4724400"/>
              <a:ext cx="74663" cy="1676400"/>
            </a:xfrm>
            <a:prstGeom prst="round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s-E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4" name="41 Rectángulo redondeado"/>
            <p:cNvSpPr/>
            <p:nvPr/>
          </p:nvSpPr>
          <p:spPr bwMode="auto">
            <a:xfrm>
              <a:off x="881745" y="5943600"/>
              <a:ext cx="1642589" cy="152400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s-E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" name="42 Rectángulo redondeado"/>
            <p:cNvSpPr/>
            <p:nvPr/>
          </p:nvSpPr>
          <p:spPr bwMode="auto">
            <a:xfrm>
              <a:off x="1034145" y="5715000"/>
              <a:ext cx="1269273" cy="15240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s-E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" name="43 Rectángulo redondeado"/>
            <p:cNvSpPr/>
            <p:nvPr/>
          </p:nvSpPr>
          <p:spPr bwMode="auto">
            <a:xfrm>
              <a:off x="1262745" y="5486400"/>
              <a:ext cx="821294" cy="1524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s-E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7" name="45 Rectángulo redondeado"/>
            <p:cNvSpPr/>
            <p:nvPr/>
          </p:nvSpPr>
          <p:spPr bwMode="auto">
            <a:xfrm>
              <a:off x="1415145" y="5257800"/>
              <a:ext cx="522642" cy="1524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s-E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8" name="46 Rectángulo redondeado"/>
            <p:cNvSpPr/>
            <p:nvPr/>
          </p:nvSpPr>
          <p:spPr bwMode="auto">
            <a:xfrm>
              <a:off x="1541418" y="5029200"/>
              <a:ext cx="298652" cy="152400"/>
            </a:xfrm>
            <a:prstGeom prst="roundRect">
              <a:avLst/>
            </a:prstGeom>
            <a:solidFill>
              <a:srgbClr val="FFFF00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s-E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9" name="47 Rectángulo redondeado"/>
            <p:cNvSpPr/>
            <p:nvPr/>
          </p:nvSpPr>
          <p:spPr bwMode="auto">
            <a:xfrm>
              <a:off x="703218" y="6172200"/>
              <a:ext cx="2015904" cy="152400"/>
            </a:xfrm>
            <a:prstGeom prst="roundRect">
              <a:avLst/>
            </a:prstGeom>
            <a:solidFill>
              <a:schemeClr val="bg1">
                <a:lumMod val="60000"/>
                <a:lumOff val="40000"/>
              </a:schemeClr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s-E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30" name="50 CuadroTexto"/>
          <p:cNvSpPr txBox="1"/>
          <p:nvPr/>
        </p:nvSpPr>
        <p:spPr>
          <a:xfrm>
            <a:off x="2921000" y="5334000"/>
            <a:ext cx="5770880" cy="46037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i="0" dirty="0" smtClean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rPr>
              <a:t>¿Cómo mover cualquier cantidad de discos?</a:t>
            </a:r>
            <a:endParaRPr lang="en-US" sz="2400" b="1" i="0" dirty="0" smtClean="0">
              <a:solidFill>
                <a:schemeClr val="bg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26339" y="2853472"/>
            <a:ext cx="922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 Narrow" panose="020B0606020202030204" charset="0"/>
                <a:cs typeface="Arial Narrow" panose="020B0606020202030204" charset="0"/>
              </a:rPr>
              <a:t>ORIGEN</a:t>
            </a:r>
            <a:endParaRPr lang="es-MX" b="1" dirty="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20833" y="2849765"/>
            <a:ext cx="1067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b="1" dirty="0" smtClean="0">
                <a:latin typeface="Arial Narrow" panose="020B0606020202030204" charset="0"/>
                <a:cs typeface="Arial Narrow" panose="020B0606020202030204" charset="0"/>
              </a:rPr>
              <a:t>AUXILIAR</a:t>
            </a:r>
            <a:endParaRPr lang="en-US" b="1" dirty="0" smtClean="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0924" y="2849765"/>
            <a:ext cx="1016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b="1" dirty="0" smtClean="0">
                <a:latin typeface="Arial Narrow" panose="020B0606020202030204" charset="0"/>
                <a:cs typeface="Arial Narrow" panose="020B0606020202030204" charset="0"/>
              </a:rPr>
              <a:t>DESTINO</a:t>
            </a:r>
            <a:endParaRPr lang="en-US" b="1" dirty="0" smtClean="0"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5" grpId="2" animBg="1"/>
      <p:bldP spid="16" grpId="0" animBg="1"/>
      <p:bldP spid="16" grpId="1" animBg="1"/>
      <p:bldP spid="17" grpId="0" animBg="1"/>
      <p:bldP spid="18" grpId="0" animBg="1"/>
      <p:bldP spid="18" grpId="1" animBg="1"/>
      <p:bldP spid="18" grpId="2" animBg="1"/>
      <p:bldP spid="18" grpId="3" animBg="1"/>
      <p:bldP spid="19" grpId="0" animBg="1"/>
      <p:bldP spid="20" grpId="0" animBg="1"/>
      <p:bldP spid="20" grpId="1" animBg="1"/>
      <p:bldP spid="20" grpId="2" animBg="1"/>
      <p:bldP spid="20" grpId="3" animBg="1"/>
      <p:bldP spid="20" grpId="4" animBg="1"/>
      <p:bldP spid="30" grpId="0" bldLvl="0" animBg="1"/>
      <p:bldP spid="32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023407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sz="3600" b="1" dirty="0">
                <a:latin typeface="Arial Narrow" panose="020B0606020202030204" charset="0"/>
                <a:cs typeface="Arial Narrow" panose="020B0606020202030204" charset="0"/>
              </a:rPr>
              <a:t>Torres de Hanoi</a:t>
            </a:r>
            <a:endParaRPr lang="en-US" sz="3600" b="1" dirty="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388533"/>
            <a:ext cx="788670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CASO BASE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/>
              <a:t>Si la </a:t>
            </a:r>
            <a:r>
              <a:rPr lang="en-US" sz="2400" dirty="0" err="1" smtClean="0"/>
              <a:t>cantidad</a:t>
            </a:r>
            <a:r>
              <a:rPr lang="en-US" sz="2400" dirty="0" smtClean="0"/>
              <a:t> de discos a mover </a:t>
            </a:r>
            <a:r>
              <a:rPr lang="en-US" sz="2400" dirty="0" err="1" smtClean="0"/>
              <a:t>es</a:t>
            </a:r>
            <a:r>
              <a:rPr lang="en-US" sz="2400" dirty="0" smtClean="0"/>
              <a:t> 1 </a:t>
            </a:r>
            <a:r>
              <a:rPr lang="en-US" sz="2400" dirty="0" err="1" smtClean="0"/>
              <a:t>pues</a:t>
            </a:r>
            <a:r>
              <a:rPr lang="en-US" sz="2400" dirty="0" smtClean="0"/>
              <a:t> lo </a:t>
            </a:r>
            <a:r>
              <a:rPr lang="en-US" sz="2400" dirty="0" err="1" smtClean="0"/>
              <a:t>movemos</a:t>
            </a:r>
            <a:endParaRPr lang="es-MX" sz="2400" dirty="0"/>
          </a:p>
        </p:txBody>
      </p:sp>
      <p:sp>
        <p:nvSpPr>
          <p:cNvPr id="6" name="22 Rectángulo redondeado"/>
          <p:cNvSpPr/>
          <p:nvPr/>
        </p:nvSpPr>
        <p:spPr bwMode="auto">
          <a:xfrm>
            <a:off x="1515140" y="3242937"/>
            <a:ext cx="76200" cy="1676400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31 Rectángulo redondeado"/>
          <p:cNvSpPr/>
          <p:nvPr/>
        </p:nvSpPr>
        <p:spPr bwMode="auto">
          <a:xfrm>
            <a:off x="4258340" y="3242937"/>
            <a:ext cx="76200" cy="1676400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32 Rectángulo redondeado"/>
          <p:cNvSpPr/>
          <p:nvPr/>
        </p:nvSpPr>
        <p:spPr bwMode="auto">
          <a:xfrm>
            <a:off x="6849140" y="3242937"/>
            <a:ext cx="76200" cy="1676400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33 Rectángulo redondeado"/>
          <p:cNvSpPr/>
          <p:nvPr/>
        </p:nvSpPr>
        <p:spPr bwMode="auto">
          <a:xfrm>
            <a:off x="6582440" y="4711084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37 Rectángulo redondeado"/>
          <p:cNvSpPr/>
          <p:nvPr/>
        </p:nvSpPr>
        <p:spPr bwMode="auto">
          <a:xfrm>
            <a:off x="1248440" y="4711084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6955" y="32260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4381449" y="32223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s-MX" dirty="0"/>
          </a:p>
        </p:txBody>
      </p:sp>
      <p:sp>
        <p:nvSpPr>
          <p:cNvPr id="21" name="TextBox 20"/>
          <p:cNvSpPr txBox="1"/>
          <p:nvPr/>
        </p:nvSpPr>
        <p:spPr>
          <a:xfrm>
            <a:off x="7001540" y="32223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023407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sz="3600" b="1" dirty="0">
                <a:latin typeface="Arial Narrow" panose="020B0606020202030204" charset="0"/>
                <a:cs typeface="Arial Narrow" panose="020B0606020202030204" charset="0"/>
              </a:rPr>
              <a:t>Torres de Hanoi</a:t>
            </a:r>
            <a:endParaRPr lang="en-US" sz="3600" b="1" dirty="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388533"/>
            <a:ext cx="788670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CASO BASE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/>
              <a:t>Mover 1 disco de un ORIGEN A </a:t>
            </a:r>
            <a:r>
              <a:rPr lang="en-US" sz="2400" dirty="0" err="1" smtClean="0"/>
              <a:t>a</a:t>
            </a:r>
            <a:r>
              <a:rPr lang="en-US" sz="2400" dirty="0" smtClean="0"/>
              <a:t> un DESTINO C</a:t>
            </a:r>
            <a:endParaRPr lang="es-MX" sz="2400" dirty="0"/>
          </a:p>
        </p:txBody>
      </p:sp>
      <p:sp>
        <p:nvSpPr>
          <p:cNvPr id="6" name="22 Rectángulo redondeado"/>
          <p:cNvSpPr/>
          <p:nvPr/>
        </p:nvSpPr>
        <p:spPr bwMode="auto">
          <a:xfrm>
            <a:off x="1515140" y="3242937"/>
            <a:ext cx="76200" cy="1676400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31 Rectángulo redondeado"/>
          <p:cNvSpPr/>
          <p:nvPr/>
        </p:nvSpPr>
        <p:spPr bwMode="auto">
          <a:xfrm>
            <a:off x="4258340" y="3242937"/>
            <a:ext cx="76200" cy="1676400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32 Rectángulo redondeado"/>
          <p:cNvSpPr/>
          <p:nvPr/>
        </p:nvSpPr>
        <p:spPr bwMode="auto">
          <a:xfrm>
            <a:off x="6849140" y="3242937"/>
            <a:ext cx="76200" cy="1676400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" name="36 Rectángulo redondeado"/>
          <p:cNvSpPr/>
          <p:nvPr/>
        </p:nvSpPr>
        <p:spPr bwMode="auto">
          <a:xfrm>
            <a:off x="829340" y="4690737"/>
            <a:ext cx="1524000" cy="228600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38 Rectángulo redondeado"/>
          <p:cNvSpPr/>
          <p:nvPr/>
        </p:nvSpPr>
        <p:spPr bwMode="auto">
          <a:xfrm>
            <a:off x="3763040" y="4690737"/>
            <a:ext cx="1066800" cy="22860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6955" y="32260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4381449" y="32223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s-MX" dirty="0"/>
          </a:p>
        </p:txBody>
      </p:sp>
      <p:sp>
        <p:nvSpPr>
          <p:cNvPr id="21" name="TextBox 20"/>
          <p:cNvSpPr txBox="1"/>
          <p:nvPr/>
        </p:nvSpPr>
        <p:spPr>
          <a:xfrm>
            <a:off x="7001540" y="32223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s-MX" dirty="0"/>
          </a:p>
        </p:txBody>
      </p:sp>
      <p:sp>
        <p:nvSpPr>
          <p:cNvPr id="23" name="37 Rectángulo redondeado"/>
          <p:cNvSpPr/>
          <p:nvPr/>
        </p:nvSpPr>
        <p:spPr bwMode="auto">
          <a:xfrm>
            <a:off x="3991640" y="4363578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36 Rectángulo redondeado"/>
          <p:cNvSpPr/>
          <p:nvPr/>
        </p:nvSpPr>
        <p:spPr bwMode="auto">
          <a:xfrm>
            <a:off x="6125240" y="4708990"/>
            <a:ext cx="1524000" cy="228600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023407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sz="3600" b="1" dirty="0">
                <a:latin typeface="Arial Narrow" panose="020B0606020202030204" charset="0"/>
                <a:cs typeface="Arial Narrow" panose="020B0606020202030204" charset="0"/>
              </a:rPr>
              <a:t>Torres de Hanoi</a:t>
            </a:r>
            <a:endParaRPr lang="en-US" sz="3600" b="1" dirty="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388533"/>
            <a:ext cx="788670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CASO BASE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/>
              <a:t>Mover 1 disco de un ORIGEN A </a:t>
            </a:r>
            <a:r>
              <a:rPr lang="en-US" sz="2400" dirty="0" err="1" smtClean="0"/>
              <a:t>a</a:t>
            </a:r>
            <a:r>
              <a:rPr lang="en-US" sz="2400" dirty="0" smtClean="0"/>
              <a:t> un DESTINO C</a:t>
            </a:r>
            <a:endParaRPr lang="es-MX" sz="2400" dirty="0"/>
          </a:p>
        </p:txBody>
      </p:sp>
      <p:sp>
        <p:nvSpPr>
          <p:cNvPr id="6" name="22 Rectángulo redondeado"/>
          <p:cNvSpPr/>
          <p:nvPr/>
        </p:nvSpPr>
        <p:spPr bwMode="auto">
          <a:xfrm>
            <a:off x="1515140" y="3242937"/>
            <a:ext cx="76200" cy="1676400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31 Rectángulo redondeado"/>
          <p:cNvSpPr/>
          <p:nvPr/>
        </p:nvSpPr>
        <p:spPr bwMode="auto">
          <a:xfrm>
            <a:off x="4258340" y="3242937"/>
            <a:ext cx="76200" cy="1676400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32 Rectángulo redondeado"/>
          <p:cNvSpPr/>
          <p:nvPr/>
        </p:nvSpPr>
        <p:spPr bwMode="auto">
          <a:xfrm>
            <a:off x="6849140" y="3242937"/>
            <a:ext cx="76200" cy="1676400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38 Rectángulo redondeado"/>
          <p:cNvSpPr/>
          <p:nvPr/>
        </p:nvSpPr>
        <p:spPr bwMode="auto">
          <a:xfrm>
            <a:off x="6315740" y="4363578"/>
            <a:ext cx="1066800" cy="22860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6955" y="32260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4381449" y="32223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s-MX" dirty="0"/>
          </a:p>
        </p:txBody>
      </p:sp>
      <p:sp>
        <p:nvSpPr>
          <p:cNvPr id="21" name="TextBox 20"/>
          <p:cNvSpPr txBox="1"/>
          <p:nvPr/>
        </p:nvSpPr>
        <p:spPr>
          <a:xfrm>
            <a:off x="7001540" y="32223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s-MX" dirty="0"/>
          </a:p>
        </p:txBody>
      </p:sp>
      <p:sp>
        <p:nvSpPr>
          <p:cNvPr id="23" name="37 Rectángulo redondeado"/>
          <p:cNvSpPr/>
          <p:nvPr/>
        </p:nvSpPr>
        <p:spPr bwMode="auto">
          <a:xfrm>
            <a:off x="1260802" y="4711583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36 Rectángulo redondeado"/>
          <p:cNvSpPr/>
          <p:nvPr/>
        </p:nvSpPr>
        <p:spPr bwMode="auto">
          <a:xfrm>
            <a:off x="6125240" y="4708990"/>
            <a:ext cx="1524000" cy="228600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37 Rectángulo redondeado"/>
          <p:cNvSpPr/>
          <p:nvPr/>
        </p:nvSpPr>
        <p:spPr bwMode="auto">
          <a:xfrm>
            <a:off x="6544340" y="3966837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023407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sz="3600" b="1" dirty="0">
                <a:latin typeface="Arial Narrow" panose="020B0606020202030204" charset="0"/>
                <a:cs typeface="Arial Narrow" panose="020B0606020202030204" charset="0"/>
              </a:rPr>
              <a:t>Torres de Hanoi</a:t>
            </a:r>
            <a:endParaRPr lang="en-US" sz="3600" b="1" dirty="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388533"/>
            <a:ext cx="7886700" cy="26765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SUBPROBLEMA, el problema se reduce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smtClean="0"/>
              <a:t>Si la </a:t>
            </a:r>
            <a:r>
              <a:rPr lang="en-US" sz="2800" dirty="0" err="1" smtClean="0"/>
              <a:t>cantidad</a:t>
            </a:r>
            <a:r>
              <a:rPr lang="en-US" sz="2800" dirty="0" smtClean="0"/>
              <a:t> de discos </a:t>
            </a:r>
            <a:r>
              <a:rPr lang="en-US" sz="2800" dirty="0" err="1" smtClean="0"/>
              <a:t>es</a:t>
            </a:r>
            <a:r>
              <a:rPr lang="en-US" sz="2800" dirty="0" smtClean="0"/>
              <a:t> mayor </a:t>
            </a:r>
            <a:r>
              <a:rPr lang="en-US" sz="2800" dirty="0" err="1" smtClean="0"/>
              <a:t>que</a:t>
            </a:r>
            <a:r>
              <a:rPr lang="en-US" sz="2800" dirty="0" smtClean="0"/>
              <a:t> 1</a:t>
            </a:r>
            <a:endParaRPr lang="en-US" sz="2800" dirty="0" smtClean="0"/>
          </a:p>
          <a:p>
            <a:pPr marL="457200" indent="-457200">
              <a:buAutoNum type="arabicPeriod"/>
            </a:pPr>
            <a:r>
              <a:rPr lang="en-US" sz="2800" dirty="0" smtClean="0"/>
              <a:t>Mover (n-1) discos de ORIGEN a AUXILIAR</a:t>
            </a:r>
            <a:endParaRPr lang="en-US" sz="2800" dirty="0" smtClean="0"/>
          </a:p>
          <a:p>
            <a:pPr marL="457200" indent="-457200">
              <a:buAutoNum type="arabicPeriod"/>
            </a:pPr>
            <a:r>
              <a:rPr lang="en-US" sz="2800" dirty="0" smtClean="0"/>
              <a:t>Mover el disco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queda</a:t>
            </a:r>
            <a:r>
              <a:rPr lang="en-US" sz="2800" dirty="0" smtClean="0"/>
              <a:t> en ORIGEN para DESTINO</a:t>
            </a:r>
            <a:endParaRPr lang="en-US" sz="2800" dirty="0" smtClean="0"/>
          </a:p>
          <a:p>
            <a:pPr marL="457200" indent="-457200">
              <a:buAutoNum type="arabicPeriod"/>
            </a:pPr>
            <a:r>
              <a:rPr lang="en-US" sz="2800" dirty="0" smtClean="0"/>
              <a:t>Mover los (n-1) de AUXILIAR a DESTINO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1"/>
            <a:ext cx="7886700" cy="1023407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sz="3600" b="1" dirty="0">
                <a:latin typeface="Arial Narrow" panose="020B0606020202030204" charset="0"/>
                <a:cs typeface="Arial Narrow" panose="020B0606020202030204" charset="0"/>
              </a:rPr>
              <a:t>Torres de Hanoi</a:t>
            </a:r>
            <a:endParaRPr lang="en-US" sz="3600" b="1" dirty="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6" name="22 Rectángulo redondeado"/>
          <p:cNvSpPr/>
          <p:nvPr/>
        </p:nvSpPr>
        <p:spPr bwMode="auto">
          <a:xfrm>
            <a:off x="1616150" y="1432467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31 Rectángulo redondeado"/>
          <p:cNvSpPr/>
          <p:nvPr/>
        </p:nvSpPr>
        <p:spPr bwMode="auto">
          <a:xfrm>
            <a:off x="4359350" y="1432467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32 Rectángulo redondeado"/>
          <p:cNvSpPr/>
          <p:nvPr/>
        </p:nvSpPr>
        <p:spPr bwMode="auto">
          <a:xfrm>
            <a:off x="6950150" y="1432467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" name="36 Rectángulo redondeado"/>
          <p:cNvSpPr/>
          <p:nvPr/>
        </p:nvSpPr>
        <p:spPr bwMode="auto">
          <a:xfrm>
            <a:off x="908507" y="2148930"/>
            <a:ext cx="1524000" cy="228600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38 Rectángulo redondeado"/>
          <p:cNvSpPr/>
          <p:nvPr/>
        </p:nvSpPr>
        <p:spPr bwMode="auto">
          <a:xfrm>
            <a:off x="1105656" y="1844130"/>
            <a:ext cx="1066800" cy="22860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2394" y="101263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ORIGEN</a:t>
            </a:r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3892468" y="1024488"/>
            <a:ext cx="105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AUXILIAR</a:t>
            </a:r>
            <a:endParaRPr lang="es-MX" dirty="0"/>
          </a:p>
        </p:txBody>
      </p:sp>
      <p:sp>
        <p:nvSpPr>
          <p:cNvPr id="21" name="TextBox 20"/>
          <p:cNvSpPr txBox="1"/>
          <p:nvPr/>
        </p:nvSpPr>
        <p:spPr>
          <a:xfrm>
            <a:off x="6503434" y="1039799"/>
            <a:ext cx="10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DESTINO</a:t>
            </a:r>
            <a:endParaRPr lang="es-MX" dirty="0"/>
          </a:p>
        </p:txBody>
      </p:sp>
      <p:sp>
        <p:nvSpPr>
          <p:cNvPr id="23" name="37 Rectángulo redondeado"/>
          <p:cNvSpPr/>
          <p:nvPr/>
        </p:nvSpPr>
        <p:spPr bwMode="auto">
          <a:xfrm>
            <a:off x="1365707" y="1543762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" name="22 Rectángulo redondeado"/>
          <p:cNvSpPr/>
          <p:nvPr/>
        </p:nvSpPr>
        <p:spPr bwMode="auto">
          <a:xfrm>
            <a:off x="1616150" y="2656997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2" name="31 Rectángulo redondeado"/>
          <p:cNvSpPr/>
          <p:nvPr/>
        </p:nvSpPr>
        <p:spPr bwMode="auto">
          <a:xfrm>
            <a:off x="4359350" y="2656997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3" name="32 Rectángulo redondeado"/>
          <p:cNvSpPr/>
          <p:nvPr/>
        </p:nvSpPr>
        <p:spPr bwMode="auto">
          <a:xfrm>
            <a:off x="6950150" y="2656997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4" name="36 Rectángulo redondeado"/>
          <p:cNvSpPr/>
          <p:nvPr/>
        </p:nvSpPr>
        <p:spPr bwMode="auto">
          <a:xfrm>
            <a:off x="908507" y="3373460"/>
            <a:ext cx="1524000" cy="228600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" name="38 Rectángulo redondeado"/>
          <p:cNvSpPr/>
          <p:nvPr/>
        </p:nvSpPr>
        <p:spPr bwMode="auto">
          <a:xfrm>
            <a:off x="3825950" y="3387200"/>
            <a:ext cx="1066800" cy="22860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" name="37 Rectángulo redondeado"/>
          <p:cNvSpPr/>
          <p:nvPr/>
        </p:nvSpPr>
        <p:spPr bwMode="auto">
          <a:xfrm>
            <a:off x="4086001" y="3086832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" name="22 Rectángulo redondeado"/>
          <p:cNvSpPr/>
          <p:nvPr/>
        </p:nvSpPr>
        <p:spPr bwMode="auto">
          <a:xfrm>
            <a:off x="1616150" y="3924085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8" name="31 Rectángulo redondeado"/>
          <p:cNvSpPr/>
          <p:nvPr/>
        </p:nvSpPr>
        <p:spPr bwMode="auto">
          <a:xfrm>
            <a:off x="4359350" y="3924085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9" name="32 Rectángulo redondeado"/>
          <p:cNvSpPr/>
          <p:nvPr/>
        </p:nvSpPr>
        <p:spPr bwMode="auto">
          <a:xfrm>
            <a:off x="6950150" y="3924085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0" name="36 Rectángulo redondeado"/>
          <p:cNvSpPr/>
          <p:nvPr/>
        </p:nvSpPr>
        <p:spPr bwMode="auto">
          <a:xfrm>
            <a:off x="6211009" y="4654288"/>
            <a:ext cx="1524000" cy="228600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1" name="38 Rectángulo redondeado"/>
          <p:cNvSpPr/>
          <p:nvPr/>
        </p:nvSpPr>
        <p:spPr bwMode="auto">
          <a:xfrm>
            <a:off x="3825950" y="4654288"/>
            <a:ext cx="1066800" cy="22860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2" name="37 Rectángulo redondeado"/>
          <p:cNvSpPr/>
          <p:nvPr/>
        </p:nvSpPr>
        <p:spPr bwMode="auto">
          <a:xfrm>
            <a:off x="4086001" y="4353920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3" name="22 Rectángulo redondeado"/>
          <p:cNvSpPr/>
          <p:nvPr/>
        </p:nvSpPr>
        <p:spPr bwMode="auto">
          <a:xfrm>
            <a:off x="1616150" y="5144165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4" name="31 Rectángulo redondeado"/>
          <p:cNvSpPr/>
          <p:nvPr/>
        </p:nvSpPr>
        <p:spPr bwMode="auto">
          <a:xfrm>
            <a:off x="4359350" y="5144165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5" name="32 Rectángulo redondeado"/>
          <p:cNvSpPr/>
          <p:nvPr/>
        </p:nvSpPr>
        <p:spPr bwMode="auto">
          <a:xfrm>
            <a:off x="6950150" y="5144165"/>
            <a:ext cx="45719" cy="1005811"/>
          </a:xfrm>
          <a:prstGeom prst="round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6" name="36 Rectángulo redondeado"/>
          <p:cNvSpPr/>
          <p:nvPr/>
        </p:nvSpPr>
        <p:spPr bwMode="auto">
          <a:xfrm>
            <a:off x="6211009" y="5874368"/>
            <a:ext cx="1524000" cy="228600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7" name="38 Rectángulo redondeado"/>
          <p:cNvSpPr/>
          <p:nvPr/>
        </p:nvSpPr>
        <p:spPr bwMode="auto">
          <a:xfrm>
            <a:off x="6416750" y="5562615"/>
            <a:ext cx="1066800" cy="22860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8" name="37 Rectángulo redondeado"/>
          <p:cNvSpPr/>
          <p:nvPr/>
        </p:nvSpPr>
        <p:spPr bwMode="auto">
          <a:xfrm>
            <a:off x="6676801" y="5262247"/>
            <a:ext cx="6096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2139632" y="3696731"/>
            <a:ext cx="1439694" cy="595320"/>
          </a:xfrm>
          <a:prstGeom prst="wedgeRoundRectCallout">
            <a:avLst>
              <a:gd name="adj1" fmla="val -67799"/>
              <a:gd name="adj2" fmla="val -5962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dk1"/>
                </a:solidFill>
              </a:rPr>
              <a:t>Caso Base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262" y="1443346"/>
            <a:ext cx="1319499" cy="661650"/>
          </a:xfrm>
          <a:prstGeom prst="rect">
            <a:avLst/>
          </a:prstGeom>
          <a:solidFill>
            <a:schemeClr val="bg1">
              <a:lumMod val="65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ounded Rectangular Callout 49"/>
          <p:cNvSpPr/>
          <p:nvPr/>
        </p:nvSpPr>
        <p:spPr>
          <a:xfrm>
            <a:off x="2625090" y="1445260"/>
            <a:ext cx="1689100" cy="746760"/>
          </a:xfrm>
          <a:prstGeom prst="wedgeRoundRectCallout">
            <a:avLst>
              <a:gd name="adj1" fmla="val -69276"/>
              <a:gd name="adj2" fmla="val 1002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dk1"/>
                </a:solidFill>
              </a:rPr>
              <a:t>Subproblema</a:t>
            </a:r>
            <a:endParaRPr lang="en-US" sz="2000" b="1" dirty="0" err="1" smtClean="0">
              <a:solidFill>
                <a:schemeClr val="dk1"/>
              </a:solidFill>
            </a:endParaRPr>
          </a:p>
        </p:txBody>
      </p:sp>
      <p:sp>
        <p:nvSpPr>
          <p:cNvPr id="51" name="Rounded Rectangular Callout 50"/>
          <p:cNvSpPr/>
          <p:nvPr/>
        </p:nvSpPr>
        <p:spPr>
          <a:xfrm>
            <a:off x="5073015" y="3696970"/>
            <a:ext cx="1772285" cy="591820"/>
          </a:xfrm>
          <a:prstGeom prst="wedgeRoundRectCallout">
            <a:avLst>
              <a:gd name="adj1" fmla="val -69946"/>
              <a:gd name="adj2" fmla="val 5672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dk1"/>
                </a:solidFill>
              </a:rPr>
              <a:t>Subproblema</a:t>
            </a:r>
            <a:endParaRPr lang="es-ES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bldLvl="0" animBg="1"/>
      <p:bldP spid="7" grpId="0" animBg="1"/>
      <p:bldP spid="50" grpId="0" bldLvl="0" animBg="1"/>
      <p:bldP spid="5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023407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sz="3600" b="1" dirty="0">
                <a:latin typeface="Arial Narrow" panose="020B0606020202030204" charset="0"/>
                <a:cs typeface="Arial Narrow" panose="020B0606020202030204" charset="0"/>
              </a:rPr>
              <a:t>Torres de Hanoi</a:t>
            </a:r>
            <a:endParaRPr lang="en-US" sz="3600" b="1" dirty="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447" y="1313810"/>
            <a:ext cx="8867553" cy="372812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</p:pic>
      <p:sp>
        <p:nvSpPr>
          <p:cNvPr id="6" name="Rounded Rectangular Callout 5"/>
          <p:cNvSpPr/>
          <p:nvPr/>
        </p:nvSpPr>
        <p:spPr>
          <a:xfrm>
            <a:off x="2743200" y="1887219"/>
            <a:ext cx="2823498" cy="408192"/>
          </a:xfrm>
          <a:prstGeom prst="wedgeRoundRectCallout">
            <a:avLst>
              <a:gd name="adj1" fmla="val -67435"/>
              <a:gd name="adj2" fmla="val 16810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Caso</a:t>
            </a:r>
            <a:r>
              <a:rPr lang="en-US" dirty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 Base de la </a:t>
            </a:r>
            <a:r>
              <a:rPr lang="en-US" dirty="0" err="1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recursión</a:t>
            </a:r>
            <a:endParaRPr lang="es-ES" dirty="0">
              <a:solidFill>
                <a:schemeClr val="lt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402957" y="2869200"/>
            <a:ext cx="2540831" cy="408192"/>
          </a:xfrm>
          <a:prstGeom prst="wedgeRoundRectCallout">
            <a:avLst>
              <a:gd name="adj1" fmla="val -39464"/>
              <a:gd name="adj2" fmla="val 105097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Converge al </a:t>
            </a:r>
            <a:r>
              <a:rPr lang="en-US" dirty="0" err="1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caso</a:t>
            </a:r>
            <a:r>
              <a:rPr lang="en-US" dirty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 base</a:t>
            </a:r>
            <a:endParaRPr lang="es-ES" dirty="0">
              <a:solidFill>
                <a:schemeClr val="lt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05246" y="3806456"/>
            <a:ext cx="6379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83981" y="4306186"/>
            <a:ext cx="6379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2402958" y="4805916"/>
            <a:ext cx="2681508" cy="408192"/>
          </a:xfrm>
          <a:prstGeom prst="wedgeRoundRectCallout">
            <a:avLst>
              <a:gd name="adj1" fmla="val -48396"/>
              <a:gd name="adj2" fmla="val -156691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dirty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Converge al caso base</a:t>
            </a:r>
            <a:endParaRPr lang="en-US" dirty="0">
              <a:solidFill>
                <a:schemeClr val="lt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023407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 Narrow" panose="020B0606020202030204" charset="0"/>
                <a:cs typeface="Arial Narrow" panose="020B0606020202030204" charset="0"/>
              </a:rPr>
              <a:t>Búsqueda Binaria</a:t>
            </a:r>
            <a:endParaRPr lang="es-ES" sz="3200" b="1" dirty="0">
              <a:latin typeface="Myriad Pro Cond" panose="020B05060304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24367" y="655700"/>
            <a:ext cx="8354188" cy="714836"/>
            <a:chOff x="243934" y="1183577"/>
            <a:chExt cx="8354188" cy="714836"/>
          </a:xfrm>
        </p:grpSpPr>
        <p:sp>
          <p:nvSpPr>
            <p:cNvPr id="6" name="47 Rectángulo"/>
            <p:cNvSpPr/>
            <p:nvPr/>
          </p:nvSpPr>
          <p:spPr bwMode="auto">
            <a:xfrm>
              <a:off x="1434670" y="1190528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210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48 Rectángulo"/>
            <p:cNvSpPr/>
            <p:nvPr/>
          </p:nvSpPr>
          <p:spPr bwMode="auto">
            <a:xfrm>
              <a:off x="2032285" y="1183577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311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50 Rectángulo"/>
            <p:cNvSpPr/>
            <p:nvPr/>
          </p:nvSpPr>
          <p:spPr bwMode="auto">
            <a:xfrm>
              <a:off x="2635454" y="1190528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280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51 Rectángulo"/>
            <p:cNvSpPr/>
            <p:nvPr/>
          </p:nvSpPr>
          <p:spPr bwMode="auto">
            <a:xfrm>
              <a:off x="243934" y="1190528"/>
              <a:ext cx="597615" cy="3600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101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52 Rectángulo"/>
            <p:cNvSpPr/>
            <p:nvPr/>
          </p:nvSpPr>
          <p:spPr bwMode="auto">
            <a:xfrm>
              <a:off x="839302" y="1190528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7</a:t>
              </a:r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07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56 CuadroTexto"/>
            <p:cNvSpPr txBox="1"/>
            <p:nvPr/>
          </p:nvSpPr>
          <p:spPr>
            <a:xfrm>
              <a:off x="243934" y="1620117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0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2" name="58 CuadroTexto"/>
            <p:cNvSpPr txBox="1"/>
            <p:nvPr/>
          </p:nvSpPr>
          <p:spPr>
            <a:xfrm>
              <a:off x="839301" y="1595764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1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3" name="60 CuadroTexto"/>
            <p:cNvSpPr txBox="1"/>
            <p:nvPr/>
          </p:nvSpPr>
          <p:spPr>
            <a:xfrm>
              <a:off x="1449483" y="1591508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2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4" name="61 CuadroTexto"/>
            <p:cNvSpPr txBox="1"/>
            <p:nvPr/>
          </p:nvSpPr>
          <p:spPr>
            <a:xfrm>
              <a:off x="2047098" y="1575667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3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5" name="62 CuadroTexto"/>
            <p:cNvSpPr txBox="1"/>
            <p:nvPr/>
          </p:nvSpPr>
          <p:spPr>
            <a:xfrm>
              <a:off x="2644713" y="1550543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4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6" name="47 Rectángulo"/>
            <p:cNvSpPr/>
            <p:nvPr/>
          </p:nvSpPr>
          <p:spPr bwMode="auto">
            <a:xfrm>
              <a:off x="4401462" y="1190528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533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48 Rectángulo"/>
            <p:cNvSpPr/>
            <p:nvPr/>
          </p:nvSpPr>
          <p:spPr bwMode="auto">
            <a:xfrm>
              <a:off x="5006878" y="1190528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510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50 Rectángulo"/>
            <p:cNvSpPr/>
            <p:nvPr/>
          </p:nvSpPr>
          <p:spPr bwMode="auto">
            <a:xfrm>
              <a:off x="5602246" y="1190529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693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51 Rectángulo"/>
            <p:cNvSpPr/>
            <p:nvPr/>
          </p:nvSpPr>
          <p:spPr bwMode="auto">
            <a:xfrm>
              <a:off x="3220774" y="1190528"/>
              <a:ext cx="597615" cy="3600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140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52 Rectángulo"/>
            <p:cNvSpPr/>
            <p:nvPr/>
          </p:nvSpPr>
          <p:spPr bwMode="auto">
            <a:xfrm>
              <a:off x="3806094" y="1190528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78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56 CuadroTexto"/>
            <p:cNvSpPr txBox="1"/>
            <p:nvPr/>
          </p:nvSpPr>
          <p:spPr>
            <a:xfrm>
              <a:off x="3242328" y="1543592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5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22" name="58 CuadroTexto"/>
            <p:cNvSpPr txBox="1"/>
            <p:nvPr/>
          </p:nvSpPr>
          <p:spPr>
            <a:xfrm>
              <a:off x="3839943" y="1543592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6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23" name="60 CuadroTexto"/>
            <p:cNvSpPr txBox="1"/>
            <p:nvPr/>
          </p:nvSpPr>
          <p:spPr>
            <a:xfrm>
              <a:off x="4401461" y="1552876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7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24" name="61 CuadroTexto"/>
            <p:cNvSpPr txBox="1"/>
            <p:nvPr/>
          </p:nvSpPr>
          <p:spPr>
            <a:xfrm>
              <a:off x="5004631" y="1552876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8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25" name="62 CuadroTexto"/>
            <p:cNvSpPr txBox="1"/>
            <p:nvPr/>
          </p:nvSpPr>
          <p:spPr>
            <a:xfrm>
              <a:off x="5604493" y="1552876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9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26" name="47 Rectángulo"/>
            <p:cNvSpPr/>
            <p:nvPr/>
          </p:nvSpPr>
          <p:spPr bwMode="auto">
            <a:xfrm>
              <a:off x="6797476" y="1190528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115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48 Rectángulo"/>
            <p:cNvSpPr/>
            <p:nvPr/>
          </p:nvSpPr>
          <p:spPr bwMode="auto">
            <a:xfrm>
              <a:off x="7402892" y="1190528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919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50 Rectángulo"/>
            <p:cNvSpPr/>
            <p:nvPr/>
          </p:nvSpPr>
          <p:spPr bwMode="auto">
            <a:xfrm>
              <a:off x="7998260" y="1190529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114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52 Rectángulo"/>
            <p:cNvSpPr/>
            <p:nvPr/>
          </p:nvSpPr>
          <p:spPr bwMode="auto">
            <a:xfrm>
              <a:off x="6202108" y="1190528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175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58 CuadroTexto"/>
            <p:cNvSpPr txBox="1"/>
            <p:nvPr/>
          </p:nvSpPr>
          <p:spPr>
            <a:xfrm>
              <a:off x="6235957" y="1543592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10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31" name="60 CuadroTexto"/>
            <p:cNvSpPr txBox="1"/>
            <p:nvPr/>
          </p:nvSpPr>
          <p:spPr>
            <a:xfrm>
              <a:off x="6797475" y="1552876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11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32" name="61 CuadroTexto"/>
            <p:cNvSpPr txBox="1"/>
            <p:nvPr/>
          </p:nvSpPr>
          <p:spPr>
            <a:xfrm>
              <a:off x="7400645" y="1552876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12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33" name="62 CuadroTexto"/>
            <p:cNvSpPr txBox="1"/>
            <p:nvPr/>
          </p:nvSpPr>
          <p:spPr>
            <a:xfrm>
              <a:off x="8000507" y="1552876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13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04800" y="2708660"/>
            <a:ext cx="8354188" cy="714836"/>
            <a:chOff x="277783" y="3243489"/>
            <a:chExt cx="8354188" cy="714836"/>
          </a:xfrm>
        </p:grpSpPr>
        <p:sp>
          <p:nvSpPr>
            <p:cNvPr id="34" name="47 Rectángulo"/>
            <p:cNvSpPr/>
            <p:nvPr/>
          </p:nvSpPr>
          <p:spPr bwMode="auto">
            <a:xfrm>
              <a:off x="1468519" y="3250440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114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48 Rectángulo"/>
            <p:cNvSpPr/>
            <p:nvPr/>
          </p:nvSpPr>
          <p:spPr bwMode="auto">
            <a:xfrm>
              <a:off x="2066134" y="3243489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115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50 Rectángulo"/>
            <p:cNvSpPr/>
            <p:nvPr/>
          </p:nvSpPr>
          <p:spPr bwMode="auto">
            <a:xfrm>
              <a:off x="2669303" y="3250440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140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51 Rectángulo"/>
            <p:cNvSpPr/>
            <p:nvPr/>
          </p:nvSpPr>
          <p:spPr bwMode="auto">
            <a:xfrm>
              <a:off x="277783" y="3250440"/>
              <a:ext cx="597615" cy="3600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78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52 Rectángulo"/>
            <p:cNvSpPr/>
            <p:nvPr/>
          </p:nvSpPr>
          <p:spPr bwMode="auto">
            <a:xfrm>
              <a:off x="873151" y="3250440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101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56 CuadroTexto"/>
            <p:cNvSpPr txBox="1"/>
            <p:nvPr/>
          </p:nvSpPr>
          <p:spPr>
            <a:xfrm>
              <a:off x="277783" y="3680029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0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40" name="58 CuadroTexto"/>
            <p:cNvSpPr txBox="1"/>
            <p:nvPr/>
          </p:nvSpPr>
          <p:spPr>
            <a:xfrm>
              <a:off x="873150" y="3655676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1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41" name="60 CuadroTexto"/>
            <p:cNvSpPr txBox="1"/>
            <p:nvPr/>
          </p:nvSpPr>
          <p:spPr>
            <a:xfrm>
              <a:off x="1483332" y="3651420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2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42" name="61 CuadroTexto"/>
            <p:cNvSpPr txBox="1"/>
            <p:nvPr/>
          </p:nvSpPr>
          <p:spPr>
            <a:xfrm>
              <a:off x="2080947" y="3635579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3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43" name="62 CuadroTexto"/>
            <p:cNvSpPr txBox="1"/>
            <p:nvPr/>
          </p:nvSpPr>
          <p:spPr>
            <a:xfrm>
              <a:off x="2678562" y="3610455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4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44" name="47 Rectángulo"/>
            <p:cNvSpPr/>
            <p:nvPr/>
          </p:nvSpPr>
          <p:spPr bwMode="auto">
            <a:xfrm>
              <a:off x="4435311" y="3250440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210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48 Rectángulo"/>
            <p:cNvSpPr/>
            <p:nvPr/>
          </p:nvSpPr>
          <p:spPr bwMode="auto">
            <a:xfrm>
              <a:off x="5040727" y="3250440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280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50 Rectángulo"/>
            <p:cNvSpPr/>
            <p:nvPr/>
          </p:nvSpPr>
          <p:spPr bwMode="auto">
            <a:xfrm>
              <a:off x="5636095" y="3250441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510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51 Rectángulo"/>
            <p:cNvSpPr/>
            <p:nvPr/>
          </p:nvSpPr>
          <p:spPr bwMode="auto">
            <a:xfrm>
              <a:off x="3254623" y="3250440"/>
              <a:ext cx="597615" cy="3600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140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52 Rectángulo"/>
            <p:cNvSpPr/>
            <p:nvPr/>
          </p:nvSpPr>
          <p:spPr bwMode="auto">
            <a:xfrm>
              <a:off x="3839943" y="3250440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175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56 CuadroTexto"/>
            <p:cNvSpPr txBox="1"/>
            <p:nvPr/>
          </p:nvSpPr>
          <p:spPr>
            <a:xfrm>
              <a:off x="3276177" y="3603504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5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50" name="58 CuadroTexto"/>
            <p:cNvSpPr txBox="1"/>
            <p:nvPr/>
          </p:nvSpPr>
          <p:spPr>
            <a:xfrm>
              <a:off x="3873792" y="3603504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6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51" name="60 CuadroTexto"/>
            <p:cNvSpPr txBox="1"/>
            <p:nvPr/>
          </p:nvSpPr>
          <p:spPr>
            <a:xfrm>
              <a:off x="4435310" y="3612788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7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52" name="61 CuadroTexto"/>
            <p:cNvSpPr txBox="1"/>
            <p:nvPr/>
          </p:nvSpPr>
          <p:spPr>
            <a:xfrm>
              <a:off x="5038480" y="3612788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8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53" name="62 CuadroTexto"/>
            <p:cNvSpPr txBox="1"/>
            <p:nvPr/>
          </p:nvSpPr>
          <p:spPr>
            <a:xfrm>
              <a:off x="5638342" y="3612788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9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54" name="47 Rectángulo"/>
            <p:cNvSpPr/>
            <p:nvPr/>
          </p:nvSpPr>
          <p:spPr bwMode="auto">
            <a:xfrm>
              <a:off x="6831325" y="3250440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693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48 Rectángulo"/>
            <p:cNvSpPr/>
            <p:nvPr/>
          </p:nvSpPr>
          <p:spPr bwMode="auto">
            <a:xfrm>
              <a:off x="7436741" y="3250440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707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50 Rectángulo"/>
            <p:cNvSpPr/>
            <p:nvPr/>
          </p:nvSpPr>
          <p:spPr bwMode="auto">
            <a:xfrm>
              <a:off x="8032109" y="3250441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919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52 Rectángulo"/>
            <p:cNvSpPr/>
            <p:nvPr/>
          </p:nvSpPr>
          <p:spPr bwMode="auto">
            <a:xfrm>
              <a:off x="6235957" y="3250440"/>
              <a:ext cx="597615" cy="3600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t" anchorCtr="0" compatLnSpc="1">
              <a:norm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533</a:t>
              </a:r>
              <a:endParaRPr lang="es-E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58 CuadroTexto"/>
            <p:cNvSpPr txBox="1"/>
            <p:nvPr/>
          </p:nvSpPr>
          <p:spPr>
            <a:xfrm>
              <a:off x="6269806" y="3603504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10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59" name="60 CuadroTexto"/>
            <p:cNvSpPr txBox="1"/>
            <p:nvPr/>
          </p:nvSpPr>
          <p:spPr>
            <a:xfrm>
              <a:off x="6831324" y="3612788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11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60" name="61 CuadroTexto"/>
            <p:cNvSpPr txBox="1"/>
            <p:nvPr/>
          </p:nvSpPr>
          <p:spPr>
            <a:xfrm>
              <a:off x="7434494" y="3612788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s-ES" sz="1800" b="1" i="0" dirty="0" smtClean="0">
                  <a:latin typeface="Consolas" panose="020B0609020204030204" pitchFamily="49" charset="0"/>
                </a:rPr>
                <a:t>12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61" name="62 CuadroTexto"/>
            <p:cNvSpPr txBox="1"/>
            <p:nvPr/>
          </p:nvSpPr>
          <p:spPr>
            <a:xfrm>
              <a:off x="8034356" y="3612788"/>
              <a:ext cx="597615" cy="2782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13</a:t>
              </a:r>
              <a:endParaRPr lang="es-ES" sz="2000" b="1" i="0" dirty="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62" name="Rounded Rectangular Callout 61"/>
          <p:cNvSpPr/>
          <p:nvPr/>
        </p:nvSpPr>
        <p:spPr>
          <a:xfrm>
            <a:off x="432608" y="1607440"/>
            <a:ext cx="2824001" cy="408623"/>
          </a:xfrm>
          <a:prstGeom prst="wedgeRoundRectCallout">
            <a:avLst>
              <a:gd name="adj1" fmla="val -16134"/>
              <a:gd name="adj2" fmla="val -141286"/>
              <a:gd name="adj3" fmla="val 16667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Nina" panose="020B0606030504040204" pitchFamily="34" charset="0"/>
              </a:rPr>
              <a:t>¿ </a:t>
            </a:r>
            <a:r>
              <a:rPr lang="en-US" dirty="0" err="1" smtClean="0">
                <a:solidFill>
                  <a:schemeClr val="lt1"/>
                </a:solidFill>
                <a:latin typeface="Nina" panose="020B0606030504040204" pitchFamily="34" charset="0"/>
              </a:rPr>
              <a:t>Está</a:t>
            </a:r>
            <a:r>
              <a:rPr lang="en-US" dirty="0" smtClean="0">
                <a:solidFill>
                  <a:schemeClr val="lt1"/>
                </a:solidFill>
                <a:latin typeface="Nina" panose="020B0606030504040204" pitchFamily="34" charset="0"/>
              </a:rPr>
              <a:t> el 411 en </a:t>
            </a:r>
            <a:r>
              <a:rPr lang="en-US" dirty="0" err="1" smtClean="0">
                <a:solidFill>
                  <a:schemeClr val="lt1"/>
                </a:solidFill>
                <a:latin typeface="Nina" panose="020B0606030504040204" pitchFamily="34" charset="0"/>
              </a:rPr>
              <a:t>este</a:t>
            </a:r>
            <a:r>
              <a:rPr lang="en-US" dirty="0" smtClean="0">
                <a:solidFill>
                  <a:schemeClr val="lt1"/>
                </a:solidFill>
                <a:latin typeface="Nina" panose="020B0606030504040204" pitchFamily="34" charset="0"/>
              </a:rPr>
              <a:t> array ?</a:t>
            </a:r>
            <a:endParaRPr lang="es-ES" dirty="0">
              <a:solidFill>
                <a:schemeClr val="lt1"/>
              </a:solidFill>
              <a:latin typeface="Nina" panose="020B0606030504040204" pitchFamily="34" charset="0"/>
            </a:endParaRPr>
          </a:p>
        </p:txBody>
      </p:sp>
      <p:sp>
        <p:nvSpPr>
          <p:cNvPr id="64" name="Rounded Rectangular Callout 63"/>
          <p:cNvSpPr/>
          <p:nvPr/>
        </p:nvSpPr>
        <p:spPr>
          <a:xfrm>
            <a:off x="4677691" y="1607437"/>
            <a:ext cx="2824001" cy="408623"/>
          </a:xfrm>
          <a:prstGeom prst="wedgeRoundRectCallout">
            <a:avLst>
              <a:gd name="adj1" fmla="val -36416"/>
              <a:gd name="adj2" fmla="val -121614"/>
              <a:gd name="adj3" fmla="val 16667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Nina" panose="020B0606030504040204" pitchFamily="34" charset="0"/>
              </a:rPr>
              <a:t>¿ </a:t>
            </a:r>
            <a:r>
              <a:rPr lang="en-US" dirty="0" err="1" smtClean="0">
                <a:solidFill>
                  <a:schemeClr val="lt1"/>
                </a:solidFill>
                <a:latin typeface="Nina" panose="020B0606030504040204" pitchFamily="34" charset="0"/>
              </a:rPr>
              <a:t>Está</a:t>
            </a:r>
            <a:r>
              <a:rPr lang="en-US" dirty="0" smtClean="0">
                <a:solidFill>
                  <a:schemeClr val="lt1"/>
                </a:solidFill>
                <a:latin typeface="Nina" panose="020B0606030504040204" pitchFamily="34" charset="0"/>
              </a:rPr>
              <a:t> el 115 en </a:t>
            </a:r>
            <a:r>
              <a:rPr lang="en-US" dirty="0" err="1" smtClean="0">
                <a:solidFill>
                  <a:schemeClr val="lt1"/>
                </a:solidFill>
                <a:latin typeface="Nina" panose="020B0606030504040204" pitchFamily="34" charset="0"/>
              </a:rPr>
              <a:t>este</a:t>
            </a:r>
            <a:r>
              <a:rPr lang="en-US" dirty="0" smtClean="0">
                <a:solidFill>
                  <a:schemeClr val="lt1"/>
                </a:solidFill>
                <a:latin typeface="Nina" panose="020B0606030504040204" pitchFamily="34" charset="0"/>
              </a:rPr>
              <a:t> array ?</a:t>
            </a:r>
            <a:endParaRPr lang="es-ES" dirty="0">
              <a:solidFill>
                <a:schemeClr val="lt1"/>
              </a:solidFill>
              <a:latin typeface="Nina" panose="020B0606030504040204" pitchFamily="34" charset="0"/>
            </a:endParaRPr>
          </a:p>
        </p:txBody>
      </p:sp>
      <p:sp>
        <p:nvSpPr>
          <p:cNvPr id="66" name="Rounded Rectangular Callout 65"/>
          <p:cNvSpPr/>
          <p:nvPr/>
        </p:nvSpPr>
        <p:spPr>
          <a:xfrm>
            <a:off x="357639" y="3818077"/>
            <a:ext cx="2824001" cy="408623"/>
          </a:xfrm>
          <a:prstGeom prst="wedgeRoundRectCallout">
            <a:avLst>
              <a:gd name="adj1" fmla="val -16134"/>
              <a:gd name="adj2" fmla="val -141286"/>
              <a:gd name="adj3" fmla="val 16667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Nina" panose="020B0606030504040204" pitchFamily="34" charset="0"/>
              </a:rPr>
              <a:t>¿ </a:t>
            </a:r>
            <a:r>
              <a:rPr lang="en-US" dirty="0" err="1" smtClean="0">
                <a:solidFill>
                  <a:schemeClr val="lt1"/>
                </a:solidFill>
                <a:latin typeface="Nina" panose="020B0606030504040204" pitchFamily="34" charset="0"/>
              </a:rPr>
              <a:t>Está</a:t>
            </a:r>
            <a:r>
              <a:rPr lang="en-US" dirty="0" smtClean="0">
                <a:solidFill>
                  <a:schemeClr val="lt1"/>
                </a:solidFill>
                <a:latin typeface="Nina" panose="020B0606030504040204" pitchFamily="34" charset="0"/>
              </a:rPr>
              <a:t> el 180 en </a:t>
            </a:r>
            <a:r>
              <a:rPr lang="en-US" dirty="0" err="1" smtClean="0">
                <a:solidFill>
                  <a:schemeClr val="lt1"/>
                </a:solidFill>
                <a:latin typeface="Nina" panose="020B0606030504040204" pitchFamily="34" charset="0"/>
              </a:rPr>
              <a:t>este</a:t>
            </a:r>
            <a:r>
              <a:rPr lang="en-US" dirty="0" smtClean="0">
                <a:solidFill>
                  <a:schemeClr val="lt1"/>
                </a:solidFill>
                <a:latin typeface="Nina" panose="020B0606030504040204" pitchFamily="34" charset="0"/>
              </a:rPr>
              <a:t> array ?</a:t>
            </a:r>
            <a:endParaRPr lang="es-ES" dirty="0">
              <a:solidFill>
                <a:schemeClr val="lt1"/>
              </a:solidFill>
              <a:latin typeface="Nina" panose="020B0606030504040204" pitchFamily="34" charset="0"/>
            </a:endParaRPr>
          </a:p>
        </p:txBody>
      </p:sp>
      <p:sp>
        <p:nvSpPr>
          <p:cNvPr id="67" name="Rounded Rectangular Callout 66"/>
          <p:cNvSpPr/>
          <p:nvPr/>
        </p:nvSpPr>
        <p:spPr>
          <a:xfrm>
            <a:off x="4364575" y="3818077"/>
            <a:ext cx="2824001" cy="408623"/>
          </a:xfrm>
          <a:prstGeom prst="wedgeRoundRectCallout">
            <a:avLst>
              <a:gd name="adj1" fmla="val -26097"/>
              <a:gd name="adj2" fmla="val -136368"/>
              <a:gd name="adj3" fmla="val 16667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Nina" panose="020B0606030504040204" pitchFamily="34" charset="0"/>
              </a:rPr>
              <a:t>¿ </a:t>
            </a:r>
            <a:r>
              <a:rPr lang="en-US" dirty="0" err="1" smtClean="0">
                <a:solidFill>
                  <a:schemeClr val="lt1"/>
                </a:solidFill>
                <a:latin typeface="Nina" panose="020B0606030504040204" pitchFamily="34" charset="0"/>
              </a:rPr>
              <a:t>Está</a:t>
            </a:r>
            <a:r>
              <a:rPr lang="en-US" dirty="0" smtClean="0">
                <a:solidFill>
                  <a:schemeClr val="lt1"/>
                </a:solidFill>
                <a:latin typeface="Nina" panose="020B0606030504040204" pitchFamily="34" charset="0"/>
              </a:rPr>
              <a:t> el 193 en </a:t>
            </a:r>
            <a:r>
              <a:rPr lang="en-US" dirty="0" err="1" smtClean="0">
                <a:solidFill>
                  <a:schemeClr val="lt1"/>
                </a:solidFill>
                <a:latin typeface="Nina" panose="020B0606030504040204" pitchFamily="34" charset="0"/>
              </a:rPr>
              <a:t>este</a:t>
            </a:r>
            <a:r>
              <a:rPr lang="en-US" dirty="0" smtClean="0">
                <a:solidFill>
                  <a:schemeClr val="lt1"/>
                </a:solidFill>
                <a:latin typeface="Nina" panose="020B0606030504040204" pitchFamily="34" charset="0"/>
              </a:rPr>
              <a:t> array ?</a:t>
            </a:r>
            <a:endParaRPr lang="es-ES" dirty="0">
              <a:solidFill>
                <a:schemeClr val="lt1"/>
              </a:solidFill>
              <a:latin typeface="Nina" panose="020B0606030504040204" pitchFamily="34" charset="0"/>
            </a:endParaRPr>
          </a:p>
        </p:txBody>
      </p:sp>
      <p:sp>
        <p:nvSpPr>
          <p:cNvPr id="69" name="47 Rectángulo"/>
          <p:cNvSpPr/>
          <p:nvPr/>
        </p:nvSpPr>
        <p:spPr bwMode="auto">
          <a:xfrm>
            <a:off x="1279818" y="4626472"/>
            <a:ext cx="597615" cy="3600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norm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114</a:t>
            </a:r>
            <a:endParaRPr lang="es-E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48 Rectángulo"/>
          <p:cNvSpPr/>
          <p:nvPr/>
        </p:nvSpPr>
        <p:spPr bwMode="auto">
          <a:xfrm>
            <a:off x="1882987" y="4626473"/>
            <a:ext cx="597615" cy="3600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norm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115</a:t>
            </a:r>
            <a:endParaRPr lang="es-E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50 Rectángulo"/>
          <p:cNvSpPr/>
          <p:nvPr/>
        </p:nvSpPr>
        <p:spPr bwMode="auto">
          <a:xfrm>
            <a:off x="2480602" y="4626472"/>
            <a:ext cx="597615" cy="3600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normAutofit/>
          </a:bodyPr>
          <a:lstStyle/>
          <a:p>
            <a:pPr algn="ctr"/>
            <a:endParaRPr lang="es-E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51 Rectángulo"/>
          <p:cNvSpPr/>
          <p:nvPr/>
        </p:nvSpPr>
        <p:spPr bwMode="auto">
          <a:xfrm>
            <a:off x="89082" y="4626472"/>
            <a:ext cx="597615" cy="360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norm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78</a:t>
            </a:r>
            <a:endParaRPr lang="es-E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52 Rectángulo"/>
          <p:cNvSpPr/>
          <p:nvPr/>
        </p:nvSpPr>
        <p:spPr bwMode="auto">
          <a:xfrm>
            <a:off x="684450" y="4626472"/>
            <a:ext cx="597615" cy="3600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norm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101</a:t>
            </a:r>
            <a:endParaRPr lang="es-E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56 CuadroTexto"/>
          <p:cNvSpPr txBox="1"/>
          <p:nvPr/>
        </p:nvSpPr>
        <p:spPr>
          <a:xfrm>
            <a:off x="89082" y="5056061"/>
            <a:ext cx="597615" cy="278296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algn="ctr"/>
            <a:r>
              <a:rPr lang="es-ES" sz="1800" b="1" i="0" dirty="0" smtClean="0">
                <a:latin typeface="Consolas" panose="020B0609020204030204" pitchFamily="49" charset="0"/>
              </a:rPr>
              <a:t>0</a:t>
            </a:r>
            <a:endParaRPr lang="es-ES" sz="2000" b="1" i="0" dirty="0" smtClean="0">
              <a:latin typeface="Consolas" panose="020B0609020204030204" pitchFamily="49" charset="0"/>
            </a:endParaRPr>
          </a:p>
        </p:txBody>
      </p:sp>
      <p:sp>
        <p:nvSpPr>
          <p:cNvPr id="75" name="58 CuadroTexto"/>
          <p:cNvSpPr txBox="1"/>
          <p:nvPr/>
        </p:nvSpPr>
        <p:spPr>
          <a:xfrm>
            <a:off x="684449" y="5031708"/>
            <a:ext cx="597615" cy="278296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algn="ctr"/>
            <a:r>
              <a:rPr lang="es-ES" sz="1800" b="1" i="0" dirty="0" smtClean="0">
                <a:latin typeface="Consolas" panose="020B0609020204030204" pitchFamily="49" charset="0"/>
              </a:rPr>
              <a:t>1</a:t>
            </a:r>
            <a:endParaRPr lang="es-ES" sz="2000" b="1" i="0" dirty="0" smtClean="0">
              <a:latin typeface="Consolas" panose="020B0609020204030204" pitchFamily="49" charset="0"/>
            </a:endParaRPr>
          </a:p>
        </p:txBody>
      </p:sp>
      <p:sp>
        <p:nvSpPr>
          <p:cNvPr id="76" name="60 CuadroTexto"/>
          <p:cNvSpPr txBox="1"/>
          <p:nvPr/>
        </p:nvSpPr>
        <p:spPr>
          <a:xfrm>
            <a:off x="1294631" y="5027452"/>
            <a:ext cx="597615" cy="278296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algn="ctr"/>
            <a:r>
              <a:rPr lang="es-ES" sz="1800" b="1" i="0" dirty="0" smtClean="0">
                <a:latin typeface="Consolas" panose="020B0609020204030204" pitchFamily="49" charset="0"/>
              </a:rPr>
              <a:t>2</a:t>
            </a:r>
            <a:endParaRPr lang="es-ES" sz="2000" b="1" i="0" dirty="0" smtClean="0">
              <a:latin typeface="Consolas" panose="020B0609020204030204" pitchFamily="49" charset="0"/>
            </a:endParaRPr>
          </a:p>
        </p:txBody>
      </p:sp>
      <p:sp>
        <p:nvSpPr>
          <p:cNvPr id="77" name="61 CuadroTexto"/>
          <p:cNvSpPr txBox="1"/>
          <p:nvPr/>
        </p:nvSpPr>
        <p:spPr>
          <a:xfrm>
            <a:off x="1892246" y="5011611"/>
            <a:ext cx="597615" cy="278296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algn="ctr"/>
            <a:r>
              <a:rPr lang="es-ES" sz="1800" b="1" i="0" dirty="0" smtClean="0">
                <a:latin typeface="Consolas" panose="020B0609020204030204" pitchFamily="49" charset="0"/>
              </a:rPr>
              <a:t>3</a:t>
            </a:r>
            <a:endParaRPr lang="es-ES" sz="2000" b="1" i="0" dirty="0" smtClean="0">
              <a:latin typeface="Consolas" panose="020B0609020204030204" pitchFamily="49" charset="0"/>
            </a:endParaRPr>
          </a:p>
        </p:txBody>
      </p:sp>
      <p:sp>
        <p:nvSpPr>
          <p:cNvPr id="78" name="62 CuadroTexto"/>
          <p:cNvSpPr txBox="1"/>
          <p:nvPr/>
        </p:nvSpPr>
        <p:spPr>
          <a:xfrm>
            <a:off x="2489861" y="4986487"/>
            <a:ext cx="597615" cy="278296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algn="ctr"/>
            <a:r>
              <a:rPr lang="es-ES" sz="1800" b="1" i="0" dirty="0" smtClean="0">
                <a:latin typeface="Consolas" panose="020B0609020204030204" pitchFamily="49" charset="0"/>
              </a:rPr>
              <a:t>4</a:t>
            </a:r>
            <a:endParaRPr lang="es-ES" sz="2000" b="1" i="0" dirty="0" smtClean="0">
              <a:latin typeface="Consolas" panose="020B0609020204030204" pitchFamily="49" charset="0"/>
            </a:endParaRPr>
          </a:p>
        </p:txBody>
      </p:sp>
      <p:sp>
        <p:nvSpPr>
          <p:cNvPr id="79" name="47 Rectángulo"/>
          <p:cNvSpPr/>
          <p:nvPr/>
        </p:nvSpPr>
        <p:spPr bwMode="auto">
          <a:xfrm>
            <a:off x="4866965" y="4611371"/>
            <a:ext cx="597615" cy="3600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normAutofit fontScale="62500" lnSpcReduction="20000"/>
          </a:bodyPr>
          <a:lstStyle/>
          <a:p>
            <a:pPr algn="ctr"/>
            <a:endParaRPr lang="es-E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s-ES" sz="21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2100</a:t>
            </a:r>
            <a:endParaRPr lang="es-E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48 Rectángulo"/>
          <p:cNvSpPr/>
          <p:nvPr/>
        </p:nvSpPr>
        <p:spPr bwMode="auto">
          <a:xfrm>
            <a:off x="5472381" y="4611371"/>
            <a:ext cx="597615" cy="36001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no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...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81" name="50 Rectángulo"/>
          <p:cNvSpPr/>
          <p:nvPr/>
        </p:nvSpPr>
        <p:spPr bwMode="auto">
          <a:xfrm>
            <a:off x="6067749" y="4611372"/>
            <a:ext cx="597615" cy="3600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normAutofit fontScale="70000" lnSpcReduction="20000"/>
          </a:bodyPr>
          <a:lstStyle/>
          <a:p>
            <a:pPr algn="ctr"/>
            <a:endParaRPr lang="es-ES" sz="14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9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3600</a:t>
            </a:r>
            <a:endParaRPr lang="es-E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51 Rectángulo"/>
          <p:cNvSpPr/>
          <p:nvPr/>
        </p:nvSpPr>
        <p:spPr bwMode="auto">
          <a:xfrm>
            <a:off x="3065922" y="4626472"/>
            <a:ext cx="597615" cy="360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normAutofit/>
          </a:bodyPr>
          <a:lstStyle/>
          <a:p>
            <a:pPr algn="ctr"/>
            <a:endParaRPr lang="es-E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52 Rectángulo"/>
          <p:cNvSpPr/>
          <p:nvPr/>
        </p:nvSpPr>
        <p:spPr bwMode="auto">
          <a:xfrm>
            <a:off x="3651242" y="4626472"/>
            <a:ext cx="597615" cy="3600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normAutofit/>
          </a:bodyPr>
          <a:lstStyle/>
          <a:p>
            <a:pPr algn="ctr"/>
            <a:endParaRPr lang="es-E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56 CuadroTexto"/>
          <p:cNvSpPr txBox="1"/>
          <p:nvPr/>
        </p:nvSpPr>
        <p:spPr>
          <a:xfrm>
            <a:off x="3087476" y="4979536"/>
            <a:ext cx="597615" cy="278296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algn="ctr"/>
            <a:r>
              <a:rPr lang="es-ES" sz="1800" b="1" i="0" dirty="0" smtClean="0">
                <a:latin typeface="Consolas" panose="020B0609020204030204" pitchFamily="49" charset="0"/>
              </a:rPr>
              <a:t>5</a:t>
            </a:r>
            <a:endParaRPr lang="es-ES" sz="2000" b="1" i="0" dirty="0" smtClean="0">
              <a:latin typeface="Consolas" panose="020B0609020204030204" pitchFamily="49" charset="0"/>
            </a:endParaRPr>
          </a:p>
        </p:txBody>
      </p:sp>
      <p:sp>
        <p:nvSpPr>
          <p:cNvPr id="85" name="58 CuadroTexto"/>
          <p:cNvSpPr txBox="1"/>
          <p:nvPr/>
        </p:nvSpPr>
        <p:spPr>
          <a:xfrm>
            <a:off x="3685091" y="4979536"/>
            <a:ext cx="597615" cy="278296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algn="ctr"/>
            <a:r>
              <a:rPr lang="es-ES" sz="1800" b="1" i="0" dirty="0" smtClean="0">
                <a:latin typeface="Consolas" panose="020B0609020204030204" pitchFamily="49" charset="0"/>
              </a:rPr>
              <a:t>6</a:t>
            </a:r>
            <a:endParaRPr lang="es-ES" sz="2000" b="1" i="0" dirty="0" smtClean="0">
              <a:latin typeface="Consolas" panose="020B0609020204030204" pitchFamily="49" charset="0"/>
            </a:endParaRPr>
          </a:p>
        </p:txBody>
      </p:sp>
      <p:sp>
        <p:nvSpPr>
          <p:cNvPr id="86" name="60 CuadroTexto"/>
          <p:cNvSpPr txBox="1"/>
          <p:nvPr/>
        </p:nvSpPr>
        <p:spPr>
          <a:xfrm>
            <a:off x="4866963" y="5011611"/>
            <a:ext cx="597615" cy="278296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algn="ctr"/>
            <a:r>
              <a:rPr lang="es-ES" sz="1800" b="1" i="0" dirty="0" smtClean="0">
                <a:latin typeface="Consolas" panose="020B0609020204030204" pitchFamily="49" charset="0"/>
              </a:rPr>
              <a:t>500</a:t>
            </a:r>
            <a:endParaRPr lang="es-ES" sz="2000" b="1" i="0" dirty="0" smtClean="0">
              <a:latin typeface="Consolas" panose="020B0609020204030204" pitchFamily="49" charset="0"/>
            </a:endParaRPr>
          </a:p>
        </p:txBody>
      </p:sp>
      <p:sp>
        <p:nvSpPr>
          <p:cNvPr id="87" name="61 CuadroTexto"/>
          <p:cNvSpPr txBox="1"/>
          <p:nvPr/>
        </p:nvSpPr>
        <p:spPr>
          <a:xfrm>
            <a:off x="5470134" y="4973719"/>
            <a:ext cx="597615" cy="278296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algn="ctr"/>
            <a:endParaRPr lang="es-ES" sz="2000" b="1" i="0" dirty="0" smtClean="0">
              <a:latin typeface="Consolas" panose="020B0609020204030204" pitchFamily="49" charset="0"/>
            </a:endParaRPr>
          </a:p>
        </p:txBody>
      </p:sp>
      <p:sp>
        <p:nvSpPr>
          <p:cNvPr id="88" name="62 CuadroTexto"/>
          <p:cNvSpPr txBox="1"/>
          <p:nvPr/>
        </p:nvSpPr>
        <p:spPr>
          <a:xfrm>
            <a:off x="6069996" y="4973719"/>
            <a:ext cx="597615" cy="278296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algn="ctr"/>
            <a:r>
              <a:rPr lang="es-ES" sz="1800" b="1" i="0" dirty="0" smtClean="0">
                <a:latin typeface="Consolas" panose="020B0609020204030204" pitchFamily="49" charset="0"/>
              </a:rPr>
              <a:t>625</a:t>
            </a:r>
            <a:endParaRPr lang="es-ES" sz="2000" b="1" i="0" dirty="0" smtClean="0">
              <a:latin typeface="Consolas" panose="020B0609020204030204" pitchFamily="49" charset="0"/>
            </a:endParaRPr>
          </a:p>
        </p:txBody>
      </p:sp>
      <p:sp>
        <p:nvSpPr>
          <p:cNvPr id="89" name="47 Rectángulo"/>
          <p:cNvSpPr/>
          <p:nvPr/>
        </p:nvSpPr>
        <p:spPr bwMode="auto">
          <a:xfrm>
            <a:off x="7262979" y="4611371"/>
            <a:ext cx="597615" cy="3600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normAutofit fontScale="70000" lnSpcReduction="20000"/>
          </a:bodyPr>
          <a:lstStyle/>
          <a:p>
            <a:pPr algn="ctr"/>
            <a:endParaRPr lang="en-US" sz="16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9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5000</a:t>
            </a:r>
            <a:endParaRPr lang="es-E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48 Rectángulo"/>
          <p:cNvSpPr/>
          <p:nvPr/>
        </p:nvSpPr>
        <p:spPr bwMode="auto">
          <a:xfrm>
            <a:off x="7868395" y="4611371"/>
            <a:ext cx="597615" cy="36001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normAutofit/>
          </a:bodyPr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</a:rPr>
              <a:t>...</a:t>
            </a:r>
            <a:endParaRPr lang="es-ES" sz="1400" b="1" dirty="0">
              <a:latin typeface="Consolas" panose="020B0609020204030204" pitchFamily="49" charset="0"/>
            </a:endParaRPr>
          </a:p>
        </p:txBody>
      </p:sp>
      <p:sp>
        <p:nvSpPr>
          <p:cNvPr id="91" name="50 Rectángulo"/>
          <p:cNvSpPr/>
          <p:nvPr/>
        </p:nvSpPr>
        <p:spPr bwMode="auto">
          <a:xfrm>
            <a:off x="8463763" y="4611372"/>
            <a:ext cx="597615" cy="3600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norm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8888</a:t>
            </a:r>
            <a:endParaRPr lang="es-E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52 Rectángulo"/>
          <p:cNvSpPr/>
          <p:nvPr/>
        </p:nvSpPr>
        <p:spPr bwMode="auto">
          <a:xfrm>
            <a:off x="6667611" y="4611371"/>
            <a:ext cx="597615" cy="36001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normAutofit/>
          </a:bodyPr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</a:rPr>
              <a:t>...</a:t>
            </a:r>
            <a:endParaRPr lang="es-ES" sz="1400" b="1" dirty="0">
              <a:latin typeface="Consolas" panose="020B0609020204030204" pitchFamily="49" charset="0"/>
            </a:endParaRPr>
          </a:p>
        </p:txBody>
      </p:sp>
      <p:sp>
        <p:nvSpPr>
          <p:cNvPr id="93" name="58 CuadroTexto"/>
          <p:cNvSpPr txBox="1"/>
          <p:nvPr/>
        </p:nvSpPr>
        <p:spPr>
          <a:xfrm>
            <a:off x="6701460" y="4964435"/>
            <a:ext cx="597615" cy="278296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algn="ctr"/>
            <a:endParaRPr lang="es-ES" sz="2000" b="1" i="0" dirty="0" smtClean="0">
              <a:latin typeface="Consolas" panose="020B0609020204030204" pitchFamily="49" charset="0"/>
            </a:endParaRPr>
          </a:p>
        </p:txBody>
      </p:sp>
      <p:sp>
        <p:nvSpPr>
          <p:cNvPr id="94" name="60 CuadroTexto"/>
          <p:cNvSpPr txBox="1"/>
          <p:nvPr/>
        </p:nvSpPr>
        <p:spPr>
          <a:xfrm>
            <a:off x="7262978" y="4973719"/>
            <a:ext cx="597615" cy="278296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algn="ctr"/>
            <a:r>
              <a:rPr lang="es-ES" sz="1800" b="1" i="0" dirty="0" smtClean="0">
                <a:latin typeface="Consolas" panose="020B0609020204030204" pitchFamily="49" charset="0"/>
              </a:rPr>
              <a:t>750</a:t>
            </a:r>
            <a:endParaRPr lang="es-ES" sz="2000" b="1" i="0" dirty="0" smtClean="0">
              <a:latin typeface="Consolas" panose="020B0609020204030204" pitchFamily="49" charset="0"/>
            </a:endParaRPr>
          </a:p>
        </p:txBody>
      </p:sp>
      <p:sp>
        <p:nvSpPr>
          <p:cNvPr id="95" name="61 CuadroTexto"/>
          <p:cNvSpPr txBox="1"/>
          <p:nvPr/>
        </p:nvSpPr>
        <p:spPr>
          <a:xfrm>
            <a:off x="7866148" y="4973719"/>
            <a:ext cx="597615" cy="278296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algn="ctr"/>
            <a:endParaRPr lang="es-ES" sz="2000" b="1" i="0" dirty="0" smtClean="0">
              <a:latin typeface="Consolas" panose="020B0609020204030204" pitchFamily="49" charset="0"/>
            </a:endParaRPr>
          </a:p>
        </p:txBody>
      </p:sp>
      <p:sp>
        <p:nvSpPr>
          <p:cNvPr id="96" name="62 CuadroTexto"/>
          <p:cNvSpPr txBox="1"/>
          <p:nvPr/>
        </p:nvSpPr>
        <p:spPr>
          <a:xfrm>
            <a:off x="8466010" y="4973719"/>
            <a:ext cx="597615" cy="278296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1000</a:t>
            </a:r>
            <a:endParaRPr lang="es-ES" sz="2000" b="1" i="0" dirty="0" smtClean="0">
              <a:latin typeface="Consolas" panose="020B0609020204030204" pitchFamily="49" charset="0"/>
            </a:endParaRPr>
          </a:p>
        </p:txBody>
      </p:sp>
      <p:sp>
        <p:nvSpPr>
          <p:cNvPr id="97" name="52 Rectángulo"/>
          <p:cNvSpPr/>
          <p:nvPr/>
        </p:nvSpPr>
        <p:spPr bwMode="auto">
          <a:xfrm>
            <a:off x="4248857" y="4626472"/>
            <a:ext cx="597615" cy="36001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normAutofit/>
          </a:bodyPr>
          <a:lstStyle/>
          <a:p>
            <a:pPr algn="ctr"/>
            <a:r>
              <a:rPr lang="es-ES" b="1" dirty="0" smtClean="0">
                <a:latin typeface="Consolas" panose="020B0609020204030204" pitchFamily="49" charset="0"/>
              </a:rPr>
              <a:t>...</a:t>
            </a:r>
            <a:endParaRPr lang="es-ES" b="1" dirty="0">
              <a:latin typeface="Consolas" panose="020B0609020204030204" pitchFamily="49" charset="0"/>
            </a:endParaRPr>
          </a:p>
        </p:txBody>
      </p:sp>
      <p:sp>
        <p:nvSpPr>
          <p:cNvPr id="98" name="Rounded Rectangular Callout 97"/>
          <p:cNvSpPr/>
          <p:nvPr/>
        </p:nvSpPr>
        <p:spPr>
          <a:xfrm>
            <a:off x="540728" y="5666973"/>
            <a:ext cx="2939719" cy="408623"/>
          </a:xfrm>
          <a:prstGeom prst="wedgeRoundRectCallout">
            <a:avLst>
              <a:gd name="adj1" fmla="val -16134"/>
              <a:gd name="adj2" fmla="val -141286"/>
              <a:gd name="adj3" fmla="val 16667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Nina" panose="020B0606030504040204" pitchFamily="34" charset="0"/>
              </a:rPr>
              <a:t>¿ </a:t>
            </a:r>
            <a:r>
              <a:rPr lang="en-US" dirty="0" err="1" smtClean="0">
                <a:solidFill>
                  <a:schemeClr val="lt1"/>
                </a:solidFill>
                <a:latin typeface="Nina" panose="020B0606030504040204" pitchFamily="34" charset="0"/>
              </a:rPr>
              <a:t>Está</a:t>
            </a:r>
            <a:r>
              <a:rPr lang="en-US" dirty="0" smtClean="0">
                <a:solidFill>
                  <a:schemeClr val="lt1"/>
                </a:solidFill>
                <a:latin typeface="Nina" panose="020B0606030504040204" pitchFamily="34" charset="0"/>
              </a:rPr>
              <a:t> el 44444 en </a:t>
            </a:r>
            <a:r>
              <a:rPr lang="en-US" dirty="0" err="1" smtClean="0">
                <a:solidFill>
                  <a:schemeClr val="lt1"/>
                </a:solidFill>
                <a:latin typeface="Nina" panose="020B0606030504040204" pitchFamily="34" charset="0"/>
              </a:rPr>
              <a:t>este</a:t>
            </a:r>
            <a:r>
              <a:rPr lang="en-US" dirty="0" smtClean="0">
                <a:solidFill>
                  <a:schemeClr val="lt1"/>
                </a:solidFill>
                <a:latin typeface="Nina" panose="020B0606030504040204" pitchFamily="34" charset="0"/>
              </a:rPr>
              <a:t> array ?</a:t>
            </a:r>
            <a:endParaRPr lang="es-ES" dirty="0">
              <a:solidFill>
                <a:schemeClr val="lt1"/>
              </a:solidFill>
              <a:latin typeface="Nina" panose="020B0606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  <p:bldP spid="64" grpId="0" bldLvl="0" animBg="1"/>
      <p:bldP spid="66" grpId="0" bldLvl="0" animBg="1"/>
      <p:bldP spid="67" grpId="0" bldLvl="0" animBg="1"/>
      <p:bldP spid="9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6" y="103868"/>
            <a:ext cx="7886700" cy="1023407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sz="3600" b="1" dirty="0">
                <a:latin typeface="Arial Narrow" panose="020B0606020202030204" charset="0"/>
                <a:cs typeface="Arial Narrow" panose="020B0606020202030204" charset="0"/>
              </a:rPr>
              <a:t>Búsqueda binaria en array ordenado</a:t>
            </a:r>
            <a:endParaRPr lang="en-US" sz="3600" b="1" dirty="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897" y="1021844"/>
            <a:ext cx="3811831" cy="52382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979550" y="652512"/>
            <a:ext cx="1188720" cy="398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Arial Narrow" panose="020B0606020202030204" charset="0"/>
                <a:cs typeface="Arial Narrow" panose="020B0606020202030204" charset="0"/>
              </a:rPr>
              <a:t>Recursivo</a:t>
            </a:r>
            <a:endParaRPr lang="es-MX" sz="2000" dirty="0">
              <a:latin typeface="Nina" panose="020B0606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99857" y="3640983"/>
            <a:ext cx="2425657" cy="340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99857" y="5595777"/>
            <a:ext cx="2425657" cy="309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7609205" y="3346450"/>
            <a:ext cx="1440180" cy="441922"/>
          </a:xfrm>
          <a:prstGeom prst="wedgeRoundRectCallout">
            <a:avLst>
              <a:gd name="adj1" fmla="val -54549"/>
              <a:gd name="adj2" fmla="val 23745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Caso Base</a:t>
            </a:r>
            <a:endParaRPr lang="es-ES" dirty="0">
              <a:solidFill>
                <a:schemeClr val="lt1"/>
              </a:solidFill>
              <a:latin typeface="Nina" panose="020B0606030504040204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609205" y="5894070"/>
            <a:ext cx="1440815" cy="444828"/>
          </a:xfrm>
          <a:prstGeom prst="wedgeRoundRectCallout">
            <a:avLst>
              <a:gd name="adj1" fmla="val -71161"/>
              <a:gd name="adj2" fmla="val -45383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000" b="1" dirty="0" err="1" smtClean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Caso Base</a:t>
            </a:r>
            <a:endParaRPr lang="en-US" sz="2000" b="1" dirty="0" err="1" smtClean="0">
              <a:solidFill>
                <a:schemeClr val="lt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80728" y="4600991"/>
            <a:ext cx="3270419" cy="309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0728" y="5213939"/>
            <a:ext cx="3270419" cy="309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37" y="1035438"/>
            <a:ext cx="4048981" cy="5174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6535" y="652512"/>
            <a:ext cx="922655" cy="398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Arial Narrow" panose="020B0606020202030204" charset="0"/>
                <a:cs typeface="Arial Narrow" panose="020B0606020202030204" charset="0"/>
              </a:rPr>
              <a:t>Iterativo</a:t>
            </a:r>
            <a:endParaRPr lang="en-US" sz="2000" b="1" dirty="0" err="1" smtClean="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1916430" y="5009515"/>
            <a:ext cx="2766695" cy="783811"/>
          </a:xfrm>
          <a:prstGeom prst="wedgeRoundRectCallout">
            <a:avLst>
              <a:gd name="adj1" fmla="val 79292"/>
              <a:gd name="adj2" fmla="val -71941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000" b="1" dirty="0" err="1" smtClean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Llamada recursiva para resolver subproblema</a:t>
            </a:r>
            <a:endParaRPr lang="en-US" sz="2000" b="1" dirty="0" err="1" smtClean="0">
              <a:solidFill>
                <a:schemeClr val="lt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r="528"/>
          <a:stretch>
            <a:fillRect/>
          </a:stretch>
        </p:blipFill>
        <p:spPr>
          <a:xfrm>
            <a:off x="198809" y="344564"/>
            <a:ext cx="1479266" cy="1250697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07" y="1449916"/>
            <a:ext cx="5298597" cy="4528854"/>
          </a:xfrm>
        </p:spPr>
      </p:pic>
      <p:sp>
        <p:nvSpPr>
          <p:cNvPr id="8" name="TextBox 7"/>
          <p:cNvSpPr txBox="1"/>
          <p:nvPr/>
        </p:nvSpPr>
        <p:spPr>
          <a:xfrm>
            <a:off x="4956175" y="271780"/>
            <a:ext cx="3803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Matriozka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dentro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de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matriozka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dentro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de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matrioska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……..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dentro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de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matriozka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 …..</a:t>
            </a:r>
            <a:endParaRPr lang="en-US" sz="2400" dirty="0" smtClean="0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074150" cy="567055"/>
          </a:xfrm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2800" b="1" dirty="0">
                <a:latin typeface="Arial Narrow" panose="020B0606020202030204" charset="0"/>
                <a:cs typeface="Arial Narrow" panose="020B0606020202030204" charset="0"/>
              </a:rPr>
              <a:t>Ejemplo: Fractales (para los que puedan ir profundizando)</a:t>
            </a:r>
            <a:endParaRPr lang="en-US" sz="2800" b="1" dirty="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247322"/>
            <a:ext cx="2395759" cy="2133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72" y="1247322"/>
            <a:ext cx="2376972" cy="2133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508" y="1247321"/>
            <a:ext cx="2384476" cy="2133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504" y="3642349"/>
            <a:ext cx="2376936" cy="21417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923" y="3642347"/>
            <a:ext cx="2373170" cy="2141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31" y="452176"/>
            <a:ext cx="6969318" cy="616968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66930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sz="3600" b="1" dirty="0">
                <a:latin typeface="Arial Narrow" panose="020B0606020202030204" charset="0"/>
                <a:cs typeface="Arial Narrow" panose="020B0606020202030204" charset="0"/>
              </a:rPr>
              <a:t>Ejemplo: Fractales</a:t>
            </a:r>
            <a:endParaRPr lang="en-US" sz="3600" b="1" dirty="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956685" y="1657350"/>
            <a:ext cx="4815840" cy="786403"/>
          </a:xfrm>
          <a:prstGeom prst="wedgeRoundRectCallout">
            <a:avLst>
              <a:gd name="adj1" fmla="val -58411"/>
              <a:gd name="adj2" fmla="val -44449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000" b="1" dirty="0" err="1" smtClean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Caso Base, se termina cuando el triángulo es muy pequeño (con un lado menor que 5) </a:t>
            </a:r>
            <a:endParaRPr lang="en-US" sz="2000" b="1" dirty="0" err="1" smtClean="0">
              <a:solidFill>
                <a:schemeClr val="lt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061774" y="3953502"/>
            <a:ext cx="2813538" cy="1465060"/>
          </a:xfrm>
          <a:prstGeom prst="wedgeRoundRectCallout">
            <a:avLst>
              <a:gd name="adj1" fmla="val -21406"/>
              <a:gd name="adj2" fmla="val 78793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000" b="1" dirty="0" err="1" smtClean="0">
                <a:latin typeface="Arial Narrow" panose="020B0606020202030204" charset="0"/>
                <a:cs typeface="Arial Narrow" panose="020B0606020202030204" charset="0"/>
              </a:rPr>
              <a:t>Llamada recursiva </a:t>
            </a:r>
            <a:r>
              <a:rPr lang="en-US" sz="2000" b="1" dirty="0" err="1" smtClean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Resolver subproblema para un triángulo más pequeño</a:t>
            </a:r>
            <a:endParaRPr lang="en-US" sz="2000" b="1" dirty="0" err="1" smtClean="0">
              <a:solidFill>
                <a:schemeClr val="lt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3868" y="1356527"/>
            <a:ext cx="2753248" cy="914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3676" y="5938576"/>
            <a:ext cx="6410848" cy="422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 bldLvl="0" animBg="1"/>
      <p:bldP spid="7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66930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sz="3600" b="1" dirty="0">
                <a:latin typeface="Arial Narrow" panose="020B0606020202030204" charset="0"/>
                <a:cs typeface="Arial Narrow" panose="020B0606020202030204" charset="0"/>
              </a:rPr>
              <a:t>Fractales: Triángulo de Sierpinski</a:t>
            </a:r>
            <a:endParaRPr lang="en-US" sz="3600" b="1" dirty="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76"/>
          <a:stretch>
            <a:fillRect/>
          </a:stretch>
        </p:blipFill>
        <p:spPr>
          <a:xfrm>
            <a:off x="426359" y="1093645"/>
            <a:ext cx="8088991" cy="21925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6"/>
          <a:stretch>
            <a:fillRect/>
          </a:stretch>
        </p:blipFill>
        <p:spPr>
          <a:xfrm>
            <a:off x="1453607" y="3529201"/>
            <a:ext cx="5732063" cy="2324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66930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sz="3600" b="1" dirty="0">
                <a:latin typeface="Arial Narrow" panose="020B0606020202030204" charset="0"/>
                <a:cs typeface="Arial Narrow" panose="020B0606020202030204" charset="0"/>
              </a:rPr>
              <a:t>Fractales: Copo de Nieve</a:t>
            </a:r>
            <a:endParaRPr lang="en-US" sz="3600" b="1" dirty="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666749" y="1124966"/>
            <a:ext cx="7810501" cy="404749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650057" y="5300568"/>
            <a:ext cx="53041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rial Narrow" panose="020B0606020202030204" charset="0"/>
                <a:cs typeface="Arial Narrow" panose="020B0606020202030204" charset="0"/>
              </a:rPr>
              <a:t>Construcción</a:t>
            </a:r>
            <a:r>
              <a:rPr lang="en-US" sz="2000" dirty="0" smtClean="0">
                <a:latin typeface="Arial Narrow" panose="020B0606020202030204" charset="0"/>
                <a:cs typeface="Arial Narrow" panose="020B0606020202030204" charset="0"/>
              </a:rPr>
              <a:t> de un fractal con forma de </a:t>
            </a:r>
            <a:r>
              <a:rPr lang="en-US" sz="2000" dirty="0" err="1" smtClean="0">
                <a:latin typeface="Arial Narrow" panose="020B0606020202030204" charset="0"/>
                <a:cs typeface="Arial Narrow" panose="020B0606020202030204" charset="0"/>
              </a:rPr>
              <a:t>Copo</a:t>
            </a:r>
            <a:r>
              <a:rPr lang="en-US" sz="2000" dirty="0" smtClean="0">
                <a:latin typeface="Arial Narrow" panose="020B0606020202030204" charset="0"/>
                <a:cs typeface="Arial Narrow" panose="020B0606020202030204" charset="0"/>
              </a:rPr>
              <a:t> de </a:t>
            </a:r>
            <a:r>
              <a:rPr lang="en-US" sz="2000" dirty="0" err="1" smtClean="0">
                <a:latin typeface="Arial Narrow" panose="020B0606020202030204" charset="0"/>
                <a:cs typeface="Arial Narrow" panose="020B0606020202030204" charset="0"/>
              </a:rPr>
              <a:t>Nieve</a:t>
            </a:r>
            <a:endParaRPr lang="es-MX" sz="2000" dirty="0"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023407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sz="3600" b="1" dirty="0">
                <a:latin typeface="Arial Narrow" panose="020B0606020202030204" charset="0"/>
                <a:cs typeface="Arial Narrow" panose="020B0606020202030204" charset="0"/>
              </a:rPr>
              <a:t>Ejercicios</a:t>
            </a:r>
            <a:endParaRPr lang="en-US" sz="3600" b="1" dirty="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36550" y="1155700"/>
            <a:ext cx="8143240" cy="36188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latin typeface="Arial Narrow" panose="020B0606020202030204" charset="0"/>
                <a:cs typeface="Arial Narrow" panose="020B0606020202030204" charset="0"/>
              </a:rPr>
              <a:t>Programe</a:t>
            </a:r>
            <a:r>
              <a:rPr lang="en-US" dirty="0" smtClean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un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método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que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permita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al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usuario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escribir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en la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Consola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tantas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líneas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como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quiera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.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Cuando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el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usuario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de “ENTER” sin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haber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escrito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algún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texto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,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debe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imprimir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cada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una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de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las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líneas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que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escribió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el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usuario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,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pero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en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orden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inverso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.</a:t>
            </a:r>
            <a:endParaRPr lang="en-US" dirty="0">
              <a:latin typeface="Arial Narrow" panose="020B0606020202030204" charset="0"/>
              <a:cs typeface="Arial Narrow" panose="020B060602020203020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No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debe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usar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array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ni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ninguna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estructura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de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datos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para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almacenar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todas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las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líneas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de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texto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que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ha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ido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escribiendo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el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usuario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.</a:t>
            </a:r>
            <a:endParaRPr lang="en-US" dirty="0">
              <a:latin typeface="Arial Narrow" panose="020B0606020202030204" charset="0"/>
              <a:cs typeface="Arial Narrow" panose="020B060602020203020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 smtClean="0">
              <a:latin typeface="Nina" panose="020B060603050404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023407"/>
          </a:xfrm>
        </p:spPr>
        <p:txBody>
          <a:bodyPr/>
          <a:lstStyle/>
          <a:p>
            <a:r>
              <a:rPr lang="en-US" sz="3200" b="1" dirty="0">
                <a:latin typeface="Arial Narrow" panose="020B0606020202030204" charset="0"/>
                <a:cs typeface="Arial Narrow" panose="020B0606020202030204" charset="0"/>
                <a:sym typeface="+mn-ea"/>
              </a:rPr>
              <a:t>Ejercicios</a:t>
            </a:r>
            <a:endParaRPr lang="es-ES" sz="3200" b="1" dirty="0">
              <a:latin typeface="Myriad Pro Cond" panose="020B05060304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3860" y="568325"/>
            <a:ext cx="7886700" cy="249491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 dirty="0" err="1">
                <a:solidFill>
                  <a:srgbClr val="C00000"/>
                </a:solidFill>
                <a:latin typeface="Arial Narrow" panose="020B0606020202030204" charset="0"/>
                <a:cs typeface="Arial Narrow" panose="020B0606020202030204" charset="0"/>
              </a:rPr>
              <a:t>Multiplicar</a:t>
            </a:r>
            <a:r>
              <a:rPr lang="en-US" sz="2400" b="1" dirty="0">
                <a:solidFill>
                  <a:srgbClr val="C0000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Arial Narrow" panose="020B0606020202030204" charset="0"/>
                <a:cs typeface="Arial Narrow" panose="020B0606020202030204" charset="0"/>
              </a:rPr>
              <a:t>dos </a:t>
            </a:r>
            <a:r>
              <a:rPr lang="en-US" sz="2400" dirty="0" err="1">
                <a:solidFill>
                  <a:srgbClr val="C00000"/>
                </a:solidFill>
                <a:latin typeface="Arial Narrow" panose="020B0606020202030204" charset="0"/>
                <a:cs typeface="Arial Narrow" panose="020B0606020202030204" charset="0"/>
              </a:rPr>
              <a:t>números</a:t>
            </a:r>
            <a:r>
              <a:rPr lang="en-US" sz="2400" dirty="0">
                <a:solidFill>
                  <a:srgbClr val="C00000"/>
                </a:solidFill>
                <a:latin typeface="Arial Narrow" panose="020B0606020202030204" charset="0"/>
                <a:cs typeface="Arial Narrow" panose="020B0606020202030204" charset="0"/>
              </a:rPr>
              <a:t> sin </a:t>
            </a:r>
            <a:r>
              <a:rPr lang="en-US" sz="2400" dirty="0" err="1">
                <a:solidFill>
                  <a:srgbClr val="C00000"/>
                </a:solidFill>
                <a:latin typeface="Arial Narrow" panose="020B0606020202030204" charset="0"/>
                <a:cs typeface="Arial Narrow" panose="020B0606020202030204" charset="0"/>
              </a:rPr>
              <a:t>utilizar</a:t>
            </a:r>
            <a:r>
              <a:rPr lang="en-US" sz="2400" dirty="0">
                <a:solidFill>
                  <a:srgbClr val="C00000"/>
                </a:solidFill>
                <a:latin typeface="Arial Narrow" panose="020B0606020202030204" charset="0"/>
                <a:cs typeface="Arial Narrow" panose="020B0606020202030204" charset="0"/>
              </a:rPr>
              <a:t> el </a:t>
            </a:r>
            <a:r>
              <a:rPr lang="en-US" sz="2400" dirty="0" err="1">
                <a:solidFill>
                  <a:srgbClr val="C00000"/>
                </a:solidFill>
                <a:latin typeface="Arial Narrow" panose="020B0606020202030204" charset="0"/>
                <a:cs typeface="Arial Narrow" panose="020B0606020202030204" charset="0"/>
              </a:rPr>
              <a:t>operador</a:t>
            </a:r>
            <a:r>
              <a:rPr lang="en-US" sz="2400" dirty="0">
                <a:solidFill>
                  <a:srgbClr val="C00000"/>
                </a:solidFill>
                <a:latin typeface="Arial Narrow" panose="020B0606020202030204" charset="0"/>
                <a:cs typeface="Arial Narrow" panose="020B0606020202030204" charset="0"/>
              </a:rPr>
              <a:t> *</a:t>
            </a:r>
            <a:endParaRPr lang="en-US" sz="2400" dirty="0">
              <a:solidFill>
                <a:srgbClr val="C0000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Arial Narrow" panose="020B0606020202030204" charset="0"/>
                <a:cs typeface="Arial Narrow" panose="020B0606020202030204" charset="0"/>
              </a:rPr>
              <a:t>21 * 3 = 21 + 21 + 21 = 63</a:t>
            </a:r>
            <a:endParaRPr lang="en-US" sz="2400" dirty="0">
              <a:latin typeface="Arial Narrow" panose="020B0606020202030204" charset="0"/>
              <a:cs typeface="Arial Narrow" panose="020B060602020203020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Arial Narrow" panose="020B0606020202030204" charset="0"/>
                <a:cs typeface="Arial Narrow" panose="020B0606020202030204" charset="0"/>
              </a:rPr>
              <a:t>2 * 24 = 24 + 24 = 48</a:t>
            </a:r>
            <a:endParaRPr lang="en-US" sz="2400" dirty="0">
              <a:latin typeface="Arial Narrow" panose="020B0606020202030204" charset="0"/>
              <a:cs typeface="Arial Narrow" panose="020B0606020202030204" charset="0"/>
            </a:endParaRPr>
          </a:p>
          <a:p>
            <a:pPr marL="342900" lvl="1" indent="0">
              <a:spcBef>
                <a:spcPts val="600"/>
              </a:spcBef>
              <a:buNone/>
            </a:pP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Su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solución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debe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hacer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el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menor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número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posible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de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llamados</a:t>
            </a:r>
            <a:r>
              <a:rPr lang="en-US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>
                <a:latin typeface="Arial Narrow" panose="020B0606020202030204" charset="0"/>
                <a:cs typeface="Arial Narrow" panose="020B0606020202030204" charset="0"/>
              </a:rPr>
              <a:t>recursivos</a:t>
            </a:r>
            <a:endParaRPr lang="en-US" dirty="0">
              <a:latin typeface="Arial Narrow" panose="020B0606020202030204" charset="0"/>
              <a:cs typeface="Arial Narrow" panose="020B060602020203020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Producto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 smtClean="0">
              <a:latin typeface="Nina" panose="020B060603050404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2" name="Content Placeholder 6"/>
          <p:cNvSpPr>
            <a:spLocks noGrp="1"/>
          </p:cNvSpPr>
          <p:nvPr/>
        </p:nvSpPr>
        <p:spPr>
          <a:xfrm>
            <a:off x="410210" y="3620135"/>
            <a:ext cx="7886700" cy="24949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algn="l">
              <a:lnSpc>
                <a:spcPct val="90000"/>
              </a:lnSpc>
              <a:spcBef>
                <a:spcPts val="600"/>
              </a:spcBef>
              <a:buClrTx/>
              <a:buSzTx/>
              <a:buNone/>
            </a:pPr>
            <a:r>
              <a:rPr lang="en-US" sz="2400" dirty="0" err="1">
                <a:solidFill>
                  <a:srgbClr val="C0000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Determinar si un número es </a:t>
            </a:r>
            <a:r>
              <a:rPr lang="en-US" sz="2400" b="1" dirty="0" err="1">
                <a:solidFill>
                  <a:srgbClr val="C0000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SuperPrimo</a:t>
            </a:r>
            <a:r>
              <a:rPr lang="en-US" sz="2400" dirty="0" err="1">
                <a:solidFill>
                  <a:srgbClr val="C0000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. </a:t>
            </a:r>
            <a:endParaRPr lang="en-US" sz="2400" dirty="0" err="1">
              <a:solidFill>
                <a:srgbClr val="C0000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lvl="1" algn="l">
              <a:lnSpc>
                <a:spcPct val="90000"/>
              </a:lnSpc>
              <a:spcBef>
                <a:spcPts val="600"/>
              </a:spcBef>
              <a:buClrTx/>
              <a:buSzTx/>
              <a:buNone/>
            </a:pPr>
            <a:r>
              <a:rPr lang="en-US" sz="2400" dirty="0" err="1">
                <a:latin typeface="Arial Narrow" panose="020B0606020202030204" charset="0"/>
                <a:cs typeface="Arial Narrow" panose="020B0606020202030204" charset="0"/>
                <a:sym typeface="+mn-ea"/>
              </a:rPr>
              <a:t>Un número es SuperPrimo si es primo y además al quitarle la última cifra sigue siendo SuperPrimo. Un número primo de una sola cifra se considera SuperPrimo. Ejemplo 71 es superprimo</a:t>
            </a:r>
            <a:endParaRPr lang="en-US" sz="2400" dirty="0" err="1">
              <a:latin typeface="Arial Narrow" panose="020B0606020202030204" charset="0"/>
              <a:cs typeface="Arial Narrow" panose="020B060602020203020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bool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EsSuperPrimo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n)</a:t>
            </a:r>
            <a:endParaRPr lang="en-US" sz="2400" b="1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AutoNum type="arabicPeriod"/>
            </a:pPr>
            <a:endParaRPr lang="en-US" sz="24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32889"/>
            <a:ext cx="7886700" cy="1023407"/>
          </a:xfrm>
        </p:spPr>
        <p:txBody>
          <a:bodyPr/>
          <a:lstStyle/>
          <a:p>
            <a:r>
              <a:rPr lang="en-US" sz="3200" b="1" dirty="0">
                <a:latin typeface="Arial Narrow" panose="020B0606020202030204" charset="0"/>
                <a:cs typeface="Arial Narrow" panose="020B0606020202030204" charset="0"/>
                <a:sym typeface="+mn-ea"/>
              </a:rPr>
              <a:t>Algunos Ejercicios</a:t>
            </a:r>
            <a:endParaRPr lang="es-ES" sz="3200" b="1" dirty="0">
              <a:latin typeface="Myriad Pro Cond" panose="020B05060304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42950" y="2696856"/>
            <a:ext cx="7286625" cy="3427719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algn="l">
              <a:spcBef>
                <a:spcPts val="600"/>
              </a:spcBef>
              <a:buClrTx/>
              <a:buSzTx/>
              <a:buNone/>
            </a:pPr>
            <a:r>
              <a:rPr lang="en-US" sz="2800" dirty="0" err="1" smtClean="0">
                <a:latin typeface="Arial Narrow" panose="020B0606020202030204" charset="0"/>
                <a:cs typeface="Arial Narrow" panose="020B0606020202030204" charset="0"/>
              </a:rPr>
              <a:t>Implemente un método</a:t>
            </a:r>
            <a:r>
              <a:rPr lang="en-US" sz="2400" dirty="0" smtClean="0">
                <a:latin typeface="Nina" panose="020B0606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TerminoWirth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Arial Narrow" panose="020B0606020202030204" charset="0"/>
                <a:cs typeface="Arial Narrow" panose="020B0606020202030204" charset="0"/>
              </a:rPr>
              <a:t>que devuelva el término n-ésimo perteneciente al conjunto de Wirth.</a:t>
            </a:r>
            <a:endParaRPr lang="en-US" sz="2800" dirty="0" err="1" smtClean="0">
              <a:latin typeface="Arial Narrow" panose="020B0606020202030204" charset="0"/>
              <a:cs typeface="Arial Narrow" panose="020B060602020203020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 marL="0" algn="l">
              <a:spcBef>
                <a:spcPts val="600"/>
              </a:spcBef>
              <a:buClrTx/>
              <a:buSzTx/>
              <a:buNone/>
            </a:pPr>
            <a:r>
              <a:rPr lang="en-US" sz="2800" dirty="0" err="1" smtClean="0">
                <a:latin typeface="Arial Narrow" panose="020B0606020202030204" charset="0"/>
                <a:cs typeface="Arial Narrow" panose="020B0606020202030204" charset="0"/>
              </a:rPr>
              <a:t>Conjunto</a:t>
            </a:r>
            <a:r>
              <a:rPr lang="en-US" sz="2800" dirty="0" err="1" smtClean="0">
                <a:latin typeface="Arial Narrow" panose="020B0606020202030204" charset="0"/>
                <a:cs typeface="Arial Narrow" panose="020B0606020202030204" charset="0"/>
              </a:rPr>
              <a:t> de Wirth (W)</a:t>
            </a:r>
            <a:endParaRPr lang="en-US" sz="2800" dirty="0" err="1" smtClean="0">
              <a:latin typeface="Arial Narrow" panose="020B0606020202030204" charset="0"/>
              <a:cs typeface="Arial Narrow" panose="020B060602020203020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1 </a:t>
            </a: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  <a:sym typeface="Symbol" panose="05050102010706020507" pitchFamily="18" charset="2"/>
              </a:rPr>
              <a:t> </a:t>
            </a: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W</a:t>
            </a:r>
            <a:endParaRPr lang="en-US" sz="2400" dirty="0" smtClean="0">
              <a:latin typeface="Arial Narrow" panose="020B0606020202030204" charset="0"/>
              <a:cs typeface="Arial Narrow" panose="020B060602020203020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 smtClean="0">
              <a:latin typeface="Arial Narrow" panose="020B0606020202030204" charset="0"/>
              <a:cs typeface="Arial Narrow" panose="020B060602020203020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Si x </a:t>
            </a:r>
            <a:r>
              <a:rPr lang="en-US" sz="2400" dirty="0">
                <a:latin typeface="Arial Narrow" panose="020B0606020202030204" charset="0"/>
                <a:cs typeface="Arial Narrow" panose="020B0606020202030204" charset="0"/>
                <a:sym typeface="Symbol" panose="05050102010706020507" pitchFamily="18" charset="2"/>
              </a:rPr>
              <a:t> </a:t>
            </a: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  <a:sym typeface="Symbol" panose="05050102010706020507" pitchFamily="18" charset="2"/>
              </a:rPr>
              <a:t>W</a:t>
            </a: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  <a:sym typeface="Symbol" panose="05050102010706020507" pitchFamily="18" charset="2"/>
              </a:rPr>
              <a:t></a:t>
            </a:r>
            <a:endParaRPr lang="en-US" sz="2400" dirty="0" smtClean="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911011" y="5062535"/>
            <a:ext cx="1781196" cy="914400"/>
            <a:chOff x="2911011" y="5062535"/>
            <a:chExt cx="1781196" cy="914400"/>
          </a:xfrm>
        </p:grpSpPr>
        <p:sp>
          <p:nvSpPr>
            <p:cNvPr id="2" name="Rectangle 1"/>
            <p:cNvSpPr/>
            <p:nvPr/>
          </p:nvSpPr>
          <p:spPr>
            <a:xfrm>
              <a:off x="3161222" y="5104236"/>
              <a:ext cx="1530985" cy="829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 Narrow" panose="020B0606020202030204" charset="0"/>
                  <a:cs typeface="Arial Narrow" panose="020B0606020202030204" charset="0"/>
                  <a:sym typeface="Symbol" panose="05050102010706020507" pitchFamily="18" charset="2"/>
                </a:rPr>
                <a:t>2x + 1  </a:t>
              </a:r>
              <a:r>
                <a:rPr lang="en-US" sz="2400" dirty="0" smtClean="0">
                  <a:latin typeface="Arial Narrow" panose="020B0606020202030204" charset="0"/>
                  <a:cs typeface="Arial Narrow" panose="020B0606020202030204" charset="0"/>
                  <a:sym typeface="Symbol" panose="05050102010706020507" pitchFamily="18" charset="2"/>
                </a:rPr>
                <a:t>W </a:t>
              </a:r>
              <a:endParaRPr lang="en-US" sz="2400" dirty="0" smtClean="0">
                <a:latin typeface="Arial Narrow" panose="020B0606020202030204" charset="0"/>
                <a:cs typeface="Arial Narrow" panose="020B0606020202030204" charset="0"/>
                <a:sym typeface="Symbol" panose="05050102010706020507" pitchFamily="18" charset="2"/>
              </a:endParaRPr>
            </a:p>
            <a:p>
              <a:r>
                <a:rPr lang="en-US" sz="2400" dirty="0" smtClean="0">
                  <a:latin typeface="Arial Narrow" panose="020B0606020202030204" charset="0"/>
                  <a:cs typeface="Arial Narrow" panose="020B0606020202030204" charset="0"/>
                  <a:sym typeface="Symbol" panose="05050102010706020507" pitchFamily="18" charset="2"/>
                </a:rPr>
                <a:t>3x </a:t>
              </a:r>
              <a:r>
                <a:rPr lang="en-US" sz="2400" dirty="0">
                  <a:latin typeface="Arial Narrow" panose="020B0606020202030204" charset="0"/>
                  <a:cs typeface="Arial Narrow" panose="020B0606020202030204" charset="0"/>
                  <a:sym typeface="Symbol" panose="05050102010706020507" pitchFamily="18" charset="2"/>
                </a:rPr>
                <a:t>+ 1  W</a:t>
              </a:r>
              <a:endParaRPr lang="es-MX" sz="2400" dirty="0">
                <a:latin typeface="Arial Narrow" panose="020B0606020202030204" charset="0"/>
                <a:cs typeface="Arial Narrow" panose="020B0606020202030204" charset="0"/>
              </a:endParaRPr>
            </a:p>
          </p:txBody>
        </p:sp>
        <p:sp>
          <p:nvSpPr>
            <p:cNvPr id="3" name="Left Brace 2"/>
            <p:cNvSpPr/>
            <p:nvPr/>
          </p:nvSpPr>
          <p:spPr>
            <a:xfrm>
              <a:off x="2911011" y="5062535"/>
              <a:ext cx="155448" cy="914400"/>
            </a:xfrm>
            <a:prstGeom prst="leftBrace">
              <a:avLst>
                <a:gd name="adj1" fmla="val 83304"/>
                <a:gd name="adj2" fmla="val 50000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" name="Content Placeholder 6"/>
          <p:cNvSpPr txBox="1"/>
          <p:nvPr/>
        </p:nvSpPr>
        <p:spPr>
          <a:xfrm>
            <a:off x="762000" y="791857"/>
            <a:ext cx="7286625" cy="97026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spcBef>
                <a:spcPts val="6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/>
                </a:solidFill>
                <a:latin typeface="Arial Narrow" panose="020B0606020202030204" charset="0"/>
                <a:cs typeface="Arial Narrow" panose="020B0606020202030204" charset="0"/>
              </a:rPr>
              <a:t>En </a:t>
            </a:r>
            <a:r>
              <a:rPr lang="en-US" dirty="0" err="1" smtClean="0">
                <a:solidFill>
                  <a:schemeClr val="tx1"/>
                </a:solidFill>
                <a:latin typeface="Arial Narrow" panose="020B0606020202030204" charset="0"/>
                <a:cs typeface="Arial Narrow" panose="020B0606020202030204" charset="0"/>
              </a:rPr>
              <a:t>ajedrez</a:t>
            </a:r>
            <a:r>
              <a:rPr lang="en-US" dirty="0" smtClean="0">
                <a:solidFill>
                  <a:schemeClr val="tx1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 Narrow" panose="020B0606020202030204" charset="0"/>
                <a:cs typeface="Arial Narrow" panose="020B0606020202030204" charset="0"/>
              </a:rPr>
              <a:t>expresar</a:t>
            </a:r>
            <a:r>
              <a:rPr lang="en-US" dirty="0" smtClean="0">
                <a:solidFill>
                  <a:schemeClr val="tx1"/>
                </a:solidFill>
                <a:latin typeface="Arial Narrow" panose="020B0606020202030204" charset="0"/>
                <a:cs typeface="Arial Narrow" panose="020B0606020202030204" charset="0"/>
              </a:rPr>
              <a:t> de forma general el </a:t>
            </a:r>
            <a:r>
              <a:rPr lang="en-US" dirty="0" err="1" smtClean="0">
                <a:solidFill>
                  <a:schemeClr val="tx1"/>
                </a:solidFill>
                <a:latin typeface="Arial Narrow" panose="020B0606020202030204" charset="0"/>
                <a:cs typeface="Arial Narrow" panose="020B0606020202030204" charset="0"/>
              </a:rPr>
              <a:t>algoritmo</a:t>
            </a:r>
            <a:r>
              <a:rPr lang="en-US" dirty="0" smtClean="0">
                <a:solidFill>
                  <a:schemeClr val="tx1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 Narrow" panose="020B0606020202030204" charset="0"/>
                <a:cs typeface="Arial Narrow" panose="020B0606020202030204" charset="0"/>
              </a:rPr>
              <a:t>para</a:t>
            </a:r>
            <a:r>
              <a:rPr lang="en-US" dirty="0" smtClean="0">
                <a:solidFill>
                  <a:schemeClr val="tx1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 Narrow" panose="020B0606020202030204" charset="0"/>
                <a:cs typeface="Arial Narrow" panose="020B0606020202030204" charset="0"/>
              </a:rPr>
              <a:t>determinar</a:t>
            </a:r>
            <a:r>
              <a:rPr lang="en-US" dirty="0" smtClean="0">
                <a:solidFill>
                  <a:schemeClr val="tx1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 Narrow" panose="020B0606020202030204" charset="0"/>
                <a:cs typeface="Arial Narrow" panose="020B0606020202030204" charset="0"/>
              </a:rPr>
              <a:t>si</a:t>
            </a:r>
            <a:r>
              <a:rPr lang="en-US" dirty="0" smtClean="0">
                <a:solidFill>
                  <a:schemeClr val="tx1"/>
                </a:solidFill>
                <a:latin typeface="Arial Narrow" panose="020B0606020202030204" charset="0"/>
                <a:cs typeface="Arial Narrow" panose="020B0606020202030204" charset="0"/>
              </a:rPr>
              <a:t> hay </a:t>
            </a:r>
            <a:r>
              <a:rPr lang="en-US" b="1" dirty="0" smtClean="0">
                <a:solidFill>
                  <a:schemeClr val="tx1"/>
                </a:solidFill>
                <a:latin typeface="Arial Narrow" panose="020B0606020202030204" charset="0"/>
                <a:cs typeface="Arial Narrow" panose="020B0606020202030204" charset="0"/>
              </a:rPr>
              <a:t>Mate en n</a:t>
            </a:r>
            <a:endParaRPr lang="en-US" b="1" dirty="0" smtClean="0">
              <a:solidFill>
                <a:schemeClr val="tx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r="528"/>
          <a:stretch>
            <a:fillRect/>
          </a:stretch>
        </p:blipFill>
        <p:spPr>
          <a:xfrm>
            <a:off x="269148" y="485241"/>
            <a:ext cx="1479266" cy="1250697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91" y="193872"/>
            <a:ext cx="2253737" cy="192633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846" y="962130"/>
            <a:ext cx="2120201" cy="493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74565" y="2491105"/>
            <a:ext cx="37852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Carpeta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que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contienen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carpetas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que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contienen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carpetas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….</a:t>
            </a:r>
            <a:endParaRPr lang="en-US" sz="2400" dirty="0" smtClean="0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que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contienen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carpetas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….hasta llegar a archivos</a:t>
            </a:r>
            <a:endParaRPr lang="en-US" sz="2400" dirty="0" smtClean="0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r="528"/>
          <a:stretch>
            <a:fillRect/>
          </a:stretch>
        </p:blipFill>
        <p:spPr>
          <a:xfrm>
            <a:off x="178713" y="254129"/>
            <a:ext cx="1479266" cy="1250697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428" y="168257"/>
            <a:ext cx="1959831" cy="1675121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8" y="3727938"/>
            <a:ext cx="1348294" cy="258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979" y="391887"/>
            <a:ext cx="5345723" cy="603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63465" y="1838960"/>
            <a:ext cx="3839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Menú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que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contiene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menú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que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contiene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menú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que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contiene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menú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...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que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contiene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menú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…</a:t>
            </a:r>
            <a:endParaRPr lang="en-US" sz="2400" dirty="0" smtClean="0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28"/>
          <a:stretch>
            <a:fillRect/>
          </a:stretch>
        </p:blipFill>
        <p:spPr>
          <a:xfrm>
            <a:off x="221063" y="180872"/>
            <a:ext cx="1306947" cy="1105003"/>
          </a:xfrm>
          <a:prstGeom prst="rect">
            <a:avLst/>
          </a:prstGeom>
        </p:spPr>
      </p:pic>
      <p:pic>
        <p:nvPicPr>
          <p:cNvPr id="7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59" y="140068"/>
            <a:ext cx="1474279" cy="1260107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64" y="5024719"/>
            <a:ext cx="1306946" cy="1637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664" y="4943788"/>
            <a:ext cx="1594563" cy="1799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19553" y="2370887"/>
            <a:ext cx="610950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FF00"/>
                </a:solidFill>
                <a:latin typeface="Arial Narrow" panose="020B0606020202030204" charset="0"/>
                <a:cs typeface="Arial Narrow" panose="020B0606020202030204" charset="0"/>
              </a:rPr>
              <a:t>Un arbol tiene ramas</a:t>
            </a:r>
            <a:r>
              <a:rPr lang="en-US" sz="3200" b="1" dirty="0" smtClean="0">
                <a:solidFill>
                  <a:srgbClr val="FFFF00"/>
                </a:solidFill>
                <a:latin typeface="Arial Narrow" panose="020B0606020202030204" charset="0"/>
                <a:cs typeface="Arial Narrow" panose="020B0606020202030204" charset="0"/>
              </a:rPr>
              <a:t> de </a:t>
            </a:r>
            <a:r>
              <a:rPr lang="en-US" sz="3200" b="1" dirty="0" err="1" smtClean="0">
                <a:solidFill>
                  <a:srgbClr val="FFFF00"/>
                </a:solidFill>
                <a:latin typeface="Arial Narrow" panose="020B0606020202030204" charset="0"/>
                <a:cs typeface="Arial Narrow" panose="020B0606020202030204" charset="0"/>
              </a:rPr>
              <a:t>las</a:t>
            </a:r>
            <a:r>
              <a:rPr lang="en-US" sz="3200" b="1" dirty="0" smtClean="0">
                <a:solidFill>
                  <a:srgbClr val="FFFF0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  <a:latin typeface="Arial Narrow" panose="020B0606020202030204" charset="0"/>
                <a:cs typeface="Arial Narrow" panose="020B0606020202030204" charset="0"/>
              </a:rPr>
              <a:t>que</a:t>
            </a:r>
            <a:r>
              <a:rPr lang="en-US" sz="3200" b="1" dirty="0" smtClean="0">
                <a:solidFill>
                  <a:srgbClr val="FFFF0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  <a:latin typeface="Arial Narrow" panose="020B0606020202030204" charset="0"/>
                <a:cs typeface="Arial Narrow" panose="020B0606020202030204" charset="0"/>
              </a:rPr>
              <a:t>salen</a:t>
            </a:r>
            <a:r>
              <a:rPr lang="en-US" sz="3200" b="1" dirty="0" smtClean="0">
                <a:solidFill>
                  <a:srgbClr val="FFFF0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  <a:latin typeface="Arial Narrow" panose="020B0606020202030204" charset="0"/>
                <a:cs typeface="Arial Narrow" panose="020B0606020202030204" charset="0"/>
              </a:rPr>
              <a:t>ramas</a:t>
            </a:r>
            <a:r>
              <a:rPr lang="en-US" sz="3200" b="1" dirty="0" smtClean="0">
                <a:solidFill>
                  <a:srgbClr val="FFFF00"/>
                </a:solidFill>
                <a:latin typeface="Arial Narrow" panose="020B0606020202030204" charset="0"/>
                <a:cs typeface="Arial Narrow" panose="020B0606020202030204" charset="0"/>
              </a:rPr>
              <a:t> de </a:t>
            </a:r>
            <a:r>
              <a:rPr lang="en-US" sz="3200" b="1" dirty="0" err="1" smtClean="0">
                <a:solidFill>
                  <a:srgbClr val="FFFF00"/>
                </a:solidFill>
                <a:latin typeface="Arial Narrow" panose="020B0606020202030204" charset="0"/>
                <a:cs typeface="Arial Narrow" panose="020B0606020202030204" charset="0"/>
              </a:rPr>
              <a:t>las</a:t>
            </a:r>
            <a:r>
              <a:rPr lang="en-US" sz="3200" b="1" dirty="0" smtClean="0">
                <a:solidFill>
                  <a:srgbClr val="FFFF0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  <a:latin typeface="Arial Narrow" panose="020B0606020202030204" charset="0"/>
                <a:cs typeface="Arial Narrow" panose="020B0606020202030204" charset="0"/>
              </a:rPr>
              <a:t>que</a:t>
            </a:r>
            <a:r>
              <a:rPr lang="en-US" sz="3200" b="1" dirty="0" smtClean="0">
                <a:solidFill>
                  <a:srgbClr val="FFFF0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  <a:latin typeface="Arial Narrow" panose="020B0606020202030204" charset="0"/>
                <a:cs typeface="Arial Narrow" panose="020B0606020202030204" charset="0"/>
              </a:rPr>
              <a:t>salen</a:t>
            </a:r>
            <a:r>
              <a:rPr lang="en-US" sz="3200" b="1" dirty="0" smtClean="0">
                <a:solidFill>
                  <a:srgbClr val="FFFF0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  <a:latin typeface="Arial Narrow" panose="020B0606020202030204" charset="0"/>
                <a:cs typeface="Arial Narrow" panose="020B0606020202030204" charset="0"/>
              </a:rPr>
              <a:t>ramas</a:t>
            </a:r>
            <a:r>
              <a:rPr lang="en-US" sz="3200" b="1" dirty="0" smtClean="0">
                <a:solidFill>
                  <a:srgbClr val="FFFF00"/>
                </a:solidFill>
                <a:latin typeface="Arial Narrow" panose="020B0606020202030204" charset="0"/>
                <a:cs typeface="Arial Narrow" panose="020B0606020202030204" charset="0"/>
              </a:rPr>
              <a:t> … hasta </a:t>
            </a:r>
            <a:r>
              <a:rPr lang="en-US" sz="3200" b="1" dirty="0" err="1" smtClean="0">
                <a:solidFill>
                  <a:srgbClr val="FFFF00"/>
                </a:solidFill>
                <a:latin typeface="Arial Narrow" panose="020B0606020202030204" charset="0"/>
                <a:cs typeface="Arial Narrow" panose="020B0606020202030204" charset="0"/>
              </a:rPr>
              <a:t>llegar</a:t>
            </a:r>
            <a:r>
              <a:rPr lang="en-US" sz="3200" b="1" dirty="0" smtClean="0">
                <a:solidFill>
                  <a:srgbClr val="FFFF00"/>
                </a:solidFill>
                <a:latin typeface="Arial Narrow" panose="020B0606020202030204" charset="0"/>
                <a:cs typeface="Arial Narrow" panose="020B0606020202030204" charset="0"/>
              </a:rPr>
              <a:t> a </a:t>
            </a:r>
            <a:r>
              <a:rPr lang="en-US" sz="3200" b="1" dirty="0" err="1" smtClean="0">
                <a:solidFill>
                  <a:srgbClr val="FFFF00"/>
                </a:solidFill>
                <a:latin typeface="Arial Narrow" panose="020B0606020202030204" charset="0"/>
                <a:cs typeface="Arial Narrow" panose="020B0606020202030204" charset="0"/>
              </a:rPr>
              <a:t>hojas</a:t>
            </a:r>
            <a:endParaRPr lang="en-US" sz="3200" b="1" dirty="0" err="1" smtClean="0">
              <a:solidFill>
                <a:srgbClr val="FFFF00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84" y="103870"/>
            <a:ext cx="6495631" cy="659806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sz="3200" b="1" dirty="0" err="1">
                <a:latin typeface="Arial Narrow" panose="020B0606020202030204" charset="0"/>
                <a:cs typeface="Arial Narrow" panose="020B0606020202030204" charset="0"/>
              </a:rPr>
              <a:t>Recursión (Recursividad)</a:t>
            </a:r>
            <a:endParaRPr lang="en-US" sz="3200" b="1" dirty="0" err="1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10" y="1286190"/>
            <a:ext cx="7886700" cy="210326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Resolver un </a:t>
            </a:r>
            <a:r>
              <a:rPr lang="en-US" sz="2400" dirty="0" err="1" smtClean="0">
                <a:latin typeface="Arial Narrow" panose="020B0606020202030204" charset="0"/>
                <a:cs typeface="Arial Narrow" panose="020B0606020202030204" charset="0"/>
              </a:rPr>
              <a:t>problema</a:t>
            </a: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latin typeface="Arial Narrow" panose="020B0606020202030204" charset="0"/>
                <a:cs typeface="Arial Narrow" panose="020B0606020202030204" charset="0"/>
              </a:rPr>
              <a:t>complejo</a:t>
            </a: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latin typeface="Arial Narrow" panose="020B0606020202030204" charset="0"/>
                <a:cs typeface="Arial Narrow" panose="020B0606020202030204" charset="0"/>
              </a:rPr>
              <a:t>reduciéndolo</a:t>
            </a: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 o </a:t>
            </a:r>
            <a:r>
              <a:rPr lang="en-US" sz="2400" dirty="0" err="1" smtClean="0">
                <a:latin typeface="Arial Narrow" panose="020B0606020202030204" charset="0"/>
                <a:cs typeface="Arial Narrow" panose="020B0606020202030204" charset="0"/>
              </a:rPr>
              <a:t>diviéndolo</a:t>
            </a: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 a </a:t>
            </a:r>
            <a:r>
              <a:rPr lang="en-US" sz="2400" dirty="0" err="1" smtClean="0">
                <a:latin typeface="Arial Narrow" panose="020B0606020202030204" charset="0"/>
                <a:cs typeface="Arial Narrow" panose="020B0606020202030204" charset="0"/>
              </a:rPr>
              <a:t>uno</a:t>
            </a: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 o </a:t>
            </a:r>
            <a:r>
              <a:rPr lang="en-US" sz="2400" dirty="0" err="1" smtClean="0">
                <a:latin typeface="Arial Narrow" panose="020B0606020202030204" charset="0"/>
                <a:cs typeface="Arial Narrow" panose="020B0606020202030204" charset="0"/>
              </a:rPr>
              <a:t>más</a:t>
            </a: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anose="020B0606020202030204" charset="0"/>
                <a:cs typeface="Arial Narrow" panose="020B0606020202030204" charset="0"/>
              </a:rPr>
              <a:t>subproblemas</a:t>
            </a:r>
            <a:endParaRPr lang="en-US" sz="2400" b="1" dirty="0" smtClean="0">
              <a:solidFill>
                <a:srgbClr val="FF000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Arial Narrow" panose="020B0606020202030204" charset="0"/>
                <a:cs typeface="Arial Narrow" panose="020B0606020202030204" charset="0"/>
              </a:rPr>
              <a:t>q</a:t>
            </a:r>
            <a:r>
              <a:rPr lang="en-US" sz="2400" dirty="0" err="1" smtClean="0">
                <a:latin typeface="Arial Narrow" panose="020B0606020202030204" charset="0"/>
                <a:cs typeface="Arial Narrow" panose="020B0606020202030204" charset="0"/>
              </a:rPr>
              <a:t>ue</a:t>
            </a: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latin typeface="Arial Narrow" panose="020B0606020202030204" charset="0"/>
                <a:cs typeface="Arial Narrow" panose="020B0606020202030204" charset="0"/>
              </a:rPr>
              <a:t>tienen</a:t>
            </a: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 Narrow" panose="020B0606020202030204" charset="0"/>
                <a:cs typeface="Arial Narrow" panose="020B0606020202030204" charset="0"/>
              </a:rPr>
              <a:t>“</a:t>
            </a:r>
            <a:r>
              <a:rPr lang="en-US" sz="2400" b="1" dirty="0" smtClean="0">
                <a:solidFill>
                  <a:srgbClr val="FF0000"/>
                </a:solidFill>
                <a:latin typeface="Arial Narrow" panose="020B0606020202030204" charset="0"/>
                <a:cs typeface="Arial Narrow" panose="020B0606020202030204" charset="0"/>
              </a:rPr>
              <a:t>la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anose="020B0606020202030204" charset="0"/>
                <a:cs typeface="Arial Narrow" panose="020B0606020202030204" charset="0"/>
              </a:rPr>
              <a:t>misma</a:t>
            </a:r>
            <a:r>
              <a:rPr lang="en-US" sz="2400" b="1" dirty="0" smtClean="0">
                <a:solidFill>
                  <a:srgbClr val="FF000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anose="020B0606020202030204" charset="0"/>
                <a:cs typeface="Arial Narrow" panose="020B0606020202030204" charset="0"/>
              </a:rPr>
              <a:t>estructura</a:t>
            </a:r>
            <a:r>
              <a:rPr lang="en-US" sz="2400" b="1" dirty="0" smtClean="0">
                <a:solidFill>
                  <a:srgbClr val="FF0000"/>
                </a:solidFill>
                <a:latin typeface="Arial Narrow" panose="020B0606020202030204" charset="0"/>
                <a:cs typeface="Arial Narrow" panose="020B0606020202030204" charset="0"/>
              </a:rPr>
              <a:t>” </a:t>
            </a:r>
            <a:r>
              <a:rPr lang="en-US" sz="2400" dirty="0" err="1" smtClean="0">
                <a:latin typeface="Arial Narrow" panose="020B0606020202030204" charset="0"/>
                <a:cs typeface="Arial Narrow" panose="020B0606020202030204" charset="0"/>
              </a:rPr>
              <a:t>que</a:t>
            </a: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 el </a:t>
            </a:r>
            <a:r>
              <a:rPr lang="en-US" sz="2400" dirty="0" err="1" smtClean="0">
                <a:latin typeface="Arial Narrow" panose="020B0606020202030204" charset="0"/>
                <a:cs typeface="Arial Narrow" panose="020B0606020202030204" charset="0"/>
              </a:rPr>
              <a:t>problema</a:t>
            </a: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 original</a:t>
            </a:r>
            <a:endParaRPr lang="en-US" sz="2400" dirty="0" smtClean="0">
              <a:latin typeface="Arial Narrow" panose="020B0606020202030204" charset="0"/>
              <a:cs typeface="Arial Narrow" panose="020B0606020202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Arial Narrow" panose="020B0606020202030204" charset="0"/>
                <a:cs typeface="Arial Narrow" panose="020B0606020202030204" charset="0"/>
              </a:rPr>
              <a:t>p</a:t>
            </a:r>
            <a:r>
              <a:rPr lang="en-US" sz="2400" dirty="0" err="1" smtClean="0">
                <a:latin typeface="Arial Narrow" panose="020B0606020202030204" charset="0"/>
                <a:cs typeface="Arial Narrow" panose="020B0606020202030204" charset="0"/>
              </a:rPr>
              <a:t>ero</a:t>
            </a: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latin typeface="Arial Narrow" panose="020B0606020202030204" charset="0"/>
                <a:cs typeface="Arial Narrow" panose="020B0606020202030204" charset="0"/>
              </a:rPr>
              <a:t>que</a:t>
            </a: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 son </a:t>
            </a:r>
            <a:r>
              <a:rPr lang="en-US" sz="2400" dirty="0" smtClean="0">
                <a:solidFill>
                  <a:srgbClr val="FF0000"/>
                </a:solidFill>
                <a:latin typeface="Arial Narrow" panose="020B0606020202030204" charset="0"/>
                <a:cs typeface="Arial Narrow" panose="020B0606020202030204" charset="0"/>
              </a:rPr>
              <a:t>“</a:t>
            </a: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más </a:t>
            </a:r>
            <a:r>
              <a:rPr lang="en-US" sz="2400" b="1" dirty="0" smtClean="0">
                <a:solidFill>
                  <a:srgbClr val="FF0000"/>
                </a:solidFill>
                <a:latin typeface="Arial Narrow" panose="020B0606020202030204" charset="0"/>
                <a:cs typeface="Arial Narrow" panose="020B0606020202030204" charset="0"/>
              </a:rPr>
              <a:t>simples” </a:t>
            </a: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de resolver de manera directa </a:t>
            </a:r>
            <a:r>
              <a:rPr lang="en-US" sz="2400" dirty="0" err="1" smtClean="0">
                <a:latin typeface="Arial Narrow" panose="020B0606020202030204" charset="0"/>
                <a:cs typeface="Arial Narrow" panose="020B0606020202030204" charset="0"/>
              </a:rPr>
              <a:t>que</a:t>
            </a: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 el </a:t>
            </a:r>
            <a:r>
              <a:rPr lang="en-US" sz="2400" dirty="0" err="1" smtClean="0">
                <a:latin typeface="Arial Narrow" panose="020B0606020202030204" charset="0"/>
                <a:cs typeface="Arial Narrow" panose="020B0606020202030204" charset="0"/>
              </a:rPr>
              <a:t>problema</a:t>
            </a: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 original</a:t>
            </a:r>
            <a:endParaRPr lang="en-US" sz="2400" dirty="0" smtClean="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6" name="Title 1"/>
          <p:cNvSpPr txBox="1"/>
          <p:nvPr/>
        </p:nvSpPr>
        <p:spPr>
          <a:xfrm>
            <a:off x="628651" y="626384"/>
            <a:ext cx="7138726" cy="659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Base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para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una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estrategia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de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solución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de 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problemas</a:t>
            </a:r>
            <a:endParaRPr lang="es-MX" sz="2400" dirty="0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548263" y="3845350"/>
            <a:ext cx="7942594" cy="2585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En cada paso el subproblema se divide, usando un mismo procedimiento, en subproblemas más simples</a:t>
            </a:r>
            <a:endParaRPr lang="en-US" sz="2400" dirty="0" smtClean="0">
              <a:latin typeface="Arial Narrow" panose="020B0606020202030204" charset="0"/>
              <a:cs typeface="Arial Narrow" panose="020B060602020203020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Los subproblemas llegarán a ser tan simples que no hará falta seguir dividiéndolos para resolverlos</a:t>
            </a:r>
            <a:endParaRPr lang="en-US" sz="2400" dirty="0" smtClean="0">
              <a:latin typeface="Arial Narrow" panose="020B0606020202030204" charset="0"/>
              <a:cs typeface="Arial Narrow" panose="020B060602020203020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400" dirty="0" smtClean="0">
                <a:latin typeface="Arial Narrow" panose="020B0606020202030204" charset="0"/>
                <a:cs typeface="Arial Narrow" panose="020B0606020202030204" charset="0"/>
              </a:rPr>
              <a:t>Para resolver el problema original puede bastar con la solución de uno de los subproblemas o puede que haya que combinar las soluciones de cada subproblema</a:t>
            </a:r>
            <a:endParaRPr lang="en-US" sz="2400" dirty="0" smtClean="0"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28650" y="1059092"/>
            <a:ext cx="5207332" cy="18648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13" y="35685"/>
            <a:ext cx="7886700" cy="1023407"/>
          </a:xfrm>
        </p:spPr>
        <p:txBody>
          <a:bodyPr/>
          <a:lstStyle/>
          <a:p>
            <a:r>
              <a:rPr lang="en-US" sz="3200" b="1" dirty="0" err="1">
                <a:latin typeface="Arial Narrow" panose="020B0606020202030204" charset="0"/>
                <a:cs typeface="Arial Narrow" panose="020B0606020202030204" charset="0"/>
              </a:rPr>
              <a:t>Factorial</a:t>
            </a:r>
            <a:endParaRPr lang="es-MX" sz="2800" b="1" dirty="0">
              <a:latin typeface="Myriad Pro Cond" panose="020B05060304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2437" y="6353529"/>
            <a:ext cx="2057400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6996" y="171351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FACT(n)</a:t>
            </a:r>
            <a:endParaRPr lang="es-MX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2179241" y="1303094"/>
            <a:ext cx="274457" cy="1343490"/>
          </a:xfrm>
          <a:prstGeom prst="leftBrace">
            <a:avLst>
              <a:gd name="adj1" fmla="val 42759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TextBox 17"/>
          <p:cNvSpPr txBox="1"/>
          <p:nvPr/>
        </p:nvSpPr>
        <p:spPr>
          <a:xfrm>
            <a:off x="2453699" y="1305225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1, n = 0</a:t>
            </a:r>
            <a:endParaRPr lang="es-MX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2766" y="1920291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 * FACT(n-1) , n &gt; 0</a:t>
            </a:r>
            <a:endParaRPr lang="es-MX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15078" y="3020823"/>
            <a:ext cx="48397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FACT(5) = 1 * 2 * 3 * 4 * 5 = 120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 smtClean="0"/>
              <a:t>FACT(5) = 5 * FACT(4)</a:t>
            </a:r>
            <a:endParaRPr lang="en-US" sz="20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 smtClean="0"/>
              <a:t>		    	4 * FACT(3)</a:t>
            </a:r>
            <a:endParaRPr lang="en-US" sz="20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	</a:t>
            </a:r>
            <a:r>
              <a:rPr lang="en-US" sz="2000" dirty="0" smtClean="0"/>
              <a:t>		      3 * FACT(2)</a:t>
            </a:r>
            <a:endParaRPr lang="en-US" sz="20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	</a:t>
            </a:r>
            <a:r>
              <a:rPr lang="en-US" sz="2000" dirty="0" smtClean="0"/>
              <a:t>			    2 * FACT(1)</a:t>
            </a:r>
            <a:endParaRPr lang="en-US" sz="20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 smtClean="0"/>
              <a:t>					  1 * FACT(0) </a:t>
            </a:r>
            <a:endParaRPr lang="en-US" sz="20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	</a:t>
            </a:r>
            <a:r>
              <a:rPr lang="en-US" sz="2000" dirty="0" smtClean="0"/>
              <a:t>					</a:t>
            </a:r>
            <a:r>
              <a:rPr lang="en-US" sz="2000" dirty="0"/>
              <a:t> </a:t>
            </a:r>
            <a:r>
              <a:rPr lang="en-US" sz="2000" dirty="0" smtClean="0"/>
              <a:t>     1</a:t>
            </a:r>
            <a:endParaRPr lang="es-MX" sz="2000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6598536" y="1742116"/>
            <a:ext cx="1439694" cy="989233"/>
          </a:xfrm>
          <a:prstGeom prst="wedgeRoundRectCallout">
            <a:avLst>
              <a:gd name="adj1" fmla="val -118757"/>
              <a:gd name="adj2" fmla="val -90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 defTabSz="6858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en-US" sz="2000" dirty="0" smtClean="0">
                <a:solidFill>
                  <a:schemeClr val="tx1"/>
                </a:solidFill>
                <a:latin typeface="Arial Narrow" panose="020B0606020202030204" charset="0"/>
                <a:cs typeface="Arial Narrow" panose="020B0606020202030204" charset="0"/>
              </a:rPr>
              <a:t>Definición Recursiva de Factorial</a:t>
            </a:r>
            <a:endParaRPr lang="en-US" sz="2000" dirty="0" smtClean="0">
              <a:solidFill>
                <a:schemeClr val="tx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4874898" y="761432"/>
            <a:ext cx="1439694" cy="595320"/>
          </a:xfrm>
          <a:prstGeom prst="wedgeRoundRectCallout">
            <a:avLst>
              <a:gd name="adj1" fmla="val -127620"/>
              <a:gd name="adj2" fmla="val 7432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 defTabSz="6858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en-US" sz="2000" dirty="0" smtClean="0">
                <a:solidFill>
                  <a:schemeClr val="tx1"/>
                </a:solidFill>
                <a:latin typeface="Arial Narrow" panose="020B0606020202030204" charset="0"/>
                <a:cs typeface="Arial Narrow" panose="020B0606020202030204" charset="0"/>
              </a:rPr>
              <a:t>Caso Base</a:t>
            </a:r>
            <a:endParaRPr lang="en-US" sz="2000" dirty="0" smtClean="0">
              <a:solidFill>
                <a:schemeClr val="tx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26" name="Right Brace 25"/>
          <p:cNvSpPr/>
          <p:nvPr/>
        </p:nvSpPr>
        <p:spPr>
          <a:xfrm rot="5400000">
            <a:off x="3323672" y="3629252"/>
            <a:ext cx="166915" cy="875045"/>
          </a:xfrm>
          <a:prstGeom prst="rightBrace">
            <a:avLst>
              <a:gd name="adj1" fmla="val 152196"/>
              <a:gd name="adj2" fmla="val 50482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ight Brace 26"/>
          <p:cNvSpPr/>
          <p:nvPr/>
        </p:nvSpPr>
        <p:spPr>
          <a:xfrm rot="5400000">
            <a:off x="3653872" y="4174529"/>
            <a:ext cx="166915" cy="875045"/>
          </a:xfrm>
          <a:prstGeom prst="rightBrace">
            <a:avLst>
              <a:gd name="adj1" fmla="val 152196"/>
              <a:gd name="adj2" fmla="val 50482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ight Brace 27"/>
          <p:cNvSpPr/>
          <p:nvPr/>
        </p:nvSpPr>
        <p:spPr>
          <a:xfrm rot="5400000">
            <a:off x="3999312" y="4703623"/>
            <a:ext cx="166915" cy="875045"/>
          </a:xfrm>
          <a:prstGeom prst="rightBrace">
            <a:avLst>
              <a:gd name="adj1" fmla="val 152196"/>
              <a:gd name="adj2" fmla="val 50482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ight Brace 28"/>
          <p:cNvSpPr/>
          <p:nvPr/>
        </p:nvSpPr>
        <p:spPr>
          <a:xfrm rot="5400000">
            <a:off x="4334592" y="5264998"/>
            <a:ext cx="166915" cy="875045"/>
          </a:xfrm>
          <a:prstGeom prst="rightBrace">
            <a:avLst>
              <a:gd name="adj1" fmla="val 152196"/>
              <a:gd name="adj2" fmla="val 50482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ight Brace 29"/>
          <p:cNvSpPr/>
          <p:nvPr/>
        </p:nvSpPr>
        <p:spPr>
          <a:xfrm rot="5400000">
            <a:off x="4680032" y="5783831"/>
            <a:ext cx="166915" cy="875045"/>
          </a:xfrm>
          <a:prstGeom prst="rightBrace">
            <a:avLst>
              <a:gd name="adj1" fmla="val 152196"/>
              <a:gd name="adj2" fmla="val 50482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extBox 39"/>
          <p:cNvSpPr txBox="1"/>
          <p:nvPr/>
        </p:nvSpPr>
        <p:spPr>
          <a:xfrm>
            <a:off x="5864219" y="5785978"/>
            <a:ext cx="63991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 * 1</a:t>
            </a:r>
            <a:endParaRPr lang="es-MX" dirty="0"/>
          </a:p>
        </p:txBody>
      </p:sp>
      <p:sp>
        <p:nvSpPr>
          <p:cNvPr id="41" name="TextBox 40"/>
          <p:cNvSpPr txBox="1"/>
          <p:nvPr/>
        </p:nvSpPr>
        <p:spPr>
          <a:xfrm>
            <a:off x="5536077" y="5253913"/>
            <a:ext cx="97815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 * 1 * 1</a:t>
            </a:r>
            <a:endParaRPr lang="es-MX" dirty="0"/>
          </a:p>
        </p:txBody>
      </p:sp>
      <p:sp>
        <p:nvSpPr>
          <p:cNvPr id="42" name="TextBox 41"/>
          <p:cNvSpPr txBox="1"/>
          <p:nvPr/>
        </p:nvSpPr>
        <p:spPr>
          <a:xfrm>
            <a:off x="5197976" y="4720190"/>
            <a:ext cx="13163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 * 2 * 1 * 1</a:t>
            </a:r>
            <a:endParaRPr lang="es-MX" dirty="0"/>
          </a:p>
        </p:txBody>
      </p:sp>
      <p:sp>
        <p:nvSpPr>
          <p:cNvPr id="43" name="TextBox 42"/>
          <p:cNvSpPr txBox="1"/>
          <p:nvPr/>
        </p:nvSpPr>
        <p:spPr>
          <a:xfrm>
            <a:off x="4855489" y="4183202"/>
            <a:ext cx="165462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4 * 3 * 2 * 1 * 1</a:t>
            </a:r>
            <a:endParaRPr lang="es-MX" dirty="0"/>
          </a:p>
        </p:txBody>
      </p:sp>
      <p:sp>
        <p:nvSpPr>
          <p:cNvPr id="44" name="TextBox 43"/>
          <p:cNvSpPr txBox="1"/>
          <p:nvPr/>
        </p:nvSpPr>
        <p:spPr>
          <a:xfrm>
            <a:off x="4517256" y="3671002"/>
            <a:ext cx="199285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5 * 4 * 3 * 2 * 1 * 1</a:t>
            </a:r>
            <a:endParaRPr lang="es-MX" dirty="0"/>
          </a:p>
        </p:txBody>
      </p:sp>
      <p:sp>
        <p:nvSpPr>
          <p:cNvPr id="45" name="TextBox 44"/>
          <p:cNvSpPr txBox="1"/>
          <p:nvPr/>
        </p:nvSpPr>
        <p:spPr>
          <a:xfrm>
            <a:off x="6750761" y="3652186"/>
            <a:ext cx="53572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120</a:t>
            </a:r>
            <a:endParaRPr lang="es-MX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310567" y="4040334"/>
            <a:ext cx="1669960" cy="255090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018723" y="3760894"/>
            <a:ext cx="1817259" cy="276050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ular Callout 49"/>
          <p:cNvSpPr/>
          <p:nvPr/>
        </p:nvSpPr>
        <p:spPr>
          <a:xfrm>
            <a:off x="339048" y="5224603"/>
            <a:ext cx="1812021" cy="1080208"/>
          </a:xfrm>
          <a:prstGeom prst="wedgeRoundRectCallout">
            <a:avLst>
              <a:gd name="adj1" fmla="val 92462"/>
              <a:gd name="adj2" fmla="val -230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 defTabSz="6858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en-US" sz="2000" dirty="0" smtClean="0">
                <a:solidFill>
                  <a:schemeClr val="tx1"/>
                </a:solidFill>
                <a:latin typeface="Arial Narrow" panose="020B0606020202030204" charset="0"/>
                <a:cs typeface="Arial Narrow" panose="020B0606020202030204" charset="0"/>
              </a:rPr>
              <a:t>Se reduce el problema a un caso más simple</a:t>
            </a:r>
            <a:endParaRPr lang="en-US" sz="2000" dirty="0" smtClean="0">
              <a:solidFill>
                <a:schemeClr val="tx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51" name="Rounded Rectangular Callout 50"/>
          <p:cNvSpPr/>
          <p:nvPr/>
        </p:nvSpPr>
        <p:spPr>
          <a:xfrm>
            <a:off x="7048535" y="5592469"/>
            <a:ext cx="1901302" cy="998774"/>
          </a:xfrm>
          <a:prstGeom prst="wedgeRoundRectCallout">
            <a:avLst>
              <a:gd name="adj1" fmla="val -75043"/>
              <a:gd name="adj2" fmla="val -3753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 defTabSz="6858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en-US" sz="2000" dirty="0" smtClean="0">
                <a:solidFill>
                  <a:schemeClr val="tx1"/>
                </a:solidFill>
                <a:latin typeface="Arial Narrow" panose="020B0606020202030204" charset="0"/>
                <a:cs typeface="Arial Narrow" panose="020B0606020202030204" charset="0"/>
              </a:rPr>
              <a:t>Usar el resultado del caso más simple</a:t>
            </a:r>
            <a:endParaRPr lang="en-US" sz="2000" dirty="0" smtClean="0">
              <a:solidFill>
                <a:schemeClr val="tx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52" name="Rounded Rectangular Callout 51"/>
          <p:cNvSpPr/>
          <p:nvPr/>
        </p:nvSpPr>
        <p:spPr>
          <a:xfrm>
            <a:off x="7048255" y="4529038"/>
            <a:ext cx="1973646" cy="808539"/>
          </a:xfrm>
          <a:prstGeom prst="wedgeRoundRectCallout">
            <a:avLst>
              <a:gd name="adj1" fmla="val -35482"/>
              <a:gd name="adj2" fmla="val -10378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Narrow" panose="020B0606020202030204" charset="0"/>
                <a:cs typeface="Arial Narrow" panose="020B0606020202030204" charset="0"/>
              </a:rPr>
              <a:t>Solución del problema original</a:t>
            </a:r>
            <a:endParaRPr lang="en-US" sz="2000" dirty="0" smtClean="0">
              <a:solidFill>
                <a:schemeClr val="tx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1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0" grpId="0" animBg="1"/>
      <p:bldP spid="51" grpId="0" animBg="1"/>
      <p:bldP spid="5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023407"/>
          </a:xfrm>
        </p:spPr>
        <p:txBody>
          <a:bodyPr/>
          <a:lstStyle/>
          <a:p>
            <a:r>
              <a:rPr lang="en-US" sz="3200" b="1" dirty="0" err="1">
                <a:latin typeface="Arial Narrow" panose="020B0606020202030204" charset="0"/>
                <a:cs typeface="Arial Narrow" panose="020B0606020202030204" charset="0"/>
              </a:rPr>
              <a:t>Factorial</a:t>
            </a:r>
            <a:endParaRPr lang="es-MX" sz="2800" b="1" dirty="0">
              <a:latin typeface="Myriad Pro Cond" panose="020B05060304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72782" y="6492875"/>
            <a:ext cx="5486400" cy="365125"/>
          </a:xfrm>
        </p:spPr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25067" y="352753"/>
            <a:ext cx="7049386" cy="2548321"/>
            <a:chOff x="1020726" y="937349"/>
            <a:chExt cx="7049386" cy="2548321"/>
          </a:xfrm>
        </p:grpSpPr>
        <p:sp>
          <p:nvSpPr>
            <p:cNvPr id="7" name="Rectangle 6"/>
            <p:cNvSpPr/>
            <p:nvPr/>
          </p:nvSpPr>
          <p:spPr>
            <a:xfrm>
              <a:off x="1020726" y="1157139"/>
              <a:ext cx="7049386" cy="23285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1"/>
            <a:srcRect r="5017"/>
            <a:stretch>
              <a:fillRect/>
            </a:stretch>
          </p:blipFill>
          <p:spPr>
            <a:xfrm>
              <a:off x="1038225" y="1196405"/>
              <a:ext cx="6712910" cy="22669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658647" y="937349"/>
              <a:ext cx="969881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 smtClean="0"/>
                <a:t>Iterativo</a:t>
              </a:r>
              <a:endParaRPr lang="es-MX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5067" y="3260308"/>
            <a:ext cx="7049386" cy="2540892"/>
            <a:chOff x="1020726" y="3650564"/>
            <a:chExt cx="7049386" cy="2540892"/>
          </a:xfrm>
        </p:grpSpPr>
        <p:sp>
          <p:nvSpPr>
            <p:cNvPr id="8" name="Rectangle 7"/>
            <p:cNvSpPr/>
            <p:nvPr/>
          </p:nvSpPr>
          <p:spPr>
            <a:xfrm>
              <a:off x="1020726" y="3862925"/>
              <a:ext cx="7049386" cy="23285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3665"/>
            <a:stretch>
              <a:fillRect/>
            </a:stretch>
          </p:blipFill>
          <p:spPr>
            <a:xfrm>
              <a:off x="1116419" y="3991204"/>
              <a:ext cx="5542228" cy="19526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658647" y="3650564"/>
              <a:ext cx="1083438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 smtClean="0"/>
                <a:t>Recursivo</a:t>
              </a:r>
              <a:endParaRPr lang="es-MX" dirty="0"/>
            </a:p>
          </p:txBody>
        </p:sp>
      </p:grpSp>
      <p:sp>
        <p:nvSpPr>
          <p:cNvPr id="14" name="Rounded Rectangular Callout 13"/>
          <p:cNvSpPr/>
          <p:nvPr/>
        </p:nvSpPr>
        <p:spPr>
          <a:xfrm>
            <a:off x="4635128" y="3860919"/>
            <a:ext cx="3853899" cy="714958"/>
          </a:xfrm>
          <a:prstGeom prst="wedgeRoundRectCallout">
            <a:avLst>
              <a:gd name="adj1" fmla="val -98726"/>
              <a:gd name="adj2" fmla="val 28389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Caso</a:t>
            </a:r>
            <a:r>
              <a:rPr lang="en-US" dirty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Base. El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problema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es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 tan simple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que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 se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resuelve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direct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amente</a:t>
            </a:r>
            <a:endParaRPr lang="es-ES" dirty="0">
              <a:solidFill>
                <a:schemeClr val="lt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93505" y="4719366"/>
            <a:ext cx="2803490" cy="498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445903" y="5554387"/>
            <a:ext cx="4317560" cy="714970"/>
          </a:xfrm>
          <a:prstGeom prst="wedgeRoundRectCallout">
            <a:avLst>
              <a:gd name="adj1" fmla="val 27189"/>
              <a:gd name="adj2" fmla="val -121905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dirty="0" err="1" smtClean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Subproblema. Se llama al método dentro de misma definición del método</a:t>
            </a:r>
            <a:endParaRPr lang="en-US" dirty="0" err="1" smtClean="0">
              <a:solidFill>
                <a:schemeClr val="lt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635129" y="5037339"/>
            <a:ext cx="6379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4914844" y="5554386"/>
            <a:ext cx="2442024" cy="714970"/>
          </a:xfrm>
          <a:prstGeom prst="wedgeRoundRectCallout">
            <a:avLst>
              <a:gd name="adj1" fmla="val -47699"/>
              <a:gd name="adj2" fmla="val -95206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Se combina la solución del subproblema</a:t>
            </a:r>
            <a:endParaRPr lang="es-ES" dirty="0">
              <a:solidFill>
                <a:schemeClr val="lt1"/>
              </a:solidFill>
              <a:latin typeface="Nina" panose="020B0606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291874" y="5032956"/>
            <a:ext cx="12203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5790800" y="4636934"/>
            <a:ext cx="3132136" cy="714970"/>
          </a:xfrm>
          <a:prstGeom prst="wedgeRoundRectCallout">
            <a:avLst>
              <a:gd name="adj1" fmla="val -69138"/>
              <a:gd name="adj2" fmla="val 3741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dirty="0" err="1" smtClean="0">
                <a:solidFill>
                  <a:schemeClr val="lt1"/>
                </a:solidFill>
                <a:latin typeface="Arial Narrow" panose="020B0606020202030204" charset="0"/>
                <a:cs typeface="Arial Narrow" panose="020B0606020202030204" charset="0"/>
              </a:rPr>
              <a:t>Se reduce a un problema más simple</a:t>
            </a:r>
            <a:endParaRPr lang="en-US" dirty="0" err="1" smtClean="0">
              <a:solidFill>
                <a:schemeClr val="lt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18332" y="4426007"/>
            <a:ext cx="1075173" cy="340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5" grpId="0" animBg="1"/>
      <p:bldP spid="15" grpId="0" bldLvl="0" animBg="1"/>
      <p:bldP spid="18" grpId="0" bldLvl="0" animBg="1"/>
      <p:bldP spid="21" grpId="0" bldLvl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753" y="73724"/>
            <a:ext cx="7886700" cy="687497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 Narrow" panose="020B0606020202030204" charset="0"/>
                <a:cs typeface="Arial Narrow" panose="020B0606020202030204" charset="0"/>
              </a:rPr>
              <a:t>Estructura</a:t>
            </a:r>
            <a:r>
              <a:rPr lang="en-US" sz="3200" b="1" dirty="0">
                <a:latin typeface="Arial Narrow" panose="020B0606020202030204" charset="0"/>
                <a:cs typeface="Arial Narrow" panose="020B0606020202030204" charset="0"/>
              </a:rPr>
              <a:t> general de un </a:t>
            </a:r>
            <a:r>
              <a:rPr lang="en-US" sz="3200" b="1" dirty="0" err="1">
                <a:latin typeface="Arial Narrow" panose="020B0606020202030204" charset="0"/>
                <a:cs typeface="Arial Narrow" panose="020B0606020202030204" charset="0"/>
              </a:rPr>
              <a:t>algoritmo</a:t>
            </a:r>
            <a:r>
              <a:rPr lang="en-US" sz="3200" b="1" dirty="0"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3200" b="1" dirty="0" err="1">
                <a:latin typeface="Arial Narrow" panose="020B0606020202030204" charset="0"/>
                <a:cs typeface="Arial Narrow" panose="020B0606020202030204" charset="0"/>
              </a:rPr>
              <a:t>recursivo</a:t>
            </a:r>
            <a:endParaRPr lang="es-MX" sz="3200" b="1" dirty="0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403" y="1573616"/>
            <a:ext cx="9217778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Problema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Simple)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Resolverlo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directamente</a:t>
            </a:r>
            <a:endParaRPr lang="en-US" sz="2000" dirty="0" err="1">
              <a:solidFill>
                <a:schemeClr val="dk1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Reducir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problema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varios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menores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P1, P2, ...,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Resolver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(P1);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Resolver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(P2); ...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Resolver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Combinar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soluciones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cada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subproblema</a:t>
            </a:r>
            <a:endParaRPr lang="es-MX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65544" y="2211572"/>
            <a:ext cx="0" cy="263659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03960" y="1676400"/>
            <a:ext cx="3081655" cy="414655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ounded Rectangular Callout 12"/>
          <p:cNvSpPr/>
          <p:nvPr/>
        </p:nvSpPr>
        <p:spPr>
          <a:xfrm>
            <a:off x="5095875" y="584835"/>
            <a:ext cx="3389630" cy="1002030"/>
          </a:xfrm>
          <a:prstGeom prst="wedgeRoundRectCallout">
            <a:avLst>
              <a:gd name="adj1" fmla="val -84792"/>
              <a:gd name="adj2" fmla="val 7510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ClrTx/>
              <a:buSzTx/>
              <a:buFontTx/>
            </a:pPr>
            <a:r>
              <a:rPr lang="en-US" sz="2000" dirty="0" err="1">
                <a:latin typeface="Arial Narrow" panose="020B0606020202030204" charset="0"/>
                <a:cs typeface="Arial Narrow" panose="020B0606020202030204" charset="0"/>
              </a:rPr>
              <a:t>Condición</a:t>
            </a:r>
            <a:r>
              <a:rPr lang="en-US" sz="2000" dirty="0" err="1">
                <a:solidFill>
                  <a:schemeClr val="dk1"/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lang="en-US" sz="2000" dirty="0" err="1">
                <a:latin typeface="Arial Narrow" panose="020B0606020202030204" charset="0"/>
                <a:cs typeface="Arial Narrow" panose="020B0606020202030204" charset="0"/>
              </a:rPr>
              <a:t>de Parada. Garantiza no caer en una ejecución infinita</a:t>
            </a:r>
            <a:endParaRPr lang="en-US" sz="2000" dirty="0" err="1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279793" y="2091198"/>
            <a:ext cx="1439694" cy="595320"/>
          </a:xfrm>
          <a:prstGeom prst="wedgeRoundRectCallout">
            <a:avLst>
              <a:gd name="adj1" fmla="val -94509"/>
              <a:gd name="adj2" fmla="val -1486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ClrTx/>
              <a:buSzTx/>
              <a:buFontTx/>
            </a:pPr>
            <a:r>
              <a:rPr lang="en-US" sz="2000" dirty="0" err="1">
                <a:latin typeface="Arial Narrow" panose="020B0606020202030204" charset="0"/>
                <a:cs typeface="Arial Narrow" panose="020B0606020202030204" charset="0"/>
              </a:rPr>
              <a:t>Caso Base</a:t>
            </a:r>
            <a:endParaRPr lang="en-US" sz="2000" dirty="0" err="1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1151325" y="4232108"/>
            <a:ext cx="3186676" cy="455828"/>
          </a:xfrm>
          <a:prstGeom prst="wedgeRoundRectCallout">
            <a:avLst>
              <a:gd name="adj1" fmla="val 25105"/>
              <a:gd name="adj2" fmla="val -12080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ClrTx/>
              <a:buSzTx/>
              <a:buFontTx/>
            </a:pPr>
            <a:r>
              <a:rPr lang="en-US" sz="2000" dirty="0" err="1">
                <a:solidFill>
                  <a:schemeClr val="dk1"/>
                </a:solidFill>
                <a:latin typeface="Arial Narrow" panose="020B0606020202030204" charset="0"/>
                <a:cs typeface="Arial Narrow" panose="020B0606020202030204" charset="0"/>
              </a:rPr>
              <a:t>Resolver de manera </a:t>
            </a:r>
            <a:r>
              <a:rPr lang="en-US" sz="2000" dirty="0" err="1">
                <a:solidFill>
                  <a:schemeClr val="dk1"/>
                </a:solidFill>
                <a:latin typeface="Arial Narrow" panose="020B0606020202030204" charset="0"/>
                <a:cs typeface="Arial Narrow" panose="020B0606020202030204" charset="0"/>
              </a:rPr>
              <a:t>recursiva</a:t>
            </a:r>
            <a:endParaRPr lang="en-US" sz="2000" dirty="0" err="1">
              <a:solidFill>
                <a:schemeClr val="dk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5164" y="3524394"/>
            <a:ext cx="6321793" cy="376972"/>
          </a:xfrm>
          <a:prstGeom prst="rect">
            <a:avLst/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angle 16"/>
          <p:cNvSpPr/>
          <p:nvPr/>
        </p:nvSpPr>
        <p:spPr>
          <a:xfrm>
            <a:off x="1151325" y="3005044"/>
            <a:ext cx="7828288" cy="414669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angle 17"/>
          <p:cNvSpPr/>
          <p:nvPr/>
        </p:nvSpPr>
        <p:spPr>
          <a:xfrm>
            <a:off x="953456" y="4899175"/>
            <a:ext cx="7865672" cy="376972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Ometepec</Template>
  <TotalTime>0</TotalTime>
  <Words>5750</Words>
  <Application>WPS Presentation</Application>
  <PresentationFormat>On-screen Show (4:3)</PresentationFormat>
  <Paragraphs>508</Paragraphs>
  <Slides>26</Slides>
  <Notes>2</Notes>
  <HiddenSlides>11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SimSun</vt:lpstr>
      <vt:lpstr>Wingdings</vt:lpstr>
      <vt:lpstr>Calibri</vt:lpstr>
      <vt:lpstr>Arial Narrow</vt:lpstr>
      <vt:lpstr>Myriad Pro Cond</vt:lpstr>
      <vt:lpstr>Yu Gothic UI</vt:lpstr>
      <vt:lpstr>Consolas</vt:lpstr>
      <vt:lpstr>Nina</vt:lpstr>
      <vt:lpstr>Microsoft YaHei</vt:lpstr>
      <vt:lpstr>Arial Unicode MS</vt:lpstr>
      <vt:lpstr>Calibri Light</vt:lpstr>
      <vt:lpstr>Segoe Print</vt:lpstr>
      <vt:lpstr>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Recursión (Recursividad)</vt:lpstr>
      <vt:lpstr>Factorial</vt:lpstr>
      <vt:lpstr>Factorial</vt:lpstr>
      <vt:lpstr>Estructura general de un algoritmo recursivo</vt:lpstr>
      <vt:lpstr>Máximo Común Divisor</vt:lpstr>
      <vt:lpstr>Torres de Hanoi</vt:lpstr>
      <vt:lpstr>Torres de Hanoi</vt:lpstr>
      <vt:lpstr>Torres de Hanoi</vt:lpstr>
      <vt:lpstr>Torres de Hanoi</vt:lpstr>
      <vt:lpstr>Torres de Hanoi</vt:lpstr>
      <vt:lpstr>Torres de Hanoi</vt:lpstr>
      <vt:lpstr>Torres de Hanoi</vt:lpstr>
      <vt:lpstr>Búsqueda Binaria</vt:lpstr>
      <vt:lpstr>Búsqueda binaria en array ordenado</vt:lpstr>
      <vt:lpstr>Ejemplo: Fractales</vt:lpstr>
      <vt:lpstr>Ejemplo: Fractales</vt:lpstr>
      <vt:lpstr>Fractales: Triángulo de Sierpinski</vt:lpstr>
      <vt:lpstr>Fractales: Copo de Nieve</vt:lpstr>
      <vt:lpstr>Ejercicios</vt:lpstr>
      <vt:lpstr>Ejercicios</vt:lpstr>
      <vt:lpstr>Ejercicios</vt:lpstr>
    </vt:vector>
  </TitlesOfParts>
  <Company>Private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</dc:title>
  <dc:creator>mkm</dc:creator>
  <cp:lastModifiedBy>mkm</cp:lastModifiedBy>
  <cp:revision>251</cp:revision>
  <dcterms:created xsi:type="dcterms:W3CDTF">2013-01-20T20:53:00Z</dcterms:created>
  <dcterms:modified xsi:type="dcterms:W3CDTF">2023-09-12T19:57:52Z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0x010100C646D990F7502C4E80B493EDE9C01790</vt:lpwstr>
  </property>
  <property fmtid="{D5CDD505-2E9C-101B-9397-08002B2CF9AE}" pid="3" name="ICV">
    <vt:lpwstr>066A710D32334F3CBAB1EE0FEC7A2303</vt:lpwstr>
  </property>
  <property fmtid="{D5CDD505-2E9C-101B-9397-08002B2CF9AE}" pid="4" name="KSOProductBuildVer">
    <vt:lpwstr>1033-11.2.0.11537</vt:lpwstr>
  </property>
</Properties>
</file>