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3"/>
    <p:sldId id="350" r:id="rId4"/>
    <p:sldId id="376" r:id="rId5"/>
    <p:sldId id="377" r:id="rId6"/>
    <p:sldId id="378" r:id="rId8"/>
    <p:sldId id="379" r:id="rId9"/>
    <p:sldId id="380" r:id="rId10"/>
    <p:sldId id="391" r:id="rId11"/>
    <p:sldId id="382" r:id="rId12"/>
    <p:sldId id="363" r:id="rId13"/>
    <p:sldId id="367" r:id="rId14"/>
    <p:sldId id="364" r:id="rId15"/>
    <p:sldId id="372" r:id="rId16"/>
    <p:sldId id="373" r:id="rId17"/>
    <p:sldId id="383" r:id="rId18"/>
    <p:sldId id="362" r:id="rId19"/>
    <p:sldId id="36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FF"/>
    <a:srgbClr val="FF3300"/>
    <a:srgbClr val="C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88" autoAdjust="0"/>
    <p:restoredTop sz="87790" autoAdjust="0"/>
  </p:normalViewPr>
  <p:slideViewPr>
    <p:cSldViewPr snapToGrid="0">
      <p:cViewPr varScale="1">
        <p:scale>
          <a:sx n="93" d="100"/>
          <a:sy n="93" d="100"/>
        </p:scale>
        <p:origin x="54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759B5-99D7-43C5-A810-99ECACD30A87}" type="datetimeFigureOut">
              <a:rPr lang="es-ES" smtClean="0"/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2DB31-C82B-49A7-8A7E-B252DE8C7283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2DB31-C82B-49A7-8A7E-B252DE8C7283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2DB31-C82B-49A7-8A7E-B252DE8C7283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3400" y="1122363"/>
            <a:ext cx="6197600" cy="2387600"/>
          </a:xfrm>
        </p:spPr>
        <p:txBody>
          <a:bodyPr anchor="t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3400" y="3602038"/>
            <a:ext cx="61976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9" name="Rectangle 8"/>
          <p:cNvSpPr/>
          <p:nvPr userDrawn="1"/>
        </p:nvSpPr>
        <p:spPr>
          <a:xfrm>
            <a:off x="1295401" y="902230"/>
            <a:ext cx="67734" cy="10874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 userDrawn="1"/>
        </p:nvSpPr>
        <p:spPr>
          <a:xfrm>
            <a:off x="1295401" y="1989667"/>
            <a:ext cx="67734" cy="37507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35" y="105818"/>
            <a:ext cx="7886700" cy="617513"/>
          </a:xfrm>
        </p:spPr>
        <p:txBody>
          <a:bodyPr>
            <a:normAutofit/>
          </a:bodyPr>
          <a:lstStyle>
            <a:lvl1pPr>
              <a:defRPr lang="en-US" sz="2800" b="1" kern="120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>
            <a:lvl1pPr algn="l">
              <a:defRPr sz="1100"/>
            </a:lvl1pPr>
          </a:lstStyle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 sz="1100"/>
            </a:lvl1pPr>
          </a:lstStyle>
          <a:p>
            <a:fld id="{6113E31D-E2AB-40D1-8B51-AFA5AFEF393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90133"/>
            <a:ext cx="3886200" cy="46868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90133"/>
            <a:ext cx="3886200" cy="46868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1493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6" y="90298"/>
            <a:ext cx="7886700" cy="1023407"/>
          </a:xfrm>
        </p:spPr>
        <p:txBody>
          <a:bodyPr>
            <a:normAutofit/>
          </a:bodyPr>
          <a:lstStyle>
            <a:lvl1pPr>
              <a:defRPr sz="3200" b="1"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>
            <a:lvl1pPr algn="l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 sz="1100"/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6" name="Picture 14" descr="weboo simple contras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1" t="16000" r="37097" b="42000"/>
          <a:stretch>
            <a:fillRect/>
          </a:stretch>
        </p:blipFill>
        <p:spPr bwMode="auto">
          <a:xfrm>
            <a:off x="8305800" y="1588"/>
            <a:ext cx="762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>
            <a:lvl1pPr algn="l">
              <a:defRPr sz="1100"/>
            </a:lvl1pPr>
          </a:lstStyle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 sz="1100"/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5" name="Picture 14" descr="weboo simple contras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1" t="16000" r="37097" b="42000"/>
          <a:stretch>
            <a:fillRect/>
          </a:stretch>
        </p:blipFill>
        <p:spPr bwMode="auto">
          <a:xfrm>
            <a:off x="8305800" y="1588"/>
            <a:ext cx="762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234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81667"/>
            <a:ext cx="7886700" cy="4695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Programación Curso 2023, MATCOM UH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1709" y="3602038"/>
            <a:ext cx="6110243" cy="1901454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latin typeface="Arial Narrow" panose="020B0606020202030204" pitchFamily="34" charset="0"/>
              </a:rPr>
              <a:t>Programación</a:t>
            </a:r>
            <a:endParaRPr lang="en-US" dirty="0" smtClean="0">
              <a:latin typeface="Arial Narrow" panose="020B0606020202030204" pitchFamily="34" charset="0"/>
            </a:endParaRPr>
          </a:p>
          <a:p>
            <a:pPr algn="l"/>
            <a:r>
              <a:rPr lang="en-US" dirty="0" smtClean="0">
                <a:latin typeface="Arial Narrow" panose="020B0606020202030204" pitchFamily="34" charset="0"/>
              </a:rPr>
              <a:t>Universidad de La Habana</a:t>
            </a:r>
            <a:endParaRPr lang="en-US" dirty="0" smtClean="0">
              <a:latin typeface="Arial Narrow" panose="020B0606020202030204" pitchFamily="34" charset="0"/>
            </a:endParaRPr>
          </a:p>
          <a:p>
            <a:pPr algn="l"/>
            <a:r>
              <a:rPr lang="en-US" dirty="0" smtClean="0">
                <a:latin typeface="Arial Narrow" panose="020B0606020202030204" pitchFamily="34" charset="0"/>
              </a:rPr>
              <a:t>2014 – 2015 </a:t>
            </a:r>
            <a:endParaRPr lang="en-US" dirty="0" smtClean="0">
              <a:latin typeface="Arial Narrow" panose="020B060602020203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err="1" smtClean="0">
                <a:latin typeface="Arial Narrow" panose="020B0606020202030204" pitchFamily="34" charset="0"/>
              </a:rPr>
              <a:t>Combinatoria</a:t>
            </a:r>
            <a:endParaRPr lang="es-ES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Variaciones</a:t>
            </a:r>
            <a:r>
              <a:rPr lang="en-US" dirty="0" smtClean="0"/>
              <a:t> de N en M sin </a:t>
            </a:r>
            <a:r>
              <a:rPr lang="en-US" dirty="0" err="1" smtClean="0"/>
              <a:t>repetición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296" y="705264"/>
            <a:ext cx="2004018" cy="4777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c 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347295" y="1221619"/>
            <a:ext cx="6758897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Variaciones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 de 4 en 3</a:t>
            </a:r>
            <a:endParaRPr lang="en-US" sz="2400" dirty="0">
              <a:solidFill>
                <a:srgbClr val="C00000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437731" y="1913745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/>
          <p:nvPr/>
        </p:nvSpPr>
        <p:spPr>
          <a:xfrm>
            <a:off x="437731" y="4240404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ontent Placeholder 2"/>
          <p:cNvSpPr txBox="1"/>
          <p:nvPr/>
        </p:nvSpPr>
        <p:spPr>
          <a:xfrm>
            <a:off x="437731" y="3179838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 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Content Placeholder 2"/>
          <p:cNvSpPr txBox="1"/>
          <p:nvPr/>
        </p:nvSpPr>
        <p:spPr>
          <a:xfrm>
            <a:off x="437731" y="2496550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c 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ontent Placeholder 2"/>
          <p:cNvSpPr txBox="1"/>
          <p:nvPr/>
        </p:nvSpPr>
        <p:spPr>
          <a:xfrm>
            <a:off x="437731" y="3767201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Content Placeholder 2"/>
          <p:cNvSpPr txBox="1"/>
          <p:nvPr/>
        </p:nvSpPr>
        <p:spPr>
          <a:xfrm>
            <a:off x="437731" y="4853354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 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Content Placeholder 2"/>
          <p:cNvSpPr txBox="1"/>
          <p:nvPr/>
        </p:nvSpPr>
        <p:spPr>
          <a:xfrm>
            <a:off x="2155999" y="1907924"/>
            <a:ext cx="1290586" cy="699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ontent Placeholder 2"/>
          <p:cNvSpPr txBox="1"/>
          <p:nvPr/>
        </p:nvSpPr>
        <p:spPr>
          <a:xfrm>
            <a:off x="2155999" y="4234583"/>
            <a:ext cx="1290586" cy="699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2155999" y="3174017"/>
            <a:ext cx="1290586" cy="699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d 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Content Placeholder 2"/>
          <p:cNvSpPr txBox="1"/>
          <p:nvPr/>
        </p:nvSpPr>
        <p:spPr>
          <a:xfrm>
            <a:off x="2155999" y="2490729"/>
            <a:ext cx="1290586" cy="699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d 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Content Placeholder 2"/>
          <p:cNvSpPr txBox="1"/>
          <p:nvPr/>
        </p:nvSpPr>
        <p:spPr>
          <a:xfrm>
            <a:off x="2155999" y="3761380"/>
            <a:ext cx="1290586" cy="699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Content Placeholder 2"/>
          <p:cNvSpPr txBox="1"/>
          <p:nvPr/>
        </p:nvSpPr>
        <p:spPr>
          <a:xfrm>
            <a:off x="2155999" y="4847533"/>
            <a:ext cx="1290586" cy="699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 b 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Content Placeholder 2"/>
          <p:cNvSpPr txBox="1"/>
          <p:nvPr/>
        </p:nvSpPr>
        <p:spPr>
          <a:xfrm>
            <a:off x="3653204" y="1867731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d 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Content Placeholder 2"/>
          <p:cNvSpPr txBox="1"/>
          <p:nvPr/>
        </p:nvSpPr>
        <p:spPr>
          <a:xfrm>
            <a:off x="3653204" y="4194390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Content Placeholder 2"/>
          <p:cNvSpPr txBox="1"/>
          <p:nvPr/>
        </p:nvSpPr>
        <p:spPr>
          <a:xfrm>
            <a:off x="3653204" y="3133824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 c 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Content Placeholder 2"/>
          <p:cNvSpPr txBox="1"/>
          <p:nvPr/>
        </p:nvSpPr>
        <p:spPr>
          <a:xfrm>
            <a:off x="3653204" y="2450536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c 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Content Placeholder 2"/>
          <p:cNvSpPr txBox="1"/>
          <p:nvPr/>
        </p:nvSpPr>
        <p:spPr>
          <a:xfrm>
            <a:off x="3653204" y="3721187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 a 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Content Placeholder 2"/>
          <p:cNvSpPr txBox="1"/>
          <p:nvPr/>
        </p:nvSpPr>
        <p:spPr>
          <a:xfrm>
            <a:off x="3653204" y="4807340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d 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Content Placeholder 2"/>
          <p:cNvSpPr txBox="1"/>
          <p:nvPr/>
        </p:nvSpPr>
        <p:spPr>
          <a:xfrm>
            <a:off x="5220747" y="1843843"/>
            <a:ext cx="1310682" cy="52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 b 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Content Placeholder 2"/>
          <p:cNvSpPr txBox="1"/>
          <p:nvPr/>
        </p:nvSpPr>
        <p:spPr>
          <a:xfrm>
            <a:off x="5220747" y="4170502"/>
            <a:ext cx="1310682" cy="52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d 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Content Placeholder 2"/>
          <p:cNvSpPr txBox="1"/>
          <p:nvPr/>
        </p:nvSpPr>
        <p:spPr>
          <a:xfrm>
            <a:off x="5220747" y="3109936"/>
            <a:ext cx="1310682" cy="52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 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Content Placeholder 2"/>
          <p:cNvSpPr txBox="1"/>
          <p:nvPr/>
        </p:nvSpPr>
        <p:spPr>
          <a:xfrm>
            <a:off x="5220747" y="2426648"/>
            <a:ext cx="1310682" cy="52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 c 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Content Placeholder 2"/>
          <p:cNvSpPr txBox="1"/>
          <p:nvPr/>
        </p:nvSpPr>
        <p:spPr>
          <a:xfrm>
            <a:off x="5220747" y="3697299"/>
            <a:ext cx="1310682" cy="52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d 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Content Placeholder 2"/>
          <p:cNvSpPr txBox="1"/>
          <p:nvPr/>
        </p:nvSpPr>
        <p:spPr>
          <a:xfrm>
            <a:off x="5220747" y="4783452"/>
            <a:ext cx="1310682" cy="52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 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7731" y="5721531"/>
            <a:ext cx="2528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n! / (n – m)!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81822" y="5730239"/>
            <a:ext cx="3637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 / (4 – 3)! = 24</a:t>
            </a:r>
            <a:endParaRPr lang="en-US" sz="2400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Variaciones</a:t>
            </a:r>
            <a:r>
              <a:rPr lang="en-US" dirty="0" smtClean="0"/>
              <a:t> de N en M sin </a:t>
            </a:r>
            <a:r>
              <a:rPr lang="en-US" dirty="0" err="1" smtClean="0"/>
              <a:t>repetición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296" y="705264"/>
            <a:ext cx="2004018" cy="4777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c 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347295" y="1221619"/>
            <a:ext cx="6758897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Variaciones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 de 4 en 2</a:t>
            </a:r>
            <a:endParaRPr lang="en-US" sz="2400" dirty="0">
              <a:solidFill>
                <a:srgbClr val="C00000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437731" y="1913745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/>
          <p:nvPr/>
        </p:nvSpPr>
        <p:spPr>
          <a:xfrm>
            <a:off x="437731" y="4240404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 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ontent Placeholder 2"/>
          <p:cNvSpPr txBox="1"/>
          <p:nvPr/>
        </p:nvSpPr>
        <p:spPr>
          <a:xfrm>
            <a:off x="437731" y="3179838"/>
            <a:ext cx="838410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Content Placeholder 2"/>
          <p:cNvSpPr txBox="1"/>
          <p:nvPr/>
        </p:nvSpPr>
        <p:spPr>
          <a:xfrm>
            <a:off x="437731" y="2496550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ontent Placeholder 2"/>
          <p:cNvSpPr txBox="1"/>
          <p:nvPr/>
        </p:nvSpPr>
        <p:spPr>
          <a:xfrm>
            <a:off x="437731" y="3767201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Content Placeholder 2"/>
          <p:cNvSpPr txBox="1"/>
          <p:nvPr/>
        </p:nvSpPr>
        <p:spPr>
          <a:xfrm>
            <a:off x="437731" y="4853354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 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Content Placeholder 2"/>
          <p:cNvSpPr txBox="1"/>
          <p:nvPr/>
        </p:nvSpPr>
        <p:spPr>
          <a:xfrm>
            <a:off x="2155999" y="1907924"/>
            <a:ext cx="1290586" cy="699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 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ontent Placeholder 2"/>
          <p:cNvSpPr txBox="1"/>
          <p:nvPr/>
        </p:nvSpPr>
        <p:spPr>
          <a:xfrm>
            <a:off x="2155999" y="4234583"/>
            <a:ext cx="1290586" cy="699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2155999" y="3174017"/>
            <a:ext cx="1290586" cy="699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 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Content Placeholder 2"/>
          <p:cNvSpPr txBox="1"/>
          <p:nvPr/>
        </p:nvSpPr>
        <p:spPr>
          <a:xfrm>
            <a:off x="2155999" y="2490729"/>
            <a:ext cx="1290586" cy="699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Content Placeholder 2"/>
          <p:cNvSpPr txBox="1"/>
          <p:nvPr/>
        </p:nvSpPr>
        <p:spPr>
          <a:xfrm>
            <a:off x="2155999" y="3761380"/>
            <a:ext cx="1290586" cy="699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 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Content Placeholder 2"/>
          <p:cNvSpPr txBox="1"/>
          <p:nvPr/>
        </p:nvSpPr>
        <p:spPr>
          <a:xfrm>
            <a:off x="2155999" y="4847533"/>
            <a:ext cx="1290586" cy="699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 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7731" y="5721531"/>
            <a:ext cx="2528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n! / (n – m)!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81822" y="5730239"/>
            <a:ext cx="5110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 / (4 – 2)! = 24 / 2 = 12</a:t>
            </a:r>
            <a:endParaRPr lang="en-US" sz="2400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Permutaciones</a:t>
            </a:r>
            <a:r>
              <a:rPr lang="en-US" dirty="0" smtClean="0"/>
              <a:t> de N en N sin </a:t>
            </a:r>
            <a:r>
              <a:rPr lang="en-US" dirty="0" err="1" smtClean="0"/>
              <a:t>repetición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296" y="818475"/>
            <a:ext cx="2004018" cy="4777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c 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347297" y="1351038"/>
            <a:ext cx="2004018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 4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437731" y="1913745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c 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/>
          <p:nvPr/>
        </p:nvSpPr>
        <p:spPr>
          <a:xfrm>
            <a:off x="437731" y="4240404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d b 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ontent Placeholder 2"/>
          <p:cNvSpPr txBox="1"/>
          <p:nvPr/>
        </p:nvSpPr>
        <p:spPr>
          <a:xfrm>
            <a:off x="437731" y="3179838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c b 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Content Placeholder 2"/>
          <p:cNvSpPr txBox="1"/>
          <p:nvPr/>
        </p:nvSpPr>
        <p:spPr>
          <a:xfrm>
            <a:off x="437731" y="2496550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d 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ontent Placeholder 2"/>
          <p:cNvSpPr txBox="1"/>
          <p:nvPr/>
        </p:nvSpPr>
        <p:spPr>
          <a:xfrm>
            <a:off x="437731" y="3767201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c d 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Content Placeholder 2"/>
          <p:cNvSpPr txBox="1"/>
          <p:nvPr/>
        </p:nvSpPr>
        <p:spPr>
          <a:xfrm>
            <a:off x="437731" y="4853354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d c 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Content Placeholder 2"/>
          <p:cNvSpPr txBox="1"/>
          <p:nvPr/>
        </p:nvSpPr>
        <p:spPr>
          <a:xfrm>
            <a:off x="2256483" y="1898206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 a c 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Content Placeholder 2"/>
          <p:cNvSpPr txBox="1"/>
          <p:nvPr/>
        </p:nvSpPr>
        <p:spPr>
          <a:xfrm>
            <a:off x="2256483" y="3164299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 c a 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Content Placeholder 2"/>
          <p:cNvSpPr txBox="1"/>
          <p:nvPr/>
        </p:nvSpPr>
        <p:spPr>
          <a:xfrm>
            <a:off x="2256483" y="2481011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 a d 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Content Placeholder 2"/>
          <p:cNvSpPr txBox="1"/>
          <p:nvPr/>
        </p:nvSpPr>
        <p:spPr>
          <a:xfrm>
            <a:off x="2256483" y="3746173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 c d 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Content Placeholder 2"/>
          <p:cNvSpPr txBox="1"/>
          <p:nvPr/>
        </p:nvSpPr>
        <p:spPr>
          <a:xfrm>
            <a:off x="2256483" y="4276039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 d a 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Content Placeholder 2"/>
          <p:cNvSpPr txBox="1"/>
          <p:nvPr/>
        </p:nvSpPr>
        <p:spPr>
          <a:xfrm>
            <a:off x="2256483" y="4857913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 d c 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Content Placeholder 2"/>
          <p:cNvSpPr txBox="1"/>
          <p:nvPr/>
        </p:nvSpPr>
        <p:spPr>
          <a:xfrm>
            <a:off x="375244" y="5470862"/>
            <a:ext cx="2378004" cy="6988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4*3*2*1 = 4!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Content Placeholder 2"/>
          <p:cNvSpPr txBox="1"/>
          <p:nvPr/>
        </p:nvSpPr>
        <p:spPr>
          <a:xfrm>
            <a:off x="4125477" y="1828800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 . . 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14 CuadroTexto"/>
          <p:cNvSpPr txBox="1"/>
          <p:nvPr/>
        </p:nvSpPr>
        <p:spPr>
          <a:xfrm>
            <a:off x="4334084" y="2672046"/>
            <a:ext cx="4116579" cy="1015663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¿Pero en cualquier caso cómo generar las variaciones o permutaciones para probarlas?</a:t>
            </a:r>
            <a:endParaRPr lang="es-ES" sz="32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14 CuadroTexto"/>
          <p:cNvSpPr txBox="1"/>
          <p:nvPr/>
        </p:nvSpPr>
        <p:spPr>
          <a:xfrm>
            <a:off x="4334084" y="4067670"/>
            <a:ext cx="4116579" cy="1015663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Si el valor de N solo se conoce en </a:t>
            </a:r>
            <a:r>
              <a:rPr lang="es-E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ejecuci</a:t>
            </a:r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ón</a:t>
            </a:r>
            <a:r>
              <a:rPr 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no </a:t>
            </a:r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podemos</a:t>
            </a:r>
            <a:r>
              <a:rPr 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escribir</a:t>
            </a:r>
            <a:r>
              <a:rPr 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N </a:t>
            </a:r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ciclos</a:t>
            </a:r>
            <a:r>
              <a:rPr 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uno</a:t>
            </a:r>
            <a:r>
              <a:rPr 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dentro</a:t>
            </a:r>
            <a:r>
              <a:rPr 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de </a:t>
            </a:r>
            <a:r>
              <a:rPr lang="en-US" sz="2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otro</a:t>
            </a:r>
            <a:endParaRPr lang="es-ES" sz="32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31" grpId="0"/>
      <p:bldP spid="33" grpId="0"/>
      <p:bldP spid="34" grpId="0"/>
      <p:bldP spid="37" grpId="0"/>
      <p:bldP spid="38" grpId="0"/>
      <p:bldP spid="39" grpId="0"/>
      <p:bldP spid="41" grpId="0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dirty="0" err="1" smtClean="0"/>
              <a:t>Variaciones</a:t>
            </a:r>
            <a:r>
              <a:rPr lang="en-US" sz="2400" b="0" dirty="0" smtClean="0"/>
              <a:t> de 4 en 3 (n en m)</a:t>
            </a:r>
            <a:endParaRPr lang="es-ES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837" y="793820"/>
            <a:ext cx="2914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673240" y="793820"/>
            <a:ext cx="2914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s-ES" dirty="0"/>
          </a:p>
        </p:txBody>
      </p:sp>
      <p:sp>
        <p:nvSpPr>
          <p:cNvPr id="8" name="TextBox 7"/>
          <p:cNvSpPr txBox="1"/>
          <p:nvPr/>
        </p:nvSpPr>
        <p:spPr>
          <a:xfrm>
            <a:off x="964643" y="793820"/>
            <a:ext cx="2914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s-ES" dirty="0"/>
          </a:p>
        </p:txBody>
      </p:sp>
      <p:sp>
        <p:nvSpPr>
          <p:cNvPr id="9" name="TextBox 8"/>
          <p:cNvSpPr txBox="1"/>
          <p:nvPr/>
        </p:nvSpPr>
        <p:spPr>
          <a:xfrm>
            <a:off x="1256046" y="793820"/>
            <a:ext cx="2914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s-ES" dirty="0"/>
          </a:p>
        </p:txBody>
      </p:sp>
      <p:sp>
        <p:nvSpPr>
          <p:cNvPr id="10" name="TextBox 9"/>
          <p:cNvSpPr txBox="1"/>
          <p:nvPr/>
        </p:nvSpPr>
        <p:spPr>
          <a:xfrm>
            <a:off x="4994029" y="639299"/>
            <a:ext cx="53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pos</a:t>
            </a:r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4898569" y="978486"/>
            <a:ext cx="7234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s-ES" dirty="0"/>
          </a:p>
        </p:txBody>
      </p:sp>
      <p:sp>
        <p:nvSpPr>
          <p:cNvPr id="16" name="TextBox 15"/>
          <p:cNvSpPr txBox="1"/>
          <p:nvPr/>
        </p:nvSpPr>
        <p:spPr>
          <a:xfrm>
            <a:off x="200967" y="1457011"/>
            <a:ext cx="781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 </a:t>
            </a:r>
            <a:r>
              <a:rPr lang="en-US" dirty="0" err="1" smtClean="0"/>
              <a:t>ciclo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poner</a:t>
            </a:r>
            <a:r>
              <a:rPr lang="en-US" dirty="0" smtClean="0"/>
              <a:t> en la </a:t>
            </a:r>
            <a:r>
              <a:rPr lang="en-US" dirty="0" err="1" smtClean="0"/>
              <a:t>posición</a:t>
            </a:r>
            <a:r>
              <a:rPr lang="en-US" dirty="0" smtClean="0"/>
              <a:t> </a:t>
            </a:r>
            <a:r>
              <a:rPr lang="en-US" dirty="0" err="1" smtClean="0"/>
              <a:t>pos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de los </a:t>
            </a:r>
            <a:r>
              <a:rPr lang="en-US" dirty="0" err="1" smtClean="0"/>
              <a:t>elementos</a:t>
            </a:r>
            <a:endParaRPr lang="es-ES" dirty="0"/>
          </a:p>
        </p:txBody>
      </p:sp>
      <p:grpSp>
        <p:nvGrpSpPr>
          <p:cNvPr id="50" name="Group 49"/>
          <p:cNvGrpSpPr/>
          <p:nvPr/>
        </p:nvGrpSpPr>
        <p:grpSpPr>
          <a:xfrm>
            <a:off x="381836" y="1927388"/>
            <a:ext cx="8400424" cy="923330"/>
            <a:chOff x="381836" y="1927388"/>
            <a:chExt cx="840042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381837" y="1999623"/>
              <a:ext cx="2914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s-E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240" y="1999623"/>
              <a:ext cx="2914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4643" y="1999623"/>
              <a:ext cx="2914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56046" y="1999623"/>
              <a:ext cx="2914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1836" y="2389053"/>
              <a:ext cx="2914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s-E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3239" y="2389053"/>
              <a:ext cx="2914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64642" y="2389053"/>
              <a:ext cx="2914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56045" y="2389053"/>
              <a:ext cx="2914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3241" y="1927388"/>
              <a:ext cx="70690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Con la </a:t>
              </a:r>
              <a:r>
                <a:rPr lang="en-US" dirty="0" err="1" smtClean="0">
                  <a:solidFill>
                    <a:srgbClr val="0070C0"/>
                  </a:solidFill>
                </a:rPr>
                <a:t>recursión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 smtClean="0">
                  <a:solidFill>
                    <a:srgbClr val="0070C0"/>
                  </a:solidFill>
                </a:rPr>
                <a:t>ponemos</a:t>
              </a:r>
              <a:r>
                <a:rPr lang="en-US" dirty="0" smtClean="0">
                  <a:solidFill>
                    <a:srgbClr val="0070C0"/>
                  </a:solidFill>
                </a:rPr>
                <a:t> en los </a:t>
              </a:r>
              <a:r>
                <a:rPr lang="en-US" dirty="0" err="1" smtClean="0">
                  <a:solidFill>
                    <a:srgbClr val="0070C0"/>
                  </a:solidFill>
                </a:rPr>
                <a:t>restantes</a:t>
              </a:r>
              <a:r>
                <a:rPr lang="en-US" dirty="0" smtClean="0">
                  <a:solidFill>
                    <a:srgbClr val="0070C0"/>
                  </a:solidFill>
                </a:rPr>
                <a:t> m – 1 (2) </a:t>
              </a:r>
              <a:r>
                <a:rPr lang="en-US" dirty="0" err="1" smtClean="0">
                  <a:solidFill>
                    <a:srgbClr val="0070C0"/>
                  </a:solidFill>
                </a:rPr>
                <a:t>elementos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 smtClean="0">
                  <a:solidFill>
                    <a:srgbClr val="0070C0"/>
                  </a:solidFill>
                </a:rPr>
                <a:t>todas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 smtClean="0">
                  <a:solidFill>
                    <a:srgbClr val="0070C0"/>
                  </a:solidFill>
                </a:rPr>
                <a:t>las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 smtClean="0">
                  <a:solidFill>
                    <a:srgbClr val="0070C0"/>
                  </a:solidFill>
                </a:rPr>
                <a:t>demás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 smtClean="0">
                  <a:solidFill>
                    <a:srgbClr val="0070C0"/>
                  </a:solidFill>
                </a:rPr>
                <a:t>combinaciones</a:t>
              </a:r>
              <a:r>
                <a:rPr lang="en-US" dirty="0" smtClean="0">
                  <a:solidFill>
                    <a:srgbClr val="0070C0"/>
                  </a:solidFill>
                </a:rPr>
                <a:t> sin </a:t>
              </a:r>
              <a:r>
                <a:rPr lang="en-US" dirty="0" err="1" smtClean="0">
                  <a:solidFill>
                    <a:srgbClr val="0070C0"/>
                  </a:solidFill>
                </a:rPr>
                <a:t>ese</a:t>
              </a:r>
              <a:r>
                <a:rPr lang="en-US" dirty="0" smtClean="0">
                  <a:solidFill>
                    <a:srgbClr val="0070C0"/>
                  </a:solidFill>
                </a:rPr>
                <a:t>, de </a:t>
              </a:r>
              <a:r>
                <a:rPr lang="en-US" dirty="0" err="1" smtClean="0">
                  <a:solidFill>
                    <a:srgbClr val="0070C0"/>
                  </a:solidFill>
                </a:rPr>
                <a:t>modo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 smtClean="0">
                  <a:solidFill>
                    <a:srgbClr val="0070C0"/>
                  </a:solidFill>
                </a:rPr>
                <a:t>que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 smtClean="0">
                  <a:solidFill>
                    <a:srgbClr val="0070C0"/>
                  </a:solidFill>
                </a:rPr>
                <a:t>salen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 smtClean="0">
                  <a:solidFill>
                    <a:srgbClr val="0070C0"/>
                  </a:solidFill>
                </a:rPr>
                <a:t>todas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 smtClean="0">
                  <a:solidFill>
                    <a:srgbClr val="0070C0"/>
                  </a:solidFill>
                </a:rPr>
                <a:t>las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 smtClean="0">
                  <a:solidFill>
                    <a:srgbClr val="0070C0"/>
                  </a:solidFill>
                </a:rPr>
                <a:t>combinaciones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 smtClean="0">
                  <a:solidFill>
                    <a:srgbClr val="0070C0"/>
                  </a:solidFill>
                </a:rPr>
                <a:t>que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 smtClean="0">
                  <a:solidFill>
                    <a:srgbClr val="0070C0"/>
                  </a:solidFill>
                </a:rPr>
                <a:t>empiezan</a:t>
              </a:r>
              <a:r>
                <a:rPr lang="en-US" dirty="0" smtClean="0">
                  <a:solidFill>
                    <a:srgbClr val="0070C0"/>
                  </a:solidFill>
                </a:rPr>
                <a:t> con a</a:t>
              </a:r>
              <a:endParaRPr lang="es-E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81836" y="3293963"/>
            <a:ext cx="8412983" cy="851095"/>
            <a:chOff x="381836" y="3293963"/>
            <a:chExt cx="8412983" cy="851095"/>
          </a:xfrm>
        </p:grpSpPr>
        <p:sp>
          <p:nvSpPr>
            <p:cNvPr id="22" name="TextBox 21"/>
            <p:cNvSpPr txBox="1"/>
            <p:nvPr/>
          </p:nvSpPr>
          <p:spPr>
            <a:xfrm>
              <a:off x="381837" y="3386296"/>
              <a:ext cx="2914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endParaRPr lang="es-E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3240" y="3386296"/>
              <a:ext cx="2914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64643" y="3386296"/>
              <a:ext cx="2914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56046" y="3386296"/>
              <a:ext cx="2914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1836" y="3775726"/>
              <a:ext cx="2914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s-E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3239" y="3775726"/>
              <a:ext cx="2914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64642" y="3775726"/>
              <a:ext cx="2914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56045" y="3775726"/>
              <a:ext cx="2914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25800" y="3293963"/>
              <a:ext cx="7069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Todas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 smtClean="0">
                  <a:solidFill>
                    <a:srgbClr val="0070C0"/>
                  </a:solidFill>
                </a:rPr>
                <a:t>las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 smtClean="0">
                  <a:solidFill>
                    <a:srgbClr val="0070C0"/>
                  </a:solidFill>
                </a:rPr>
                <a:t>combinaciones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 smtClean="0">
                  <a:solidFill>
                    <a:srgbClr val="0070C0"/>
                  </a:solidFill>
                </a:rPr>
                <a:t>que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 smtClean="0">
                  <a:solidFill>
                    <a:srgbClr val="0070C0"/>
                  </a:solidFill>
                </a:rPr>
                <a:t>empiezan</a:t>
              </a:r>
              <a:r>
                <a:rPr lang="en-US" dirty="0" smtClean="0">
                  <a:solidFill>
                    <a:srgbClr val="0070C0"/>
                  </a:solidFill>
                </a:rPr>
                <a:t> con b</a:t>
              </a:r>
              <a:endParaRPr lang="es-E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1837" y="4529911"/>
            <a:ext cx="8412983" cy="851095"/>
            <a:chOff x="381837" y="4529911"/>
            <a:chExt cx="8412983" cy="851095"/>
          </a:xfrm>
        </p:grpSpPr>
        <p:sp>
          <p:nvSpPr>
            <p:cNvPr id="32" name="TextBox 31"/>
            <p:cNvSpPr txBox="1"/>
            <p:nvPr/>
          </p:nvSpPr>
          <p:spPr>
            <a:xfrm>
              <a:off x="381838" y="4622244"/>
              <a:ext cx="2914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s-E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3241" y="4622244"/>
              <a:ext cx="2914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64644" y="4622244"/>
              <a:ext cx="2914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56047" y="4622244"/>
              <a:ext cx="2914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1837" y="5011674"/>
              <a:ext cx="2914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s-E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3240" y="5011674"/>
              <a:ext cx="2914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64643" y="5011674"/>
              <a:ext cx="2914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56046" y="5011674"/>
              <a:ext cx="2914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25801" y="4529911"/>
              <a:ext cx="7069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Todas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 smtClean="0">
                  <a:solidFill>
                    <a:srgbClr val="0070C0"/>
                  </a:solidFill>
                </a:rPr>
                <a:t>las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 smtClean="0">
                  <a:solidFill>
                    <a:srgbClr val="0070C0"/>
                  </a:solidFill>
                </a:rPr>
                <a:t>combinaciones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 smtClean="0">
                  <a:solidFill>
                    <a:srgbClr val="0070C0"/>
                  </a:solidFill>
                </a:rPr>
                <a:t>que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 smtClean="0">
                  <a:solidFill>
                    <a:srgbClr val="0070C0"/>
                  </a:solidFill>
                </a:rPr>
                <a:t>empiezan</a:t>
              </a:r>
              <a:r>
                <a:rPr lang="en-US" dirty="0" smtClean="0">
                  <a:solidFill>
                    <a:srgbClr val="0070C0"/>
                  </a:solidFill>
                </a:rPr>
                <a:t> con c</a:t>
              </a:r>
              <a:endParaRPr lang="es-E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9277" y="5524697"/>
            <a:ext cx="8412983" cy="851095"/>
            <a:chOff x="369277" y="5524697"/>
            <a:chExt cx="8412983" cy="851095"/>
          </a:xfrm>
        </p:grpSpPr>
        <p:sp>
          <p:nvSpPr>
            <p:cNvPr id="41" name="TextBox 40"/>
            <p:cNvSpPr txBox="1"/>
            <p:nvPr/>
          </p:nvSpPr>
          <p:spPr>
            <a:xfrm>
              <a:off x="369278" y="5617030"/>
              <a:ext cx="2914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s-E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0681" y="5617030"/>
              <a:ext cx="2914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52084" y="5617030"/>
              <a:ext cx="2914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43487" y="5617030"/>
              <a:ext cx="2914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9277" y="6006460"/>
              <a:ext cx="2914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s-E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0680" y="6006460"/>
              <a:ext cx="2914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52083" y="6006460"/>
              <a:ext cx="2914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43486" y="6006460"/>
              <a:ext cx="2914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13241" y="5524697"/>
              <a:ext cx="7069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Todas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 smtClean="0">
                  <a:solidFill>
                    <a:srgbClr val="0070C0"/>
                  </a:solidFill>
                </a:rPr>
                <a:t>las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 smtClean="0">
                  <a:solidFill>
                    <a:srgbClr val="0070C0"/>
                  </a:solidFill>
                </a:rPr>
                <a:t>combinaciones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 smtClean="0">
                  <a:solidFill>
                    <a:srgbClr val="0070C0"/>
                  </a:solidFill>
                </a:rPr>
                <a:t>que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 smtClean="0">
                  <a:solidFill>
                    <a:srgbClr val="0070C0"/>
                  </a:solidFill>
                </a:rPr>
                <a:t>empiezan</a:t>
              </a:r>
              <a:r>
                <a:rPr lang="en-US" dirty="0" smtClean="0">
                  <a:solidFill>
                    <a:srgbClr val="0070C0"/>
                  </a:solidFill>
                </a:rPr>
                <a:t> con d</a:t>
              </a:r>
              <a:endParaRPr lang="es-E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dirty="0" err="1" smtClean="0"/>
              <a:t>Variaciones</a:t>
            </a:r>
            <a:r>
              <a:rPr lang="en-US" sz="2400" b="0" dirty="0" smtClean="0"/>
              <a:t> de 4 en 3 (n en m)</a:t>
            </a:r>
            <a:endParaRPr lang="es-ES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281353" y="832117"/>
            <a:ext cx="8412983" cy="851095"/>
            <a:chOff x="381837" y="4529911"/>
            <a:chExt cx="8412983" cy="851095"/>
          </a:xfrm>
        </p:grpSpPr>
        <p:sp>
          <p:nvSpPr>
            <p:cNvPr id="32" name="TextBox 31"/>
            <p:cNvSpPr txBox="1"/>
            <p:nvPr/>
          </p:nvSpPr>
          <p:spPr>
            <a:xfrm>
              <a:off x="381838" y="4622244"/>
              <a:ext cx="2914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</a:t>
              </a:r>
              <a:endParaRPr lang="es-ES" dirty="0">
                <a:solidFill>
                  <a:srgbClr val="C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3241" y="4622244"/>
              <a:ext cx="2914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64644" y="4622244"/>
              <a:ext cx="2914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56047" y="4622244"/>
              <a:ext cx="2914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1837" y="5011674"/>
              <a:ext cx="2914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s-E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3240" y="5011674"/>
              <a:ext cx="2914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64643" y="5011674"/>
              <a:ext cx="2914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56046" y="5011674"/>
              <a:ext cx="2914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25801" y="4529911"/>
              <a:ext cx="7069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Todas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 smtClean="0">
                  <a:solidFill>
                    <a:srgbClr val="0070C0"/>
                  </a:solidFill>
                </a:rPr>
                <a:t>las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 smtClean="0">
                  <a:solidFill>
                    <a:srgbClr val="0070C0"/>
                  </a:solidFill>
                </a:rPr>
                <a:t>combinaciones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 smtClean="0">
                  <a:solidFill>
                    <a:srgbClr val="0070C0"/>
                  </a:solidFill>
                </a:rPr>
                <a:t>que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 smtClean="0">
                  <a:solidFill>
                    <a:srgbClr val="0070C0"/>
                  </a:solidFill>
                </a:rPr>
                <a:t>empiezan</a:t>
              </a:r>
              <a:r>
                <a:rPr lang="en-US" dirty="0" smtClean="0">
                  <a:solidFill>
                    <a:srgbClr val="0070C0"/>
                  </a:solidFill>
                </a:rPr>
                <a:t> con c</a:t>
              </a:r>
              <a:endParaRPr lang="es-E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69277" y="1504802"/>
            <a:ext cx="6023991" cy="708519"/>
            <a:chOff x="369277" y="1504802"/>
            <a:chExt cx="6023991" cy="708519"/>
          </a:xfrm>
        </p:grpSpPr>
        <p:sp>
          <p:nvSpPr>
            <p:cNvPr id="3" name="TextBox 2"/>
            <p:cNvSpPr txBox="1"/>
            <p:nvPr/>
          </p:nvSpPr>
          <p:spPr>
            <a:xfrm>
              <a:off x="369277" y="1778558"/>
              <a:ext cx="4273061" cy="371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 llama a la </a:t>
              </a:r>
              <a:r>
                <a:rPr lang="en-US" dirty="0" err="1" smtClean="0"/>
                <a:t>recursión</a:t>
              </a:r>
              <a:r>
                <a:rPr lang="en-US" dirty="0" smtClean="0"/>
                <a:t> con </a:t>
              </a:r>
              <a:r>
                <a:rPr lang="en-US" dirty="0" err="1" smtClean="0"/>
                <a:t>pos</a:t>
              </a:r>
              <a:r>
                <a:rPr lang="en-US" dirty="0" smtClean="0"/>
                <a:t> + 1</a:t>
              </a:r>
              <a:endParaRPr lang="es-E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14317" y="1504802"/>
              <a:ext cx="532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pos</a:t>
              </a:r>
              <a:endParaRPr lang="es-E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918857" y="1843989"/>
              <a:ext cx="7234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s-E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227656" y="1791064"/>
              <a:ext cx="2914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</a:t>
              </a:r>
              <a:endParaRPr lang="es-ES" dirty="0">
                <a:solidFill>
                  <a:srgbClr val="C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519059" y="1791064"/>
              <a:ext cx="2914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s-E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810462" y="1791064"/>
              <a:ext cx="2914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s-E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01865" y="1791064"/>
              <a:ext cx="2914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s-ES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81353" y="2351314"/>
            <a:ext cx="781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 </a:t>
            </a:r>
            <a:r>
              <a:rPr lang="en-US" dirty="0" err="1" smtClean="0"/>
              <a:t>ciclo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poner</a:t>
            </a:r>
            <a:r>
              <a:rPr lang="en-US" dirty="0" smtClean="0"/>
              <a:t> en la </a:t>
            </a:r>
            <a:r>
              <a:rPr lang="en-US" dirty="0" err="1" smtClean="0"/>
              <a:t>posición</a:t>
            </a:r>
            <a:r>
              <a:rPr lang="en-US" dirty="0" smtClean="0"/>
              <a:t> 1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de los </a:t>
            </a:r>
            <a:r>
              <a:rPr lang="en-US" dirty="0" err="1" smtClean="0"/>
              <a:t>restantes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endParaRPr lang="es-ES" dirty="0"/>
          </a:p>
        </p:txBody>
      </p:sp>
      <p:grpSp>
        <p:nvGrpSpPr>
          <p:cNvPr id="61" name="Group 60"/>
          <p:cNvGrpSpPr/>
          <p:nvPr/>
        </p:nvGrpSpPr>
        <p:grpSpPr>
          <a:xfrm>
            <a:off x="534236" y="3446363"/>
            <a:ext cx="8412983" cy="851095"/>
            <a:chOff x="381836" y="3293963"/>
            <a:chExt cx="8412983" cy="851095"/>
          </a:xfrm>
        </p:grpSpPr>
        <p:sp>
          <p:nvSpPr>
            <p:cNvPr id="62" name="TextBox 61"/>
            <p:cNvSpPr txBox="1"/>
            <p:nvPr/>
          </p:nvSpPr>
          <p:spPr>
            <a:xfrm>
              <a:off x="381837" y="3386296"/>
              <a:ext cx="2914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c</a:t>
              </a:r>
              <a:endParaRPr lang="es-ES" b="1" dirty="0">
                <a:solidFill>
                  <a:srgbClr val="C0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3240" y="3386296"/>
              <a:ext cx="2914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b</a:t>
              </a:r>
              <a:endParaRPr lang="es-ES" b="1" dirty="0">
                <a:solidFill>
                  <a:srgbClr val="0000FF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64643" y="3386296"/>
              <a:ext cx="2914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256046" y="3386296"/>
              <a:ext cx="2914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1836" y="3775726"/>
              <a:ext cx="2914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s-E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3239" y="3775726"/>
              <a:ext cx="2914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64642" y="3775726"/>
              <a:ext cx="2914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56045" y="3775726"/>
              <a:ext cx="2914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725800" y="3293963"/>
              <a:ext cx="7069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Todas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 smtClean="0">
                  <a:solidFill>
                    <a:srgbClr val="0070C0"/>
                  </a:solidFill>
                </a:rPr>
                <a:t>las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 smtClean="0">
                  <a:solidFill>
                    <a:srgbClr val="0070C0"/>
                  </a:solidFill>
                </a:rPr>
                <a:t>combinaciones</a:t>
              </a:r>
              <a:r>
                <a:rPr lang="en-US" dirty="0" smtClean="0">
                  <a:solidFill>
                    <a:srgbClr val="0070C0"/>
                  </a:solidFill>
                </a:rPr>
                <a:t> de 1 </a:t>
              </a:r>
              <a:r>
                <a:rPr lang="en-US" dirty="0" err="1" smtClean="0">
                  <a:solidFill>
                    <a:srgbClr val="0070C0"/>
                  </a:solidFill>
                </a:rPr>
                <a:t>que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 smtClean="0">
                  <a:solidFill>
                    <a:srgbClr val="0070C0"/>
                  </a:solidFill>
                </a:rPr>
                <a:t>empiezan</a:t>
              </a:r>
              <a:r>
                <a:rPr lang="en-US" dirty="0" smtClean="0">
                  <a:solidFill>
                    <a:srgbClr val="0070C0"/>
                  </a:solidFill>
                </a:rPr>
                <a:t> con b en la </a:t>
              </a:r>
              <a:r>
                <a:rPr lang="en-US" dirty="0" err="1" smtClean="0">
                  <a:solidFill>
                    <a:srgbClr val="0070C0"/>
                  </a:solidFill>
                </a:rPr>
                <a:t>posición</a:t>
              </a:r>
              <a:r>
                <a:rPr lang="en-US" dirty="0" smtClean="0">
                  <a:solidFill>
                    <a:srgbClr val="0070C0"/>
                  </a:solidFill>
                </a:rPr>
                <a:t> 1</a:t>
              </a:r>
              <a:endParaRPr lang="es-ES" dirty="0">
                <a:solidFill>
                  <a:srgbClr val="0070C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73241" y="3775726"/>
              <a:ext cx="2914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s-E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34237" y="4682311"/>
            <a:ext cx="8412983" cy="851095"/>
            <a:chOff x="381837" y="4529911"/>
            <a:chExt cx="8412983" cy="851095"/>
          </a:xfrm>
        </p:grpSpPr>
        <p:sp>
          <p:nvSpPr>
            <p:cNvPr id="72" name="TextBox 71"/>
            <p:cNvSpPr txBox="1"/>
            <p:nvPr/>
          </p:nvSpPr>
          <p:spPr>
            <a:xfrm>
              <a:off x="381838" y="4622244"/>
              <a:ext cx="2914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c</a:t>
              </a:r>
              <a:endParaRPr lang="es-ES" b="1" dirty="0">
                <a:solidFill>
                  <a:srgbClr val="C0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73241" y="4622244"/>
              <a:ext cx="2914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a</a:t>
              </a:r>
              <a:endParaRPr lang="es-ES" b="1" dirty="0">
                <a:solidFill>
                  <a:srgbClr val="0000FF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64644" y="4622244"/>
              <a:ext cx="2914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256047" y="4622244"/>
              <a:ext cx="2914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81837" y="5011674"/>
              <a:ext cx="2914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s-E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73240" y="5011674"/>
              <a:ext cx="2914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64643" y="5011674"/>
              <a:ext cx="2914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256046" y="5011674"/>
              <a:ext cx="2914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725801" y="4529911"/>
              <a:ext cx="7069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Todas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 smtClean="0">
                  <a:solidFill>
                    <a:srgbClr val="0070C0"/>
                  </a:solidFill>
                </a:rPr>
                <a:t>las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 smtClean="0">
                  <a:solidFill>
                    <a:srgbClr val="0070C0"/>
                  </a:solidFill>
                </a:rPr>
                <a:t>combinaciones</a:t>
              </a:r>
              <a:r>
                <a:rPr lang="en-US" dirty="0" smtClean="0">
                  <a:solidFill>
                    <a:srgbClr val="0070C0"/>
                  </a:solidFill>
                </a:rPr>
                <a:t> de 1 </a:t>
              </a:r>
              <a:r>
                <a:rPr lang="en-US" dirty="0" err="1" smtClean="0">
                  <a:solidFill>
                    <a:srgbClr val="0070C0"/>
                  </a:solidFill>
                </a:rPr>
                <a:t>que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 smtClean="0">
                  <a:solidFill>
                    <a:srgbClr val="0070C0"/>
                  </a:solidFill>
                </a:rPr>
                <a:t>empiezan</a:t>
              </a:r>
              <a:r>
                <a:rPr lang="en-US" dirty="0" smtClean="0">
                  <a:solidFill>
                    <a:srgbClr val="0070C0"/>
                  </a:solidFill>
                </a:rPr>
                <a:t> con a en la </a:t>
              </a:r>
              <a:r>
                <a:rPr lang="en-US" dirty="0" err="1" smtClean="0">
                  <a:solidFill>
                    <a:srgbClr val="0070C0"/>
                  </a:solidFill>
                </a:rPr>
                <a:t>posición</a:t>
              </a:r>
              <a:r>
                <a:rPr lang="en-US" dirty="0" smtClean="0">
                  <a:solidFill>
                    <a:srgbClr val="0070C0"/>
                  </a:solidFill>
                </a:rPr>
                <a:t> 1</a:t>
              </a:r>
              <a:endParaRPr lang="es-ES" dirty="0">
                <a:solidFill>
                  <a:srgbClr val="0070C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60679" y="5011674"/>
              <a:ext cx="2914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s-E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21677" y="5677097"/>
            <a:ext cx="8412983" cy="851095"/>
            <a:chOff x="369277" y="5524697"/>
            <a:chExt cx="8412983" cy="851095"/>
          </a:xfrm>
        </p:grpSpPr>
        <p:sp>
          <p:nvSpPr>
            <p:cNvPr id="82" name="TextBox 81"/>
            <p:cNvSpPr txBox="1"/>
            <p:nvPr/>
          </p:nvSpPr>
          <p:spPr>
            <a:xfrm>
              <a:off x="369278" y="5617030"/>
              <a:ext cx="2914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c</a:t>
              </a:r>
              <a:endParaRPr lang="es-ES" b="1" dirty="0">
                <a:solidFill>
                  <a:srgbClr val="C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60681" y="5617030"/>
              <a:ext cx="2914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d</a:t>
              </a:r>
              <a:endParaRPr lang="es-ES" b="1" dirty="0">
                <a:solidFill>
                  <a:srgbClr val="0000FF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52084" y="5617030"/>
              <a:ext cx="2914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243487" y="5617030"/>
              <a:ext cx="2914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9277" y="6006460"/>
              <a:ext cx="2914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s-E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60680" y="6006460"/>
              <a:ext cx="2914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52083" y="6006460"/>
              <a:ext cx="2914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43486" y="6006460"/>
              <a:ext cx="2914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713241" y="5524697"/>
              <a:ext cx="7069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Todas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 smtClean="0">
                  <a:solidFill>
                    <a:srgbClr val="0070C0"/>
                  </a:solidFill>
                </a:rPr>
                <a:t>las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 smtClean="0">
                  <a:solidFill>
                    <a:srgbClr val="0070C0"/>
                  </a:solidFill>
                </a:rPr>
                <a:t>combinaciones</a:t>
              </a:r>
              <a:r>
                <a:rPr lang="en-US" dirty="0" smtClean="0">
                  <a:solidFill>
                    <a:srgbClr val="0070C0"/>
                  </a:solidFill>
                </a:rPr>
                <a:t> de 1 </a:t>
              </a:r>
              <a:r>
                <a:rPr lang="en-US" dirty="0" err="1" smtClean="0">
                  <a:solidFill>
                    <a:srgbClr val="0070C0"/>
                  </a:solidFill>
                </a:rPr>
                <a:t>que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 smtClean="0">
                  <a:solidFill>
                    <a:srgbClr val="0070C0"/>
                  </a:solidFill>
                </a:rPr>
                <a:t>empiezan</a:t>
              </a:r>
              <a:r>
                <a:rPr lang="en-US" dirty="0" smtClean="0">
                  <a:solidFill>
                    <a:srgbClr val="0070C0"/>
                  </a:solidFill>
                </a:rPr>
                <a:t> con d en la </a:t>
              </a:r>
              <a:r>
                <a:rPr lang="en-US" dirty="0" err="1" smtClean="0">
                  <a:solidFill>
                    <a:srgbClr val="0070C0"/>
                  </a:solidFill>
                </a:rPr>
                <a:t>posición</a:t>
              </a:r>
              <a:r>
                <a:rPr lang="en-US" dirty="0" smtClean="0">
                  <a:solidFill>
                    <a:srgbClr val="0070C0"/>
                  </a:solidFill>
                </a:rPr>
                <a:t> 1</a:t>
              </a:r>
              <a:endParaRPr lang="es-ES" dirty="0">
                <a:solidFill>
                  <a:srgbClr val="0070C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73238" y="6006460"/>
              <a:ext cx="2914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s-E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Variaciones</a:t>
            </a:r>
            <a:r>
              <a:rPr lang="en-US" dirty="0" smtClean="0"/>
              <a:t> con </a:t>
            </a:r>
            <a:r>
              <a:rPr lang="en-US" dirty="0" err="1" smtClean="0"/>
              <a:t>repetición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74" y="743857"/>
            <a:ext cx="2004018" cy="4777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207622" y="1221619"/>
            <a:ext cx="8373670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Ejemplo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 Las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combinaciones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diferentes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 de un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candado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 de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seguridad</a:t>
            </a:r>
            <a:endParaRPr lang="en-US" sz="2400" dirty="0">
              <a:solidFill>
                <a:srgbClr val="C00000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207622" y="1849664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/>
          <p:nvPr/>
        </p:nvSpPr>
        <p:spPr>
          <a:xfrm>
            <a:off x="207622" y="4176323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ontent Placeholder 2"/>
          <p:cNvSpPr txBox="1"/>
          <p:nvPr/>
        </p:nvSpPr>
        <p:spPr>
          <a:xfrm>
            <a:off x="207622" y="3115757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Content Placeholder 2"/>
          <p:cNvSpPr txBox="1"/>
          <p:nvPr/>
        </p:nvSpPr>
        <p:spPr>
          <a:xfrm>
            <a:off x="207622" y="2432469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ontent Placeholder 2"/>
          <p:cNvSpPr txBox="1"/>
          <p:nvPr/>
        </p:nvSpPr>
        <p:spPr>
          <a:xfrm>
            <a:off x="207622" y="3703120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Content Placeholder 2"/>
          <p:cNvSpPr txBox="1"/>
          <p:nvPr/>
        </p:nvSpPr>
        <p:spPr>
          <a:xfrm>
            <a:off x="207622" y="4789273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Content Placeholder 2"/>
          <p:cNvSpPr txBox="1"/>
          <p:nvPr/>
        </p:nvSpPr>
        <p:spPr>
          <a:xfrm>
            <a:off x="3081450" y="1838353"/>
            <a:ext cx="1290586" cy="699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 a 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ontent Placeholder 2"/>
          <p:cNvSpPr txBox="1"/>
          <p:nvPr/>
        </p:nvSpPr>
        <p:spPr>
          <a:xfrm>
            <a:off x="3081450" y="4165012"/>
            <a:ext cx="1290586" cy="699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3081450" y="3104446"/>
            <a:ext cx="1290586" cy="4614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Content Placeholder 2"/>
          <p:cNvSpPr txBox="1"/>
          <p:nvPr/>
        </p:nvSpPr>
        <p:spPr>
          <a:xfrm>
            <a:off x="3081450" y="2421158"/>
            <a:ext cx="1290586" cy="699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 a 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Content Placeholder 2"/>
          <p:cNvSpPr txBox="1"/>
          <p:nvPr/>
        </p:nvSpPr>
        <p:spPr>
          <a:xfrm>
            <a:off x="3081450" y="3691809"/>
            <a:ext cx="1290586" cy="699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Content Placeholder 2"/>
          <p:cNvSpPr txBox="1"/>
          <p:nvPr/>
        </p:nvSpPr>
        <p:spPr>
          <a:xfrm>
            <a:off x="3081450" y="4735182"/>
            <a:ext cx="1290586" cy="699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Content Placeholder 2"/>
          <p:cNvSpPr txBox="1"/>
          <p:nvPr/>
        </p:nvSpPr>
        <p:spPr>
          <a:xfrm>
            <a:off x="4578655" y="1798160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 c 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Content Placeholder 2"/>
          <p:cNvSpPr txBox="1"/>
          <p:nvPr/>
        </p:nvSpPr>
        <p:spPr>
          <a:xfrm>
            <a:off x="4578655" y="3064253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 c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Content Placeholder 2"/>
          <p:cNvSpPr txBox="1"/>
          <p:nvPr/>
        </p:nvSpPr>
        <p:spPr>
          <a:xfrm>
            <a:off x="4578655" y="2380965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 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Content Placeholder 2"/>
          <p:cNvSpPr txBox="1"/>
          <p:nvPr/>
        </p:nvSpPr>
        <p:spPr>
          <a:xfrm>
            <a:off x="6146198" y="1774272"/>
            <a:ext cx="1310682" cy="52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 a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Content Placeholder 2"/>
          <p:cNvSpPr txBox="1"/>
          <p:nvPr/>
        </p:nvSpPr>
        <p:spPr>
          <a:xfrm>
            <a:off x="6146198" y="4100931"/>
            <a:ext cx="1310682" cy="52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 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Content Placeholder 2"/>
          <p:cNvSpPr txBox="1"/>
          <p:nvPr/>
        </p:nvSpPr>
        <p:spPr>
          <a:xfrm>
            <a:off x="6146198" y="3040365"/>
            <a:ext cx="1310682" cy="52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 a 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Content Placeholder 2"/>
          <p:cNvSpPr txBox="1"/>
          <p:nvPr/>
        </p:nvSpPr>
        <p:spPr>
          <a:xfrm>
            <a:off x="6146198" y="2357077"/>
            <a:ext cx="1310682" cy="52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 a 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Content Placeholder 2"/>
          <p:cNvSpPr txBox="1"/>
          <p:nvPr/>
        </p:nvSpPr>
        <p:spPr>
          <a:xfrm>
            <a:off x="6146198" y="3627728"/>
            <a:ext cx="1310682" cy="52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 b 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Content Placeholder 2"/>
          <p:cNvSpPr txBox="1"/>
          <p:nvPr/>
        </p:nvSpPr>
        <p:spPr>
          <a:xfrm>
            <a:off x="6146198" y="4713881"/>
            <a:ext cx="1310682" cy="52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 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7731" y="5721531"/>
            <a:ext cx="2528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400" b="1" baseline="30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81822" y="5730239"/>
            <a:ext cx="172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400" b="1" baseline="30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27</a:t>
            </a:r>
            <a:endParaRPr lang="en-US" sz="2400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Content Placeholder 2"/>
          <p:cNvSpPr txBox="1"/>
          <p:nvPr/>
        </p:nvSpPr>
        <p:spPr>
          <a:xfrm>
            <a:off x="1577399" y="1849664"/>
            <a:ext cx="1290586" cy="699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c 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Content Placeholder 2"/>
          <p:cNvSpPr txBox="1"/>
          <p:nvPr/>
        </p:nvSpPr>
        <p:spPr>
          <a:xfrm>
            <a:off x="1577399" y="2432469"/>
            <a:ext cx="1290586" cy="699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c 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Content Placeholder 2"/>
          <p:cNvSpPr txBox="1"/>
          <p:nvPr/>
        </p:nvSpPr>
        <p:spPr>
          <a:xfrm>
            <a:off x="1577399" y="3093903"/>
            <a:ext cx="1290586" cy="699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c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Content Placeholder 2"/>
          <p:cNvSpPr txBox="1"/>
          <p:nvPr/>
        </p:nvSpPr>
        <p:spPr>
          <a:xfrm>
            <a:off x="7593160" y="1771887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 c 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Content Placeholder 2"/>
          <p:cNvSpPr txBox="1"/>
          <p:nvPr/>
        </p:nvSpPr>
        <p:spPr>
          <a:xfrm>
            <a:off x="7593160" y="3037980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 c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Content Placeholder 2"/>
          <p:cNvSpPr txBox="1"/>
          <p:nvPr/>
        </p:nvSpPr>
        <p:spPr>
          <a:xfrm>
            <a:off x="7593160" y="2354692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 c 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3" y="517490"/>
            <a:ext cx="5314322" cy="634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7886700" cy="391886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>¿</a:t>
            </a:r>
            <a:r>
              <a:rPr lang="en-US" sz="2700" b="0" dirty="0" err="1" smtClean="0"/>
              <a:t>Pero</a:t>
            </a:r>
            <a:r>
              <a:rPr lang="en-US" sz="2700" b="0" dirty="0" smtClean="0"/>
              <a:t> </a:t>
            </a:r>
            <a:r>
              <a:rPr lang="en-US" sz="2700" b="0" dirty="0" err="1" smtClean="0"/>
              <a:t>cómo</a:t>
            </a:r>
            <a:r>
              <a:rPr lang="en-US" sz="2700" b="0" dirty="0" smtClean="0"/>
              <a:t> </a:t>
            </a:r>
            <a:r>
              <a:rPr lang="en-US" sz="2700" b="0" dirty="0" err="1" smtClean="0"/>
              <a:t>formar</a:t>
            </a:r>
            <a:r>
              <a:rPr lang="en-US" sz="2700" b="0" dirty="0" smtClean="0"/>
              <a:t> </a:t>
            </a:r>
            <a:r>
              <a:rPr lang="en-US" sz="2700" b="0" dirty="0" err="1" smtClean="0"/>
              <a:t>todas</a:t>
            </a:r>
            <a:r>
              <a:rPr lang="en-US" sz="2700" b="0" dirty="0" smtClean="0"/>
              <a:t> </a:t>
            </a:r>
            <a:r>
              <a:rPr lang="en-US" sz="2700" b="0" dirty="0" err="1" smtClean="0"/>
              <a:t>las</a:t>
            </a:r>
            <a:r>
              <a:rPr lang="en-US" sz="2700" b="0" dirty="0" smtClean="0"/>
              <a:t> </a:t>
            </a:r>
            <a:r>
              <a:rPr lang="en-US" sz="2700" b="0" dirty="0" err="1" smtClean="0"/>
              <a:t>variaciones</a:t>
            </a:r>
            <a:r>
              <a:rPr lang="en-US" sz="2700" b="0" dirty="0" smtClean="0"/>
              <a:t> </a:t>
            </a:r>
            <a:r>
              <a:rPr lang="en-US" sz="2700" b="0" dirty="0" err="1" smtClean="0"/>
              <a:t>para</a:t>
            </a:r>
            <a:r>
              <a:rPr lang="en-US" sz="2700" b="0" dirty="0" smtClean="0"/>
              <a:t> </a:t>
            </a:r>
            <a:r>
              <a:rPr lang="en-US" sz="2700" b="0" dirty="0" err="1" smtClean="0"/>
              <a:t>probarlas</a:t>
            </a:r>
            <a:r>
              <a:rPr lang="en-US" sz="2700" b="0" dirty="0" smtClean="0"/>
              <a:t>?</a:t>
            </a:r>
            <a:endParaRPr lang="en-US" sz="27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08497" y="2716024"/>
            <a:ext cx="3662052" cy="646331"/>
          </a:xfrm>
          <a:prstGeom prst="rect">
            <a:avLst/>
          </a:prstGeom>
          <a:solidFill>
            <a:srgbClr val="FF9900">
              <a:alpha val="47843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Fin de la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recursión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,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se ha </a:t>
            </a:r>
            <a:r>
              <a:rPr kumimoji="0" lang="en-US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formado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en-US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una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variación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, </a:t>
            </a:r>
            <a:r>
              <a:rPr kumimoji="0" lang="en-US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hacer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en-US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algo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con </a:t>
            </a:r>
            <a:r>
              <a:rPr kumimoji="0" lang="en-US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ella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8" name="7 Llamada rectangular redondeada"/>
          <p:cNvSpPr/>
          <p:nvPr/>
        </p:nvSpPr>
        <p:spPr bwMode="auto">
          <a:xfrm>
            <a:off x="4129872" y="5092839"/>
            <a:ext cx="4471517" cy="1123712"/>
          </a:xfrm>
          <a:prstGeom prst="wedgeRoundRectCallout">
            <a:avLst>
              <a:gd name="adj1" fmla="val -98754"/>
              <a:gd name="adj2" fmla="val -116278"/>
              <a:gd name="adj3" fmla="val 16667"/>
            </a:avLst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ES" sz="2000" i="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Para lograr las variaciones sobre el mismo array, de lo contrario habría que estar creando demasiados arrays</a:t>
            </a:r>
            <a:endParaRPr lang="es-ES" sz="2000" i="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7 Llamada rectangular redondeada"/>
          <p:cNvSpPr/>
          <p:nvPr/>
        </p:nvSpPr>
        <p:spPr bwMode="auto">
          <a:xfrm>
            <a:off x="3305908" y="935591"/>
            <a:ext cx="5643406" cy="1021556"/>
          </a:xfrm>
          <a:prstGeom prst="wedgeRoundRectCallout">
            <a:avLst>
              <a:gd name="adj1" fmla="val -43914"/>
              <a:gd name="adj2" fmla="val -62677"/>
              <a:gd name="adj3" fmla="val 16667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ES" sz="1800" i="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Se recibe un array y la </a:t>
            </a:r>
            <a:r>
              <a:rPr lang="es-E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longitud de las secuencias de las que se quieren todas las variaciones sin repetición. </a:t>
            </a:r>
            <a:r>
              <a:rPr lang="es-ES" sz="1800" i="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No HAY MEMORIA </a:t>
            </a:r>
            <a:r>
              <a:rPr lang="es-E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para </a:t>
            </a:r>
            <a:r>
              <a:rPr lang="es-ES" sz="1800" i="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guardar todos los arrays que se formen! </a:t>
            </a:r>
            <a:endParaRPr lang="es-ES" sz="1800" i="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7 Llamada rectangular redondeada"/>
          <p:cNvSpPr/>
          <p:nvPr/>
        </p:nvSpPr>
        <p:spPr bwMode="auto">
          <a:xfrm>
            <a:off x="4660762" y="2420825"/>
            <a:ext cx="4318698" cy="1021556"/>
          </a:xfrm>
          <a:prstGeom prst="wedgeRoundRectCallout">
            <a:avLst>
              <a:gd name="adj1" fmla="val -59827"/>
              <a:gd name="adj2" fmla="val -24618"/>
              <a:gd name="adj3" fmla="val 16667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El patrón es que cada vez que se forma una nueva variación hay que procesar lo que se quiere con ella.</a:t>
            </a:r>
            <a:endParaRPr lang="es-ES" sz="1800" i="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660762" y="3603515"/>
            <a:ext cx="4191836" cy="646331"/>
          </a:xfrm>
          <a:prstGeom prst="rect">
            <a:avLst/>
          </a:prstGeom>
          <a:solidFill>
            <a:srgbClr val="FF9900">
              <a:alpha val="47843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El 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propósito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es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dejar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la 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variación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kumimoji="0" lang="en-US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en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el array original </a:t>
            </a:r>
            <a:r>
              <a:rPr kumimoji="0" lang="en-US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desde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la </a:t>
            </a:r>
            <a:r>
              <a:rPr kumimoji="0" lang="en-US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posición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0 a la m-1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73" y="291088"/>
            <a:ext cx="4866719" cy="620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808" y="995059"/>
            <a:ext cx="4032488" cy="21471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53143" y="1125415"/>
            <a:ext cx="3647552" cy="14268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7 Llamada rectangular redondeada"/>
          <p:cNvSpPr/>
          <p:nvPr/>
        </p:nvSpPr>
        <p:spPr bwMode="auto">
          <a:xfrm>
            <a:off x="1758463" y="495289"/>
            <a:ext cx="7170964" cy="442674"/>
          </a:xfrm>
          <a:prstGeom prst="wedgeRoundRectCallout">
            <a:avLst>
              <a:gd name="adj1" fmla="val -36780"/>
              <a:gd name="adj2" fmla="val 95085"/>
              <a:gd name="adj3" fmla="val 16667"/>
            </a:avLst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ES" sz="2000" i="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Acción que se quiere realizar con cada permutación</a:t>
            </a:r>
            <a:endParaRPr lang="es-ES" sz="2000" i="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726" y="3391161"/>
            <a:ext cx="5981700" cy="32307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65" name="14 CuadroTexto"/>
          <p:cNvSpPr txBox="1"/>
          <p:nvPr/>
        </p:nvSpPr>
        <p:spPr>
          <a:xfrm>
            <a:off x="567648" y="639532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Arial Narrow" panose="020B0606020202030204" pitchFamily="34" charset="0"/>
              </a:rPr>
              <a:t>Un viajero quiere visitar </a:t>
            </a:r>
            <a:r>
              <a:rPr lang="es-ES" sz="28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N</a:t>
            </a:r>
            <a:r>
              <a:rPr lang="es-ES" sz="2400" b="1" dirty="0" smtClean="0">
                <a:latin typeface="Arial Narrow" panose="020B0606020202030204" pitchFamily="34" charset="0"/>
              </a:rPr>
              <a:t> </a:t>
            </a:r>
            <a:r>
              <a:rPr lang="es-ES" sz="2400" dirty="0" smtClean="0">
                <a:latin typeface="Arial Narrow" panose="020B0606020202030204" pitchFamily="34" charset="0"/>
              </a:rPr>
              <a:t>ciudades recorriendo la menor distancia</a:t>
            </a:r>
            <a:endParaRPr lang="es-ES" sz="2000" b="1" dirty="0" smtClean="0">
              <a:latin typeface="Consolas" panose="020B0609020204030204" pitchFamily="49" charset="0"/>
            </a:endParaRPr>
          </a:p>
        </p:txBody>
      </p:sp>
      <p:graphicFrame>
        <p:nvGraphicFramePr>
          <p:cNvPr id="69" name="8 Tabla"/>
          <p:cNvGraphicFramePr>
            <a:graphicFrameLocks noGrp="1"/>
          </p:cNvGraphicFramePr>
          <p:nvPr/>
        </p:nvGraphicFramePr>
        <p:xfrm>
          <a:off x="695646" y="1219966"/>
          <a:ext cx="7431084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899"/>
                <a:gridCol w="998129"/>
                <a:gridCol w="1238514"/>
                <a:gridCol w="1238514"/>
                <a:gridCol w="1238514"/>
                <a:gridCol w="1238514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s-E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bg1"/>
                          </a:solidFill>
                        </a:rPr>
                        <a:t>Habana</a:t>
                      </a:r>
                      <a:endParaRPr lang="es-E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bg1"/>
                          </a:solidFill>
                        </a:rPr>
                        <a:t>San José</a:t>
                      </a:r>
                      <a:endParaRPr lang="es-E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 smtClean="0">
                          <a:solidFill>
                            <a:schemeClr val="bg1"/>
                          </a:solidFill>
                        </a:rPr>
                        <a:t>Bauta</a:t>
                      </a:r>
                      <a:endParaRPr lang="es-E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bg1"/>
                          </a:solidFill>
                        </a:rPr>
                        <a:t>Madruga</a:t>
                      </a:r>
                      <a:endParaRPr lang="es-E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 smtClean="0">
                          <a:solidFill>
                            <a:schemeClr val="bg1"/>
                          </a:solidFill>
                        </a:rPr>
                        <a:t>Guines</a:t>
                      </a:r>
                      <a:endParaRPr lang="es-E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Habana</a:t>
                      </a:r>
                      <a:endParaRPr lang="es-E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San José</a:t>
                      </a:r>
                      <a:endParaRPr lang="es-E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55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 smtClean="0">
                          <a:solidFill>
                            <a:schemeClr val="tx1"/>
                          </a:solidFill>
                        </a:rPr>
                        <a:t>Bauta</a:t>
                      </a:r>
                      <a:endParaRPr lang="es-E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75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45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Madruga</a:t>
                      </a:r>
                      <a:endParaRPr lang="es-E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55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75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85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Güines</a:t>
                      </a:r>
                      <a:endParaRPr lang="es-E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45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85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" name="1 Título"/>
          <p:cNvSpPr>
            <a:spLocks noGrp="1"/>
          </p:cNvSpPr>
          <p:nvPr>
            <p:ph type="title"/>
          </p:nvPr>
        </p:nvSpPr>
        <p:spPr>
          <a:xfrm>
            <a:off x="110035" y="105819"/>
            <a:ext cx="7608422" cy="407988"/>
          </a:xfrm>
        </p:spPr>
        <p:txBody>
          <a:bodyPr>
            <a:noAutofit/>
          </a:bodyPr>
          <a:lstStyle/>
          <a:p>
            <a:r>
              <a:rPr lang="en-US" sz="3200" dirty="0" smtClean="0"/>
              <a:t>El </a:t>
            </a:r>
            <a:r>
              <a:rPr lang="en-US" sz="3200" dirty="0" err="1" smtClean="0"/>
              <a:t>problema</a:t>
            </a:r>
            <a:r>
              <a:rPr lang="en-US" sz="3200" dirty="0" smtClean="0"/>
              <a:t> del </a:t>
            </a:r>
            <a:r>
              <a:rPr lang="en-US" sz="3200" dirty="0" err="1" smtClean="0"/>
              <a:t>viajante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2299239" y="3722501"/>
            <a:ext cx="849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40</a:t>
            </a:r>
            <a:endParaRPr lang="en-US" sz="4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5074" y="1607301"/>
            <a:ext cx="849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4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en-US" sz="4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12175" y="3014615"/>
            <a:ext cx="849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15</a:t>
            </a:r>
            <a:endParaRPr lang="en-US" sz="4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39196" y="2306729"/>
            <a:ext cx="771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4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en-US" sz="4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14 CuadroTexto"/>
          <p:cNvSpPr txBox="1"/>
          <p:nvPr/>
        </p:nvSpPr>
        <p:spPr>
          <a:xfrm>
            <a:off x="567739" y="5269305"/>
            <a:ext cx="83058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Arial Narrow" panose="020B0606020202030204" pitchFamily="34" charset="0"/>
              </a:rPr>
              <a:t>Un recorrido </a:t>
            </a:r>
            <a:r>
              <a:rPr lang="en-US" altLang="es-ES" sz="2800" dirty="0" smtClean="0">
                <a:latin typeface="Arial Narrow" panose="020B0606020202030204" pitchFamily="34" charset="0"/>
              </a:rPr>
              <a:t>optimo es </a:t>
            </a:r>
            <a:r>
              <a:rPr lang="en-US" altLang="es-ES" sz="2800" b="1" dirty="0" smtClean="0">
                <a:latin typeface="Arial Narrow" panose="020B0606020202030204" pitchFamily="34" charset="0"/>
              </a:rPr>
              <a:t>Madruga-Habana-Bauta-San Jose-Guines</a:t>
            </a:r>
            <a:r>
              <a:rPr lang="en-US" altLang="es-ES" sz="2800" dirty="0" smtClean="0">
                <a:latin typeface="Arial Narrow" panose="020B0606020202030204" pitchFamily="34" charset="0"/>
              </a:rPr>
              <a:t> </a:t>
            </a:r>
            <a:r>
              <a:rPr lang="es-ES" sz="3600" b="1" dirty="0" smtClean="0">
                <a:latin typeface="Arial Narrow" panose="020B0606020202030204" pitchFamily="34" charset="0"/>
              </a:rPr>
              <a:t>40 + 30 + 15 + 30 </a:t>
            </a:r>
            <a:r>
              <a:rPr lang="es-ES" sz="2800" dirty="0" smtClean="0">
                <a:latin typeface="Arial Narrow" panose="020B0606020202030204" pitchFamily="34" charset="0"/>
              </a:rPr>
              <a:t>=  </a:t>
            </a:r>
            <a:r>
              <a:rPr lang="es-ES" sz="3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115</a:t>
            </a:r>
            <a:r>
              <a:rPr lang="es-ES" sz="2800" dirty="0" smtClean="0">
                <a:latin typeface="Arial Narrow" panose="020B0606020202030204" pitchFamily="34" charset="0"/>
              </a:rPr>
              <a:t> </a:t>
            </a:r>
            <a:r>
              <a:rPr lang="es-ES" sz="2800" dirty="0" err="1" smtClean="0">
                <a:latin typeface="Arial Narrow" panose="020B0606020202030204" pitchFamily="34" charset="0"/>
              </a:rPr>
              <a:t>Kms</a:t>
            </a:r>
            <a:endParaRPr lang="es-ES" sz="2400" b="1" dirty="0" smtClean="0"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3718" y="3722501"/>
            <a:ext cx="8054940" cy="707886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5239" y="1687412"/>
            <a:ext cx="8054940" cy="707886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3718" y="2997748"/>
            <a:ext cx="8054940" cy="707886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5239" y="2269438"/>
            <a:ext cx="8054940" cy="707886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2" grpId="0" bldLvl="0" animBg="1"/>
      <p:bldP spid="13" grpId="0" bldLvl="0" animBg="1"/>
      <p:bldP spid="14" grpId="0" bldLvl="0" animBg="1"/>
      <p:bldP spid="1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65" name="14 CuadroTexto"/>
          <p:cNvSpPr txBox="1"/>
          <p:nvPr/>
        </p:nvSpPr>
        <p:spPr>
          <a:xfrm>
            <a:off x="226031" y="516422"/>
            <a:ext cx="89179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Arial Narrow" panose="020B0606020202030204" pitchFamily="34" charset="0"/>
              </a:rPr>
              <a:t>¿Cuántos recorridos tengo que probar para quedarme con el de menor distancia?</a:t>
            </a:r>
            <a:endParaRPr lang="es-ES" sz="2400" b="1" dirty="0" smtClean="0">
              <a:latin typeface="Consolas" panose="020B0609020204030204" pitchFamily="49" charset="0"/>
            </a:endParaRPr>
          </a:p>
        </p:txBody>
      </p:sp>
      <p:graphicFrame>
        <p:nvGraphicFramePr>
          <p:cNvPr id="69" name="8 Tabla"/>
          <p:cNvGraphicFramePr>
            <a:graphicFrameLocks noGrp="1"/>
          </p:cNvGraphicFramePr>
          <p:nvPr/>
        </p:nvGraphicFramePr>
        <p:xfrm>
          <a:off x="694490" y="1470529"/>
          <a:ext cx="7154965" cy="3585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948"/>
                <a:gridCol w="961041"/>
                <a:gridCol w="1192494"/>
                <a:gridCol w="1192494"/>
                <a:gridCol w="1192494"/>
                <a:gridCol w="1192494"/>
              </a:tblGrid>
              <a:tr h="326025">
                <a:tc>
                  <a:txBody>
                    <a:bodyPr/>
                    <a:lstStyle/>
                    <a:p>
                      <a:pPr algn="ctr"/>
                      <a:endParaRPr lang="es-E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bg1"/>
                          </a:solidFill>
                        </a:rPr>
                        <a:t>Habana</a:t>
                      </a:r>
                      <a:endParaRPr lang="es-E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bg1"/>
                          </a:solidFill>
                        </a:rPr>
                        <a:t>San José</a:t>
                      </a:r>
                      <a:endParaRPr lang="es-E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 smtClean="0">
                          <a:solidFill>
                            <a:schemeClr val="bg1"/>
                          </a:solidFill>
                        </a:rPr>
                        <a:t>Bauta</a:t>
                      </a:r>
                      <a:endParaRPr lang="es-E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bg1"/>
                          </a:solidFill>
                        </a:rPr>
                        <a:t>Madruga</a:t>
                      </a:r>
                      <a:endParaRPr lang="es-E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 smtClean="0">
                          <a:solidFill>
                            <a:schemeClr val="bg1"/>
                          </a:solidFill>
                        </a:rPr>
                        <a:t>Guines</a:t>
                      </a:r>
                      <a:endParaRPr lang="es-E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76813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Habana</a:t>
                      </a:r>
                      <a:endParaRPr lang="es-E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s-ES" sz="2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  <a:endParaRPr lang="es-ES" sz="2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s-ES" sz="2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  <a:endParaRPr lang="es-ES" sz="2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  <a:endParaRPr lang="es-ES" sz="2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576813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San José</a:t>
                      </a:r>
                      <a:endParaRPr lang="es-E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  <a:endParaRPr lang="es-ES" sz="2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s-ES" sz="2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es-ES" sz="2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55</a:t>
                      </a:r>
                      <a:endParaRPr lang="es-ES" sz="2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s-ES" sz="2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576813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 smtClean="0">
                          <a:solidFill>
                            <a:schemeClr val="tx1"/>
                          </a:solidFill>
                        </a:rPr>
                        <a:t>Bauta</a:t>
                      </a:r>
                      <a:endParaRPr lang="es-E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s-ES" sz="2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es-ES" sz="2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s-ES" sz="2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75</a:t>
                      </a:r>
                      <a:endParaRPr lang="es-ES" sz="2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45</a:t>
                      </a:r>
                      <a:endParaRPr lang="es-ES" sz="2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576813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Madruga</a:t>
                      </a:r>
                      <a:endParaRPr lang="es-E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  <a:endParaRPr lang="es-ES" sz="2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55</a:t>
                      </a:r>
                      <a:endParaRPr lang="es-ES" sz="2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75</a:t>
                      </a:r>
                      <a:endParaRPr lang="es-ES" sz="2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s-ES" sz="2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85</a:t>
                      </a:r>
                      <a:endParaRPr lang="es-ES" sz="2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576813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Güines</a:t>
                      </a:r>
                      <a:endParaRPr lang="es-E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  <a:endParaRPr lang="es-ES" sz="2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s-ES" sz="2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45</a:t>
                      </a:r>
                      <a:endParaRPr lang="es-ES" sz="2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85</a:t>
                      </a:r>
                      <a:endParaRPr lang="es-ES" sz="2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s-ES" sz="2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" name="1 Título"/>
          <p:cNvSpPr>
            <a:spLocks noGrp="1"/>
          </p:cNvSpPr>
          <p:nvPr>
            <p:ph type="title"/>
          </p:nvPr>
        </p:nvSpPr>
        <p:spPr>
          <a:xfrm>
            <a:off x="110035" y="105819"/>
            <a:ext cx="7608422" cy="407988"/>
          </a:xfrm>
        </p:spPr>
        <p:txBody>
          <a:bodyPr>
            <a:noAutofit/>
          </a:bodyPr>
          <a:lstStyle/>
          <a:p>
            <a:r>
              <a:rPr lang="en-US" sz="3200" dirty="0" smtClean="0"/>
              <a:t>El </a:t>
            </a:r>
            <a:r>
              <a:rPr lang="en-US" sz="3200" dirty="0" err="1" smtClean="0"/>
              <a:t>problema</a:t>
            </a:r>
            <a:r>
              <a:rPr lang="en-US" sz="3200" dirty="0" smtClean="0"/>
              <a:t> del </a:t>
            </a:r>
            <a:r>
              <a:rPr lang="en-US" sz="3200" dirty="0" err="1" smtClean="0"/>
              <a:t>viajante</a:t>
            </a:r>
            <a:endParaRPr lang="en-US" sz="3200" dirty="0"/>
          </a:p>
        </p:txBody>
      </p:sp>
      <p:sp>
        <p:nvSpPr>
          <p:cNvPr id="31" name="14 CuadroTexto"/>
          <p:cNvSpPr txBox="1"/>
          <p:nvPr/>
        </p:nvSpPr>
        <p:spPr>
          <a:xfrm>
            <a:off x="226031" y="5055634"/>
            <a:ext cx="849886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Arial Narrow" panose="020B0606020202030204" pitchFamily="34" charset="0"/>
              </a:rPr>
              <a:t>Hay 5 posibles </a:t>
            </a:r>
            <a:r>
              <a:rPr lang="es-ES" sz="2800" dirty="0" smtClean="0">
                <a:latin typeface="Arial Narrow" panose="020B0606020202030204" pitchFamily="34" charset="0"/>
              </a:rPr>
              <a:t>salidas y p</a:t>
            </a:r>
            <a:r>
              <a:rPr lang="es-ES" sz="2800" dirty="0" smtClean="0">
                <a:latin typeface="Arial Narrow" panose="020B0606020202030204" pitchFamily="34" charset="0"/>
              </a:rPr>
              <a:t>or cada una hay </a:t>
            </a:r>
            <a:r>
              <a:rPr lang="es-ES" sz="2800" dirty="0" smtClean="0">
                <a:latin typeface="Arial Narrow" panose="020B0606020202030204" pitchFamily="34" charset="0"/>
              </a:rPr>
              <a:t>4 posibles ciudades a las que ir, y por cada una de esas 4 hay 3 a las que ir </a:t>
            </a:r>
            <a:r>
              <a:rPr lang="es-ES" sz="2800" dirty="0" smtClean="0">
                <a:latin typeface="Arial Narrow" panose="020B0606020202030204" pitchFamily="34" charset="0"/>
              </a:rPr>
              <a:t>..…. Tendría </a:t>
            </a:r>
            <a:r>
              <a:rPr lang="es-ES" sz="2800" dirty="0" smtClean="0">
                <a:latin typeface="Arial Narrow" panose="020B0606020202030204" pitchFamily="34" charset="0"/>
              </a:rPr>
              <a:t>que probar un total de 5*4*3*2*1 = </a:t>
            </a:r>
            <a:r>
              <a:rPr lang="es-ES" sz="3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5!</a:t>
            </a:r>
            <a:r>
              <a:rPr lang="es-ES" sz="2800" dirty="0" smtClean="0">
                <a:latin typeface="Arial Narrow" panose="020B0606020202030204" pitchFamily="34" charset="0"/>
              </a:rPr>
              <a:t> = </a:t>
            </a:r>
            <a:r>
              <a:rPr lang="es-ES" sz="3600" b="1" dirty="0">
                <a:solidFill>
                  <a:srgbClr val="FF0000"/>
                </a:solidFill>
                <a:latin typeface="Arial Narrow" panose="020B0606020202030204" pitchFamily="34" charset="0"/>
              </a:rPr>
              <a:t>120</a:t>
            </a:r>
            <a:endParaRPr lang="es-ES" sz="36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65" name="14 CuadroTexto"/>
          <p:cNvSpPr txBox="1"/>
          <p:nvPr/>
        </p:nvSpPr>
        <p:spPr>
          <a:xfrm>
            <a:off x="226031" y="1834642"/>
            <a:ext cx="8917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Arial Narrow" panose="020B0606020202030204" pitchFamily="34" charset="0"/>
              </a:rPr>
              <a:t>¿PERO ….Y </a:t>
            </a:r>
            <a:r>
              <a:rPr lang="es-ES" sz="2800" dirty="0" smtClean="0">
                <a:latin typeface="Arial Narrow" panose="020B0606020202030204" pitchFamily="34" charset="0"/>
              </a:rPr>
              <a:t>si fuesen </a:t>
            </a:r>
            <a:r>
              <a:rPr lang="es-ES" sz="2800" dirty="0" smtClean="0">
                <a:latin typeface="Arial Narrow" panose="020B0606020202030204" pitchFamily="34" charset="0"/>
              </a:rPr>
              <a:t>solamente unas pocas 20 </a:t>
            </a:r>
            <a:r>
              <a:rPr lang="es-ES" sz="2800" dirty="0" smtClean="0">
                <a:latin typeface="Arial Narrow" panose="020B0606020202030204" pitchFamily="34" charset="0"/>
              </a:rPr>
              <a:t>ciudades?</a:t>
            </a:r>
            <a:endParaRPr lang="es-ES" sz="2400" b="1" dirty="0" smtClean="0">
              <a:latin typeface="Consolas" panose="020B0609020204030204" pitchFamily="49" charset="0"/>
            </a:endParaRPr>
          </a:p>
        </p:txBody>
      </p:sp>
      <p:sp>
        <p:nvSpPr>
          <p:cNvPr id="100" name="1 Título"/>
          <p:cNvSpPr>
            <a:spLocks noGrp="1"/>
          </p:cNvSpPr>
          <p:nvPr>
            <p:ph type="title"/>
          </p:nvPr>
        </p:nvSpPr>
        <p:spPr>
          <a:xfrm>
            <a:off x="110035" y="105819"/>
            <a:ext cx="7608422" cy="407988"/>
          </a:xfrm>
        </p:spPr>
        <p:txBody>
          <a:bodyPr>
            <a:noAutofit/>
          </a:bodyPr>
          <a:lstStyle/>
          <a:p>
            <a:r>
              <a:rPr lang="en-US" sz="3200" dirty="0" smtClean="0"/>
              <a:t>El </a:t>
            </a:r>
            <a:r>
              <a:rPr lang="en-US" sz="3200" dirty="0" err="1" smtClean="0"/>
              <a:t>problema</a:t>
            </a:r>
            <a:r>
              <a:rPr lang="en-US" sz="3200" dirty="0" smtClean="0"/>
              <a:t> del </a:t>
            </a:r>
            <a:r>
              <a:rPr lang="en-US" sz="3200" dirty="0" err="1" smtClean="0"/>
              <a:t>viajante</a:t>
            </a:r>
            <a:endParaRPr lang="en-US" sz="3200" dirty="0"/>
          </a:p>
        </p:txBody>
      </p:sp>
      <p:sp>
        <p:nvSpPr>
          <p:cNvPr id="31" name="14 CuadroTexto"/>
          <p:cNvSpPr txBox="1"/>
          <p:nvPr/>
        </p:nvSpPr>
        <p:spPr>
          <a:xfrm>
            <a:off x="3568991" y="2419417"/>
            <a:ext cx="1609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s-ES" sz="4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20!</a:t>
            </a:r>
            <a:r>
              <a:rPr lang="es-ES" sz="3600" dirty="0" smtClean="0">
                <a:latin typeface="Consolas" panose="020B0609020204030204" pitchFamily="49" charset="0"/>
              </a:rPr>
              <a:t> </a:t>
            </a:r>
            <a:endParaRPr lang="es-ES" sz="4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14 CuadroTexto"/>
          <p:cNvSpPr txBox="1"/>
          <p:nvPr/>
        </p:nvSpPr>
        <p:spPr>
          <a:xfrm>
            <a:off x="916974" y="3294604"/>
            <a:ext cx="71983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s-ES" sz="4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2,432902,008176,640000</a:t>
            </a:r>
            <a:endParaRPr lang="es-ES" sz="4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14 CuadroTexto"/>
          <p:cNvSpPr txBox="1"/>
          <p:nvPr/>
        </p:nvSpPr>
        <p:spPr>
          <a:xfrm>
            <a:off x="975411" y="4509018"/>
            <a:ext cx="2076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s-ES" sz="48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DEMO</a:t>
            </a:r>
            <a:endParaRPr lang="es-ES" sz="4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14 CuadroTexto"/>
          <p:cNvSpPr txBox="1"/>
          <p:nvPr/>
        </p:nvSpPr>
        <p:spPr>
          <a:xfrm>
            <a:off x="245945" y="697171"/>
            <a:ext cx="89179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Arial Narrow" panose="020B0606020202030204" pitchFamily="34" charset="0"/>
              </a:rPr>
              <a:t>Para este caso no hay problema en probar las 120 posibilidades y escoger la menor.</a:t>
            </a:r>
            <a:endParaRPr lang="es-ES" sz="2400" b="1" dirty="0" smtClean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65" name="14 CuadroTexto"/>
          <p:cNvSpPr txBox="1"/>
          <p:nvPr/>
        </p:nvSpPr>
        <p:spPr>
          <a:xfrm>
            <a:off x="369870" y="639532"/>
            <a:ext cx="8503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Arial Narrow" panose="020B0606020202030204" pitchFamily="34" charset="0"/>
              </a:rPr>
              <a:t>Una estrategia para no </a:t>
            </a:r>
            <a:r>
              <a:rPr lang="es-ES" sz="2400" dirty="0" smtClean="0">
                <a:latin typeface="Arial Narrow" panose="020B0606020202030204" pitchFamily="34" charset="0"/>
              </a:rPr>
              <a:t>tener que probar todos los recorridos </a:t>
            </a:r>
            <a:r>
              <a:rPr lang="es-ES" sz="2400" dirty="0" smtClean="0">
                <a:latin typeface="Arial Narrow" panose="020B0606020202030204" pitchFamily="34" charset="0"/>
              </a:rPr>
              <a:t>es siempre escoger el tram</a:t>
            </a:r>
            <a:r>
              <a:rPr lang="es-ES" sz="2400" dirty="0" smtClean="0">
                <a:latin typeface="Arial Narrow" panose="020B0606020202030204" pitchFamily="34" charset="0"/>
              </a:rPr>
              <a:t>o más corto posible</a:t>
            </a:r>
            <a:endParaRPr lang="es-ES" sz="2000" b="1" dirty="0" smtClean="0">
              <a:latin typeface="Consolas" panose="020B0609020204030204" pitchFamily="49" charset="0"/>
            </a:endParaRPr>
          </a:p>
        </p:txBody>
      </p:sp>
      <p:graphicFrame>
        <p:nvGraphicFramePr>
          <p:cNvPr id="69" name="8 Tabla"/>
          <p:cNvGraphicFramePr>
            <a:graphicFrameLocks noGrp="1"/>
          </p:cNvGraphicFramePr>
          <p:nvPr/>
        </p:nvGraphicFramePr>
        <p:xfrm>
          <a:off x="684216" y="1537466"/>
          <a:ext cx="7431084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899"/>
                <a:gridCol w="998129"/>
                <a:gridCol w="1238514"/>
                <a:gridCol w="1238514"/>
                <a:gridCol w="1238514"/>
                <a:gridCol w="1238514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s-E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bg1"/>
                          </a:solidFill>
                        </a:rPr>
                        <a:t>Habana</a:t>
                      </a:r>
                      <a:endParaRPr lang="es-E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bg1"/>
                          </a:solidFill>
                        </a:rPr>
                        <a:t>San José</a:t>
                      </a:r>
                      <a:endParaRPr lang="es-E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 smtClean="0">
                          <a:solidFill>
                            <a:schemeClr val="bg1"/>
                          </a:solidFill>
                        </a:rPr>
                        <a:t>Bauta</a:t>
                      </a:r>
                      <a:endParaRPr lang="es-E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bg1"/>
                          </a:solidFill>
                        </a:rPr>
                        <a:t>Madruga</a:t>
                      </a:r>
                      <a:endParaRPr lang="es-E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 smtClean="0">
                          <a:solidFill>
                            <a:schemeClr val="bg1"/>
                          </a:solidFill>
                        </a:rPr>
                        <a:t>Guines</a:t>
                      </a:r>
                      <a:endParaRPr lang="es-E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Habana</a:t>
                      </a:r>
                      <a:endParaRPr lang="es-E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San José</a:t>
                      </a:r>
                      <a:endParaRPr lang="es-E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55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 smtClean="0">
                          <a:solidFill>
                            <a:schemeClr val="tx1"/>
                          </a:solidFill>
                        </a:rPr>
                        <a:t>Bauta</a:t>
                      </a:r>
                      <a:endParaRPr lang="es-E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75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45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Madruga</a:t>
                      </a:r>
                      <a:endParaRPr lang="es-E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55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75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85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Güines</a:t>
                      </a:r>
                      <a:endParaRPr lang="es-E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45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85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" name="1 Título"/>
          <p:cNvSpPr>
            <a:spLocks noGrp="1"/>
          </p:cNvSpPr>
          <p:nvPr>
            <p:ph type="title"/>
          </p:nvPr>
        </p:nvSpPr>
        <p:spPr>
          <a:xfrm>
            <a:off x="110035" y="105819"/>
            <a:ext cx="7608422" cy="407988"/>
          </a:xfrm>
        </p:spPr>
        <p:txBody>
          <a:bodyPr>
            <a:noAutofit/>
          </a:bodyPr>
          <a:lstStyle/>
          <a:p>
            <a:r>
              <a:rPr lang="en-US" sz="3200" dirty="0" smtClean="0"/>
              <a:t>La </a:t>
            </a:r>
            <a:r>
              <a:rPr lang="en-US" sz="3200" dirty="0" err="1" smtClean="0"/>
              <a:t>estrategia</a:t>
            </a:r>
            <a:r>
              <a:rPr lang="en-US" sz="3200" dirty="0" smtClean="0"/>
              <a:t> del </a:t>
            </a:r>
            <a:r>
              <a:rPr lang="en-US" sz="3200" dirty="0" err="1" smtClean="0"/>
              <a:t>goloso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4657811" y="2642892"/>
            <a:ext cx="849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15</a:t>
            </a:r>
            <a:endParaRPr lang="en-US" sz="4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14 CuadroTexto"/>
          <p:cNvSpPr txBox="1"/>
          <p:nvPr/>
        </p:nvSpPr>
        <p:spPr>
          <a:xfrm>
            <a:off x="468759" y="5468584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atin typeface="Arial Narrow" panose="020B0606020202030204" pitchFamily="34" charset="0"/>
              </a:rPr>
              <a:t>15</a:t>
            </a:r>
            <a:r>
              <a:rPr lang="es-ES" sz="3600" b="1" dirty="0" smtClean="0">
                <a:latin typeface="Arial Narrow" panose="020B0606020202030204" pitchFamily="34" charset="0"/>
              </a:rPr>
              <a:t> + 30 +35 + 85 </a:t>
            </a:r>
            <a:r>
              <a:rPr lang="es-ES" sz="2800" dirty="0" smtClean="0">
                <a:latin typeface="Arial Narrow" panose="020B0606020202030204" pitchFamily="34" charset="0"/>
              </a:rPr>
              <a:t>total </a:t>
            </a:r>
            <a:r>
              <a:rPr lang="es-ES" sz="2800" dirty="0" smtClean="0">
                <a:latin typeface="Arial Narrow" panose="020B0606020202030204" pitchFamily="34" charset="0"/>
              </a:rPr>
              <a:t>de </a:t>
            </a:r>
            <a:r>
              <a:rPr lang="es-ES" sz="3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165</a:t>
            </a:r>
            <a:r>
              <a:rPr lang="es-ES" sz="2800" dirty="0" smtClean="0">
                <a:latin typeface="Arial Narrow" panose="020B0606020202030204" pitchFamily="34" charset="0"/>
              </a:rPr>
              <a:t> </a:t>
            </a:r>
            <a:r>
              <a:rPr lang="es-ES" sz="2800" dirty="0" err="1" smtClean="0">
                <a:latin typeface="Arial Narrow" panose="020B0606020202030204" pitchFamily="34" charset="0"/>
              </a:rPr>
              <a:t>Kms</a:t>
            </a:r>
            <a:endParaRPr lang="es-ES" sz="2400" b="1" dirty="0" smtClean="0">
              <a:latin typeface="Consolas" panose="020B0609020204030204" pitchFamily="49" charset="0"/>
            </a:endParaRPr>
          </a:p>
        </p:txBody>
      </p:sp>
      <p:sp>
        <p:nvSpPr>
          <p:cNvPr id="16" name="14 CuadroTexto"/>
          <p:cNvSpPr txBox="1"/>
          <p:nvPr/>
        </p:nvSpPr>
        <p:spPr>
          <a:xfrm>
            <a:off x="468759" y="6082015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Arial Narrow" panose="020B0606020202030204" pitchFamily="34" charset="0"/>
              </a:rPr>
              <a:t>Pero que ya vimos que hay una solución era de </a:t>
            </a:r>
            <a:r>
              <a:rPr lang="es-ES" sz="3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115</a:t>
            </a:r>
            <a:r>
              <a:rPr lang="es-ES" sz="2800" dirty="0" smtClean="0">
                <a:latin typeface="Arial Narrow" panose="020B0606020202030204" pitchFamily="34" charset="0"/>
              </a:rPr>
              <a:t> </a:t>
            </a:r>
            <a:r>
              <a:rPr lang="es-ES" sz="2800" dirty="0" err="1" smtClean="0">
                <a:latin typeface="Arial Narrow" panose="020B0606020202030204" pitchFamily="34" charset="0"/>
              </a:rPr>
              <a:t>Kms</a:t>
            </a:r>
            <a:endParaRPr lang="es-ES" sz="2400" b="1" dirty="0" smtClean="0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7596" y="2642892"/>
            <a:ext cx="8054940" cy="707886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287541" y="3331908"/>
            <a:ext cx="849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4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en-US" sz="4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3120" y="3306632"/>
            <a:ext cx="8054940" cy="707886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17975" y="1948745"/>
            <a:ext cx="849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35</a:t>
            </a:r>
            <a:endParaRPr lang="en-US" sz="4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7596" y="1967873"/>
            <a:ext cx="8054940" cy="707886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888211" y="4731020"/>
            <a:ext cx="771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85</a:t>
            </a:r>
            <a:endParaRPr lang="en-US" sz="4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72288" y="4708947"/>
            <a:ext cx="8054940" cy="707886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24" grpId="0" animBg="1"/>
      <p:bldP spid="26" grpId="0"/>
      <p:bldP spid="32" grpId="0" animBg="1"/>
      <p:bldP spid="33" grpId="0"/>
      <p:bldP spid="34" grpId="0" animBg="1"/>
      <p:bldP spid="35" grpId="0"/>
      <p:bldP spid="36" grpId="0" animBg="1"/>
      <p:bldP spid="16" grpId="0"/>
      <p:bldP spid="1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65" name="14 CuadroTexto"/>
          <p:cNvSpPr txBox="1"/>
          <p:nvPr/>
        </p:nvSpPr>
        <p:spPr>
          <a:xfrm>
            <a:off x="109855" y="697230"/>
            <a:ext cx="89223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Arial Narrow" panose="020B0606020202030204" pitchFamily="34" charset="0"/>
              </a:rPr>
              <a:t>Supongamos que tenemos que salir primero de </a:t>
            </a:r>
            <a:r>
              <a:rPr lang="es-ES" sz="24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Madruga</a:t>
            </a:r>
            <a:r>
              <a:rPr lang="es-ES" sz="2400" dirty="0" smtClean="0">
                <a:latin typeface="Arial Narrow" panose="020B0606020202030204" pitchFamily="34" charset="0"/>
              </a:rPr>
              <a:t> el recorrido </a:t>
            </a:r>
            <a:endParaRPr lang="es-ES" sz="2400" dirty="0" smtClean="0">
              <a:latin typeface="Arial Narrow" panose="020B0606020202030204" pitchFamily="34" charset="0"/>
            </a:endParaRPr>
          </a:p>
          <a:p>
            <a:r>
              <a:rPr lang="es-ES" sz="2400" dirty="0" err="1" smtClean="0">
                <a:latin typeface="Arial Narrow" panose="020B0606020202030204" pitchFamily="34" charset="0"/>
              </a:rPr>
              <a:t>aplic</a:t>
            </a:r>
            <a:r>
              <a:rPr lang="es-ES" sz="2400" dirty="0" smtClean="0">
                <a:latin typeface="Arial Narrow" panose="020B0606020202030204" pitchFamily="34" charset="0"/>
              </a:rPr>
              <a:t>ando el goloso nos da el mejor</a:t>
            </a:r>
            <a:endParaRPr lang="es-ES" sz="2000" b="1" dirty="0" smtClean="0">
              <a:latin typeface="Consolas" panose="020B0609020204030204" pitchFamily="49" charset="0"/>
            </a:endParaRPr>
          </a:p>
        </p:txBody>
      </p:sp>
      <p:graphicFrame>
        <p:nvGraphicFramePr>
          <p:cNvPr id="69" name="8 Tabla"/>
          <p:cNvGraphicFramePr>
            <a:graphicFrameLocks noGrp="1"/>
          </p:cNvGraphicFramePr>
          <p:nvPr/>
        </p:nvGraphicFramePr>
        <p:xfrm>
          <a:off x="684216" y="1537466"/>
          <a:ext cx="7431084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899"/>
                <a:gridCol w="998129"/>
                <a:gridCol w="1238514"/>
                <a:gridCol w="1238514"/>
                <a:gridCol w="1238514"/>
                <a:gridCol w="1238514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s-E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bg1"/>
                          </a:solidFill>
                        </a:rPr>
                        <a:t>Habana</a:t>
                      </a:r>
                      <a:endParaRPr lang="es-E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bg1"/>
                          </a:solidFill>
                        </a:rPr>
                        <a:t>San José</a:t>
                      </a:r>
                      <a:endParaRPr lang="es-E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 smtClean="0">
                          <a:solidFill>
                            <a:schemeClr val="bg1"/>
                          </a:solidFill>
                        </a:rPr>
                        <a:t>Bauta</a:t>
                      </a:r>
                      <a:endParaRPr lang="es-E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bg1"/>
                          </a:solidFill>
                        </a:rPr>
                        <a:t>Madruga</a:t>
                      </a:r>
                      <a:endParaRPr lang="es-E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 smtClean="0">
                          <a:solidFill>
                            <a:schemeClr val="bg1"/>
                          </a:solidFill>
                        </a:rPr>
                        <a:t>Guines</a:t>
                      </a:r>
                      <a:endParaRPr lang="es-E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Habana</a:t>
                      </a:r>
                      <a:endParaRPr lang="es-E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San José</a:t>
                      </a:r>
                      <a:endParaRPr lang="es-E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55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 smtClean="0">
                          <a:solidFill>
                            <a:schemeClr val="tx1"/>
                          </a:solidFill>
                        </a:rPr>
                        <a:t>Bauta</a:t>
                      </a:r>
                      <a:endParaRPr lang="es-E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75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45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rgbClr val="FF0000"/>
                          </a:solidFill>
                        </a:rPr>
                        <a:t>Madruga</a:t>
                      </a:r>
                      <a:endParaRPr lang="es-E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55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75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85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Güines</a:t>
                      </a:r>
                      <a:endParaRPr lang="es-E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45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85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s-ES" sz="4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" name="1 Título"/>
          <p:cNvSpPr>
            <a:spLocks noGrp="1"/>
          </p:cNvSpPr>
          <p:nvPr>
            <p:ph type="title"/>
          </p:nvPr>
        </p:nvSpPr>
        <p:spPr>
          <a:xfrm>
            <a:off x="110034" y="105819"/>
            <a:ext cx="8040529" cy="407988"/>
          </a:xfrm>
        </p:spPr>
        <p:txBody>
          <a:bodyPr>
            <a:noAutofit/>
          </a:bodyPr>
          <a:lstStyle/>
          <a:p>
            <a:r>
              <a:rPr lang="en-US" sz="3200" dirty="0" smtClean="0"/>
              <a:t>Pero </a:t>
            </a:r>
            <a:r>
              <a:rPr lang="en-US" sz="3200" dirty="0" err="1" smtClean="0"/>
              <a:t>puede</a:t>
            </a:r>
            <a:r>
              <a:rPr lang="en-US" sz="3200" dirty="0" smtClean="0"/>
              <a:t> que el </a:t>
            </a:r>
            <a:r>
              <a:rPr lang="en-US" sz="3200" dirty="0" err="1" smtClean="0"/>
              <a:t>goloso</a:t>
            </a:r>
            <a:r>
              <a:rPr lang="en-US" sz="3200" dirty="0" smtClean="0"/>
              <a:t> coincide con la </a:t>
            </a:r>
            <a:r>
              <a:rPr lang="en-US" sz="3200" dirty="0" err="1" smtClean="0"/>
              <a:t>mejor</a:t>
            </a:r>
            <a:endParaRPr lang="en-US" sz="3200" dirty="0"/>
          </a:p>
        </p:txBody>
      </p:sp>
      <p:sp>
        <p:nvSpPr>
          <p:cNvPr id="31" name="14 CuadroTexto"/>
          <p:cNvSpPr txBox="1"/>
          <p:nvPr/>
        </p:nvSpPr>
        <p:spPr>
          <a:xfrm>
            <a:off x="473254" y="5595944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atin typeface="Arial Narrow" panose="020B0606020202030204" pitchFamily="34" charset="0"/>
              </a:rPr>
              <a:t>40</a:t>
            </a:r>
            <a:r>
              <a:rPr lang="es-ES" sz="3600" b="1" dirty="0" smtClean="0">
                <a:latin typeface="Arial Narrow" panose="020B0606020202030204" pitchFamily="34" charset="0"/>
              </a:rPr>
              <a:t> + 30 + 15 + 30 </a:t>
            </a:r>
            <a:r>
              <a:rPr lang="es-ES" sz="2800" dirty="0" smtClean="0">
                <a:latin typeface="Arial Narrow" panose="020B0606020202030204" pitchFamily="34" charset="0"/>
              </a:rPr>
              <a:t>total </a:t>
            </a:r>
            <a:r>
              <a:rPr lang="es-ES" sz="2800" dirty="0" smtClean="0">
                <a:latin typeface="Arial Narrow" panose="020B0606020202030204" pitchFamily="34" charset="0"/>
              </a:rPr>
              <a:t>de </a:t>
            </a:r>
            <a:r>
              <a:rPr lang="es-ES" sz="3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115</a:t>
            </a:r>
            <a:r>
              <a:rPr lang="es-ES" sz="2800" dirty="0" smtClean="0">
                <a:latin typeface="Arial Narrow" panose="020B0606020202030204" pitchFamily="34" charset="0"/>
              </a:rPr>
              <a:t> </a:t>
            </a:r>
            <a:r>
              <a:rPr lang="es-ES" sz="2800" dirty="0" err="1" smtClean="0">
                <a:latin typeface="Arial Narrow" panose="020B0606020202030204" pitchFamily="34" charset="0"/>
              </a:rPr>
              <a:t>Kms</a:t>
            </a:r>
            <a:endParaRPr lang="es-ES" sz="2400" b="1" dirty="0" smtClean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27167" y="2643653"/>
            <a:ext cx="771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30</a:t>
            </a:r>
            <a:endParaRPr lang="en-US" sz="4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94298" y="4039785"/>
            <a:ext cx="771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4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en-US" sz="4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5749" y="4001892"/>
            <a:ext cx="8028017" cy="72237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655647" y="1925493"/>
            <a:ext cx="771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30</a:t>
            </a:r>
            <a:endParaRPr lang="en-US" sz="4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04491" y="1929937"/>
            <a:ext cx="8028017" cy="72237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405804" y="3343368"/>
            <a:ext cx="771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15</a:t>
            </a:r>
            <a:endParaRPr lang="en-US" sz="4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5749" y="3305520"/>
            <a:ext cx="8028017" cy="72237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04491" y="2642640"/>
            <a:ext cx="8028017" cy="72237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/>
      <p:bldP spid="40" grpId="0" animBg="1"/>
      <p:bldP spid="41" grpId="0"/>
      <p:bldP spid="42" grpId="0" animBg="1"/>
      <p:bldP spid="43" grpId="0"/>
      <p:bldP spid="44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6" name="8 CuadroTexto"/>
          <p:cNvSpPr txBox="1"/>
          <p:nvPr/>
        </p:nvSpPr>
        <p:spPr>
          <a:xfrm>
            <a:off x="338665" y="707919"/>
            <a:ext cx="83820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s-ES" sz="2800" i="0" dirty="0" smtClean="0">
                <a:latin typeface="Arial Narrow" panose="020B0606020202030204" pitchFamily="34" charset="0"/>
              </a:rPr>
              <a:t>Reducir las alternativas:</a:t>
            </a:r>
            <a:endParaRPr lang="en-US" altLang="es-ES" sz="2800" i="0" dirty="0" smtClean="0">
              <a:latin typeface="Arial Narrow" panose="020B0606020202030204" pitchFamily="34" charset="0"/>
            </a:endParaRPr>
          </a:p>
          <a:p>
            <a:r>
              <a:rPr lang="en-US" altLang="es-ES" sz="2800" i="0" dirty="0" smtClean="0">
                <a:latin typeface="Arial Narrow" panose="020B0606020202030204" pitchFamily="34" charset="0"/>
              </a:rPr>
              <a:t>Por ejemplo m</a:t>
            </a:r>
            <a:r>
              <a:rPr lang="es-ES" sz="2800" i="0" dirty="0" smtClean="0">
                <a:latin typeface="Arial Narrow" panose="020B0606020202030204" pitchFamily="34" charset="0"/>
              </a:rPr>
              <a:t>ejorar el problema del viajante no continuando la formación de una permutación (</a:t>
            </a:r>
            <a:r>
              <a:rPr lang="es-ES" sz="2800" dirty="0" smtClean="0">
                <a:latin typeface="Arial Narrow" panose="020B0606020202030204" pitchFamily="34" charset="0"/>
              </a:rPr>
              <a:t>camino </a:t>
            </a:r>
            <a:r>
              <a:rPr lang="es-ES" sz="2800" i="0" dirty="0" smtClean="0">
                <a:latin typeface="Arial Narrow" panose="020B0606020202030204" pitchFamily="34" charset="0"/>
              </a:rPr>
              <a:t>posible) si ya por donde va el camino ya es mayor que el mínimo calculado hasta ese momento</a:t>
            </a:r>
            <a:endParaRPr lang="es-ES" sz="2800" i="0" dirty="0" smtClean="0">
              <a:latin typeface="Arial Narrow" panose="020B0606020202030204" pitchFamily="34" charset="0"/>
            </a:endParaRPr>
          </a:p>
        </p:txBody>
      </p:sp>
      <p:sp>
        <p:nvSpPr>
          <p:cNvPr id="7" name="8 CuadroTexto"/>
          <p:cNvSpPr txBox="1"/>
          <p:nvPr/>
        </p:nvSpPr>
        <p:spPr>
          <a:xfrm>
            <a:off x="434340" y="3347085"/>
            <a:ext cx="8183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i="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Programar la solución del goloso al problema del viajante</a:t>
            </a:r>
            <a:endParaRPr lang="es-ES" sz="2800" i="0" dirty="0" smtClean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8 CuadroTexto"/>
          <p:cNvSpPr txBox="1"/>
          <p:nvPr/>
        </p:nvSpPr>
        <p:spPr>
          <a:xfrm>
            <a:off x="398780" y="4411345"/>
            <a:ext cx="80987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Arial Narrow" panose="020B0606020202030204" pitchFamily="34" charset="0"/>
              </a:rPr>
              <a:t>Aplicar solución 1 pero empezando tomando como mínimo el resultado del goloso</a:t>
            </a:r>
            <a:endParaRPr lang="es-ES" sz="2800" i="0" dirty="0" smtClean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8" name="8 CuadroTexto"/>
          <p:cNvSpPr txBox="1"/>
          <p:nvPr/>
        </p:nvSpPr>
        <p:spPr>
          <a:xfrm>
            <a:off x="391370" y="883469"/>
            <a:ext cx="8348133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i="0" dirty="0" smtClean="0">
                <a:latin typeface="Arial Narrow" panose="020B0606020202030204" pitchFamily="34" charset="0"/>
              </a:rPr>
              <a:t>Adaptar la solución del viajante </a:t>
            </a:r>
            <a:r>
              <a:rPr lang="en-US" altLang="es-ES" sz="2800" i="0" dirty="0" smtClean="0">
                <a:latin typeface="Arial Narrow" panose="020B0606020202030204" pitchFamily="34" charset="0"/>
              </a:rPr>
              <a:t>para el caso que tenemos que salir </a:t>
            </a:r>
            <a:r>
              <a:rPr lang="es-ES" sz="2800" dirty="0" smtClean="0">
                <a:latin typeface="Arial Narrow" panose="020B0606020202030204" pitchFamily="34" charset="0"/>
              </a:rPr>
              <a:t>de </a:t>
            </a:r>
            <a:r>
              <a:rPr lang="es-ES" sz="2800" i="0" dirty="0" smtClean="0">
                <a:latin typeface="Arial Narrow" panose="020B0606020202030204" pitchFamily="34" charset="0"/>
              </a:rPr>
              <a:t>una ciudad en particular y teniendo que regresar a la misma</a:t>
            </a:r>
            <a:endParaRPr lang="es-ES" sz="2800" i="0" dirty="0" smtClean="0">
              <a:latin typeface="Arial Narrow" panose="020B06060202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91160" y="2463165"/>
            <a:ext cx="81959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i="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Dado un array de </a:t>
            </a:r>
            <a:r>
              <a:rPr lang="es-ES" sz="2800" i="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int</a:t>
            </a:r>
            <a:r>
              <a:rPr lang="es-ES" sz="2800" i="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listar todas las variaciones de </a:t>
            </a:r>
            <a:r>
              <a:rPr lang="es-ES" sz="2800" b="1" i="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m </a:t>
            </a:r>
            <a:r>
              <a:rPr lang="es-ES" sz="2800" i="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elementos pudiendo tener elementos repetidos (ejemplo todas las combinaciones de un candado de seguridad)</a:t>
            </a:r>
            <a:endParaRPr lang="es-ES" sz="2800" i="0" dirty="0" smtClean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8 CuadroTexto"/>
          <p:cNvSpPr txBox="1"/>
          <p:nvPr/>
        </p:nvSpPr>
        <p:spPr>
          <a:xfrm>
            <a:off x="463759" y="4162001"/>
            <a:ext cx="8348133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i="0" dirty="0" smtClean="0">
                <a:latin typeface="Arial Narrow" panose="020B0606020202030204" pitchFamily="34" charset="0"/>
              </a:rPr>
              <a:t>Se tiene un contenedor con capacidad de carga de N </a:t>
            </a:r>
            <a:r>
              <a:rPr lang="es-ES" sz="2800" i="0" dirty="0" err="1" smtClean="0">
                <a:latin typeface="Arial Narrow" panose="020B0606020202030204" pitchFamily="34" charset="0"/>
              </a:rPr>
              <a:t>Kgs</a:t>
            </a:r>
            <a:r>
              <a:rPr lang="es-ES" sz="2800" i="0" dirty="0" smtClean="0">
                <a:latin typeface="Arial Narrow" panose="020B0606020202030204" pitchFamily="34" charset="0"/>
              </a:rPr>
              <a:t>. Se tiene un array </a:t>
            </a:r>
            <a:r>
              <a:rPr lang="es-ES" sz="2800" i="0" dirty="0" err="1" smtClean="0">
                <a:latin typeface="Arial Narrow" panose="020B0606020202030204" pitchFamily="34" charset="0"/>
              </a:rPr>
              <a:t>long</a:t>
            </a:r>
            <a:r>
              <a:rPr lang="es-ES" sz="2800" i="0" dirty="0" smtClean="0">
                <a:latin typeface="Arial Narrow" panose="020B0606020202030204" pitchFamily="34" charset="0"/>
              </a:rPr>
              <a:t> M de enteros (bultos) con los pesos </a:t>
            </a:r>
            <a:r>
              <a:rPr lang="en-US" altLang="es-ES" sz="2800" i="0" dirty="0" smtClean="0">
                <a:latin typeface="Arial Narrow" panose="020B0606020202030204" pitchFamily="34" charset="0"/>
              </a:rPr>
              <a:t>en Kgs </a:t>
            </a:r>
            <a:r>
              <a:rPr lang="es-ES" sz="2800" i="0" dirty="0" smtClean="0">
                <a:latin typeface="Arial Narrow" panose="020B0606020202030204" pitchFamily="34" charset="0"/>
              </a:rPr>
              <a:t>de cada bulto. Cuál es la combinación de mayor cantidad de bultos que se puede poner en el contenedor sin pasarse de su capacidad de carga</a:t>
            </a:r>
            <a:r>
              <a:rPr lang="en-US" altLang="es-ES" sz="2800" i="0" dirty="0" smtClean="0">
                <a:latin typeface="Arial Narrow" panose="020B0606020202030204" pitchFamily="34" charset="0"/>
              </a:rPr>
              <a:t>?</a:t>
            </a:r>
            <a:endParaRPr lang="en-US" altLang="es-ES" sz="2800" i="0" dirty="0" smtClean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 </a:t>
            </a:r>
            <a:r>
              <a:rPr lang="en-US" dirty="0" err="1" smtClean="0"/>
              <a:t>Combinaciones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185201" y="608670"/>
            <a:ext cx="8373670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No hay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elementos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repetidos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 y no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importa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 el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orden</a:t>
            </a:r>
            <a:endParaRPr lang="en-US" sz="2400" dirty="0">
              <a:solidFill>
                <a:srgbClr val="C00000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207622" y="1849664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ontent Placeholder 2"/>
          <p:cNvSpPr txBox="1"/>
          <p:nvPr/>
        </p:nvSpPr>
        <p:spPr>
          <a:xfrm>
            <a:off x="207622" y="3115757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Content Placeholder 2"/>
          <p:cNvSpPr txBox="1"/>
          <p:nvPr/>
        </p:nvSpPr>
        <p:spPr>
          <a:xfrm>
            <a:off x="207622" y="2432469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ontent Placeholder 2"/>
          <p:cNvSpPr txBox="1"/>
          <p:nvPr/>
        </p:nvSpPr>
        <p:spPr>
          <a:xfrm>
            <a:off x="207622" y="3703120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Content Placeholder 2"/>
          <p:cNvSpPr txBox="1"/>
          <p:nvPr/>
        </p:nvSpPr>
        <p:spPr>
          <a:xfrm>
            <a:off x="185201" y="1201523"/>
            <a:ext cx="8373670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Listar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las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combinaciones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 de 3 de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b c d 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Content Placeholder 2"/>
          <p:cNvSpPr txBox="1"/>
          <p:nvPr/>
        </p:nvSpPr>
        <p:spPr>
          <a:xfrm>
            <a:off x="207622" y="4406505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Content Placeholder 2"/>
          <p:cNvSpPr txBox="1"/>
          <p:nvPr/>
        </p:nvSpPr>
        <p:spPr>
          <a:xfrm>
            <a:off x="207622" y="5039551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d 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Content Placeholder 2"/>
          <p:cNvSpPr txBox="1"/>
          <p:nvPr/>
        </p:nvSpPr>
        <p:spPr>
          <a:xfrm>
            <a:off x="1986180" y="1849664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 c 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Content Placeholder 2"/>
          <p:cNvSpPr txBox="1"/>
          <p:nvPr/>
        </p:nvSpPr>
        <p:spPr>
          <a:xfrm>
            <a:off x="1986180" y="2443285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 c 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Content Placeholder 2"/>
          <p:cNvSpPr txBox="1"/>
          <p:nvPr/>
        </p:nvSpPr>
        <p:spPr>
          <a:xfrm>
            <a:off x="1986180" y="3126573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d 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Content Placeholder 2"/>
          <p:cNvSpPr txBox="1"/>
          <p:nvPr/>
        </p:nvSpPr>
        <p:spPr>
          <a:xfrm>
            <a:off x="1986180" y="3713936"/>
            <a:ext cx="1310682" cy="4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 d 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Content Placeholder 2"/>
          <p:cNvSpPr txBox="1"/>
          <p:nvPr/>
        </p:nvSpPr>
        <p:spPr>
          <a:xfrm>
            <a:off x="3501157" y="1950427"/>
            <a:ext cx="5057714" cy="9706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Un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boleto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 de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ida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 y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vuelta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 a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cada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una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 de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ellas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tiene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 un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costo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. A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cuáles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 3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ciudades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puedo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viajar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 al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menor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costo</a:t>
            </a:r>
            <a:endParaRPr lang="en-US" sz="2400" dirty="0">
              <a:solidFill>
                <a:srgbClr val="C00000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5661</Words>
  <Application>WPS Presentation</Application>
  <PresentationFormat>On-screen Show (4:3)</PresentationFormat>
  <Paragraphs>760</Paragraphs>
  <Slides>17</Slides>
  <Notes>2</Notes>
  <HiddenSlides>3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Arial Narrow</vt:lpstr>
      <vt:lpstr>Consolas</vt:lpstr>
      <vt:lpstr>Calibri</vt:lpstr>
      <vt:lpstr>Microsoft YaHei</vt:lpstr>
      <vt:lpstr>Arial Unicode MS</vt:lpstr>
      <vt:lpstr>Calibri Light</vt:lpstr>
      <vt:lpstr>Office Theme</vt:lpstr>
      <vt:lpstr>Combinatoria</vt:lpstr>
      <vt:lpstr>El problema del viajante</vt:lpstr>
      <vt:lpstr>El problema del viajante</vt:lpstr>
      <vt:lpstr>El problema del viajante</vt:lpstr>
      <vt:lpstr>La estrategia del goloso</vt:lpstr>
      <vt:lpstr>Pero puede que el goloso coincide con la mejor</vt:lpstr>
      <vt:lpstr>Ejercicios</vt:lpstr>
      <vt:lpstr>Ejercicios</vt:lpstr>
      <vt:lpstr>CP Combinaciones</vt:lpstr>
      <vt:lpstr>Variaciones de N en M sin repetición</vt:lpstr>
      <vt:lpstr>Variaciones de N en M sin repetición</vt:lpstr>
      <vt:lpstr>Permutaciones de N en N sin repetición</vt:lpstr>
      <vt:lpstr>Variaciones de 4 en 3 (n en m)</vt:lpstr>
      <vt:lpstr>Variaciones de 4 en 3 (n en m)</vt:lpstr>
      <vt:lpstr>Variaciones con repetición</vt:lpstr>
      <vt:lpstr>¿Pero cómo formar todas las variaciones para probarlas?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Combinatoria</dc:title>
  <dc:creator>weboo</dc:creator>
  <cp:keywords>clases;arrays;polinomios;indexers;poligonos</cp:keywords>
  <cp:lastModifiedBy>mkm</cp:lastModifiedBy>
  <cp:revision>73</cp:revision>
  <dcterms:created xsi:type="dcterms:W3CDTF">2023-10-01T16:26:04Z</dcterms:created>
  <dcterms:modified xsi:type="dcterms:W3CDTF">2023-10-01T16:47:20Z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0x010100C646D990F7502C4E80B493EDE9C01790</vt:lpwstr>
  </property>
  <property fmtid="{D5CDD505-2E9C-101B-9397-08002B2CF9AE}" pid="3" name="TaxKeyword">
    <vt:lpwstr/>
  </property>
  <property fmtid="{D5CDD505-2E9C-101B-9397-08002B2CF9AE}" pid="4" name="ICV">
    <vt:lpwstr>CE77500764AF4973BB00969CB616ADCE</vt:lpwstr>
  </property>
  <property fmtid="{D5CDD505-2E9C-101B-9397-08002B2CF9AE}" pid="5" name="KSOProductBuildVer">
    <vt:lpwstr>1033-11.2.0.11537</vt:lpwstr>
  </property>
</Properties>
</file>