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3"/>
    <p:sldId id="429" r:id="rId4"/>
    <p:sldId id="390" r:id="rId5"/>
    <p:sldId id="419" r:id="rId6"/>
    <p:sldId id="391" r:id="rId7"/>
    <p:sldId id="405" r:id="rId8"/>
    <p:sldId id="430" r:id="rId9"/>
    <p:sldId id="432" r:id="rId10"/>
    <p:sldId id="397" r:id="rId11"/>
    <p:sldId id="431" r:id="rId12"/>
    <p:sldId id="433" r:id="rId13"/>
    <p:sldId id="399" r:id="rId14"/>
    <p:sldId id="43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00000"/>
    <a:srgbClr val="0000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7163" autoAdjust="0"/>
    <p:restoredTop sz="87790" autoAdjust="0"/>
  </p:normalViewPr>
  <p:slideViewPr>
    <p:cSldViewPr snapToGrid="0">
      <p:cViewPr varScale="1">
        <p:scale>
          <a:sx n="106" d="100"/>
          <a:sy n="106" d="100"/>
        </p:scale>
        <p:origin x="66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759B5-99D7-43C5-A810-99ECACD30A87}" type="datetimeFigureOut">
              <a:rPr lang="es-ES" smtClean="0"/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2DB31-C82B-49A7-8A7E-B252DE8C7283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3400" y="1122363"/>
            <a:ext cx="6197600" cy="2387600"/>
          </a:xfr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3400" y="3602038"/>
            <a:ext cx="61976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9" name="Rectangle 8"/>
          <p:cNvSpPr/>
          <p:nvPr userDrawn="1"/>
        </p:nvSpPr>
        <p:spPr>
          <a:xfrm>
            <a:off x="1295401" y="902230"/>
            <a:ext cx="67734" cy="1087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 userDrawn="1"/>
        </p:nvSpPr>
        <p:spPr>
          <a:xfrm>
            <a:off x="1295401" y="1989667"/>
            <a:ext cx="67734" cy="375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35" y="105818"/>
            <a:ext cx="7886700" cy="617513"/>
          </a:xfrm>
        </p:spPr>
        <p:txBody>
          <a:bodyPr>
            <a:normAutofit/>
          </a:bodyPr>
          <a:lstStyle>
            <a:lvl1pPr>
              <a:defRPr lang="en-US" sz="2800" b="1" kern="120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100"/>
            </a:lvl1pPr>
          </a:lstStyle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7" name="Picture 14" descr="weboo simple contras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1" t="16000" r="37097" b="42000"/>
          <a:stretch>
            <a:fillRect/>
          </a:stretch>
        </p:blipFill>
        <p:spPr bwMode="auto">
          <a:xfrm>
            <a:off x="8305800" y="1588"/>
            <a:ext cx="76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90133"/>
            <a:ext cx="3886200" cy="46868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90133"/>
            <a:ext cx="3886200" cy="46868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1493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6" y="90298"/>
            <a:ext cx="7886700" cy="1023407"/>
          </a:xfrm>
        </p:spPr>
        <p:txBody>
          <a:bodyPr>
            <a:normAutofit/>
          </a:bodyPr>
          <a:lstStyle>
            <a:lvl1pPr>
              <a:defRPr sz="3200" b="1"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>
            <a:lvl1pPr algn="l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100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6" name="Picture 14" descr="weboo simple contras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1" t="16000" r="37097" b="42000"/>
          <a:stretch>
            <a:fillRect/>
          </a:stretch>
        </p:blipFill>
        <p:spPr bwMode="auto">
          <a:xfrm>
            <a:off x="8305800" y="1588"/>
            <a:ext cx="76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100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5" name="Picture 14" descr="weboo simple contras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1" t="16000" r="37097" b="42000"/>
          <a:stretch>
            <a:fillRect/>
          </a:stretch>
        </p:blipFill>
        <p:spPr bwMode="auto">
          <a:xfrm>
            <a:off x="8305800" y="1588"/>
            <a:ext cx="76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234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81667"/>
            <a:ext cx="7886700" cy="4695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Programación, MATCOM UH 2023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58345" y="1122363"/>
            <a:ext cx="7289442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 err="1" smtClean="0">
                <a:latin typeface="Arial Narrow" panose="020B0606020202030204" pitchFamily="34" charset="0"/>
              </a:rPr>
              <a:t>ICollection</a:t>
            </a:r>
            <a:r>
              <a:rPr lang="en-US" sz="4000" b="1" dirty="0" smtClean="0">
                <a:latin typeface="Arial Narrow" panose="020B0606020202030204" pitchFamily="34" charset="0"/>
              </a:rPr>
              <a:t>, </a:t>
            </a:r>
            <a:r>
              <a:rPr lang="en-US" sz="4000" b="1" dirty="0" err="1" smtClean="0">
                <a:latin typeface="Arial Narrow" panose="020B0606020202030204" pitchFamily="34" charset="0"/>
              </a:rPr>
              <a:t>IList</a:t>
            </a:r>
            <a:r>
              <a:rPr lang="en-US" sz="4000" b="1" dirty="0" smtClean="0">
                <a:latin typeface="Arial Narrow" panose="020B0606020202030204" pitchFamily="34" charset="0"/>
              </a:rPr>
              <a:t>, List</a:t>
            </a:r>
            <a:endParaRPr lang="es-ES" sz="3200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Metodos por ser IList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2125" y="723265"/>
            <a:ext cx="5094605" cy="19215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5" y="2399030"/>
            <a:ext cx="5913755" cy="4317365"/>
          </a:xfrm>
          <a:prstGeom prst="rect">
            <a:avLst/>
          </a:prstGeom>
        </p:spPr>
      </p:pic>
      <p:sp>
        <p:nvSpPr>
          <p:cNvPr id="16" name="20 Llamada rectangular redondeada"/>
          <p:cNvSpPr/>
          <p:nvPr/>
        </p:nvSpPr>
        <p:spPr bwMode="auto">
          <a:xfrm>
            <a:off x="3994150" y="953135"/>
            <a:ext cx="4002405" cy="981330"/>
          </a:xfrm>
          <a:prstGeom prst="wedgeRoundRectCallout">
            <a:avLst>
              <a:gd name="adj1" fmla="val -45357"/>
              <a:gd name="adj2" fmla="val -35757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es-ES" sz="24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La misma implementación que en </a:t>
            </a:r>
            <a:r>
              <a:rPr lang="en-US" altLang="es-ES" sz="2800" b="1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ArrayList</a:t>
            </a:r>
            <a:endParaRPr lang="en-US" altLang="es-ES" sz="2400" b="1" dirty="0" smtClean="0">
              <a:solidFill>
                <a:srgbClr val="FFFF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1" name="20 Llamada rectangular redondeada"/>
          <p:cNvSpPr/>
          <p:nvPr/>
        </p:nvSpPr>
        <p:spPr bwMode="auto">
          <a:xfrm>
            <a:off x="3623310" y="2908300"/>
            <a:ext cx="5145405" cy="1124904"/>
          </a:xfrm>
          <a:prstGeom prst="wedgeRoundRectCallout">
            <a:avLst>
              <a:gd name="adj1" fmla="val -62563"/>
              <a:gd name="adj2" fmla="val -36383"/>
              <a:gd name="adj3" fmla="val 16667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es-ES" sz="28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Pero hay que añadir una implementación para </a:t>
            </a:r>
            <a:r>
              <a:rPr lang="es-ES" sz="3200" b="1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indizar</a:t>
            </a:r>
            <a:endParaRPr lang="es-ES" sz="2800" b="1" dirty="0" smtClean="0">
              <a:solidFill>
                <a:srgbClr val="FFFF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Implementar para CP otros metodos de IList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6775" y="1223010"/>
            <a:ext cx="7195820" cy="44361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Estudiar y practicar con </a:t>
            </a:r>
            <a:r>
              <a:rPr lang="en-US" sz="2400" dirty="0" smtClean="0">
                <a:solidFill>
                  <a:srgbClr val="C00000"/>
                </a:solidFill>
              </a:rPr>
              <a:t>la clase List</a:t>
            </a:r>
            <a:endParaRPr lang="es-ES" sz="2400" dirty="0">
              <a:solidFill>
                <a:srgbClr val="C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20" y="587965"/>
            <a:ext cx="6762750" cy="56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9855" y="106045"/>
            <a:ext cx="2652395" cy="1442720"/>
          </a:xfrm>
        </p:spPr>
        <p:txBody>
          <a:bodyPr>
            <a:normAutofit/>
          </a:bodyPr>
          <a:p>
            <a:r>
              <a:rPr lang="en-US"/>
              <a:t>Otra forma de implementar IList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01925" y="106045"/>
            <a:ext cx="5572125" cy="6592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CP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105" y="624205"/>
            <a:ext cx="8366760" cy="596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Interface </a:t>
            </a:r>
            <a:r>
              <a:rPr lang="en-US" sz="2400" dirty="0" err="1" smtClean="0">
                <a:solidFill>
                  <a:schemeClr val="accent1"/>
                </a:solidFill>
              </a:rPr>
              <a:t>ICollection</a:t>
            </a:r>
            <a:r>
              <a:rPr lang="en-US" sz="2400" dirty="0" smtClean="0">
                <a:solidFill>
                  <a:schemeClr val="accent1"/>
                </a:solidFill>
              </a:rPr>
              <a:t>. Mas funcionalidad que solo </a:t>
            </a:r>
            <a:r>
              <a:rPr lang="en-US" sz="2400" dirty="0" err="1" smtClean="0">
                <a:solidFill>
                  <a:schemeClr val="accent1"/>
                </a:solidFill>
              </a:rPr>
              <a:t>recorrer</a:t>
            </a:r>
            <a:endParaRPr lang="en-US" sz="2400" dirty="0" err="1" smtClean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23" y="878113"/>
            <a:ext cx="6063622" cy="510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79618" y="2343955"/>
            <a:ext cx="2833283" cy="708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Rectángulo"/>
          <p:cNvSpPr/>
          <p:nvPr/>
        </p:nvSpPr>
        <p:spPr>
          <a:xfrm>
            <a:off x="579618" y="3657600"/>
            <a:ext cx="2833283" cy="354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579618" y="4559121"/>
            <a:ext cx="4185566" cy="837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Rectángulo"/>
          <p:cNvSpPr/>
          <p:nvPr/>
        </p:nvSpPr>
        <p:spPr>
          <a:xfrm>
            <a:off x="579618" y="1918952"/>
            <a:ext cx="2614343" cy="30587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20 Llamada rectangular redondeada"/>
          <p:cNvSpPr/>
          <p:nvPr/>
        </p:nvSpPr>
        <p:spPr bwMode="auto">
          <a:xfrm>
            <a:off x="3194050" y="3049270"/>
            <a:ext cx="2986405" cy="918435"/>
          </a:xfrm>
          <a:prstGeom prst="wedgeRoundRectCallout">
            <a:avLst>
              <a:gd name="adj1" fmla="val -68009"/>
              <a:gd name="adj2" fmla="val -4604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n-US" altLang="es-ES" sz="24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Hay que poder alimentar la coleccion</a:t>
            </a:r>
            <a:endParaRPr lang="en-US" altLang="es-ES" sz="2400" dirty="0" smtClean="0">
              <a:solidFill>
                <a:srgbClr val="FFFFFF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5" name="20 Llamada rectangular redondeada"/>
          <p:cNvSpPr/>
          <p:nvPr/>
        </p:nvSpPr>
        <p:spPr bwMode="auto">
          <a:xfrm>
            <a:off x="3986530" y="4326890"/>
            <a:ext cx="3909060" cy="923121"/>
          </a:xfrm>
          <a:prstGeom prst="wedgeRoundRectCallout">
            <a:avLst>
              <a:gd name="adj1" fmla="val -75632"/>
              <a:gd name="adj2" fmla="val -58881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n-US" altLang="es-ES" sz="24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Hay que</a:t>
            </a:r>
            <a:r>
              <a:rPr lang="es-ES" sz="24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 poder saber si </a:t>
            </a:r>
            <a:r>
              <a:rPr lang="en-US" altLang="es-ES" sz="24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un valor esta en la coleccion</a:t>
            </a:r>
            <a:endParaRPr lang="en-US" altLang="es-ES" sz="2400" dirty="0" smtClean="0">
              <a:solidFill>
                <a:srgbClr val="FFFFFF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6" name="20 Llamada rectangular redondeada"/>
          <p:cNvSpPr/>
          <p:nvPr/>
        </p:nvSpPr>
        <p:spPr bwMode="auto">
          <a:xfrm>
            <a:off x="3194050" y="1986280"/>
            <a:ext cx="2740660" cy="923115"/>
          </a:xfrm>
          <a:prstGeom prst="wedgeRoundRectCallout">
            <a:avLst>
              <a:gd name="adj1" fmla="val -77781"/>
              <a:gd name="adj2" fmla="val -41775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sz="24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Debo poder saber cuántos son</a:t>
            </a:r>
            <a:endParaRPr lang="es-ES" sz="2400" dirty="0" smtClean="0">
              <a:solidFill>
                <a:srgbClr val="FFFFFF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7" name="13 Rectángulo"/>
          <p:cNvSpPr/>
          <p:nvPr/>
        </p:nvSpPr>
        <p:spPr>
          <a:xfrm>
            <a:off x="4028896" y="1064030"/>
            <a:ext cx="2614343" cy="4405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20 Llamada rectangular redondeada"/>
          <p:cNvSpPr/>
          <p:nvPr/>
        </p:nvSpPr>
        <p:spPr bwMode="auto">
          <a:xfrm>
            <a:off x="6643370" y="1561465"/>
            <a:ext cx="2322830" cy="783207"/>
          </a:xfrm>
          <a:prstGeom prst="wedgeRoundRectCallout">
            <a:avLst>
              <a:gd name="adj1" fmla="val -80164"/>
              <a:gd name="adj2" fmla="val -60026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sz="20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Si es colección tienen que poderse recorrer</a:t>
            </a:r>
            <a:endParaRPr lang="es-ES" sz="2000" dirty="0" smtClean="0">
              <a:solidFill>
                <a:srgbClr val="FFFFFF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9" name="13 Rectángulo"/>
          <p:cNvSpPr/>
          <p:nvPr/>
        </p:nvSpPr>
        <p:spPr>
          <a:xfrm>
            <a:off x="2424540" y="897798"/>
            <a:ext cx="4350333" cy="8146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20 Llamada rectangular redondeada"/>
          <p:cNvSpPr/>
          <p:nvPr/>
        </p:nvSpPr>
        <p:spPr bwMode="auto">
          <a:xfrm>
            <a:off x="6543485" y="2549862"/>
            <a:ext cx="2317881" cy="1759693"/>
          </a:xfrm>
          <a:prstGeom prst="wedgeRoundRectCallout">
            <a:avLst>
              <a:gd name="adj1" fmla="val -121048"/>
              <a:gd name="adj2" fmla="val -114752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sz="2000" b="1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Segregación de interfaces </a:t>
            </a:r>
            <a:endParaRPr lang="es-ES" sz="2000" b="1" dirty="0" smtClean="0">
              <a:solidFill>
                <a:srgbClr val="FFFF00"/>
              </a:solidFill>
              <a:latin typeface="Arial Narrow" panose="020B0606020202030204" pitchFamily="34" charset="0"/>
            </a:endParaRPr>
          </a:p>
          <a:p>
            <a:r>
              <a:rPr lang="es-ES" sz="20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Cada una con lo mínimo que debe tener</a:t>
            </a:r>
            <a:endParaRPr lang="es-ES" sz="2000" dirty="0" smtClean="0">
              <a:solidFill>
                <a:srgbClr val="FFFFFF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3" name="20 Llamada rectangular redondeada"/>
          <p:cNvSpPr/>
          <p:nvPr/>
        </p:nvSpPr>
        <p:spPr bwMode="auto">
          <a:xfrm>
            <a:off x="1024255" y="5396230"/>
            <a:ext cx="5451475" cy="923629"/>
          </a:xfrm>
          <a:prstGeom prst="wedgeRoundRectCallout">
            <a:avLst>
              <a:gd name="adj1" fmla="val -29283"/>
              <a:gd name="adj2" fmla="val -91344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es-ES" sz="24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No hay ningún criterio de posición ni de orden de los elementos en la colección</a:t>
            </a:r>
            <a:endParaRPr lang="es-ES" sz="2400" dirty="0" smtClean="0">
              <a:solidFill>
                <a:srgbClr val="FFFFFF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4" grpId="0" animBg="1"/>
      <p:bldP spid="12" grpId="0" bldLvl="0" animBg="1"/>
      <p:bldP spid="15" grpId="0" bldLvl="0" animBg="1"/>
      <p:bldP spid="16" grpId="0" bldLvl="0" animBg="1"/>
      <p:bldP spid="17" grpId="0" animBg="1"/>
      <p:bldP spid="18" grpId="0" bldLvl="0" animBg="1"/>
      <p:bldP spid="19" grpId="0" animBg="1"/>
      <p:bldP spid="20" grpId="0" bldLvl="0" animBg="1"/>
      <p:bldP spid="1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92" y="36909"/>
            <a:ext cx="3358155" cy="42176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Interface </a:t>
            </a:r>
            <a:r>
              <a:rPr lang="en-US" sz="2400" dirty="0" err="1" smtClean="0">
                <a:solidFill>
                  <a:schemeClr val="accent1"/>
                </a:solidFill>
              </a:rPr>
              <a:t>ICollection</a:t>
            </a:r>
            <a:r>
              <a:rPr lang="en-US" sz="2400" dirty="0" smtClean="0">
                <a:solidFill>
                  <a:schemeClr val="accent1"/>
                </a:solidFill>
              </a:rPr>
              <a:t>&lt;T&gt;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1" y="420890"/>
            <a:ext cx="5150736" cy="305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67" y="3866605"/>
            <a:ext cx="6080760" cy="270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66492" y="3444837"/>
            <a:ext cx="3358155" cy="4217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smtClean="0">
                <a:solidFill>
                  <a:schemeClr val="accent1">
                    <a:lumMod val="75000"/>
                  </a:schemeClr>
                </a:solidFill>
                <a:latin typeface="Nina" pitchFamily="34" charset="0"/>
                <a:ea typeface="+mj-ea"/>
                <a:cs typeface="+mj-cs"/>
              </a:defRPr>
            </a:lvl1pPr>
          </a:lstStyle>
          <a:p>
            <a:r>
              <a:rPr lang="es-E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Interface </a:t>
            </a:r>
            <a:r>
              <a:rPr lang="es-ES" sz="2400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IList</a:t>
            </a:r>
            <a:r>
              <a:rPr lang="es-E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&lt;T&gt;</a:t>
            </a:r>
            <a:endParaRPr lang="es-ES" sz="2400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5097" y="1079863"/>
            <a:ext cx="1793966" cy="27867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>
                    <a:alpha val="69804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highlight>
                <a:srgbClr val="FFFF00"/>
              </a:highlight>
            </a:endParaRPr>
          </a:p>
        </p:txBody>
      </p:sp>
      <p:sp>
        <p:nvSpPr>
          <p:cNvPr id="13" name="20 Llamada rectangular redondeada"/>
          <p:cNvSpPr/>
          <p:nvPr/>
        </p:nvSpPr>
        <p:spPr bwMode="auto">
          <a:xfrm>
            <a:off x="3867409" y="5016475"/>
            <a:ext cx="4681637" cy="918369"/>
          </a:xfrm>
          <a:prstGeom prst="wedgeRoundRectCallout">
            <a:avLst>
              <a:gd name="adj1" fmla="val -58374"/>
              <a:gd name="adj2" fmla="val -43056"/>
              <a:gd name="adj3" fmla="val 16667"/>
            </a:avLst>
          </a:prstGeom>
          <a:solidFill>
            <a:srgbClr val="0070C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sz="24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Interesa también el concepto de posición dentro de la lista</a:t>
            </a:r>
            <a:endParaRPr lang="es-ES" sz="2400" dirty="0" smtClean="0">
              <a:solidFill>
                <a:srgbClr val="FFFFFF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505732" y="1846943"/>
            <a:ext cx="1793966" cy="27867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>
                    <a:alpha val="69804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>
              <a:highlight>
                <a:srgbClr val="FFFF00"/>
              </a:highlight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506095" y="2374900"/>
            <a:ext cx="2062480" cy="27876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>
                    <a:alpha val="69804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>
              <a:highlight>
                <a:srgbClr val="FFFF00"/>
              </a:highlight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506095" y="4533265"/>
            <a:ext cx="2919095" cy="44704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>
                    <a:alpha val="69804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>
              <a:highlight>
                <a:srgbClr val="FFFF00"/>
              </a:highlight>
            </a:endParaRPr>
          </a:p>
        </p:txBody>
      </p:sp>
      <p:sp>
        <p:nvSpPr>
          <p:cNvPr id="14" name="Rectangle 5"/>
          <p:cNvSpPr/>
          <p:nvPr/>
        </p:nvSpPr>
        <p:spPr>
          <a:xfrm>
            <a:off x="506095" y="5108575"/>
            <a:ext cx="2919095" cy="114363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>
                    <a:alpha val="69804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bldLvl="0" animBg="1"/>
      <p:bldP spid="13" grpId="0" bldLvl="0" animBg="1"/>
      <p:bldP spid="3" grpId="0" bldLvl="0" animBg="1"/>
      <p:bldP spid="7" grpId="0" bldLvl="0" animBg="1"/>
      <p:bldP spid="9" grpId="0" bldLvl="0" animBg="1"/>
      <p:bldP spid="1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Interface </a:t>
            </a:r>
            <a:r>
              <a:rPr lang="en-US" sz="2400" dirty="0" err="1" smtClean="0">
                <a:solidFill>
                  <a:srgbClr val="C00000"/>
                </a:solidFill>
              </a:rPr>
              <a:t>ICollection</a:t>
            </a:r>
            <a:r>
              <a:rPr lang="en-US" sz="2400" dirty="0" smtClean="0">
                <a:solidFill>
                  <a:srgbClr val="C00000"/>
                </a:solidFill>
              </a:rPr>
              <a:t>&lt;T&gt;</a:t>
            </a:r>
            <a:endParaRPr lang="es-ES" sz="2400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1" y="420890"/>
            <a:ext cx="5150736" cy="305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5097" y="1079863"/>
            <a:ext cx="1793966" cy="27867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488775" y="1856983"/>
            <a:ext cx="1793966" cy="27867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502489" y="2353372"/>
            <a:ext cx="1973363" cy="27867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20 Llamada rectangular redondeada"/>
          <p:cNvSpPr/>
          <p:nvPr/>
        </p:nvSpPr>
        <p:spPr bwMode="auto">
          <a:xfrm>
            <a:off x="235363" y="3612894"/>
            <a:ext cx="2640836" cy="1021556"/>
          </a:xfrm>
          <a:prstGeom prst="wedgeRoundRectCallout">
            <a:avLst>
              <a:gd name="adj1" fmla="val -23104"/>
              <a:gd name="adj2" fmla="val -92343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No hay ningún criterio de posición ni de orden de los elementos en la colección</a:t>
            </a:r>
            <a:endParaRPr lang="es-ES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485" y="368935"/>
            <a:ext cx="5295900" cy="6120130"/>
          </a:xfrm>
          <a:prstGeom prst="rect">
            <a:avLst/>
          </a:prstGeom>
        </p:spPr>
      </p:pic>
      <p:sp>
        <p:nvSpPr>
          <p:cNvPr id="14" name="20 Llamada rectangular redondeada"/>
          <p:cNvSpPr/>
          <p:nvPr/>
        </p:nvSpPr>
        <p:spPr bwMode="auto">
          <a:xfrm>
            <a:off x="5388610" y="609600"/>
            <a:ext cx="3533775" cy="708294"/>
          </a:xfrm>
          <a:prstGeom prst="wedgeRoundRectCallout">
            <a:avLst>
              <a:gd name="adj1" fmla="val -36481"/>
              <a:gd name="adj2" fmla="val 54134"/>
              <a:gd name="adj3" fmla="val 16667"/>
            </a:avLst>
          </a:prstGeom>
          <a:solidFill>
            <a:srgbClr val="0070C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Implementación usando un array que crece cuando se llena</a:t>
            </a:r>
            <a:endParaRPr lang="es-ES" dirty="0" smtClean="0">
              <a:solidFill>
                <a:srgbClr val="FFFFFF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16" name="20 Llamada rectangular redondeada"/>
          <p:cNvSpPr/>
          <p:nvPr/>
        </p:nvSpPr>
        <p:spPr bwMode="auto">
          <a:xfrm>
            <a:off x="6837680" y="5195570"/>
            <a:ext cx="2084705" cy="1011784"/>
          </a:xfrm>
          <a:prstGeom prst="wedgeRoundRectCallout">
            <a:avLst>
              <a:gd name="adj1" fmla="val -128160"/>
              <a:gd name="adj2" fmla="val -61839"/>
              <a:gd name="adj3" fmla="val 16667"/>
            </a:avLst>
          </a:prstGeom>
          <a:solidFill>
            <a:srgbClr val="0070C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Cantidad de elementos ocupados dentro del array</a:t>
            </a:r>
            <a:endParaRPr lang="es-ES" dirty="0" smtClean="0">
              <a:solidFill>
                <a:srgbClr val="FFFFFF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35585" y="4979035"/>
            <a:ext cx="3458845" cy="1177290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FFFFFF"/>
                </a:solidFill>
                <a:latin typeface="Arial Narrow" panose="020B0606020202030204" pitchFamily="34" charset="0"/>
              </a:rPr>
              <a:t>Tiene</a:t>
            </a:r>
            <a:r>
              <a:rPr lang="en-US" sz="2400" dirty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 Narrow" panose="020B0606020202030204" pitchFamily="34" charset="0"/>
              </a:rPr>
              <a:t>que</a:t>
            </a:r>
            <a:r>
              <a:rPr lang="en-US" sz="2400" dirty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 Narrow" panose="020B0606020202030204" pitchFamily="34" charset="0"/>
              </a:rPr>
              <a:t>implementar</a:t>
            </a:r>
            <a:r>
              <a:rPr lang="en-US" sz="2400" dirty="0">
                <a:solidFill>
                  <a:srgbClr val="FFFFFF"/>
                </a:solidFill>
                <a:latin typeface="Arial Narrow" panose="020B0606020202030204" pitchFamily="34" charset="0"/>
              </a:rPr>
              <a:t> Add, Count y Contains</a:t>
            </a:r>
            <a:endParaRPr lang="en-US" sz="24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  <p:bldP spid="14" grpId="0" bldLvl="0" animBg="1"/>
      <p:bldP spid="16" grpId="0" bldLvl="0" animBg="1"/>
      <p:bldP spid="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dirty="0" err="1" smtClean="0">
                <a:solidFill>
                  <a:srgbClr val="C00000"/>
                </a:solidFill>
              </a:rPr>
              <a:t>Implementacion</a:t>
            </a:r>
            <a:r>
              <a:rPr lang="en-US" sz="2400" b="0" dirty="0" smtClean="0">
                <a:solidFill>
                  <a:srgbClr val="C00000"/>
                </a:solidFill>
              </a:rPr>
              <a:t> de </a:t>
            </a:r>
            <a:r>
              <a:rPr lang="en-US" sz="2400" b="0" dirty="0" err="1" smtClean="0">
                <a:solidFill>
                  <a:srgbClr val="C00000"/>
                </a:solidFill>
              </a:rPr>
              <a:t>ICollection</a:t>
            </a:r>
            <a:r>
              <a:rPr lang="en-US" sz="2400" b="0" dirty="0" smtClean="0">
                <a:solidFill>
                  <a:srgbClr val="C00000"/>
                </a:solidFill>
              </a:rPr>
              <a:t>&lt;T&gt;</a:t>
            </a:r>
            <a:endParaRPr lang="es-ES" sz="2400" b="0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1" y="420890"/>
            <a:ext cx="5150736" cy="305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5097" y="1079863"/>
            <a:ext cx="1793966" cy="27867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488775" y="1856983"/>
            <a:ext cx="1793966" cy="27867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502489" y="2353372"/>
            <a:ext cx="1973363" cy="27867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1580" y="259080"/>
            <a:ext cx="5342255" cy="6452870"/>
          </a:xfrm>
          <a:prstGeom prst="rect">
            <a:avLst/>
          </a:prstGeom>
        </p:spPr>
      </p:pic>
      <p:sp>
        <p:nvSpPr>
          <p:cNvPr id="14" name="13 Rectángulo"/>
          <p:cNvSpPr/>
          <p:nvPr/>
        </p:nvSpPr>
        <p:spPr>
          <a:xfrm>
            <a:off x="3923665" y="3102610"/>
            <a:ext cx="5220970" cy="36087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20 Llamada rectangular redondeada"/>
          <p:cNvSpPr/>
          <p:nvPr/>
        </p:nvSpPr>
        <p:spPr bwMode="auto">
          <a:xfrm>
            <a:off x="433705" y="3627120"/>
            <a:ext cx="3140710" cy="2556909"/>
          </a:xfrm>
          <a:prstGeom prst="wedgeRoundRectCallout">
            <a:avLst>
              <a:gd name="adj1" fmla="val 66093"/>
              <a:gd name="adj2" fmla="val -26265"/>
              <a:gd name="adj3" fmla="val 16667"/>
            </a:avLst>
          </a:prstGeom>
          <a:solidFill>
            <a:srgbClr val="0070C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en-US" altLang="es-ES" sz="24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Si no estaba lleno se pone despues del ultimo.</a:t>
            </a:r>
            <a:endParaRPr lang="en-US" altLang="es-ES" sz="24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r>
              <a:rPr lang="en-US" altLang="es-ES" sz="24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Sino se hace crecer el espacio del array en una cierta cantidad</a:t>
            </a:r>
            <a:r>
              <a:rPr lang="en-US" altLang="es-ES" sz="20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endParaRPr lang="en-US" altLang="es-ES" sz="2000" dirty="0" smtClean="0">
              <a:solidFill>
                <a:srgbClr val="FFFFFF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4" grpId="0" bldLvl="0" animBg="1"/>
      <p:bldP spid="1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dirty="0" err="1" smtClean="0">
                <a:solidFill>
                  <a:srgbClr val="C00000"/>
                </a:solidFill>
              </a:rPr>
              <a:t>Implementacion</a:t>
            </a:r>
            <a:r>
              <a:rPr lang="en-US" sz="2400" b="0" dirty="0" smtClean="0">
                <a:solidFill>
                  <a:srgbClr val="C00000"/>
                </a:solidFill>
              </a:rPr>
              <a:t> de </a:t>
            </a:r>
            <a:r>
              <a:rPr lang="en-US" sz="2400" b="0" dirty="0" err="1" smtClean="0">
                <a:solidFill>
                  <a:srgbClr val="C00000"/>
                </a:solidFill>
              </a:rPr>
              <a:t>ICollection</a:t>
            </a:r>
            <a:r>
              <a:rPr lang="en-US" sz="2400" b="0" dirty="0" smtClean="0">
                <a:solidFill>
                  <a:srgbClr val="C00000"/>
                </a:solidFill>
              </a:rPr>
              <a:t>&lt;T&gt;</a:t>
            </a:r>
            <a:endParaRPr lang="es-ES" sz="2400" b="0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1" y="420890"/>
            <a:ext cx="5150736" cy="305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5097" y="1079863"/>
            <a:ext cx="1793966" cy="27867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488775" y="1856983"/>
            <a:ext cx="1793966" cy="27867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502489" y="2353372"/>
            <a:ext cx="1973363" cy="27867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1560" y="526415"/>
            <a:ext cx="5987415" cy="6066790"/>
          </a:xfrm>
          <a:prstGeom prst="rect">
            <a:avLst/>
          </a:prstGeom>
        </p:spPr>
      </p:pic>
      <p:sp>
        <p:nvSpPr>
          <p:cNvPr id="14" name="13 Rectángulo"/>
          <p:cNvSpPr/>
          <p:nvPr/>
        </p:nvSpPr>
        <p:spPr>
          <a:xfrm>
            <a:off x="3542030" y="4559935"/>
            <a:ext cx="5602605" cy="21513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20 Llamada rectangular redondeada"/>
          <p:cNvSpPr/>
          <p:nvPr/>
        </p:nvSpPr>
        <p:spPr bwMode="auto">
          <a:xfrm>
            <a:off x="504825" y="3837305"/>
            <a:ext cx="2528570" cy="2276892"/>
          </a:xfrm>
          <a:prstGeom prst="wedgeRoundRectCallout">
            <a:avLst>
              <a:gd name="adj1" fmla="val 100678"/>
              <a:gd name="adj2" fmla="val 36474"/>
              <a:gd name="adj3" fmla="val 16667"/>
            </a:avLst>
          </a:prstGeom>
          <a:solidFill>
            <a:srgbClr val="0070C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en-US" altLang="es-ES" sz="24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Se busca hasta el ultimo ocupado usando el </a:t>
            </a:r>
            <a:r>
              <a:rPr lang="en-US" altLang="es-ES" sz="2800" b="1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Equals </a:t>
            </a:r>
            <a:r>
              <a:rPr lang="en-US" altLang="es-ES" sz="24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que haya definido el tipo </a:t>
            </a:r>
            <a:r>
              <a:rPr lang="en-US" altLang="es-ES" sz="2800" b="1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T</a:t>
            </a:r>
            <a:endParaRPr lang="en-US" altLang="es-ES" sz="2800" b="1" dirty="0" smtClean="0">
              <a:solidFill>
                <a:srgbClr val="FFFF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 bldLvl="0" animBg="1"/>
      <p:bldP spid="11" grpId="0" bldLvl="0" animBg="1"/>
      <p:bldP spid="14" grpId="0" bldLvl="0" animBg="1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olidFill>
                  <a:srgbClr val="C00000"/>
                </a:solidFill>
              </a:rPr>
              <a:t>Implemente en clase practica los restantes metodos de ICollection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7895" y="1549400"/>
            <a:ext cx="6673215" cy="328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91" y="0"/>
            <a:ext cx="7980229" cy="421769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Interface IList</a:t>
            </a:r>
            <a:endParaRPr lang="en-US" sz="3200" dirty="0" smtClean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5" y="989965"/>
            <a:ext cx="7555230" cy="455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20 Llamada rectangular redondeada"/>
          <p:cNvSpPr/>
          <p:nvPr/>
        </p:nvSpPr>
        <p:spPr bwMode="auto">
          <a:xfrm>
            <a:off x="5201920" y="2649220"/>
            <a:ext cx="3141345" cy="2006280"/>
          </a:xfrm>
          <a:prstGeom prst="wedgeRoundRectCallout">
            <a:avLst>
              <a:gd name="adj1" fmla="val -77107"/>
              <a:gd name="adj2" fmla="val -29380"/>
              <a:gd name="adj3" fmla="val 16667"/>
            </a:avLst>
          </a:prstGeom>
          <a:solidFill>
            <a:srgbClr val="0070C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en-US" altLang="es-ES" sz="28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Maneja el concepto de </a:t>
            </a:r>
            <a:r>
              <a:rPr lang="en-US" altLang="es-ES" sz="2800" b="1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indice </a:t>
            </a:r>
            <a:r>
              <a:rPr lang="en-US" altLang="es-ES" sz="28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o </a:t>
            </a:r>
            <a:r>
              <a:rPr lang="en-US" altLang="es-ES" sz="2800" b="1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posicion </a:t>
            </a:r>
            <a:r>
              <a:rPr lang="en-US" altLang="es-ES" sz="28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dentro de la coleccion</a:t>
            </a:r>
            <a:endParaRPr lang="en-US" altLang="es-ES" sz="2800" b="1" dirty="0" smtClean="0">
              <a:solidFill>
                <a:srgbClr val="FFFFFF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1702</Words>
  <Application>WPS Presentation</Application>
  <PresentationFormat>On-screen Show (4:3)</PresentationFormat>
  <Paragraphs>110</Paragraphs>
  <Slides>13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Arial Narrow</vt:lpstr>
      <vt:lpstr>Nina</vt:lpstr>
      <vt:lpstr>Segoe Print</vt:lpstr>
      <vt:lpstr>Consolas</vt:lpstr>
      <vt:lpstr>Calibri</vt:lpstr>
      <vt:lpstr>Microsoft YaHei</vt:lpstr>
      <vt:lpstr>Arial Unicode MS</vt:lpstr>
      <vt:lpstr>Calibri Light</vt:lpstr>
      <vt:lpstr>Office Theme</vt:lpstr>
      <vt:lpstr>ICollection, IList, List</vt:lpstr>
      <vt:lpstr>CP</vt:lpstr>
      <vt:lpstr>Interface ICollection. Mas funcionalidad que solo recorrer</vt:lpstr>
      <vt:lpstr>Interface ICollection&lt;T&gt;</vt:lpstr>
      <vt:lpstr>Interface ICollection&lt;T&gt;</vt:lpstr>
      <vt:lpstr>Implementacion de ICollection&lt;T&gt;</vt:lpstr>
      <vt:lpstr>Implementacion de ICollection&lt;T&gt;</vt:lpstr>
      <vt:lpstr>PowerPoint 演示文稿</vt:lpstr>
      <vt:lpstr>CP (implementar los restantes métodos)</vt:lpstr>
      <vt:lpstr>PowerPoint 演示文稿</vt:lpstr>
      <vt:lpstr>PowerPoint 演示文稿</vt:lpstr>
      <vt:lpstr>Clase Práctica Otros métodos de List&lt;T&gt;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e IEnumerator</dc:title>
  <dc:creator>weboo</dc:creator>
  <cp:keywords>interfaces;ilist;iteradores;enumerable;colecciones;genericidad</cp:keywords>
  <cp:lastModifiedBy>mkm</cp:lastModifiedBy>
  <cp:revision>106</cp:revision>
  <dcterms:created xsi:type="dcterms:W3CDTF">2023-11-04T23:29:00Z</dcterms:created>
  <dcterms:modified xsi:type="dcterms:W3CDTF">2023-11-06T16:38:18Z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0x010100C646D990F7502C4E80B493EDE9C01790</vt:lpwstr>
  </property>
  <property fmtid="{D5CDD505-2E9C-101B-9397-08002B2CF9AE}" pid="3" name="TaxKeyword">
    <vt:lpwstr/>
  </property>
  <property fmtid="{D5CDD505-2E9C-101B-9397-08002B2CF9AE}" pid="4" name="ICV">
    <vt:lpwstr>B837AB4767924233B679A1BC8CE85904</vt:lpwstr>
  </property>
  <property fmtid="{D5CDD505-2E9C-101B-9397-08002B2CF9AE}" pid="5" name="KSOProductBuildVer">
    <vt:lpwstr>1033-11.2.0.11537</vt:lpwstr>
  </property>
</Properties>
</file>