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3"/>
    <p:sldId id="469" r:id="rId4"/>
    <p:sldId id="470" r:id="rId5"/>
    <p:sldId id="491" r:id="rId6"/>
    <p:sldId id="471" r:id="rId7"/>
    <p:sldId id="472" r:id="rId8"/>
    <p:sldId id="481" r:id="rId10"/>
    <p:sldId id="474" r:id="rId11"/>
    <p:sldId id="473" r:id="rId12"/>
    <p:sldId id="475" r:id="rId13"/>
    <p:sldId id="476" r:id="rId14"/>
    <p:sldId id="477" r:id="rId15"/>
    <p:sldId id="467" r:id="rId16"/>
    <p:sldId id="478" r:id="rId17"/>
    <p:sldId id="47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0000FF"/>
    <a:srgbClr val="9999FF"/>
    <a:srgbClr val="C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87790" autoAdjust="0"/>
  </p:normalViewPr>
  <p:slideViewPr>
    <p:cSldViewPr snapToGrid="0">
      <p:cViewPr varScale="1">
        <p:scale>
          <a:sx n="106" d="100"/>
          <a:sy n="106" d="100"/>
        </p:scale>
        <p:origin x="480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759B5-99D7-43C5-A810-99ECACD30A87}" type="datetimeFigureOut">
              <a:rPr lang="es-ES" smtClean="0"/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2DB31-C82B-49A7-8A7E-B252DE8C7283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2DB31-C82B-49A7-8A7E-B252DE8C7283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2DB31-C82B-49A7-8A7E-B252DE8C7283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2DB31-C82B-49A7-8A7E-B252DE8C7283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3400" y="1122363"/>
            <a:ext cx="6197600" cy="2387600"/>
          </a:xfrm>
        </p:spPr>
        <p:txBody>
          <a:bodyPr anchor="t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3400" y="3602038"/>
            <a:ext cx="61976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9" name="Rectangle 8"/>
          <p:cNvSpPr/>
          <p:nvPr userDrawn="1"/>
        </p:nvSpPr>
        <p:spPr>
          <a:xfrm>
            <a:off x="1295401" y="902230"/>
            <a:ext cx="67734" cy="10874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 userDrawn="1"/>
        </p:nvSpPr>
        <p:spPr>
          <a:xfrm>
            <a:off x="1295401" y="1989667"/>
            <a:ext cx="67734" cy="37507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35" y="105818"/>
            <a:ext cx="7886700" cy="617513"/>
          </a:xfrm>
        </p:spPr>
        <p:txBody>
          <a:bodyPr>
            <a:normAutofit/>
          </a:bodyPr>
          <a:lstStyle>
            <a:lvl1pPr>
              <a:defRPr lang="en-US" sz="2800" b="1" kern="120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>
            <a:lvl1pPr algn="l">
              <a:defRPr sz="1100"/>
            </a:lvl1pPr>
          </a:lstStyle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>
            <a:lvl1pPr>
              <a:defRPr sz="1100"/>
            </a:lvl1pPr>
          </a:lstStyle>
          <a:p>
            <a:fld id="{6113E31D-E2AB-40D1-8B51-AFA5AFEF393A}" type="slidenum">
              <a:rPr lang="en-US" smtClean="0"/>
            </a:fld>
            <a:endParaRPr lang="en-US" dirty="0"/>
          </a:p>
        </p:txBody>
      </p:sp>
      <p:pic>
        <p:nvPicPr>
          <p:cNvPr id="7" name="Picture 14" descr="weboo simple contras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1" t="16000" r="37097" b="42000"/>
          <a:stretch>
            <a:fillRect/>
          </a:stretch>
        </p:blipFill>
        <p:spPr bwMode="auto">
          <a:xfrm>
            <a:off x="8305800" y="1588"/>
            <a:ext cx="762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90133"/>
            <a:ext cx="3886200" cy="46868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90133"/>
            <a:ext cx="3886200" cy="46868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1493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6" y="90298"/>
            <a:ext cx="7886700" cy="1023407"/>
          </a:xfrm>
        </p:spPr>
        <p:txBody>
          <a:bodyPr>
            <a:normAutofit/>
          </a:bodyPr>
          <a:lstStyle>
            <a:lvl1pPr>
              <a:defRPr sz="3200" b="1"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>
            <a:lvl1pPr algn="l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>
            <a:lvl1pPr>
              <a:defRPr sz="1100"/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6" name="Picture 14" descr="weboo simple contras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1" t="16000" r="37097" b="42000"/>
          <a:stretch>
            <a:fillRect/>
          </a:stretch>
        </p:blipFill>
        <p:spPr bwMode="auto">
          <a:xfrm>
            <a:off x="8305800" y="1588"/>
            <a:ext cx="762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>
            <a:lvl1pPr algn="l">
              <a:defRPr sz="1100"/>
            </a:lvl1pPr>
          </a:lstStyle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>
            <a:lvl1pPr>
              <a:defRPr sz="1100"/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5" name="Picture 14" descr="weboo simple contras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1" t="16000" r="37097" b="42000"/>
          <a:stretch>
            <a:fillRect/>
          </a:stretch>
        </p:blipFill>
        <p:spPr bwMode="auto">
          <a:xfrm>
            <a:off x="8305800" y="1588"/>
            <a:ext cx="762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234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81667"/>
            <a:ext cx="7886700" cy="4695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Programación, MATCOM UH 2023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1377" y="4028758"/>
            <a:ext cx="6110243" cy="1901454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>
                <a:latin typeface="Arial Narrow" panose="020B0606020202030204" pitchFamily="34" charset="0"/>
              </a:rPr>
              <a:t>Programación</a:t>
            </a:r>
            <a:endParaRPr lang="en-US" dirty="0" smtClean="0">
              <a:latin typeface="Arial Narrow" panose="020B0606020202030204" pitchFamily="34" charset="0"/>
            </a:endParaRPr>
          </a:p>
          <a:p>
            <a:pPr algn="l"/>
            <a:r>
              <a:rPr lang="en-US" dirty="0" smtClean="0">
                <a:latin typeface="Arial Narrow" panose="020B0606020202030204" pitchFamily="34" charset="0"/>
              </a:rPr>
              <a:t>Universidad de La Habana</a:t>
            </a:r>
            <a:endParaRPr lang="en-US" dirty="0" smtClean="0">
              <a:latin typeface="Arial Narrow" panose="020B0606020202030204" pitchFamily="34" charset="0"/>
            </a:endParaRPr>
          </a:p>
          <a:p>
            <a:pPr algn="l"/>
            <a:r>
              <a:rPr lang="en-US" dirty="0" smtClean="0">
                <a:latin typeface="Arial Narrow" panose="020B0606020202030204" pitchFamily="34" charset="0"/>
              </a:rPr>
              <a:t>2023 </a:t>
            </a:r>
            <a:endParaRPr lang="en-US" dirty="0" smtClean="0">
              <a:latin typeface="Arial Narrow" panose="020B060602020203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803399" y="1122363"/>
            <a:ext cx="6996217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 err="1" smtClean="0">
                <a:latin typeface="Arial Narrow" panose="020B0606020202030204" pitchFamily="34" charset="0"/>
              </a:rPr>
              <a:t>Programación</a:t>
            </a:r>
            <a:r>
              <a:rPr lang="en-US" sz="4400" dirty="0" smtClean="0">
                <a:latin typeface="Arial Narrow" panose="020B0606020202030204" pitchFamily="34" charset="0"/>
              </a:rPr>
              <a:t> </a:t>
            </a:r>
            <a:r>
              <a:rPr lang="en-US" sz="4400" dirty="0" err="1" smtClean="0">
                <a:latin typeface="Arial Narrow" panose="020B0606020202030204" pitchFamily="34" charset="0"/>
              </a:rPr>
              <a:t>Funcional</a:t>
            </a:r>
            <a:endParaRPr lang="es-ES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617513"/>
          </a:xfrm>
        </p:spPr>
        <p:txBody>
          <a:bodyPr>
            <a:normAutofit/>
          </a:bodyPr>
          <a:lstStyle/>
          <a:p>
            <a:r>
              <a:rPr lang="en-US" sz="2400" b="0" dirty="0" err="1" smtClean="0"/>
              <a:t>Delegados</a:t>
            </a:r>
            <a:r>
              <a:rPr lang="en-US" sz="2400" b="0" dirty="0" smtClean="0"/>
              <a:t>: </a:t>
            </a:r>
            <a:r>
              <a:rPr lang="en-US" sz="2400" b="0" dirty="0" err="1" smtClean="0"/>
              <a:t>Dándole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categoría</a:t>
            </a:r>
            <a:r>
              <a:rPr lang="en-US" sz="2400" b="0" dirty="0" smtClean="0"/>
              <a:t> a los </a:t>
            </a:r>
            <a:r>
              <a:rPr lang="en-US" sz="2400" b="0" dirty="0" err="1" smtClean="0"/>
              <a:t>métodos</a:t>
            </a:r>
            <a:endParaRPr lang="en-US" sz="2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2399" y="537712"/>
            <a:ext cx="3776505" cy="899201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7" name="59 Llamada rectangular redondeada"/>
          <p:cNvSpPr/>
          <p:nvPr/>
        </p:nvSpPr>
        <p:spPr bwMode="auto">
          <a:xfrm>
            <a:off x="3992578" y="293143"/>
            <a:ext cx="5061135" cy="1123712"/>
          </a:xfrm>
          <a:prstGeom prst="wedgeRoundRectCallout">
            <a:avLst>
              <a:gd name="adj1" fmla="val -92111"/>
              <a:gd name="adj2" fmla="val -11904"/>
              <a:gd name="adj3" fmla="val 16667"/>
            </a:avLst>
          </a:prstGeom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es en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este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caso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un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tipo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que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representa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aquellos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métodos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que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reciben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dos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parámetros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de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tipo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y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devuelven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un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resultado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de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tipo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8" name="8 CuadroTexto"/>
          <p:cNvSpPr txBox="1"/>
          <p:nvPr/>
        </p:nvSpPr>
        <p:spPr>
          <a:xfrm>
            <a:off x="5136130" y="1762737"/>
            <a:ext cx="3495404" cy="40011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ES" sz="2000" i="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¿Cómo se usan los delegados?</a:t>
            </a:r>
            <a:endParaRPr lang="es-ES" sz="2000" i="0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3" y="1578873"/>
            <a:ext cx="4909148" cy="27821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8 CuadroTexto"/>
          <p:cNvSpPr txBox="1"/>
          <p:nvPr/>
        </p:nvSpPr>
        <p:spPr>
          <a:xfrm>
            <a:off x="1883503" y="3602213"/>
            <a:ext cx="4868550" cy="369332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>
            <a:defPPr>
              <a:defRPr lang="en-GB"/>
            </a:defPPr>
            <a:lvl1pPr>
              <a:defRPr sz="1800" i="0">
                <a:latin typeface="Nina"/>
              </a:defRPr>
            </a:lvl1pPr>
          </a:lstStyle>
          <a:p>
            <a:r>
              <a:rPr lang="es-ES" dirty="0">
                <a:solidFill>
                  <a:schemeClr val="bg1"/>
                </a:solidFill>
                <a:latin typeface="Arial Narrow" panose="020B0606020202030204" pitchFamily="34" charset="0"/>
              </a:rPr>
              <a:t>¿Cómo se </a:t>
            </a:r>
            <a:r>
              <a:rPr lang="es-E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le asocia el método concreto que compara?</a:t>
            </a:r>
            <a:endParaRPr lang="es-ES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9 Llamada rectangular redondeada"/>
          <p:cNvSpPr/>
          <p:nvPr/>
        </p:nvSpPr>
        <p:spPr bwMode="auto">
          <a:xfrm>
            <a:off x="4684498" y="2693720"/>
            <a:ext cx="3846549" cy="715089"/>
          </a:xfrm>
          <a:prstGeom prst="wedgeRoundRectCallout">
            <a:avLst>
              <a:gd name="adj1" fmla="val -50549"/>
              <a:gd name="adj2" fmla="val -165848"/>
              <a:gd name="adj3" fmla="val 16667"/>
            </a:avLst>
          </a:prstGeom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ES" sz="1800" i="0" dirty="0">
                <a:solidFill>
                  <a:schemeClr val="bg1"/>
                </a:solidFill>
                <a:latin typeface="Arial Narrow" panose="020B0606020202030204" pitchFamily="34" charset="0"/>
              </a:rPr>
              <a:t>Como si el parámetro fuera el nombre de un método</a:t>
            </a:r>
            <a:endParaRPr lang="es-ES" sz="1800" i="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103099" y="3051264"/>
            <a:ext cx="304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5639515" y="5323637"/>
            <a:ext cx="304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4522229"/>
            <a:ext cx="573405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5152879"/>
            <a:ext cx="4446917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Connector 18"/>
          <p:cNvCxnSpPr/>
          <p:nvPr/>
        </p:nvCxnSpPr>
        <p:spPr bwMode="auto">
          <a:xfrm>
            <a:off x="4599316" y="1876633"/>
            <a:ext cx="304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22 Llamada rectangular redondeada"/>
          <p:cNvSpPr/>
          <p:nvPr/>
        </p:nvSpPr>
        <p:spPr bwMode="auto">
          <a:xfrm>
            <a:off x="4854645" y="4979428"/>
            <a:ext cx="4114800" cy="1328023"/>
          </a:xfrm>
          <a:prstGeom prst="wedgeRoundRectCallout">
            <a:avLst>
              <a:gd name="adj1" fmla="val -87505"/>
              <a:gd name="adj2" fmla="val -58306"/>
              <a:gd name="adj3" fmla="val 16667"/>
            </a:avLst>
          </a:prstGeom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Si se dice 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Compare&lt;Email&gt;</a:t>
            </a:r>
            <a:r>
              <a:rPr lang="en-US" sz="1800" i="0" dirty="0" smtClean="0">
                <a:latin typeface="Arial Narrow" panose="020B060602020203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hay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</a:rPr>
              <a:t>que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</a:rPr>
              <a:t>darle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</a:rPr>
              <a:t>como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</a:rPr>
              <a:t>argumento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 al constructor un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</a:rPr>
              <a:t>método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</a:rPr>
              <a:t>que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</a:rPr>
              <a:t>reciba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 dos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parámetros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de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</a:rPr>
              <a:t>tipo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1800" i="0" dirty="0" smtClean="0">
                <a:latin typeface="Arial Narrow" panose="020B060602020203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y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</a:rPr>
              <a:t>devuelva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 un </a:t>
            </a:r>
            <a:r>
              <a:rPr lang="en-US" b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1800" b="1" i="0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4294516" y="4915704"/>
            <a:ext cx="134499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34" y="3585482"/>
            <a:ext cx="5365452" cy="51424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19424" cy="617513"/>
          </a:xfrm>
        </p:spPr>
        <p:txBody>
          <a:bodyPr>
            <a:normAutofit/>
          </a:bodyPr>
          <a:lstStyle/>
          <a:p>
            <a:r>
              <a:rPr lang="en-US" sz="2400" b="0" dirty="0" err="1" smtClean="0"/>
              <a:t>Delegados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Anónimos</a:t>
            </a:r>
            <a:endParaRPr lang="en-US" sz="2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5" y="492840"/>
            <a:ext cx="573405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6" y="1123490"/>
            <a:ext cx="424283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411" y="1091420"/>
            <a:ext cx="4176889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10 CuadroTexto"/>
          <p:cNvSpPr txBox="1"/>
          <p:nvPr/>
        </p:nvSpPr>
        <p:spPr>
          <a:xfrm>
            <a:off x="3687745" y="556164"/>
            <a:ext cx="1879041" cy="369332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FFFF"/>
                </a:solidFill>
                <a:latin typeface="Arial Narrow" panose="020B0606020202030204" pitchFamily="34" charset="0"/>
              </a:rPr>
              <a:t>n</a:t>
            </a:r>
            <a:r>
              <a:rPr lang="es-ES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ombre del método</a:t>
            </a:r>
            <a:endParaRPr lang="es-ES" sz="1600" i="0" dirty="0" smtClean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10 CuadroTexto"/>
          <p:cNvSpPr txBox="1"/>
          <p:nvPr/>
        </p:nvSpPr>
        <p:spPr>
          <a:xfrm>
            <a:off x="57865" y="2703844"/>
            <a:ext cx="8885167" cy="70788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El método en cuestión hay que tenerlo definido en alguna parte cuando realmente solo se </a:t>
            </a:r>
            <a:r>
              <a:rPr lang="es-ES" sz="2000" dirty="0" err="1" smtClean="0">
                <a:solidFill>
                  <a:srgbClr val="FFFFFF"/>
                </a:solidFill>
                <a:latin typeface="Arial Narrow" panose="020B0606020202030204" pitchFamily="34" charset="0"/>
              </a:rPr>
              <a:t>vay</a:t>
            </a:r>
            <a:r>
              <a:rPr lang="es-ES" sz="20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 a usar al pasarlo como parámetro</a:t>
            </a:r>
            <a:endParaRPr lang="es-ES" sz="1800" i="0" dirty="0" smtClean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5" name="23 Conector recto"/>
          <p:cNvCxnSpPr/>
          <p:nvPr/>
        </p:nvCxnSpPr>
        <p:spPr bwMode="auto">
          <a:xfrm>
            <a:off x="4333469" y="3994220"/>
            <a:ext cx="103581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33" y="4369254"/>
            <a:ext cx="6742078" cy="474051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9 Llamada rectangular redondeada"/>
          <p:cNvSpPr/>
          <p:nvPr/>
        </p:nvSpPr>
        <p:spPr bwMode="auto">
          <a:xfrm>
            <a:off x="1305680" y="5318090"/>
            <a:ext cx="4764130" cy="1021556"/>
          </a:xfrm>
          <a:prstGeom prst="wedgeRoundRectCallout">
            <a:avLst>
              <a:gd name="adj1" fmla="val -41754"/>
              <a:gd name="adj2" fmla="val -105722"/>
              <a:gd name="adj3" fmla="val 16667"/>
            </a:avLst>
          </a:prstGeom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ES" sz="1800" i="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El delegado se escribe en la propia invocación, no tiene que escribirse explícitamente como método aparte</a:t>
            </a:r>
            <a:endParaRPr lang="es-ES" sz="1800" i="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0" y="2371724"/>
            <a:ext cx="5658167" cy="63273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0" y="1437227"/>
            <a:ext cx="4321737" cy="753939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0" y="620119"/>
            <a:ext cx="4030336" cy="726359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Llamada rectangular redondeada"/>
          <p:cNvSpPr/>
          <p:nvPr/>
        </p:nvSpPr>
        <p:spPr bwMode="auto">
          <a:xfrm>
            <a:off x="4521757" y="532196"/>
            <a:ext cx="4211471" cy="715089"/>
          </a:xfrm>
          <a:prstGeom prst="wedgeRoundRectCallout">
            <a:avLst>
              <a:gd name="adj1" fmla="val -53776"/>
              <a:gd name="adj2" fmla="val -28999"/>
              <a:gd name="adj3" fmla="val 16667"/>
            </a:avLst>
          </a:prstGeom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ES" sz="1800" i="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Función de cero parámetros y devuelve un resultado</a:t>
            </a:r>
            <a:endParaRPr lang="es-ES" sz="1800" i="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9 Llamada rectangular redondeada"/>
          <p:cNvSpPr/>
          <p:nvPr/>
        </p:nvSpPr>
        <p:spPr bwMode="auto">
          <a:xfrm>
            <a:off x="4732772" y="1418420"/>
            <a:ext cx="4211471" cy="715089"/>
          </a:xfrm>
          <a:prstGeom prst="wedgeRoundRectCallout">
            <a:avLst>
              <a:gd name="adj1" fmla="val -53776"/>
              <a:gd name="adj2" fmla="val -28999"/>
              <a:gd name="adj3" fmla="val 16667"/>
            </a:avLst>
          </a:prstGeom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ES" sz="1800" i="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Función de un parámetro y devuelve un resultado</a:t>
            </a:r>
            <a:endParaRPr lang="es-ES" sz="1800" i="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9 Llamada rectangular redondeada"/>
          <p:cNvSpPr/>
          <p:nvPr/>
        </p:nvSpPr>
        <p:spPr bwMode="auto">
          <a:xfrm>
            <a:off x="6018963" y="2289368"/>
            <a:ext cx="2995617" cy="715089"/>
          </a:xfrm>
          <a:prstGeom prst="wedgeRoundRectCallout">
            <a:avLst>
              <a:gd name="adj1" fmla="val -53776"/>
              <a:gd name="adj2" fmla="val -28999"/>
              <a:gd name="adj3" fmla="val 16667"/>
            </a:avLst>
          </a:prstGeom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ES" sz="1800" i="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Función de dos parámetros y devuelve un resultado</a:t>
            </a:r>
            <a:endParaRPr lang="es-ES" sz="1800" i="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07" y="3232220"/>
            <a:ext cx="5372993" cy="60991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9 Llamada rectangular redondeada"/>
          <p:cNvSpPr/>
          <p:nvPr/>
        </p:nvSpPr>
        <p:spPr bwMode="auto">
          <a:xfrm>
            <a:off x="4803112" y="3842132"/>
            <a:ext cx="3930116" cy="1089660"/>
          </a:xfrm>
          <a:prstGeom prst="wedgeRoundRectCallout">
            <a:avLst>
              <a:gd name="adj1" fmla="val -63747"/>
              <a:gd name="adj2" fmla="val -62442"/>
              <a:gd name="adj3" fmla="val 16667"/>
            </a:avLst>
          </a:prstGeom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Vale para </a:t>
            </a:r>
            <a:r>
              <a:rPr lang="es-E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Ordena</a:t>
            </a:r>
            <a:r>
              <a:rPr lang="es-E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, recibe un delegado de dos parámetros del mismo tipo y que devuelve </a:t>
            </a:r>
            <a:r>
              <a:rPr lang="es-ES" sz="20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s-E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20 Conector recto"/>
          <p:cNvCxnSpPr/>
          <p:nvPr/>
        </p:nvCxnSpPr>
        <p:spPr bwMode="auto">
          <a:xfrm>
            <a:off x="4026457" y="3670161"/>
            <a:ext cx="39481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20 Conector recto"/>
          <p:cNvCxnSpPr/>
          <p:nvPr/>
        </p:nvCxnSpPr>
        <p:spPr bwMode="auto">
          <a:xfrm>
            <a:off x="4535363" y="3672674"/>
            <a:ext cx="39481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73" y="5078971"/>
            <a:ext cx="5476875" cy="578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11802" y="5150872"/>
            <a:ext cx="3959051" cy="4344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4474" y="4352910"/>
            <a:ext cx="36671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20 Rectángulo"/>
          <p:cNvSpPr/>
          <p:nvPr/>
        </p:nvSpPr>
        <p:spPr bwMode="auto">
          <a:xfrm>
            <a:off x="565474" y="4429111"/>
            <a:ext cx="609600" cy="380999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2" name="9 Llamada rectangular redondeada"/>
          <p:cNvSpPr/>
          <p:nvPr/>
        </p:nvSpPr>
        <p:spPr bwMode="auto">
          <a:xfrm>
            <a:off x="1511802" y="5831882"/>
            <a:ext cx="6275671" cy="783193"/>
          </a:xfrm>
          <a:prstGeom prst="wedgeRoundRectCallout">
            <a:avLst>
              <a:gd name="adj1" fmla="val -41334"/>
              <a:gd name="adj2" fmla="val -85670"/>
              <a:gd name="adj3" fmla="val 16667"/>
            </a:avLst>
          </a:prstGeom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ES" sz="2000" i="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El tipo de </a:t>
            </a:r>
            <a:r>
              <a:rPr lang="es-ES" sz="2000" b="1" i="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e1</a:t>
            </a:r>
            <a:r>
              <a:rPr lang="es-E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 y </a:t>
            </a:r>
            <a:r>
              <a:rPr lang="es-ES" sz="2000" b="1" i="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e2 </a:t>
            </a:r>
            <a:r>
              <a:rPr lang="es-E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según</a:t>
            </a:r>
            <a:r>
              <a:rPr lang="es-ES" sz="2000" i="0" dirty="0" smtClean="0">
                <a:latin typeface="Arial Narrow" panose="020B0606020202030204" pitchFamily="34" charset="0"/>
              </a:rPr>
              <a:t> </a:t>
            </a:r>
            <a:r>
              <a:rPr lang="es-ES" sz="2000" b="1" i="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s-ES" sz="2000" i="0" dirty="0" smtClean="0">
                <a:latin typeface="Arial Narrow" panose="020B0606020202030204" pitchFamily="34" charset="0"/>
              </a:rPr>
              <a:t> </a:t>
            </a:r>
            <a:r>
              <a:rPr lang="es-E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es el mismo </a:t>
            </a:r>
            <a:r>
              <a:rPr lang="es-ES" sz="2000" b="1" i="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s-E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de</a:t>
            </a:r>
            <a:r>
              <a:rPr lang="es-ES" sz="2000" i="0" dirty="0" smtClean="0">
                <a:latin typeface="Arial Narrow" panose="020B0606020202030204" pitchFamily="34" charset="0"/>
              </a:rPr>
              <a:t> </a:t>
            </a:r>
            <a:r>
              <a:rPr lang="es-ES" sz="2000" b="1" i="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IList</a:t>
            </a:r>
            <a:r>
              <a:rPr lang="es-ES" sz="2000" i="0" dirty="0" smtClean="0">
                <a:latin typeface="Arial Narrow" panose="020B0606020202030204" pitchFamily="34" charset="0"/>
              </a:rPr>
              <a:t> </a:t>
            </a:r>
            <a:r>
              <a:rPr lang="es-E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o sea en este caso</a:t>
            </a:r>
            <a:r>
              <a:rPr lang="es-ES" sz="2000" i="0" dirty="0" smtClean="0">
                <a:latin typeface="Arial Narrow" panose="020B0606020202030204" pitchFamily="34" charset="0"/>
              </a:rPr>
              <a:t> </a:t>
            </a:r>
            <a:r>
              <a:rPr lang="es-ES" sz="2000" b="1" i="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endParaRPr lang="es-ES" sz="2000" b="1" i="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818526" y="3672674"/>
            <a:ext cx="2311685" cy="156714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4"/>
          </p:cNvCxnSpPr>
          <p:nvPr/>
        </p:nvCxnSpPr>
        <p:spPr>
          <a:xfrm flipV="1">
            <a:off x="2106202" y="3706557"/>
            <a:ext cx="2156637" cy="15332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736333" y="3537176"/>
            <a:ext cx="1448187" cy="170264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1" idx="2"/>
          </p:cNvCxnSpPr>
          <p:nvPr/>
        </p:nvCxnSpPr>
        <p:spPr>
          <a:xfrm flipH="1" flipV="1">
            <a:off x="870274" y="4810110"/>
            <a:ext cx="866059" cy="42971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  <p:bldP spid="7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52" name="Title 5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617513"/>
          </a:xfrm>
        </p:spPr>
        <p:txBody>
          <a:bodyPr>
            <a:normAutofit/>
          </a:bodyPr>
          <a:lstStyle/>
          <a:p>
            <a:r>
              <a:rPr lang="en-US" sz="2400" b="0" dirty="0" err="1" smtClean="0"/>
              <a:t>Clase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Práctica</a:t>
            </a:r>
            <a:endParaRPr lang="en-US" sz="2400" b="0" dirty="0"/>
          </a:p>
        </p:txBody>
      </p:sp>
      <p:sp>
        <p:nvSpPr>
          <p:cNvPr id="8" name="10 CuadroTexto"/>
          <p:cNvSpPr txBox="1"/>
          <p:nvPr/>
        </p:nvSpPr>
        <p:spPr>
          <a:xfrm>
            <a:off x="304800" y="609600"/>
            <a:ext cx="8305800" cy="1754326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400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Defina un delegado </a:t>
            </a:r>
            <a:r>
              <a:rPr lang="es-ES" sz="2400" b="1" i="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Condicion</a:t>
            </a:r>
            <a:r>
              <a:rPr lang="es-ES" sz="2400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 y un método </a:t>
            </a:r>
            <a:r>
              <a:rPr lang="es-E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Filtrar</a:t>
            </a:r>
            <a:r>
              <a:rPr lang="es-ES" sz="2400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 que se apliquen a un </a:t>
            </a:r>
            <a:r>
              <a:rPr lang="es-ES" sz="24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s-E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</a:t>
            </a:r>
            <a:r>
              <a:rPr lang="es-ES" sz="2800" i="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s-ES" sz="2400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y devuelvan un </a:t>
            </a:r>
            <a:r>
              <a:rPr lang="es-ES" sz="24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s-E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</a:t>
            </a:r>
            <a:r>
              <a:rPr lang="es-ES" sz="2800" i="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s-ES" sz="2400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con aquellos </a:t>
            </a:r>
            <a:r>
              <a:rPr lang="es-E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s-ES" sz="2800" i="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400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del original que cumplen con la </a:t>
            </a:r>
            <a:r>
              <a:rPr lang="es-ES" sz="24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Condicion</a:t>
            </a:r>
            <a:r>
              <a:rPr lang="es-ES" sz="2800" i="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400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que</a:t>
            </a:r>
            <a:r>
              <a:rPr lang="es-ES" sz="2800" i="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400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se le debe pasar a</a:t>
            </a:r>
            <a:r>
              <a:rPr lang="es-ES" sz="2800" i="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Filtrar</a:t>
            </a:r>
            <a:r>
              <a:rPr lang="es-ES" sz="2800" i="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400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como parámetro</a:t>
            </a:r>
            <a:r>
              <a:rPr lang="es-ES" sz="2000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.</a:t>
            </a:r>
            <a:endParaRPr lang="es-ES" sz="2000" i="0" dirty="0" smtClean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11 CuadroTexto"/>
          <p:cNvSpPr txBox="1"/>
          <p:nvPr/>
        </p:nvSpPr>
        <p:spPr>
          <a:xfrm>
            <a:off x="297633" y="2707211"/>
            <a:ext cx="4876800" cy="461665"/>
          </a:xfrm>
          <a:prstGeom prst="rect">
            <a:avLst/>
          </a:prstGeom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ES" sz="2400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El objetivo es poder escribir código como</a:t>
            </a:r>
            <a:endParaRPr lang="es-ES" sz="2400" i="0" dirty="0" smtClean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321175"/>
            <a:ext cx="8763000" cy="1221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" y="5543550"/>
            <a:ext cx="6319520" cy="876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272155"/>
            <a:ext cx="6903720" cy="104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52" name="Title 5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617513"/>
          </a:xfrm>
        </p:spPr>
        <p:txBody>
          <a:bodyPr>
            <a:normAutofit/>
          </a:bodyPr>
          <a:lstStyle/>
          <a:p>
            <a:r>
              <a:rPr lang="en-US" sz="2400" b="0" dirty="0" err="1" smtClean="0"/>
              <a:t>Clase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Práctica</a:t>
            </a:r>
            <a:endParaRPr lang="en-US" sz="2400" b="0" dirty="0"/>
          </a:p>
        </p:txBody>
      </p:sp>
      <p:sp>
        <p:nvSpPr>
          <p:cNvPr id="13" name="10 CuadroTexto"/>
          <p:cNvSpPr txBox="1"/>
          <p:nvPr/>
        </p:nvSpPr>
        <p:spPr>
          <a:xfrm>
            <a:off x="304800" y="609600"/>
            <a:ext cx="8305800" cy="1753235"/>
          </a:xfrm>
          <a:prstGeom prst="rect">
            <a:avLst/>
          </a:prstGeom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400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Defina un delegado </a:t>
            </a:r>
            <a:r>
              <a:rPr lang="es-ES" sz="2400" b="1" i="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Convierte</a:t>
            </a:r>
            <a:r>
              <a:rPr lang="es-ES" sz="2800" i="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s-ES" sz="2400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 que dado un </a:t>
            </a:r>
            <a:r>
              <a:rPr lang="es-E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s-ES" sz="2400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 devuelve un </a:t>
            </a:r>
            <a:r>
              <a:rPr lang="es-E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s-ES" sz="2800" i="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2400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y un método </a:t>
            </a:r>
            <a:r>
              <a:rPr lang="es-E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Mapea</a:t>
            </a:r>
            <a:r>
              <a:rPr lang="es-ES" sz="2400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 que se apliquen a un </a:t>
            </a:r>
            <a:r>
              <a:rPr lang="es-ES" sz="24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s-E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</a:t>
            </a:r>
            <a:r>
              <a:rPr lang="es-ES" sz="2800" i="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s-ES" sz="2400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y devuelvan un </a:t>
            </a:r>
            <a:r>
              <a:rPr lang="es-ES" sz="24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s-E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</a:t>
            </a:r>
            <a:r>
              <a:rPr lang="es-ES" sz="2800" i="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s-ES" sz="2400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con aquellos </a:t>
            </a:r>
            <a:r>
              <a:rPr lang="es-E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s-ES" sz="2800" i="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400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del original convertidos a </a:t>
            </a:r>
            <a:r>
              <a:rPr lang="es-E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s-ES" sz="2000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.</a:t>
            </a:r>
            <a:endParaRPr lang="es-ES" sz="2000" i="0" dirty="0" smtClean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04800" y="4391025"/>
            <a:ext cx="8686800" cy="953135"/>
          </a:xfrm>
          <a:prstGeom prst="rect">
            <a:avLst/>
          </a:prstGeom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ES" sz="2800" dirty="0">
                <a:solidFill>
                  <a:srgbClr val="FFFFFF"/>
                </a:solidFill>
                <a:latin typeface="Arial Narrow" panose="020B0606020202030204" pitchFamily="34" charset="0"/>
              </a:rPr>
              <a:t>De tal modo que lo anterior devolvería un </a:t>
            </a:r>
            <a:r>
              <a:rPr lang="es-ES" sz="2400" b="1" i="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s-ES" sz="2400" b="1" i="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sz="2400" b="1" i="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2400" b="1" i="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s-ES" sz="2800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 con las longitudes de los nombres de los remitentes de email</a:t>
            </a:r>
            <a:endParaRPr lang="es-ES" sz="2800" i="0" dirty="0" smtClean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26360"/>
            <a:ext cx="8168640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52" name="Title 5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617513"/>
          </a:xfrm>
        </p:spPr>
        <p:txBody>
          <a:bodyPr>
            <a:normAutofit/>
          </a:bodyPr>
          <a:lstStyle/>
          <a:p>
            <a:r>
              <a:rPr lang="en-US" sz="2400" b="0" dirty="0" err="1" smtClean="0"/>
              <a:t>Clase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Práctica</a:t>
            </a:r>
            <a:endParaRPr lang="en-US" sz="2400" b="0" dirty="0"/>
          </a:p>
        </p:txBody>
      </p:sp>
      <p:sp>
        <p:nvSpPr>
          <p:cNvPr id="8" name="10 CuadroTexto"/>
          <p:cNvSpPr txBox="1"/>
          <p:nvPr/>
        </p:nvSpPr>
        <p:spPr>
          <a:xfrm>
            <a:off x="204470" y="393065"/>
            <a:ext cx="8655050" cy="1814830"/>
          </a:xfrm>
          <a:prstGeom prst="rect">
            <a:avLst/>
          </a:prstGeom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400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Defina un delegado </a:t>
            </a:r>
            <a:r>
              <a:rPr lang="es-ES" sz="2400" b="1" i="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</a:t>
            </a:r>
            <a:r>
              <a:rPr lang="es-ES" sz="2800" i="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s-ES" sz="2400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 que dado dos parámetros </a:t>
            </a:r>
            <a:r>
              <a:rPr lang="es-E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s-ES" sz="2400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 devuelve un resultado  </a:t>
            </a:r>
            <a:r>
              <a:rPr lang="es-E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s-ES" sz="2800" i="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2400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y un método </a:t>
            </a:r>
            <a:r>
              <a:rPr lang="es-E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Acumula</a:t>
            </a:r>
            <a:r>
              <a:rPr lang="es-ES" sz="2400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 que se aplique a un </a:t>
            </a:r>
            <a:r>
              <a:rPr lang="es-ES" sz="24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s-E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</a:t>
            </a:r>
            <a:r>
              <a:rPr lang="es-ES" sz="2800" i="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s-ES" sz="2400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y devuelva el </a:t>
            </a:r>
            <a:r>
              <a:rPr lang="es-E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s-ES" sz="2800" i="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400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resultado de acumular la operación </a:t>
            </a:r>
            <a:r>
              <a:rPr lang="es-E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</a:t>
            </a:r>
            <a:r>
              <a:rPr lang="es-ES" sz="2800" i="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400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sobre todos los </a:t>
            </a:r>
            <a:r>
              <a:rPr lang="es-E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s-ES" sz="2400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 del original.</a:t>
            </a:r>
            <a:endParaRPr lang="es-ES" sz="2400" i="0" dirty="0" smtClean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13 CuadroTexto"/>
          <p:cNvSpPr txBox="1"/>
          <p:nvPr/>
        </p:nvSpPr>
        <p:spPr>
          <a:xfrm>
            <a:off x="241781" y="3506345"/>
            <a:ext cx="8686800" cy="953135"/>
          </a:xfrm>
          <a:prstGeom prst="rect">
            <a:avLst/>
          </a:prstGeom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E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Mapea</a:t>
            </a:r>
            <a:r>
              <a:rPr lang="es-ES" sz="2400" b="1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 </a:t>
            </a:r>
            <a:r>
              <a:rPr lang="es-ES" sz="2400" dirty="0">
                <a:solidFill>
                  <a:srgbClr val="FFFFFF"/>
                </a:solidFill>
                <a:latin typeface="Arial Narrow" panose="020B0606020202030204" pitchFamily="34" charset="0"/>
              </a:rPr>
              <a:t>recibe un </a:t>
            </a:r>
            <a:r>
              <a:rPr lang="es-ES" sz="24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s-E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sz="24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s-ES" sz="2800" b="1" i="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s-ES" sz="2400" b="1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 </a:t>
            </a:r>
            <a:r>
              <a:rPr lang="es-ES" sz="2400" dirty="0">
                <a:solidFill>
                  <a:srgbClr val="FFFFFF"/>
                </a:solidFill>
                <a:latin typeface="Arial Narrow" panose="020B0606020202030204" pitchFamily="34" charset="0"/>
              </a:rPr>
              <a:t>y devuelve un </a:t>
            </a:r>
            <a:r>
              <a:rPr lang="es-ES" sz="24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s-E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sz="24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2800" b="1" i="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s-ES" sz="2800" b="1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 </a:t>
            </a:r>
            <a:r>
              <a:rPr lang="es-ES" sz="2400" dirty="0">
                <a:solidFill>
                  <a:srgbClr val="FFFFFF"/>
                </a:solidFill>
                <a:latin typeface="Arial Narrow" panose="020B0606020202030204" pitchFamily="34" charset="0"/>
              </a:rPr>
              <a:t>con los tamaños de los emails</a:t>
            </a:r>
            <a:endParaRPr lang="es-ES" sz="24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" name="12 Conector recto"/>
          <p:cNvCxnSpPr/>
          <p:nvPr/>
        </p:nvCxnSpPr>
        <p:spPr bwMode="auto">
          <a:xfrm>
            <a:off x="1271116" y="2693796"/>
            <a:ext cx="2438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15 CuadroTexto"/>
          <p:cNvSpPr txBox="1"/>
          <p:nvPr/>
        </p:nvSpPr>
        <p:spPr>
          <a:xfrm>
            <a:off x="291946" y="4867323"/>
            <a:ext cx="8686800" cy="1322070"/>
          </a:xfrm>
          <a:prstGeom prst="rect">
            <a:avLst/>
          </a:prstGeom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E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Acumula</a:t>
            </a:r>
            <a:r>
              <a:rPr lang="es-ES" sz="2400" b="1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 </a:t>
            </a:r>
            <a:r>
              <a:rPr lang="es-ES" sz="2400" dirty="0">
                <a:solidFill>
                  <a:srgbClr val="FFFFFF"/>
                </a:solidFill>
                <a:latin typeface="Arial Narrow" panose="020B0606020202030204" pitchFamily="34" charset="0"/>
              </a:rPr>
              <a:t>recibe entonces </a:t>
            </a:r>
            <a:r>
              <a:rPr lang="es-ES" sz="24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s-E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sz="24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2800" b="1" i="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s-ES" sz="2400" b="1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 </a:t>
            </a:r>
            <a:r>
              <a:rPr lang="es-ES" sz="2400" dirty="0">
                <a:solidFill>
                  <a:srgbClr val="FFFFFF"/>
                </a:solidFill>
                <a:latin typeface="Arial Narrow" panose="020B0606020202030204" pitchFamily="34" charset="0"/>
              </a:rPr>
              <a:t>y devuelve un </a:t>
            </a:r>
            <a:r>
              <a:rPr lang="es-ES" sz="24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2400" b="1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 </a:t>
            </a:r>
            <a:r>
              <a:rPr lang="es-ES" sz="2400" dirty="0">
                <a:solidFill>
                  <a:srgbClr val="FFFFFF"/>
                </a:solidFill>
                <a:latin typeface="Arial Narrow" panose="020B0606020202030204" pitchFamily="34" charset="0"/>
              </a:rPr>
              <a:t>resultado de sumar (</a:t>
            </a:r>
            <a:r>
              <a:rPr lang="es-E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</a:t>
            </a:r>
            <a:r>
              <a:rPr lang="es-ES" sz="2400" dirty="0">
                <a:solidFill>
                  <a:srgbClr val="FFFFFF"/>
                </a:solidFill>
                <a:latin typeface="Arial Narrow" panose="020B0606020202030204" pitchFamily="34" charset="0"/>
              </a:rPr>
              <a:t>) todos los elementos del </a:t>
            </a:r>
            <a:r>
              <a:rPr lang="es-ES" sz="24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s-E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sz="24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2800" b="1" i="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s-ES" sz="2400" b="1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 o sea la </a:t>
            </a:r>
            <a:r>
              <a:rPr lang="es-ES" sz="2400" dirty="0">
                <a:solidFill>
                  <a:srgbClr val="FFFFFF"/>
                </a:solidFill>
                <a:latin typeface="Arial Narrow" panose="020B0606020202030204" pitchFamily="34" charset="0"/>
              </a:rPr>
              <a:t>suma de todos los tamaños</a:t>
            </a:r>
            <a:endParaRPr lang="es-ES" sz="24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" y="2388870"/>
            <a:ext cx="7562215" cy="84264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1" grpId="0" bldLvl="0" animBg="1"/>
      <p:bldP spid="8" grpId="0" animBg="1"/>
      <p:bldP spid="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dirty="0" err="1" smtClean="0"/>
              <a:t>Lista</a:t>
            </a:r>
            <a:r>
              <a:rPr lang="en-US" sz="2400" b="0" dirty="0" smtClean="0"/>
              <a:t> de Emails</a:t>
            </a:r>
            <a:endParaRPr lang="en-US" sz="2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200" y="834013"/>
            <a:ext cx="3495675" cy="280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10 CuadroTexto"/>
          <p:cNvSpPr txBox="1"/>
          <p:nvPr/>
        </p:nvSpPr>
        <p:spPr>
          <a:xfrm>
            <a:off x="1105535" y="2992755"/>
            <a:ext cx="7467600" cy="829945"/>
          </a:xfrm>
          <a:prstGeom prst="rect">
            <a:avLst/>
          </a:prstGeom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s-ES" sz="2400" b="1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Tenemos la siguiente lista </a:t>
            </a:r>
            <a:r>
              <a:rPr lang="es-ES" sz="2400" b="1" i="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IList</a:t>
            </a:r>
            <a:r>
              <a:rPr lang="es-ES" sz="2400" b="1" i="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&lt;Email&gt; </a:t>
            </a:r>
            <a:r>
              <a:rPr lang="es-ES" sz="2400" b="1" i="0" dirty="0">
                <a:solidFill>
                  <a:srgbClr val="FFFFFF"/>
                </a:solidFill>
                <a:latin typeface="Arial Narrow" panose="020B0606020202030204" pitchFamily="34" charset="0"/>
              </a:rPr>
              <a:t>que visualizamos</a:t>
            </a:r>
            <a:endParaRPr lang="es-ES" sz="2400" b="1" i="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350" y="3949700"/>
            <a:ext cx="8500110" cy="2416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dirty="0" err="1" smtClean="0"/>
              <a:t>Mostrar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ordenada</a:t>
            </a:r>
            <a:r>
              <a:rPr lang="en-US" sz="2400" b="0" dirty="0" smtClean="0"/>
              <a:t> la </a:t>
            </a:r>
            <a:r>
              <a:rPr lang="en-US" sz="2400" b="0" dirty="0" err="1" smtClean="0"/>
              <a:t>lista</a:t>
            </a:r>
            <a:r>
              <a:rPr lang="en-US" sz="2400" b="0" dirty="0" smtClean="0"/>
              <a:t> de Emails</a:t>
            </a:r>
            <a:endParaRPr lang="en-US" sz="2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9" name="10 CuadroTexto"/>
          <p:cNvSpPr txBox="1"/>
          <p:nvPr/>
        </p:nvSpPr>
        <p:spPr>
          <a:xfrm>
            <a:off x="234315" y="516255"/>
            <a:ext cx="1407160" cy="398780"/>
          </a:xfrm>
          <a:prstGeom prst="rect">
            <a:avLst/>
          </a:prstGeom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es-ES" sz="2000" b="1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Original</a:t>
            </a:r>
            <a:endParaRPr lang="es-ES" sz="1800" b="1" i="0" dirty="0" smtClean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304949" y="2524879"/>
            <a:ext cx="4572000" cy="398780"/>
          </a:xfrm>
          <a:prstGeom prst="rect">
            <a:avLst/>
          </a:prstGeom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es-ES" sz="2000" b="1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O</a:t>
            </a:r>
            <a:r>
              <a:rPr lang="es-ES" sz="2000" b="1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rdenados por</a:t>
            </a:r>
            <a:r>
              <a:rPr lang="es-ES" sz="2000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 </a:t>
            </a:r>
            <a:r>
              <a:rPr lang="es-ES" sz="2000" b="1" i="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Fecha</a:t>
            </a:r>
            <a:r>
              <a:rPr lang="en-US" altLang="es-ES" sz="2000" b="1" i="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Envio</a:t>
            </a:r>
            <a:endParaRPr lang="en-US" altLang="es-ES" sz="2000" b="1" i="0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" y="990600"/>
            <a:ext cx="8653463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9 Llamada rectangular redondeada"/>
          <p:cNvSpPr/>
          <p:nvPr/>
        </p:nvSpPr>
        <p:spPr bwMode="auto">
          <a:xfrm>
            <a:off x="2708110" y="3949113"/>
            <a:ext cx="4953837" cy="442674"/>
          </a:xfrm>
          <a:prstGeom prst="wedgeRoundRectCallout">
            <a:avLst>
              <a:gd name="adj1" fmla="val -55497"/>
              <a:gd name="adj2" fmla="val 110267"/>
              <a:gd name="adj3" fmla="val 16667"/>
            </a:avLst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O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también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ordenarlos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alfabéticamente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por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el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Tema</a:t>
            </a:r>
            <a:endParaRPr 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985" y="2990850"/>
            <a:ext cx="8617585" cy="327406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5709285" y="3279140"/>
            <a:ext cx="1864360" cy="253301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0" dirty="0" err="1" smtClean="0"/>
              <a:t>Mostrar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ordenada</a:t>
            </a:r>
            <a:r>
              <a:rPr lang="en-US" sz="2400" b="0" dirty="0" smtClean="0"/>
              <a:t> la </a:t>
            </a:r>
            <a:r>
              <a:rPr lang="en-US" sz="2400" b="0" dirty="0" err="1" smtClean="0"/>
              <a:t>lista</a:t>
            </a:r>
            <a:r>
              <a:rPr lang="en-US" sz="2400" b="0" dirty="0" smtClean="0"/>
              <a:t> de Emails</a:t>
            </a:r>
            <a:endParaRPr lang="en-US" sz="2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9" name="10 CuadroTexto"/>
          <p:cNvSpPr txBox="1"/>
          <p:nvPr/>
        </p:nvSpPr>
        <p:spPr>
          <a:xfrm>
            <a:off x="215265" y="428625"/>
            <a:ext cx="1407160" cy="398780"/>
          </a:xfrm>
          <a:prstGeom prst="rect">
            <a:avLst/>
          </a:prstGeom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es-ES" sz="2000" b="1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Original</a:t>
            </a:r>
            <a:endParaRPr lang="es-ES" sz="1800" b="1" i="0" dirty="0" smtClean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304949" y="2800469"/>
            <a:ext cx="4572000" cy="460375"/>
          </a:xfrm>
          <a:prstGeom prst="rect">
            <a:avLst/>
          </a:prstGeom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es-ES" sz="2400" b="1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O</a:t>
            </a:r>
            <a:r>
              <a:rPr lang="es-ES" sz="2400" b="1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rdenados por</a:t>
            </a:r>
            <a:r>
              <a:rPr lang="es-ES" sz="2400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 </a:t>
            </a:r>
            <a:r>
              <a:rPr lang="en-US" altLang="es-ES" sz="2400" b="1" i="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Remitente</a:t>
            </a:r>
            <a:endParaRPr lang="en-US" altLang="es-ES" sz="2400" b="1" i="0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" y="824230"/>
            <a:ext cx="8653780" cy="1885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3260725"/>
            <a:ext cx="8695690" cy="3264535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168275" y="3703955"/>
            <a:ext cx="1519555" cy="278320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867" y="3853549"/>
            <a:ext cx="4335653" cy="25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34" y="3853549"/>
            <a:ext cx="4224440" cy="2618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674" y="475670"/>
            <a:ext cx="4421275" cy="2842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61751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Repitiendo</a:t>
            </a:r>
            <a:r>
              <a:rPr lang="en-US" sz="2400" dirty="0" smtClean="0"/>
              <a:t> </a:t>
            </a:r>
            <a:r>
              <a:rPr lang="en-US" sz="2400" dirty="0" err="1" smtClean="0"/>
              <a:t>Código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075" y="584786"/>
            <a:ext cx="4191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15 Conector recto"/>
          <p:cNvCxnSpPr/>
          <p:nvPr/>
        </p:nvCxnSpPr>
        <p:spPr bwMode="auto">
          <a:xfrm>
            <a:off x="1525675" y="889586"/>
            <a:ext cx="1143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17 Conector recto"/>
          <p:cNvCxnSpPr/>
          <p:nvPr/>
        </p:nvCxnSpPr>
        <p:spPr bwMode="auto">
          <a:xfrm>
            <a:off x="1373275" y="2032586"/>
            <a:ext cx="6096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9 Conector recto"/>
          <p:cNvCxnSpPr/>
          <p:nvPr/>
        </p:nvCxnSpPr>
        <p:spPr bwMode="auto">
          <a:xfrm>
            <a:off x="3125875" y="2032586"/>
            <a:ext cx="6096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20 Conector recto"/>
          <p:cNvCxnSpPr/>
          <p:nvPr/>
        </p:nvCxnSpPr>
        <p:spPr bwMode="auto">
          <a:xfrm>
            <a:off x="5983375" y="779054"/>
            <a:ext cx="914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22 Conector recto"/>
          <p:cNvCxnSpPr/>
          <p:nvPr/>
        </p:nvCxnSpPr>
        <p:spPr bwMode="auto">
          <a:xfrm>
            <a:off x="5891684" y="2032586"/>
            <a:ext cx="381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25 Conector recto"/>
          <p:cNvCxnSpPr/>
          <p:nvPr/>
        </p:nvCxnSpPr>
        <p:spPr bwMode="auto">
          <a:xfrm>
            <a:off x="7475137" y="2072089"/>
            <a:ext cx="381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26 Conector recto"/>
          <p:cNvCxnSpPr/>
          <p:nvPr/>
        </p:nvCxnSpPr>
        <p:spPr bwMode="auto">
          <a:xfrm>
            <a:off x="1630346" y="4199668"/>
            <a:ext cx="914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27 Conector recto"/>
          <p:cNvCxnSpPr/>
          <p:nvPr/>
        </p:nvCxnSpPr>
        <p:spPr bwMode="auto">
          <a:xfrm>
            <a:off x="1481714" y="5290752"/>
            <a:ext cx="6858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29 Conector recto"/>
          <p:cNvCxnSpPr/>
          <p:nvPr/>
        </p:nvCxnSpPr>
        <p:spPr bwMode="auto">
          <a:xfrm>
            <a:off x="3304653" y="5300800"/>
            <a:ext cx="6858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30 Conector recto"/>
          <p:cNvCxnSpPr/>
          <p:nvPr/>
        </p:nvCxnSpPr>
        <p:spPr bwMode="auto">
          <a:xfrm>
            <a:off x="6082184" y="4119282"/>
            <a:ext cx="10668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32 Conector recto"/>
          <p:cNvCxnSpPr/>
          <p:nvPr/>
        </p:nvCxnSpPr>
        <p:spPr bwMode="auto">
          <a:xfrm>
            <a:off x="5935646" y="5270655"/>
            <a:ext cx="4572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34 Conector recto"/>
          <p:cNvCxnSpPr/>
          <p:nvPr/>
        </p:nvCxnSpPr>
        <p:spPr bwMode="auto">
          <a:xfrm>
            <a:off x="7665637" y="5300800"/>
            <a:ext cx="4572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35 Rectángulo redondeado"/>
          <p:cNvSpPr/>
          <p:nvPr/>
        </p:nvSpPr>
        <p:spPr bwMode="auto">
          <a:xfrm>
            <a:off x="973225" y="3165565"/>
            <a:ext cx="6743700" cy="510778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noFill/>
          </a:ln>
        </p:spPr>
        <p:txBody>
          <a:bodyPr wrap="square" rtlCol="0">
            <a:spAutoFit/>
          </a:bodyPr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400" dirty="0">
                <a:solidFill>
                  <a:srgbClr val="FFFFFF"/>
                </a:solidFill>
                <a:latin typeface="Arial Narrow" panose="020B0606020202030204" pitchFamily="34" charset="0"/>
              </a:rPr>
              <a:t>¿</a:t>
            </a:r>
            <a:r>
              <a:rPr lang="en-US" sz="24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Un </a:t>
            </a:r>
            <a:r>
              <a:rPr lang="en-US" sz="2400" dirty="0" err="1" smtClean="0">
                <a:solidFill>
                  <a:srgbClr val="FFFFFF"/>
                </a:solidFill>
                <a:latin typeface="Arial Narrow" panose="020B0606020202030204" pitchFamily="34" charset="0"/>
              </a:rPr>
              <a:t>código</a:t>
            </a:r>
            <a:r>
              <a:rPr lang="en-US" sz="24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 de </a:t>
            </a:r>
            <a:r>
              <a:rPr lang="en-US" sz="2400" b="1" i="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Ordena</a:t>
            </a:r>
            <a:r>
              <a:rPr lang="en-US" sz="2000" b="1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 Narrow" panose="020B0606020202030204" pitchFamily="34" charset="0"/>
              </a:rPr>
              <a:t>por</a:t>
            </a:r>
            <a:r>
              <a:rPr lang="en-US" sz="2400" dirty="0">
                <a:solidFill>
                  <a:srgbClr val="FFFFFF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 Narrow" panose="020B0606020202030204" pitchFamily="34" charset="0"/>
              </a:rPr>
              <a:t>cada</a:t>
            </a:r>
            <a:r>
              <a:rPr lang="en-US" sz="2400" dirty="0">
                <a:solidFill>
                  <a:srgbClr val="FFFFFF"/>
                </a:solidFill>
                <a:latin typeface="Arial Narrow" panose="020B0606020202030204" pitchFamily="34" charset="0"/>
              </a:rPr>
              <a:t> “</a:t>
            </a:r>
            <a:r>
              <a:rPr lang="en-US" sz="2400" dirty="0" err="1">
                <a:solidFill>
                  <a:srgbClr val="FFFFFF"/>
                </a:solidFill>
                <a:latin typeface="Arial Narrow" panose="020B0606020202030204" pitchFamily="34" charset="0"/>
              </a:rPr>
              <a:t>criterio</a:t>
            </a:r>
            <a:r>
              <a:rPr lang="en-US" sz="2400" dirty="0">
                <a:solidFill>
                  <a:srgbClr val="FFFFFF"/>
                </a:solidFill>
                <a:latin typeface="Arial Narrow" panose="020B0606020202030204" pitchFamily="34" charset="0"/>
              </a:rPr>
              <a:t> de </a:t>
            </a:r>
            <a:r>
              <a:rPr lang="en-US" sz="2400" dirty="0" err="1" smtClean="0">
                <a:solidFill>
                  <a:srgbClr val="FFFFFF"/>
                </a:solidFill>
                <a:latin typeface="Arial Narrow" panose="020B0606020202030204" pitchFamily="34" charset="0"/>
              </a:rPr>
              <a:t>ordenación</a:t>
            </a:r>
            <a:r>
              <a:rPr lang="en-US" sz="24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? </a:t>
            </a:r>
            <a:endParaRPr lang="en-US" sz="24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617513"/>
          </a:xfrm>
        </p:spPr>
        <p:txBody>
          <a:bodyPr>
            <a:normAutofit/>
          </a:bodyPr>
          <a:lstStyle/>
          <a:p>
            <a:r>
              <a:rPr lang="en-US" dirty="0" err="1" smtClean="0"/>
              <a:t>Solución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IComparable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2710" y="411732"/>
            <a:ext cx="5575576" cy="3143461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cxnSp>
        <p:nvCxnSpPr>
          <p:cNvPr id="25" name="15 Conector recto"/>
          <p:cNvCxnSpPr/>
          <p:nvPr/>
        </p:nvCxnSpPr>
        <p:spPr bwMode="auto">
          <a:xfrm>
            <a:off x="1755112" y="833175"/>
            <a:ext cx="696686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15 Conector recto"/>
          <p:cNvCxnSpPr/>
          <p:nvPr/>
        </p:nvCxnSpPr>
        <p:spPr bwMode="auto">
          <a:xfrm flipV="1">
            <a:off x="3885362" y="823965"/>
            <a:ext cx="1761811" cy="921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4" y="3083663"/>
            <a:ext cx="4200525" cy="364000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30" name="10 CuadroTexto"/>
          <p:cNvSpPr txBox="1"/>
          <p:nvPr/>
        </p:nvSpPr>
        <p:spPr>
          <a:xfrm>
            <a:off x="156300" y="3980443"/>
            <a:ext cx="4114800" cy="830997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Se define </a:t>
            </a:r>
            <a:r>
              <a:rPr lang="es-ES" sz="2400" b="1" i="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s-ES" sz="2400" b="1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 </a:t>
            </a:r>
            <a:r>
              <a:rPr lang="es-ES" sz="2400" b="1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como </a:t>
            </a:r>
            <a:r>
              <a:rPr lang="es-ES" sz="2400" b="1" i="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</a:t>
            </a:r>
            <a:endParaRPr lang="es-ES" sz="2400" b="1" i="0" dirty="0" smtClean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31" name="9 Llamada rectangular redondeada"/>
          <p:cNvSpPr/>
          <p:nvPr/>
        </p:nvSpPr>
        <p:spPr bwMode="auto">
          <a:xfrm>
            <a:off x="4429124" y="2082555"/>
            <a:ext cx="3762148" cy="919401"/>
          </a:xfrm>
          <a:prstGeom prst="wedgeRoundRectCallout">
            <a:avLst>
              <a:gd name="adj1" fmla="val -61552"/>
              <a:gd name="adj2" fmla="val -77469"/>
              <a:gd name="adj3" fmla="val 16667"/>
            </a:avLst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El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problema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es que</a:t>
            </a:r>
            <a:r>
              <a:rPr kumimoji="0" lang="en-US" sz="240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solo </a:t>
            </a:r>
            <a:r>
              <a:rPr kumimoji="0" lang="en-US" sz="240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ordenaría</a:t>
            </a:r>
            <a:r>
              <a:rPr kumimoji="0" lang="en-US" sz="240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kumimoji="0" lang="en-US" sz="240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por</a:t>
            </a:r>
            <a:r>
              <a:rPr kumimoji="0" lang="en-US" sz="240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ese </a:t>
            </a:r>
            <a:r>
              <a:rPr kumimoji="0" lang="en-US" sz="240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criterio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36 Llamada rectangular redondeada"/>
          <p:cNvSpPr/>
          <p:nvPr/>
        </p:nvSpPr>
        <p:spPr bwMode="auto">
          <a:xfrm>
            <a:off x="6109398" y="562709"/>
            <a:ext cx="2914021" cy="1328023"/>
          </a:xfrm>
          <a:prstGeom prst="wedgeRoundRectCallout">
            <a:avLst>
              <a:gd name="adj1" fmla="val -60767"/>
              <a:gd name="adj2" fmla="val -28918"/>
              <a:gd name="adj3" fmla="val 16667"/>
            </a:avLst>
          </a:prstGeom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Solo se define un</a:t>
            </a:r>
            <a:r>
              <a:rPr kumimoji="0" lang="en-US" sz="240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2400" b="1" i="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Ordena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kumimoji="0" lang="en-US" sz="240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que se base en </a:t>
            </a:r>
            <a:r>
              <a:rPr lang="en-US" sz="2400" b="1" i="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</a:t>
            </a:r>
            <a:endParaRPr lang="en-US" sz="2400" b="1" i="0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6300" y="532539"/>
            <a:ext cx="5067550" cy="366421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617513"/>
          </a:xfrm>
        </p:spPr>
        <p:txBody>
          <a:bodyPr>
            <a:normAutofit/>
          </a:bodyPr>
          <a:lstStyle/>
          <a:p>
            <a:r>
              <a:rPr lang="en-US" dirty="0" err="1" smtClean="0"/>
              <a:t>Solución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/>
              <a:t>IComparer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cxnSp>
        <p:nvCxnSpPr>
          <p:cNvPr id="25" name="15 Conector recto"/>
          <p:cNvCxnSpPr/>
          <p:nvPr/>
        </p:nvCxnSpPr>
        <p:spPr bwMode="auto">
          <a:xfrm>
            <a:off x="1727951" y="950870"/>
            <a:ext cx="696686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15 Conector recto"/>
          <p:cNvCxnSpPr/>
          <p:nvPr/>
        </p:nvCxnSpPr>
        <p:spPr bwMode="auto">
          <a:xfrm flipV="1">
            <a:off x="3739081" y="929890"/>
            <a:ext cx="1231271" cy="2098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9 Llamada rectangular redondeada"/>
          <p:cNvSpPr/>
          <p:nvPr/>
        </p:nvSpPr>
        <p:spPr bwMode="auto">
          <a:xfrm>
            <a:off x="4085589" y="2533715"/>
            <a:ext cx="4696272" cy="1328023"/>
          </a:xfrm>
          <a:prstGeom prst="wedgeRoundRectCallout">
            <a:avLst>
              <a:gd name="adj1" fmla="val -61552"/>
              <a:gd name="adj2" fmla="val -77469"/>
              <a:gd name="adj3" fmla="val 16667"/>
            </a:avLst>
          </a:prstGeom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Un </a:t>
            </a:r>
            <a:r>
              <a:rPr lang="en-US" sz="2400" b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IComparer</a:t>
            </a:r>
            <a:r>
              <a:rPr lang="en-US" sz="24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tiene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un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función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que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compara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dos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objetos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del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mismo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tipo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y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devuelve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un </a:t>
            </a:r>
            <a:r>
              <a:rPr lang="en-US" sz="2400" b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2" name="36 Llamada rectangular redondeada"/>
          <p:cNvSpPr/>
          <p:nvPr/>
        </p:nvSpPr>
        <p:spPr bwMode="auto">
          <a:xfrm>
            <a:off x="5293528" y="653045"/>
            <a:ext cx="3678456" cy="1328023"/>
          </a:xfrm>
          <a:prstGeom prst="wedgeRoundRectCallout">
            <a:avLst>
              <a:gd name="adj1" fmla="val -60767"/>
              <a:gd name="adj2" fmla="val -28918"/>
              <a:gd name="adj3" fmla="val 16667"/>
            </a:avLst>
          </a:prstGeom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Se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define </a:t>
            </a:r>
            <a:r>
              <a:rPr lang="en-US" sz="2400" b="1" i="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Ordena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en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base a que se le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pase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un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objeto</a:t>
            </a:r>
            <a:r>
              <a:rPr kumimoji="0" lang="en-US" sz="240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IComparer</a:t>
            </a:r>
            <a:endParaRPr lang="en-US" sz="2400" b="1" i="0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15 Conector recto"/>
          <p:cNvCxnSpPr/>
          <p:nvPr/>
        </p:nvCxnSpPr>
        <p:spPr bwMode="auto">
          <a:xfrm flipV="1">
            <a:off x="1119639" y="2494114"/>
            <a:ext cx="1822737" cy="3029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4" y="0"/>
            <a:ext cx="7886700" cy="61751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Clases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implementar</a:t>
            </a:r>
            <a:r>
              <a:rPr lang="en-US" sz="2400" dirty="0" smtClean="0"/>
              <a:t> </a:t>
            </a:r>
            <a:r>
              <a:rPr lang="en-US" sz="2400" dirty="0" err="1" smtClean="0"/>
              <a:t>IComparer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6" name="4 Marcador de número de diapositiva"/>
          <p:cNvSpPr txBox="1"/>
          <p:nvPr/>
        </p:nvSpPr>
        <p:spPr>
          <a:xfrm>
            <a:off x="8733313" y="6600825"/>
            <a:ext cx="410689" cy="246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8403CB-93AC-4671-9F72-02495AB30F3C}" type="slidenum">
              <a:rPr lang="es-ES_tradnl" smtClean="0"/>
            </a:fld>
            <a:endParaRPr lang="es-ES_tradnl" dirty="0"/>
          </a:p>
        </p:txBody>
      </p:sp>
      <p:sp>
        <p:nvSpPr>
          <p:cNvPr id="7" name="10 CuadroTexto"/>
          <p:cNvSpPr txBox="1"/>
          <p:nvPr/>
        </p:nvSpPr>
        <p:spPr>
          <a:xfrm>
            <a:off x="3352800" y="405081"/>
            <a:ext cx="5029200" cy="1323439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s-ES" sz="2400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Hay que definir una clase que implemente </a:t>
            </a:r>
            <a:r>
              <a:rPr lang="es-ES" sz="2400" b="1" i="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IComparer</a:t>
            </a:r>
            <a:r>
              <a:rPr lang="es-ES" sz="2000" b="1" i="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400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por cada criterio de </a:t>
            </a:r>
            <a:r>
              <a:rPr lang="es-ES" sz="2400" i="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comparación</a:t>
            </a:r>
            <a:r>
              <a:rPr lang="es-ES" sz="3200" b="1" i="0" dirty="0" smtClean="0">
                <a:solidFill>
                  <a:srgbClr val="FFFF00"/>
                </a:solidFill>
                <a:latin typeface="Arial Narrow" panose="020B0606020202030204" pitchFamily="34" charset="0"/>
              </a:rPr>
              <a:t> </a:t>
            </a:r>
            <a:r>
              <a:rPr lang="es-ES" sz="3200" b="1" i="0" dirty="0" smtClean="0">
                <a:solidFill>
                  <a:srgbClr val="FFFF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</a:t>
            </a:r>
            <a:endParaRPr lang="es-ES" sz="2800" b="1" i="0" dirty="0" smtClean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8600" y="1905000"/>
            <a:ext cx="4371975" cy="2133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905000"/>
            <a:ext cx="3429000" cy="2133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347606"/>
            <a:ext cx="4419600" cy="2357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648200"/>
            <a:ext cx="3857625" cy="2057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cxnSp>
        <p:nvCxnSpPr>
          <p:cNvPr id="12" name="19 Conector recto"/>
          <p:cNvCxnSpPr/>
          <p:nvPr/>
        </p:nvCxnSpPr>
        <p:spPr bwMode="auto">
          <a:xfrm>
            <a:off x="1447800" y="2286000"/>
            <a:ext cx="13716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20 Conector recto"/>
          <p:cNvCxnSpPr/>
          <p:nvPr/>
        </p:nvCxnSpPr>
        <p:spPr bwMode="auto">
          <a:xfrm>
            <a:off x="1219200" y="3429000"/>
            <a:ext cx="9906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22 Conector recto"/>
          <p:cNvCxnSpPr/>
          <p:nvPr/>
        </p:nvCxnSpPr>
        <p:spPr bwMode="auto">
          <a:xfrm>
            <a:off x="3124200" y="3429000"/>
            <a:ext cx="9906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23 Conector recto"/>
          <p:cNvCxnSpPr/>
          <p:nvPr/>
        </p:nvCxnSpPr>
        <p:spPr bwMode="auto">
          <a:xfrm>
            <a:off x="3124200" y="2286000"/>
            <a:ext cx="8382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25 CuadroTexto"/>
          <p:cNvSpPr txBox="1"/>
          <p:nvPr/>
        </p:nvSpPr>
        <p:spPr>
          <a:xfrm>
            <a:off x="1143000" y="3581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 err="1" smtClean="0">
                <a:solidFill>
                  <a:srgbClr val="C00000"/>
                </a:solidFill>
                <a:effectLst/>
                <a:latin typeface="Arial Narrow" panose="020B0606020202030204" pitchFamily="34" charset="0"/>
                <a:cs typeface="Consolas" panose="020B0609020204030204" pitchFamily="49" charset="0"/>
              </a:rPr>
              <a:t>Por</a:t>
            </a:r>
            <a:r>
              <a:rPr lang="en-US" sz="1800" b="1" i="0" dirty="0" smtClean="0">
                <a:solidFill>
                  <a:srgbClr val="FF0000"/>
                </a:solidFill>
                <a:effectLst/>
                <a:latin typeface="Arial Narrow" panose="020B0606020202030204" pitchFamily="34" charset="0"/>
                <a:cs typeface="Consolas" panose="020B0609020204030204" pitchFamily="49" charset="0"/>
              </a:rPr>
              <a:t> </a:t>
            </a:r>
            <a:r>
              <a:rPr lang="en-US" sz="1800" b="1" i="0" dirty="0" err="1" smtClean="0">
                <a:solidFill>
                  <a:srgbClr val="C00000"/>
                </a:solidFill>
                <a:effectLst/>
                <a:latin typeface="Arial Narrow" panose="020B0606020202030204" pitchFamily="34" charset="0"/>
                <a:cs typeface="Consolas" panose="020B0609020204030204" pitchFamily="49" charset="0"/>
              </a:rPr>
              <a:t>Remitente</a:t>
            </a:r>
            <a:endParaRPr lang="en-US" b="1" i="0" dirty="0">
              <a:solidFill>
                <a:srgbClr val="C00000"/>
              </a:solidFill>
              <a:effectLst/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cxnSp>
        <p:nvCxnSpPr>
          <p:cNvPr id="17" name="26 Conector recto"/>
          <p:cNvCxnSpPr/>
          <p:nvPr/>
        </p:nvCxnSpPr>
        <p:spPr bwMode="auto">
          <a:xfrm>
            <a:off x="5486400" y="2286000"/>
            <a:ext cx="914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27 Conector recto"/>
          <p:cNvCxnSpPr/>
          <p:nvPr/>
        </p:nvCxnSpPr>
        <p:spPr bwMode="auto">
          <a:xfrm>
            <a:off x="6019800" y="3429000"/>
            <a:ext cx="381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28 Conector recto"/>
          <p:cNvCxnSpPr/>
          <p:nvPr/>
        </p:nvCxnSpPr>
        <p:spPr bwMode="auto">
          <a:xfrm>
            <a:off x="7391400" y="3429000"/>
            <a:ext cx="533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29 Conector recto"/>
          <p:cNvCxnSpPr/>
          <p:nvPr/>
        </p:nvCxnSpPr>
        <p:spPr bwMode="auto">
          <a:xfrm>
            <a:off x="6781800" y="2286000"/>
            <a:ext cx="8382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30 CuadroTexto"/>
          <p:cNvSpPr txBox="1"/>
          <p:nvPr/>
        </p:nvSpPr>
        <p:spPr>
          <a:xfrm>
            <a:off x="6115050" y="3581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Por</a:t>
            </a:r>
            <a:r>
              <a:rPr lang="en-US" sz="1800" b="1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Tema</a:t>
            </a:r>
            <a:endParaRPr lang="en-US" b="1" dirty="0">
              <a:solidFill>
                <a:srgbClr val="C00000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cxnSp>
        <p:nvCxnSpPr>
          <p:cNvPr id="22" name="35 Conector recto"/>
          <p:cNvCxnSpPr/>
          <p:nvPr/>
        </p:nvCxnSpPr>
        <p:spPr bwMode="auto">
          <a:xfrm>
            <a:off x="798968" y="4753823"/>
            <a:ext cx="16002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36 Conector recto"/>
          <p:cNvCxnSpPr/>
          <p:nvPr/>
        </p:nvCxnSpPr>
        <p:spPr bwMode="auto">
          <a:xfrm flipV="1">
            <a:off x="1219200" y="5948127"/>
            <a:ext cx="2012887" cy="2112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37 Conector recto"/>
          <p:cNvCxnSpPr/>
          <p:nvPr/>
        </p:nvCxnSpPr>
        <p:spPr bwMode="auto">
          <a:xfrm>
            <a:off x="3352800" y="6096000"/>
            <a:ext cx="10668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38 Conector recto"/>
          <p:cNvCxnSpPr/>
          <p:nvPr/>
        </p:nvCxnSpPr>
        <p:spPr bwMode="auto">
          <a:xfrm>
            <a:off x="2737542" y="4753823"/>
            <a:ext cx="914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40 CuadroTexto"/>
          <p:cNvSpPr txBox="1"/>
          <p:nvPr/>
        </p:nvSpPr>
        <p:spPr>
          <a:xfrm>
            <a:off x="1125648" y="612354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Por</a:t>
            </a:r>
            <a:r>
              <a:rPr lang="en-US" sz="1800" b="1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FechaEnvio</a:t>
            </a:r>
            <a:endParaRPr lang="en-US" b="1" dirty="0">
              <a:solidFill>
                <a:srgbClr val="C00000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cxnSp>
        <p:nvCxnSpPr>
          <p:cNvPr id="27" name="64 Conector recto"/>
          <p:cNvCxnSpPr/>
          <p:nvPr/>
        </p:nvCxnSpPr>
        <p:spPr bwMode="auto">
          <a:xfrm>
            <a:off x="5562600" y="5029200"/>
            <a:ext cx="1143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65 Conector recto"/>
          <p:cNvCxnSpPr/>
          <p:nvPr/>
        </p:nvCxnSpPr>
        <p:spPr bwMode="auto">
          <a:xfrm>
            <a:off x="5943600" y="6096000"/>
            <a:ext cx="16002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66 Conector recto"/>
          <p:cNvCxnSpPr/>
          <p:nvPr/>
        </p:nvCxnSpPr>
        <p:spPr bwMode="auto">
          <a:xfrm>
            <a:off x="7543800" y="6096000"/>
            <a:ext cx="6858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68 Conector recto"/>
          <p:cNvCxnSpPr/>
          <p:nvPr/>
        </p:nvCxnSpPr>
        <p:spPr bwMode="auto">
          <a:xfrm>
            <a:off x="7010400" y="5029200"/>
            <a:ext cx="762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70 CuadroTexto"/>
          <p:cNvSpPr txBox="1"/>
          <p:nvPr/>
        </p:nvSpPr>
        <p:spPr>
          <a:xfrm>
            <a:off x="6096000" y="625792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Por</a:t>
            </a:r>
            <a:r>
              <a:rPr lang="en-US" sz="1800" b="1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rial Narrow" panose="020B0606020202030204" pitchFamily="34" charset="0"/>
                <a:cs typeface="Consolas" panose="020B0609020204030204" pitchFamily="49" charset="0"/>
              </a:rPr>
              <a:t>Tamaño</a:t>
            </a:r>
            <a:endParaRPr lang="en-US" b="1" dirty="0">
              <a:solidFill>
                <a:srgbClr val="C00000"/>
              </a:solidFill>
              <a:latin typeface="Arial Narrow" panose="020B0606020202030204" pitchFamily="34" charset="0"/>
              <a:cs typeface="Consolas" panose="020B0609020204030204" pitchFamily="49" charset="0"/>
            </a:endParaRPr>
          </a:p>
        </p:txBody>
      </p:sp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533400"/>
            <a:ext cx="2847975" cy="1295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6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Programación, MATCOM UH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0386" y="552659"/>
            <a:ext cx="5275385" cy="325566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61751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¿</a:t>
            </a:r>
            <a:r>
              <a:rPr lang="en-US" sz="2400" dirty="0" err="1" smtClean="0"/>
              <a:t>Cómo</a:t>
            </a:r>
            <a:r>
              <a:rPr lang="en-US" sz="2400" dirty="0" smtClean="0"/>
              <a:t> se </a:t>
            </a:r>
            <a:r>
              <a:rPr lang="en-US" sz="2400" dirty="0" err="1" smtClean="0"/>
              <a:t>usa</a:t>
            </a:r>
            <a:r>
              <a:rPr lang="en-US" sz="2400" dirty="0" smtClean="0"/>
              <a:t> el </a:t>
            </a:r>
            <a:r>
              <a:rPr lang="en-US" sz="2400" dirty="0" err="1" smtClean="0"/>
              <a:t>IComparer</a:t>
            </a:r>
            <a:endParaRPr lang="en-US" sz="2400" dirty="0"/>
          </a:p>
        </p:txBody>
      </p:sp>
      <p:cxnSp>
        <p:nvCxnSpPr>
          <p:cNvPr id="8" name="39 Conector recto"/>
          <p:cNvCxnSpPr/>
          <p:nvPr/>
        </p:nvCxnSpPr>
        <p:spPr bwMode="auto">
          <a:xfrm>
            <a:off x="3903785" y="923611"/>
            <a:ext cx="87923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57 Conector recto"/>
          <p:cNvCxnSpPr/>
          <p:nvPr/>
        </p:nvCxnSpPr>
        <p:spPr bwMode="auto">
          <a:xfrm>
            <a:off x="1105318" y="2374759"/>
            <a:ext cx="2220686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59 Llamada rectangular redondeada"/>
          <p:cNvSpPr/>
          <p:nvPr/>
        </p:nvSpPr>
        <p:spPr bwMode="auto">
          <a:xfrm>
            <a:off x="4600469" y="2268413"/>
            <a:ext cx="4211933" cy="919401"/>
          </a:xfrm>
          <a:prstGeom prst="wedgeRoundRectCallout">
            <a:avLst>
              <a:gd name="adj1" fmla="val -71661"/>
              <a:gd name="adj2" fmla="val -34946"/>
              <a:gd name="adj3" fmla="val 16667"/>
            </a:avLst>
          </a:prstGeom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Se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usa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el </a:t>
            </a:r>
            <a:r>
              <a:rPr lang="en-US" sz="2400" b="1" i="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IComparer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para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comparar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en la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ordenación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2" name="36 Llamada rectangular redondeada"/>
          <p:cNvSpPr/>
          <p:nvPr/>
        </p:nvSpPr>
        <p:spPr bwMode="auto">
          <a:xfrm>
            <a:off x="5436157" y="552659"/>
            <a:ext cx="3496827" cy="1464231"/>
          </a:xfrm>
          <a:prstGeom prst="wedgeRoundRectCallout">
            <a:avLst>
              <a:gd name="adj1" fmla="val -55489"/>
              <a:gd name="adj2" fmla="val -39031"/>
              <a:gd name="adj3" fmla="val 16667"/>
            </a:avLst>
          </a:prstGeom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Dar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una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sobrecarga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del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método</a:t>
            </a:r>
            <a:r>
              <a:rPr kumimoji="0" lang="en-US" sz="200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2000" b="1" i="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Ordena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en la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que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se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aporte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un </a:t>
            </a:r>
            <a:r>
              <a:rPr lang="en-US" sz="2000" b="1" i="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Icomparer</a:t>
            </a:r>
            <a:r>
              <a:rPr lang="en-US" sz="2000" b="1" i="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con el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criterio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comparación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208" y="3376246"/>
            <a:ext cx="5516546" cy="336619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17" name="60 Llamada rectangular redondeada"/>
          <p:cNvSpPr/>
          <p:nvPr/>
        </p:nvSpPr>
        <p:spPr bwMode="auto">
          <a:xfrm>
            <a:off x="5260615" y="3838510"/>
            <a:ext cx="3540470" cy="1328023"/>
          </a:xfrm>
          <a:prstGeom prst="wedgeRoundRectCallout">
            <a:avLst>
              <a:gd name="adj1" fmla="val -89467"/>
              <a:gd name="adj2" fmla="val -34643"/>
              <a:gd name="adj3" fmla="val 16667"/>
            </a:avLst>
          </a:prstGeom>
          <a:gradFill flip="none" rotWithShape="1">
            <a:gsLst>
              <a:gs pos="0">
                <a:srgbClr val="0066FF">
                  <a:shade val="30000"/>
                  <a:satMod val="115000"/>
                </a:srgbClr>
              </a:gs>
              <a:gs pos="50000">
                <a:srgbClr val="0066FF">
                  <a:shade val="67500"/>
                  <a:satMod val="115000"/>
                </a:srgbClr>
              </a:gs>
              <a:gs pos="100000">
                <a:srgbClr val="0066FF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Hay que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invocar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 </a:t>
            </a:r>
            <a:r>
              <a:rPr lang="en-US" sz="2400" b="1" i="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Ordena</a:t>
            </a:r>
            <a:r>
              <a:rPr lang="en-US" sz="2400" b="1" i="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pasándole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un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tal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objeto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“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comparador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”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cxnSp>
        <p:nvCxnSpPr>
          <p:cNvPr id="18" name="61 Conector recto"/>
          <p:cNvCxnSpPr/>
          <p:nvPr/>
        </p:nvCxnSpPr>
        <p:spPr bwMode="auto">
          <a:xfrm>
            <a:off x="2020178" y="3947746"/>
            <a:ext cx="1884827" cy="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67 Conector recto"/>
          <p:cNvCxnSpPr/>
          <p:nvPr/>
        </p:nvCxnSpPr>
        <p:spPr bwMode="auto">
          <a:xfrm>
            <a:off x="1990260" y="4752031"/>
            <a:ext cx="1489495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69 Conector recto"/>
          <p:cNvCxnSpPr/>
          <p:nvPr/>
        </p:nvCxnSpPr>
        <p:spPr bwMode="auto">
          <a:xfrm>
            <a:off x="2022899" y="5590230"/>
            <a:ext cx="172158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71 Conector recto"/>
          <p:cNvCxnSpPr/>
          <p:nvPr/>
        </p:nvCxnSpPr>
        <p:spPr bwMode="auto">
          <a:xfrm>
            <a:off x="2006890" y="6410849"/>
            <a:ext cx="2020987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3643</Words>
  <Application>WPS Presentation</Application>
  <PresentationFormat>On-screen Show (4:3)</PresentationFormat>
  <Paragraphs>172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Arial Narrow</vt:lpstr>
      <vt:lpstr>Consolas</vt:lpstr>
      <vt:lpstr>Nina</vt:lpstr>
      <vt:lpstr>Segoe Print</vt:lpstr>
      <vt:lpstr>Calibri</vt:lpstr>
      <vt:lpstr>Microsoft YaHei</vt:lpstr>
      <vt:lpstr>Arial Unicode MS</vt:lpstr>
      <vt:lpstr>Calibri Light</vt:lpstr>
      <vt:lpstr>Office Theme</vt:lpstr>
      <vt:lpstr>Programación Funcional</vt:lpstr>
      <vt:lpstr>Lista de Emails</vt:lpstr>
      <vt:lpstr>Mostrar ordenada la lista de Emails</vt:lpstr>
      <vt:lpstr>Mostrar ordenada la lista de Emails</vt:lpstr>
      <vt:lpstr>Repitiendo Código</vt:lpstr>
      <vt:lpstr>Solución usando IComparable</vt:lpstr>
      <vt:lpstr>Solución usando IComparer</vt:lpstr>
      <vt:lpstr>Clases para implementar IComparer</vt:lpstr>
      <vt:lpstr>¿Cómo se usa el IComparer</vt:lpstr>
      <vt:lpstr>Delegados: Dándole categoría a los métodos</vt:lpstr>
      <vt:lpstr>Delegados Anónimos</vt:lpstr>
      <vt:lpstr>Func</vt:lpstr>
      <vt:lpstr>Clase Práctica</vt:lpstr>
      <vt:lpstr>Clase Práctica</vt:lpstr>
      <vt:lpstr>Clase Práctica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Diccionarios</dc:title>
  <dc:creator>weboo;mkm</dc:creator>
  <cp:keywords>interfaces;ilist;iteradores;enumerable;colecciones;genericidad</cp:keywords>
  <cp:lastModifiedBy>mkm</cp:lastModifiedBy>
  <cp:revision>175</cp:revision>
  <dcterms:created xsi:type="dcterms:W3CDTF">2023-11-13T01:52:55Z</dcterms:created>
  <dcterms:modified xsi:type="dcterms:W3CDTF">2023-11-13T02:09:06Z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0x010100C646D990F7502C4E80B493EDE9C01790</vt:lpwstr>
  </property>
  <property fmtid="{D5CDD505-2E9C-101B-9397-08002B2CF9AE}" pid="3" name="TaxKeyword">
    <vt:lpwstr/>
  </property>
  <property fmtid="{D5CDD505-2E9C-101B-9397-08002B2CF9AE}" pid="4" name="ICV">
    <vt:lpwstr>DDBF5428AF114691BFC2C44782BE7C96</vt:lpwstr>
  </property>
  <property fmtid="{D5CDD505-2E9C-101B-9397-08002B2CF9AE}" pid="5" name="KSOProductBuildVer">
    <vt:lpwstr>1033-11.2.0.11537</vt:lpwstr>
  </property>
</Properties>
</file>