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0"/>
    <p:restoredTop sz="96405"/>
  </p:normalViewPr>
  <p:slideViewPr>
    <p:cSldViewPr snapToGrid="0" snapToObjects="1">
      <p:cViewPr varScale="1">
        <p:scale>
          <a:sx n="120" d="100"/>
          <a:sy n="120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FBC6-D80B-5741-B242-3FC67C7D546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7D031-6281-9944-92E6-ABCA984E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1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602D4-7DC4-461D-481B-86B4862D79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3719DD1-5243-CE4F-B5C8-3F85D3F709B1}" type="slidenum">
              <a:t>6</a:t>
            </a:fld>
            <a:endParaRPr lang="en-US"/>
          </a:p>
        </p:txBody>
      </p:sp>
      <p:sp>
        <p:nvSpPr>
          <p:cNvPr id="2" name="Google Shape;114;p6:notes">
            <a:extLst>
              <a:ext uri="{FF2B5EF4-FFF2-40B4-BE49-F238E27FC236}">
                <a16:creationId xmlns:a16="http://schemas.microsoft.com/office/drawing/2014/main" id="{56A55616-C964-E585-D778-B5DF8B62F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279" cy="4811040"/>
          </a:xfrm>
        </p:spPr>
        <p:txBody>
          <a:bodyPr vert="horz" wrap="square" lIns="91440" tIns="91440" rIns="91440" bIns="91440" anchor="t">
            <a:noAutofit/>
          </a:bodyPr>
          <a:lstStyle/>
          <a:p>
            <a:pPr rtl="0"/>
            <a:endParaRPr lang="en-US"/>
          </a:p>
        </p:txBody>
      </p:sp>
      <p:sp>
        <p:nvSpPr>
          <p:cNvPr id="3" name="Google Shape;115;p6:notes">
            <a:extLst>
              <a:ext uri="{FF2B5EF4-FFF2-40B4-BE49-F238E27FC236}">
                <a16:creationId xmlns:a16="http://schemas.microsoft.com/office/drawing/2014/main" id="{80A88C93-46CF-B6B5-0A85-916D6DBC71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01688"/>
            <a:ext cx="7124700" cy="4008437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86F6-B7D5-D6D2-B6B9-8A864D56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FB9F4-D7E6-834F-9235-6BCFF09F2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813E-45A5-DD5F-F03C-EB47D4F4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409E-133D-F013-3F43-AE9D40D3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B124-0586-F9B0-3CA4-0799FBD5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3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2D37-FF47-45BB-68EF-8F5AB303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9B851-3E13-D00D-CA85-4720B1B97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E002-8883-4CC1-AF9A-EA375498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FE7-F62D-2AF7-9395-30164310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74C3-B628-6736-5CBF-DD817C07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2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DBB15-68AD-92A4-7096-C3AA3498D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487DB-C0AF-8FBC-C885-8593BB34E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40091-BC4E-B592-7528-9C71AE3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34115-15AD-9633-0127-896FFE1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1961-7EF4-2BB5-0EE5-96D31DD5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3D7B-9089-B738-8883-5A0E7E13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858E-DED2-0E0C-E852-33786098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5F518-461A-499D-E6B2-A8CAC253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41AB5-246E-3AEF-133D-90545F39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BF1E6-273B-0912-9163-B3B4F2C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4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461-7038-199E-EDFF-B3A2026C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9494D-93FC-342D-A6C3-D3CFE2C4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B44D-044E-B780-5FB8-44A18FD6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480EE-76F3-E86D-A549-BDE3F1B6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62B3-9519-17A1-336F-81EAAE86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57A1-ABC3-049F-2BFD-2BD39FC0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F838-060D-E7FE-0689-D95CCC58E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10407-9871-7356-C86D-1864991E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9DEC1-BEB4-CDB3-6E9E-9D0EA116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89FE-2BBC-1058-58AB-3CB7AD25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C353-7033-6DEE-D4ED-373BEFF4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78BF-FDD3-D79B-4FB8-017F6B29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A47D8-8DB2-ED78-5B9D-30D42C46C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23B3F-AB71-4936-F946-D86F12B9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333FC-6068-2924-82FB-5FD2AF980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F47D0-EF37-2879-D2C4-4974C2BDB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666FA-01AA-4E90-5CB5-307E76FE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F1D65-E67C-853D-7BF5-D13B77C0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1E90B-51E0-D2FA-B400-506A7D95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C309-85D5-F933-09E2-84DD6D07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37027-CCAF-4963-07E9-F9CD2C53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B16D-2554-DE4C-063C-FCFE29AC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5A31B-6F89-F1CE-2B7A-892073A2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E4DD6-EC53-8539-BE09-54FD0F53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DA548-336D-5D68-44CB-932B25FD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7657C-BD09-E9AD-55A7-7E63031A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B49E-5B04-B973-1D7D-3FCAA2A8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D373-388B-578B-29B6-DB71C36A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18C16-0FE7-803D-13D9-9807F7450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0919-FB89-1B79-740F-F096C381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491B3-4C57-2B8A-EA7C-E251357A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F9027-0F9A-61B0-E068-5ECFBCE4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6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55BA-7E00-2BC1-24AD-8652F07F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EDB55-6436-F377-FBF0-40C5083AF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97B95-3AB6-80D4-1496-5453D2614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DE692-5617-F413-1C1F-4FBF9286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A2815-3BDE-92FD-F060-B37D9FEA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05E35-21A3-2E7F-2DBC-F2421D1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51FDD-7E5F-1796-9E5A-5AAF7A31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CF9C-B835-4E74-7DFD-758781FBC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31BD-95AA-9BF5-B92C-6ECE4C6FB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ABED-DF90-4848-A60C-B4D72EDB3F88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68E9-42F6-E294-9912-0E33A2670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66758-6554-AA01-14B4-008E87062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xH72UVvllZ1iNTli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s://github.com/albina-astr/hse-java-spring-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hse.ru/ba/ami/grafi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starboy369" TargetMode="External"/><Relationship Id="rId2" Type="http://schemas.openxmlformats.org/officeDocument/2006/relationships/hyperlink" Target="https://t.me/+xH72UVvllZ1iNT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me/team_mu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bina-astr/hse-java-spring-2023/blob/master/project-ideas.md" TargetMode="External"/><Relationship Id="rId7" Type="http://schemas.openxmlformats.org/officeDocument/2006/relationships/hyperlink" Target="https://pmclub.pro/articles/user-story-pora-primenyat-praviln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&#1055;&#1086;&#1083;&#1100;&#1079;&#1086;&#1074;&#1072;&#1090;&#1077;&#1083;&#1100;&#1089;&#1082;&#1080;&#1077;_&#1080;&#1089;&#1090;&#1086;&#1088;&#1080;&#1080;" TargetMode="External"/><Relationship Id="rId5" Type="http://schemas.openxmlformats.org/officeDocument/2006/relationships/hyperlink" Target="https://intuit.ru/studies/courses/2188/174/lecture/4724?page=2" TargetMode="External"/><Relationship Id="rId4" Type="http://schemas.openxmlformats.org/officeDocument/2006/relationships/hyperlink" Target="https://leadstartup.ru/db/product-vi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EDE4-863C-5C57-F9E0-BCF7A3B0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Промышленное  программирование на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Семинары (2023)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2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CC1A-3F70-23D6-7F89-0DFA6A0F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605" y="204786"/>
            <a:ext cx="6918789" cy="952501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Командный проект (2)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1F69-11FB-94FB-D83A-FE1973BA7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996"/>
            <a:ext cx="10935984" cy="4902967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Обязательно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Стандартная система сборки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Maven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Gradle)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Юнит-тесты — обязательно со 2-го демо-дня, желательно с 1-го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Исполняемый артефакт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Docker,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GraalVM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native-image,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jlink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image) —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обязательно с 3-го демо-дня. До этого,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можно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исполняемый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JAR-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файл + запускать руками/скриптом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java -jar ...)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Сборка и деплой в системе непрерывной интеграции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 Actions) —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 4-му демо-дню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Библиотеки, напр.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Guava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Можно даже библиотеку, которую сделает соседняя команда, но преподаватель должен об этом знать заранее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Паттерны, абстракции (без фанатизма :-))</a:t>
            </a:r>
          </a:p>
          <a:p>
            <a:r>
              <a:rPr lang="ru-RU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Нельзя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Тривиальная «обёртка» над готовой внешней библиотекой, программой, веб-сервисом...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Любая форма плагиата, в т.ч. креативно переработать студенческие проекты прошлого года</a:t>
            </a:r>
          </a:p>
        </p:txBody>
      </p:sp>
      <p:pic>
        <p:nvPicPr>
          <p:cNvPr id="10241" name="Picture 1" descr="page8image42820608">
            <a:extLst>
              <a:ext uri="{FF2B5EF4-FFF2-40B4-BE49-F238E27FC236}">
                <a16:creationId xmlns:a16="http://schemas.microsoft.com/office/drawing/2014/main" id="{5108C484-F0F1-7B49-A388-B567EFFDA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3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DBF8-56E5-9041-E009-8B05629B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765" y="190465"/>
            <a:ext cx="10515600" cy="878047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Темы семинаров (примерные)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FA5F1-A793-A0E4-6145-DBD248C1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512"/>
            <a:ext cx="10515600" cy="5108451"/>
          </a:xfrm>
        </p:spPr>
        <p:txBody>
          <a:bodyPr>
            <a:noAutofit/>
          </a:bodyPr>
          <a:lstStyle/>
          <a:p>
            <a:pPr marL="0" indent="0">
              <a:lnSpc>
                <a:spcPts val="94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Intro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24.01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Maven, fundamentals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advanced topics &amp; demo — 31.01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1: Object-Oriented Design. Class-Responsibility-Collaborators (CRC) Cards. Basic UML Diagrams (Class, Sequence, Activity/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Statechart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SOLID, DRY, YAGNI, KISS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GoF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Patterns and how to read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GoF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book. Strategy, Decorator, Proxy. Iterator, Visitor, Observer.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Singeton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Abstract Factory, Builder,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Static Factory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(maybe) DDD?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(JUnit5-vintage). Testing fundamentals (Fowler's test type diagram).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AssertJ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GoogleTruth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Hamcrest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Mockito. TDD. (maybe) BDD?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slf4j,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/Log4j2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(maybe) Java Debugging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Basic debugging concepts, basic debugger features w/demo. Old-style Profilers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JVisualVM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w/demo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(maybe) async-profiler and flame graphs? (maybe) Remote debugging?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(maybe) Annotations and How to Use Them: @Override, @Nonnull, @Nullable, @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...: Validation, Static Analysis, (de)serialization, ORMs,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0" indent="0">
              <a:lnSpc>
                <a:spcPts val="940"/>
              </a:lnSpc>
              <a:buNone/>
            </a:pPr>
            <a:r>
              <a:rPr lang="ru-RU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 возможно, про аннотации будет лекция и всё</a:t>
            </a:r>
          </a:p>
          <a:p>
            <a:pPr marL="0" indent="0">
              <a:lnSpc>
                <a:spcPts val="94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Inversion of Control. Service Locator vs Dependency Injection. Roll-your-own DI. @Inject. Demo: Google Dagger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Packaging Java for VMs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1: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Uberjar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(aka fat jar). maven-assembly-plugin. The Dark Art of Shading (and why you mostly do not need it)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Packaging Java for Containers 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Docker Containers, Images and Registries (+ basic container implementation details, e.g. chroot and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namespaces). Manual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Fabric8 docker-maven-plugin. Google Jib (Java Image Builder). (maybe) Docker Compose and k8s concepts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(maybe) Packaging &amp; Containerization 3: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GraalVM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native-image. Static Java Problems &amp; Perspectives (Excelsior JET, Project Leyden)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Continuous Integration/Continuous Deployment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Live Demo using GitHub Actions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(maybe) Code Quality: Sun Code Style guidelines.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JavaDoc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Test Coverage (via IntelliJ).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Checkstyle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maven-enforcer-plugin. Sonar, Coverity...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(maybe) Methodology: Elements of Agile (Scrum, XP, Kanban). Pair programming (risks, advantages). Agile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WaterfallTM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other management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atrocities</a:t>
            </a:r>
          </a:p>
          <a:p>
            <a:pPr marL="0" indent="0">
              <a:lnSpc>
                <a:spcPts val="94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77D2-2166-63CC-A6B2-B059B063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17"/>
            <a:ext cx="10515600" cy="874714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A6228-7FD3-8F4A-CC75-D435F239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70638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Гималетдинова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Альбина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просто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Альбина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HSE’17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ФКН ПИ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HSE’20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Менеджмент, Управление проектами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в Яндекс Маркете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albina_astr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Автор курса – Николай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Амеличев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Яндекс Облако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DE9A39-076B-F649-0ED8-EA3F68D1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55" y="308068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91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DD0-D88C-2906-DF0B-7FC94510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460" y="4357614"/>
            <a:ext cx="5873393" cy="88113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https://github.com/albina-astr/hse-java-spring-2023</a:t>
            </a: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F7B35-40D8-4513-5CDE-B57A9A7329B8}"/>
              </a:ext>
            </a:extLst>
          </p:cNvPr>
          <p:cNvSpPr txBox="1">
            <a:spLocks/>
          </p:cNvSpPr>
          <p:nvPr/>
        </p:nvSpPr>
        <p:spPr>
          <a:xfrm>
            <a:off x="936660" y="4357614"/>
            <a:ext cx="5257800" cy="58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https://t.me/+xH72UVvllZ1iNTli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E67C3-2669-7139-720B-061C9E3DF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487" y="1176287"/>
            <a:ext cx="2781300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4F908C-CA1B-1B3F-2010-8A3E1039A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740" y="1176287"/>
            <a:ext cx="2759051" cy="2781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858F5-C1D0-E44A-9192-5D4531B4CD3B}"/>
              </a:ext>
            </a:extLst>
          </p:cNvPr>
          <p:cNvSpPr txBox="1"/>
          <p:nvPr/>
        </p:nvSpPr>
        <p:spPr>
          <a:xfrm>
            <a:off x="1152029" y="5187481"/>
            <a:ext cx="4011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Важные объявления 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пин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Вопросы и ответы,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Обратная связь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2662B-9D3D-B602-AB66-C1359243604E}"/>
              </a:ext>
            </a:extLst>
          </p:cNvPr>
          <p:cNvSpPr txBox="1"/>
          <p:nvPr/>
        </p:nvSpPr>
        <p:spPr>
          <a:xfrm>
            <a:off x="6965662" y="5187481"/>
            <a:ext cx="4676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Материалы (презентации, код),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Прогресс всех команд,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Всё о требованиях, дедлайнах.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3DD17250-7A73-C67C-E0A8-7D4CF0F00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512" y="43198"/>
            <a:ext cx="2269830" cy="11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A365CBF-65DC-1214-BC70-914F9637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888" y="157952"/>
            <a:ext cx="1130291" cy="95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4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7D91-EF2C-6856-0349-369EFAE0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97"/>
            <a:ext cx="10515600" cy="698839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Расписание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2F45-B9FD-A240-0072-23ECAB1A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836"/>
            <a:ext cx="10515600" cy="2311685"/>
          </a:xfrm>
        </p:spPr>
        <p:txBody>
          <a:bodyPr>
            <a:norm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Вторник, 18:10 – 19:30, дружно-вместе начинаем в 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18:15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3 и 4 модуль, 20 семинаров, до 20.06. см.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график учебного процесса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24.01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– вводный семинар</a:t>
            </a:r>
          </a:p>
          <a:p>
            <a:pPr lvl="1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Схема: 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семинары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демо-дни</a:t>
            </a:r>
          </a:p>
          <a:p>
            <a:pPr lvl="1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6B6AF-EEC9-24C0-AB93-D3A2EE3A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13" y="2997080"/>
            <a:ext cx="7772400" cy="2089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5A813-362F-759C-637D-CCCC75793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23" y="4730687"/>
            <a:ext cx="3604967" cy="116631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DD68B3-EE73-0FD3-F09A-638A5FC552BD}"/>
              </a:ext>
            </a:extLst>
          </p:cNvPr>
          <p:cNvSpPr txBox="1">
            <a:spLocks/>
          </p:cNvSpPr>
          <p:nvPr/>
        </p:nvSpPr>
        <p:spPr>
          <a:xfrm>
            <a:off x="959778" y="5079893"/>
            <a:ext cx="10515600" cy="143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4836F-0FE3-495C-B6A1-297A4EDCCA13}"/>
              </a:ext>
            </a:extLst>
          </p:cNvPr>
          <p:cNvSpPr txBox="1"/>
          <p:nvPr/>
        </p:nvSpPr>
        <p:spPr>
          <a:xfrm>
            <a:off x="838199" y="5153834"/>
            <a:ext cx="916882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Планируем закончить все проекты к 13.06</a:t>
            </a:r>
            <a:endParaRPr lang="ru-RU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13.06 подводим итоги, выставляем оценки</a:t>
            </a:r>
            <a:endParaRPr lang="ru-RU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20.06 последний семинар, свободная тема </a:t>
            </a:r>
            <a:r>
              <a:rPr lang="ru-RU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itchFamily="2" charset="2"/>
              </a:rPr>
              <a:t>:)</a:t>
            </a: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8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5754-79CC-E285-E72D-12889AB6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39"/>
            <a:ext cx="10515600" cy="795855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Коммуникация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CDB5-14E2-AC08-113A-6F05DD19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883"/>
            <a:ext cx="10515600" cy="5375579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Чатик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курса в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Telegram.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 стесняемся там задавать вопросы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:)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Ассистенты курса:</a:t>
            </a:r>
          </a:p>
          <a:p>
            <a:pPr lvl="1"/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Аюбджон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@</a:t>
            </a:r>
            <a:r>
              <a:rPr lang="en-US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starboy369 </a:t>
            </a:r>
            <a:endParaRPr lang="ru-RU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Тимур</a:t>
            </a:r>
            <a:r>
              <a:rPr lang="ru-R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team_mur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проходил этот курс ранее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:)</a:t>
            </a:r>
            <a:endParaRPr lang="en-GB" sz="1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Читаю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личку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albina_astr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но лучше пишите в чат курса. Ваши вопросы могут совпадать.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Работаем в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Смотрю ваши проекты несколько раз в неделю (ср,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 Ассистенты будут помогать с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Pull Requests (PR)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Вы: завод</a:t>
            </a:r>
            <a:r>
              <a:rPr lang="ru-RU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Issues, 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чтобы не забыть что и кому надо сделать.</a:t>
            </a:r>
          </a:p>
          <a:p>
            <a:pPr lvl="2">
              <a:lnSpc>
                <a:spcPct val="120000"/>
              </a:lnSpc>
            </a:pP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Я: буду заводить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Issues 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результатам демо-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днеи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̆ (чек-лист).</a:t>
            </a:r>
          </a:p>
          <a:p>
            <a:pPr lvl="1">
              <a:lnSpc>
                <a:spcPct val="120000"/>
              </a:lnSpc>
            </a:pP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 Requests (PR)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крупным этапам проекта буду смотреть и комментировать + ассистенты</a:t>
            </a:r>
          </a:p>
          <a:p>
            <a:pPr lvl="1">
              <a:lnSpc>
                <a:spcPct val="120000"/>
              </a:lnSpc>
            </a:pPr>
            <a:r>
              <a:rPr lang="ru-RU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Документация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Wiki/*.md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файлы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Source) — 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буду смотреть: </a:t>
            </a:r>
            <a:endParaRPr lang="ru-RU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требования (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Vision, User Stories/Use Cases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DoD – Definition of Done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2">
              <a:lnSpc>
                <a:spcPct val="12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высокоуровневое описание архитектуры (результаты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ОО-дизайна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lnSpc>
                <a:spcPct val="120000"/>
              </a:lnSpc>
            </a:pPr>
            <a:r>
              <a:rPr lang="ru-RU" sz="1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Исходныи</a:t>
            </a:r>
            <a:r>
              <a:rPr lang="ru-RU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̆ код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Source): 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буду бегло просматривать на первых этапах разработки, потом если попросите/если у меня возникнут вопросы к архитектуре, тестам, сборке и т.п. </a:t>
            </a:r>
            <a:endParaRPr lang="ru-RU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Включите нотификации в </a:t>
            </a:r>
            <a:r>
              <a:rPr lang="en-US" sz="2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чтобы не пропустить мои </a:t>
            </a:r>
            <a:r>
              <a:rPr lang="ru-RU" sz="2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комменты</a:t>
            </a:r>
            <a:r>
              <a:rPr lang="ru-RU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ru-RU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ru-RU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5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7;p19">
            <a:extLst>
              <a:ext uri="{FF2B5EF4-FFF2-40B4-BE49-F238E27FC236}">
                <a16:creationId xmlns:a16="http://schemas.microsoft.com/office/drawing/2014/main" id="{FE4CD4DF-BF02-590A-17C9-6D6407E7B0F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05498" y="87078"/>
            <a:ext cx="5836789" cy="5070943"/>
          </a:xfrm>
          <a:prstGeom prst="rect">
            <a:avLst/>
          </a:prstGeom>
          <a:noFill/>
          <a:ln w="9360">
            <a:solidFill>
              <a:srgbClr val="000000"/>
            </a:solidFill>
            <a:prstDash val="solid"/>
            <a:round/>
          </a:ln>
        </p:spPr>
      </p:pic>
      <p:pic>
        <p:nvPicPr>
          <p:cNvPr id="3" name="Google Shape;118;p19">
            <a:extLst>
              <a:ext uri="{FF2B5EF4-FFF2-40B4-BE49-F238E27FC236}">
                <a16:creationId xmlns:a16="http://schemas.microsoft.com/office/drawing/2014/main" id="{F2C136E0-C7AA-9BAD-E80B-65487280FEA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8647" y="416230"/>
            <a:ext cx="5134076" cy="5156280"/>
          </a:xfrm>
          <a:prstGeom prst="rect">
            <a:avLst/>
          </a:prstGeom>
          <a:noFill/>
          <a:ln w="9360">
            <a:solidFill>
              <a:srgbClr val="000000"/>
            </a:solidFill>
            <a:prstDash val="solid"/>
            <a:round/>
          </a:ln>
        </p:spPr>
      </p:pic>
      <p:pic>
        <p:nvPicPr>
          <p:cNvPr id="4" name="Google Shape;119;p19">
            <a:extLst>
              <a:ext uri="{FF2B5EF4-FFF2-40B4-BE49-F238E27FC236}">
                <a16:creationId xmlns:a16="http://schemas.microsoft.com/office/drawing/2014/main" id="{6D1EDD41-8C3D-9AC2-C51D-F9AC3574C9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940378" y="4266786"/>
            <a:ext cx="6028359" cy="2300146"/>
          </a:xfrm>
          <a:prstGeom prst="rect">
            <a:avLst/>
          </a:prstGeom>
          <a:noFill/>
          <a:ln w="9360">
            <a:solidFill>
              <a:srgbClr val="000000"/>
            </a:solidFill>
            <a:prstDash val="solid"/>
            <a:rou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8FD-A0A1-5332-0B23-1A8674CF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семинара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1650ED-E371-BB9E-87F1-F4D6DBAA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79" y="1510302"/>
            <a:ext cx="10465408" cy="44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C9CE-B8D4-83AF-0857-3F0AB220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306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оценки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9AFD-A178-E764-779A-423C936EE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latin typeface="PT Mono" panose="02060509020205020204" pitchFamily="49" charset="77"/>
              </a:rPr>
              <a:t>Оценка за курс</a:t>
            </a:r>
            <a:r>
              <a:rPr lang="ru-RU" sz="2000" dirty="0">
                <a:latin typeface="PT Mono" panose="02060509020205020204" pitchFamily="49" charset="77"/>
              </a:rPr>
              <a:t> = </a:t>
            </a:r>
            <a:r>
              <a:rPr lang="en-US" sz="2000" dirty="0">
                <a:latin typeface="PT Mono" panose="02060509020205020204" pitchFamily="49" charset="77"/>
              </a:rPr>
              <a:t>min(</a:t>
            </a:r>
          </a:p>
          <a:p>
            <a:pPr marL="0" indent="0">
              <a:buNone/>
            </a:pPr>
            <a:r>
              <a:rPr lang="en-US" sz="2000" dirty="0">
                <a:latin typeface="PT Mono" panose="02060509020205020204" pitchFamily="49" charset="77"/>
              </a:rPr>
              <a:t>	1.0, </a:t>
            </a:r>
          </a:p>
          <a:p>
            <a:pPr marL="0" indent="0">
              <a:buNone/>
            </a:pPr>
            <a:r>
              <a:rPr lang="en-US" sz="2000" dirty="0">
                <a:latin typeface="PT Mono" panose="02060509020205020204" pitchFamily="49" charset="77"/>
              </a:rPr>
              <a:t>	round(</a:t>
            </a:r>
            <a:r>
              <a:rPr lang="ru-RU" sz="2000" b="1" dirty="0">
                <a:latin typeface="PT Mono" panose="02060509020205020204" pitchFamily="49" charset="77"/>
              </a:rPr>
              <a:t>оценка за проект </a:t>
            </a:r>
            <a:r>
              <a:rPr lang="ru-RU" sz="2000" dirty="0">
                <a:latin typeface="PT Mono" panose="02060509020205020204" pitchFamily="49" charset="77"/>
              </a:rPr>
              <a:t>[0.4 .. 0.8] + </a:t>
            </a:r>
            <a:endParaRPr lang="en-GB" sz="2000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GB" sz="2000" dirty="0">
                <a:latin typeface="PT Mono" panose="02060509020205020204" pitchFamily="49" charset="77"/>
              </a:rPr>
              <a:t>		</a:t>
            </a:r>
            <a:r>
              <a:rPr lang="ru-RU" sz="2000" b="1" dirty="0">
                <a:latin typeface="PT Mono" panose="02060509020205020204" pitchFamily="49" charset="77"/>
              </a:rPr>
              <a:t>оценка за д/з </a:t>
            </a:r>
            <a:r>
              <a:rPr lang="ru-RU" sz="2000" dirty="0">
                <a:latin typeface="PT Mono" panose="02060509020205020204" pitchFamily="49" charset="77"/>
              </a:rPr>
              <a:t>[0.0 .. 0.4], 1)</a:t>
            </a:r>
            <a:endParaRPr lang="en-GB" sz="2000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ru-RU" sz="2000" dirty="0">
                <a:latin typeface="PT Mono" panose="02060509020205020204" pitchFamily="49" charset="77"/>
              </a:rPr>
              <a:t>)</a:t>
            </a:r>
            <a:endParaRPr lang="en-GB" sz="2000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ru-RU" sz="2000" b="0" i="0" dirty="0">
                <a:solidFill>
                  <a:srgbClr val="24292F"/>
                </a:solidFill>
                <a:effectLst/>
                <a:latin typeface="PT Mono" panose="02060509020205020204" pitchFamily="49" charset="77"/>
              </a:rPr>
              <a:t>(суммируем баллы за домашку и проект, округляем до десятых. больше </a:t>
            </a:r>
            <a:r>
              <a:rPr lang="ru-RU" sz="2000" dirty="0">
                <a:latin typeface="PT Mono" panose="02060509020205020204" pitchFamily="49" charset="77"/>
              </a:rPr>
              <a:t>1.0</a:t>
            </a:r>
            <a:r>
              <a:rPr lang="ru-RU" sz="2000" b="0" i="0" dirty="0">
                <a:solidFill>
                  <a:srgbClr val="24292F"/>
                </a:solidFill>
                <a:effectLst/>
                <a:latin typeface="PT Mono" panose="02060509020205020204" pitchFamily="49" charset="77"/>
              </a:rPr>
              <a:t> получить нельзя.)</a:t>
            </a:r>
            <a:endParaRPr lang="en-GB" sz="2000" b="0" i="0" dirty="0">
              <a:solidFill>
                <a:srgbClr val="24292F"/>
              </a:solidFill>
              <a:effectLst/>
              <a:latin typeface="PT Mono" panose="02060509020205020204" pitchFamily="49" charset="77"/>
            </a:endParaRPr>
          </a:p>
          <a:p>
            <a:pPr marL="0" indent="0">
              <a:buNone/>
            </a:pPr>
            <a:endParaRPr lang="en-GB" sz="2000" dirty="0">
              <a:solidFill>
                <a:srgbClr val="24292F"/>
              </a:solidFill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ru-RU" sz="2000" b="1" dirty="0">
                <a:latin typeface="PT Mono" panose="02060509020205020204" pitchFamily="49" charset="77"/>
              </a:rPr>
              <a:t>Оценка за проект</a:t>
            </a:r>
            <a:r>
              <a:rPr lang="ru-RU" sz="2000" dirty="0">
                <a:latin typeface="PT Mono" panose="02060509020205020204" pitchFamily="49" charset="77"/>
              </a:rPr>
              <a:t> = 0.6 (базовый балл) – </a:t>
            </a:r>
            <a:endParaRPr lang="en-GB" sz="2000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GB" sz="2000" dirty="0">
                <a:latin typeface="PT Mono" panose="02060509020205020204" pitchFamily="49" charset="77"/>
              </a:rPr>
              <a:t>			 </a:t>
            </a:r>
            <a:r>
              <a:rPr lang="ru-RU" sz="2000" dirty="0">
                <a:latin typeface="PT Mono" panose="02060509020205020204" pitchFamily="49" charset="77"/>
              </a:rPr>
              <a:t>суммарный штраф [-0.2 .. 0.0] + </a:t>
            </a:r>
            <a:endParaRPr lang="en-GB" sz="2000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GB" sz="2000" dirty="0">
                <a:latin typeface="PT Mono" panose="02060509020205020204" pitchFamily="49" charset="77"/>
              </a:rPr>
              <a:t>		       </a:t>
            </a:r>
            <a:r>
              <a:rPr lang="ru-RU" sz="2000" dirty="0">
                <a:latin typeface="PT Mono" panose="02060509020205020204" pitchFamily="49" charset="77"/>
              </a:rPr>
              <a:t>суммарный бонус [0.0 .. 0.2]</a:t>
            </a:r>
            <a:endParaRPr lang="en-US" sz="20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9567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 descr="page8image42820608">
            <a:extLst>
              <a:ext uri="{FF2B5EF4-FFF2-40B4-BE49-F238E27FC236}">
                <a16:creationId xmlns:a16="http://schemas.microsoft.com/office/drawing/2014/main" id="{4E63A613-857D-9575-9042-DBB467AB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1216" cy="76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5CD26-0417-F583-0811-8A663B576C13}"/>
              </a:ext>
            </a:extLst>
          </p:cNvPr>
          <p:cNvSpPr txBox="1"/>
          <p:nvPr/>
        </p:nvSpPr>
        <p:spPr>
          <a:xfrm>
            <a:off x="336477" y="766934"/>
            <a:ext cx="11550723" cy="567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2-4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оптимально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– 3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человека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договоритесь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члены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будут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выбраны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помощью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random.org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:)</a:t>
            </a:r>
          </a:p>
          <a:p>
            <a:pPr marL="285750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сделать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простой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законченный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вида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«Java-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библиотека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ней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мобильное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веб-приложение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Идеи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проектов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можно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взять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свою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https://github.com/albina-astr/hse-java-spring-2023/blob/master/project-ideas.md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Итеративная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гибкая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(Agile)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Deadline Driven Development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Преподаватель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роли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 Owner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(«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владельца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продукта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»)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заказчика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Утверждает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вашу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идею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смотрит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демки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задаёт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вопросы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варианты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развития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Может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будет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!)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менять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требования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время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:(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Взаимодействует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командой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через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Telegram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основном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GitHub)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Первая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фаза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сбор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требований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14.02):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Выбрать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тему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07.02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выбор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можно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изменить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12.02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простым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большинством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голосов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команде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Сформулировать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 Vision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«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дение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продукта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14.02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@see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https://leadstartup.ru/db/product-vision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https://intuit.ru/studies/courses/2188/174/lecture/4724?page=2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Описать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пользовательские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истории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сценарии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использования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14.02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@see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https://ru.wikipedia.org/wiki/Пользовательские_истории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@see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https://pmclub.pro/articles/user-story-pora-primenyat-pravilno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ts val="232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каждом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демо-дне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⭐️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каждой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мини-демо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5-7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мин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D3061-075B-AA3F-7C17-79FBB443E3D0}"/>
              </a:ext>
            </a:extLst>
          </p:cNvPr>
          <p:cNvSpPr txBox="1"/>
          <p:nvPr/>
        </p:nvSpPr>
        <p:spPr>
          <a:xfrm>
            <a:off x="3184989" y="257812"/>
            <a:ext cx="609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Командный проект (1)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69" name="Picture 1" descr="page8image42820608">
            <a:extLst>
              <a:ext uri="{FF2B5EF4-FFF2-40B4-BE49-F238E27FC236}">
                <a16:creationId xmlns:a16="http://schemas.microsoft.com/office/drawing/2014/main" id="{B806F369-2DDC-B449-82D7-817A7F0E2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age8image42820608">
            <a:extLst>
              <a:ext uri="{FF2B5EF4-FFF2-40B4-BE49-F238E27FC236}">
                <a16:creationId xmlns:a16="http://schemas.microsoft.com/office/drawing/2014/main" id="{D6DAD539-1545-DC40-9903-C4EC6ED01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page8image42820608">
            <a:extLst>
              <a:ext uri="{FF2B5EF4-FFF2-40B4-BE49-F238E27FC236}">
                <a16:creationId xmlns:a16="http://schemas.microsoft.com/office/drawing/2014/main" id="{2607042B-77E4-C44E-979E-A3D3E0435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1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1273</Words>
  <Application>Microsoft Macintosh PowerPoint</Application>
  <PresentationFormat>Widescreen</PresentationFormat>
  <Paragraphs>113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PT Mono</vt:lpstr>
      <vt:lpstr>Office Theme</vt:lpstr>
      <vt:lpstr>Промышленное  программирование на Java. Семинары (2023)</vt:lpstr>
      <vt:lpstr>Intro</vt:lpstr>
      <vt:lpstr>PowerPoint Presentation</vt:lpstr>
      <vt:lpstr>Расписание</vt:lpstr>
      <vt:lpstr>Коммуникация</vt:lpstr>
      <vt:lpstr>PowerPoint Presentation</vt:lpstr>
      <vt:lpstr>Структура семинара</vt:lpstr>
      <vt:lpstr>Структура оценки</vt:lpstr>
      <vt:lpstr>PowerPoint Presentation</vt:lpstr>
      <vt:lpstr>Командный проект (2)</vt:lpstr>
      <vt:lpstr>Темы семинаров (примерные)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Промышленное  программирование на Java. Семинары (2023)</dc:title>
  <dc:creator>Microsoft Office User</dc:creator>
  <cp:lastModifiedBy>Гималетдинова Альбина Ринатовна</cp:lastModifiedBy>
  <cp:revision>4</cp:revision>
  <dcterms:created xsi:type="dcterms:W3CDTF">2023-01-23T18:33:03Z</dcterms:created>
  <dcterms:modified xsi:type="dcterms:W3CDTF">2023-01-26T17:21:01Z</dcterms:modified>
</cp:coreProperties>
</file>