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91" r:id="rId5"/>
    <p:sldId id="292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09" r:id="rId20"/>
    <p:sldId id="312" r:id="rId21"/>
    <p:sldId id="311" r:id="rId22"/>
    <p:sldId id="313" r:id="rId23"/>
    <p:sldId id="307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ira Sans Condensed" panose="020B0503050000020004" pitchFamily="34" charset="0"/>
      <p:regular r:id="rId31"/>
      <p:bold r:id="rId32"/>
      <p:italic r:id="rId33"/>
      <p:boldItalic r:id="rId34"/>
    </p:embeddedFont>
    <p:embeddedFont>
      <p:font typeface="Fira Sans Condensed Light" panose="020B0403050000020004" pitchFamily="34" charset="0"/>
      <p:regular r:id="rId35"/>
      <p:bold r:id="rId36"/>
      <p:italic r:id="rId37"/>
      <p:boldItalic r:id="rId38"/>
    </p:embeddedFont>
    <p:embeddedFont>
      <p:font typeface="Rajdhani" panose="020B0604020202020204" charset="0"/>
      <p:regular r:id="rId39"/>
      <p:bold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Segoe UI Black" panose="020B0A02040204020203" pitchFamily="34" charset="0"/>
      <p:bold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832DB6-1077-4F5A-A434-05876CE74BD7}">
  <a:tblStyle styleId="{20832DB6-1077-4F5A-A434-05876CE74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8" y="5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509058" y="1444598"/>
            <a:ext cx="42915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Black" panose="020B0A04020102020204" pitchFamily="34" charset="0"/>
              </a:rPr>
              <a:t>Convolutional Neural Network (CNN) 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418320" y="253621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 Black" panose="020B0A04020102020204" pitchFamily="34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Sharif 059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Sareena Bilal 318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 Black" panose="020B0A04020102020204" pitchFamily="34" charset="0"/>
              </a:rPr>
              <a:t>Presented 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Areej Fatima</a:t>
            </a: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1DA5D-58EA-2DF6-374C-28FC3D4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100" y="1152475"/>
            <a:ext cx="7309000" cy="3650046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in CNN refers to the addition of 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extra pixels around the borders of the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 images  or feature map.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padding to an image processed by 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CNN allows for more accurate analysis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images.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C03B3-72F3-80DA-50F3-599D01EA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F9268-83C3-BB51-5AC9-E52C7FAD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67" y="1636699"/>
            <a:ext cx="3306533" cy="2354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418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AEB1A-4358-5E4E-7382-619BABA6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100" y="706931"/>
            <a:ext cx="7309000" cy="4187799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mapping involves selecting or designing a set of functions that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original data to a new set of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67CA2-14AA-70D9-044F-5C83AECC5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08" y="3188874"/>
            <a:ext cx="5509451" cy="160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C9BD1-C7DE-DC7C-244C-DD4755AA8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09" y="1380725"/>
            <a:ext cx="5163670" cy="11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E141DE-3A1A-41D5-6835-BF6ADD77204B}"/>
              </a:ext>
            </a:extLst>
          </p:cNvPr>
          <p:cNvSpPr txBox="1"/>
          <p:nvPr/>
        </p:nvSpPr>
        <p:spPr>
          <a:xfrm>
            <a:off x="3220038" y="184417"/>
            <a:ext cx="544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Arial Black" panose="020B0A04020102020204" pitchFamily="34" charset="0"/>
              </a:rPr>
              <a:t>FEATURE MAPS AND DROPOUT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376F7-7F92-B566-4B08-18A372E904BA}"/>
              </a:ext>
            </a:extLst>
          </p:cNvPr>
          <p:cNvSpPr txBox="1"/>
          <p:nvPr/>
        </p:nvSpPr>
        <p:spPr>
          <a:xfrm>
            <a:off x="1605963" y="2723030"/>
            <a:ext cx="65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layers are sometimes used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388852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3D1445-B6F5-CFFC-50DA-EC320FE9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Arial Black" panose="020B0A04020102020204" pitchFamily="34" charset="0"/>
              </a:rPr>
              <a:t>LOSS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80DF6-D24A-A262-2195-E66ABFAB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100" y="1152475"/>
            <a:ext cx="6913800" cy="3550154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are typically trained using a loss function that measures the difference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between predicted and actual values (to prevent over fitting).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model's performance and guides the optimization process by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providing feedback on how well it fits the data.</a:t>
            </a:r>
          </a:p>
          <a:p>
            <a:endParaRPr lang="en-US" dirty="0"/>
          </a:p>
        </p:txBody>
      </p:sp>
      <p:pic>
        <p:nvPicPr>
          <p:cNvPr id="6" name="Picture 5" descr="D_08. [Recap] Loss Functions Explained - EN - Deep Learning Bible - 2.  Classification - Eng.">
            <a:extLst>
              <a:ext uri="{FF2B5EF4-FFF2-40B4-BE49-F238E27FC236}">
                <a16:creationId xmlns:a16="http://schemas.microsoft.com/office/drawing/2014/main" id="{08FD8349-B946-A40D-5E34-A686830F9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66" y="2750883"/>
            <a:ext cx="4516611" cy="1716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8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FFEC51-54F2-B0A2-E60F-27ACC0CF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9" y="1152475"/>
            <a:ext cx="7222077" cy="3456000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deep learning, optimizers are algorithms that adjust the model’s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parameters during training to minimize a loss function.</a:t>
            </a:r>
          </a:p>
          <a:p>
            <a:pPr marL="1397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enable neural networks to learn from data by iteratively updating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weights and biases.</a:t>
            </a:r>
          </a:p>
          <a:p>
            <a:pPr marL="1397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optimizers include Stochastic Gradient Descent (SGD) and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Adam.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EAE6BE-A46A-CF60-AD15-CE32142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>
                <a:latin typeface="Arial Black" panose="020B0A04020102020204" pitchFamily="34" charset="0"/>
                <a:cs typeface="Times New Roman" panose="02020603050405020304" pitchFamily="18" charset="0"/>
              </a:rPr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16537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677B6-DBAA-0694-A2DB-34921636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6347"/>
            <a:ext cx="7704000" cy="572700"/>
          </a:xfrm>
        </p:spPr>
        <p:txBody>
          <a:bodyPr/>
          <a:lstStyle/>
          <a:p>
            <a:r>
              <a:rPr lang="en-US" sz="2400" b="0" dirty="0">
                <a:latin typeface="Arial Black" panose="020B0A04020102020204" pitchFamily="34" charset="0"/>
              </a:rPr>
              <a:t>SOFTMAX</a:t>
            </a:r>
          </a:p>
        </p:txBody>
      </p:sp>
      <p:sp>
        <p:nvSpPr>
          <p:cNvPr id="5" name="AutoShape 4" descr="Fonction softmax — Wikipédia">
            <a:extLst>
              <a:ext uri="{FF2B5EF4-FFF2-40B4-BE49-F238E27FC236}">
                <a16:creationId xmlns:a16="http://schemas.microsoft.com/office/drawing/2014/main" id="{7925AC04-39D2-19A1-58F6-A249AF15E26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115100" y="1106501"/>
            <a:ext cx="7521754" cy="37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softmax function is commonly used in the output layer to generate class probabilities for multiclass classification problems.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usually placed as the last layer in the CNN model.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AB9DA-969E-EFAB-FD0A-DC3F15A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2489628"/>
            <a:ext cx="4326111" cy="22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A21FB1-979B-DEEC-3FFB-B70590F4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449" y="1260052"/>
            <a:ext cx="6913800" cy="3456000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Global Context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 and Overfitting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Intensity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Interpretability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Universally Applicable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Adversarial Attacks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Memory Requirements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Handling Sequential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CB35B-3B20-09B1-333C-C7361446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latin typeface="Arial Black" panose="020B0A04020102020204" pitchFamily="34" charset="0"/>
              </a:rPr>
              <a:t>LIMITATIONS OF CNN</a:t>
            </a:r>
          </a:p>
        </p:txBody>
      </p:sp>
    </p:spTree>
    <p:extLst>
      <p:ext uri="{BB962C8B-B14F-4D97-AF65-F5344CB8AC3E}">
        <p14:creationId xmlns:p14="http://schemas.microsoft.com/office/powerpoint/2010/main" val="113963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B3205A-DE2F-6E2A-3CA6-09B327FA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CNN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00E74D-C26B-C022-5052-3888EBEB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814" y="1112200"/>
            <a:ext cx="6039651" cy="3456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Image Classification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Facial Recognition</a:t>
            </a:r>
            <a:endParaRPr lang="en-US" sz="18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Natural Language Processing (NLP)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Video Analysis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Gesture Recognition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Document Analysis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8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46889E-72F4-2BFF-D83B-99A2F2464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834" y="991110"/>
            <a:ext cx="5808215" cy="34560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Object Detection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Medical Imaging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Biometric Security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Emotion Recognition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Financial Fraud Detection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Human Pose Estimation</a:t>
            </a:r>
            <a:endParaRPr lang="en-US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1400" b="1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b="1" dirty="0"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1400" b="1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sz="1400" b="1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A4D8B8E-2651-5886-14AC-DAC58BA0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9494" y="1080300"/>
            <a:ext cx="6039651" cy="2982899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Speech</a:t>
            </a: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Recognition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Healthcare Informatics</a:t>
            </a:r>
            <a:endParaRPr lang="en-US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Social Media Content Analysis</a:t>
            </a:r>
          </a:p>
          <a:p>
            <a: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2000" i="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Handwriting Recognition</a:t>
            </a:r>
          </a:p>
        </p:txBody>
      </p:sp>
    </p:spTree>
    <p:extLst>
      <p:ext uri="{BB962C8B-B14F-4D97-AF65-F5344CB8AC3E}">
        <p14:creationId xmlns:p14="http://schemas.microsoft.com/office/powerpoint/2010/main" val="281853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6FEBB-E67C-3793-BD7F-30DCAA04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DROWSINESS DETECTION USING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A4C6B-0D89-81F8-B277-3C732B2D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27" y="1361514"/>
            <a:ext cx="710116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158090" y="3178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INTRODUCTION</a:t>
            </a:r>
            <a:endParaRPr sz="3000"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246138" y="1108542"/>
            <a:ext cx="6615952" cy="3717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Convolutional Neural Network (CNN) is a type of artificial neural network designed for processing structured grid data, such as images and videos.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purpose of a CNN is to efficiently and automatically learn hierarchical representations of features from input data.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context of image processing, CNNs excel at tasks like image classification, object detection, and image segmentation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Popular CNN architectures include LeNet, AlexNet, VGGNet, GoogLeNet,</a:t>
            </a: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DenseNet, MobileNet ,and ResNet.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endParaRPr lang="en-US" dirty="0">
              <a:solidFill>
                <a:schemeClr val="l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98B22-58F4-C3E1-9785-3A03F644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930" y="851434"/>
            <a:ext cx="6177048" cy="3828142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A5700-9699-7B0A-5BAB-11A982C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19" y="185258"/>
            <a:ext cx="7704000" cy="572700"/>
          </a:xfrm>
        </p:spPr>
        <p:txBody>
          <a:bodyPr/>
          <a:lstStyle/>
          <a:p>
            <a:r>
              <a:rPr lang="en-US" dirty="0"/>
              <a:t>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89EE0-1DD4-BF5A-1A06-9F32790B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40" y="977288"/>
            <a:ext cx="5292557" cy="6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93085-9459-77C4-BF30-8C3DF063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0" y="1755917"/>
            <a:ext cx="5292558" cy="68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904A8-61EC-CCF0-FEE3-875BF6F2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855" y="2565940"/>
            <a:ext cx="5191125" cy="78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5CA6E-CBA2-2E4D-3D20-F5E21C323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55" y="3568651"/>
            <a:ext cx="5191125" cy="7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74F810-CBE9-E1D9-D542-AA4A1323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0" y="714614"/>
            <a:ext cx="4999136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20BE7-D6EF-DDCE-2695-806B0CCC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43" y="645460"/>
            <a:ext cx="46190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ank You Images - Free Download on Freepik">
            <a:extLst>
              <a:ext uri="{FF2B5EF4-FFF2-40B4-BE49-F238E27FC236}">
                <a16:creationId xmlns:a16="http://schemas.microsoft.com/office/drawing/2014/main" id="{39462E39-80B9-5769-2C73-0DE6434D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8" y="630091"/>
            <a:ext cx="4963885" cy="40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35898" y="1313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latin typeface="Arial Black" panose="020B0A04020102020204" pitchFamily="34" charset="0"/>
              </a:rPr>
              <a:t>Characteristics</a:t>
            </a:r>
            <a:br>
              <a:rPr lang="en-US" sz="2000" b="0" dirty="0">
                <a:latin typeface="Arial Black" panose="020B0A04020102020204" pitchFamily="34" charset="0"/>
              </a:rPr>
            </a:br>
            <a:r>
              <a:rPr lang="en-US" sz="2000" b="0" dirty="0">
                <a:latin typeface="Arial Black" panose="020B0A04020102020204" pitchFamily="34" charset="0"/>
              </a:rPr>
              <a:t>of CNN</a:t>
            </a:r>
            <a:endParaRPr sz="2000" b="0" dirty="0">
              <a:latin typeface="Arial Black" panose="020B0A04020102020204" pitchFamily="34" charset="0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512483" y="903003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Convolutional Layers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55716" y="913817"/>
            <a:ext cx="631331" cy="44248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Google Shape;83;p17">
            <a:extLst>
              <a:ext uri="{FF2B5EF4-FFF2-40B4-BE49-F238E27FC236}">
                <a16:creationId xmlns:a16="http://schemas.microsoft.com/office/drawing/2014/main" id="{0E828C2A-3319-ACA1-A7C6-BA1E403B8FBC}"/>
              </a:ext>
            </a:extLst>
          </p:cNvPr>
          <p:cNvSpPr/>
          <p:nvPr/>
        </p:nvSpPr>
        <p:spPr>
          <a:xfrm>
            <a:off x="671036" y="1472400"/>
            <a:ext cx="631331" cy="41636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93AA1F28-711F-8A49-5B46-4C6F0F230D1E}"/>
              </a:ext>
            </a:extLst>
          </p:cNvPr>
          <p:cNvSpPr/>
          <p:nvPr/>
        </p:nvSpPr>
        <p:spPr>
          <a:xfrm>
            <a:off x="655716" y="1995086"/>
            <a:ext cx="631331" cy="38234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4FDC90F0-8845-599E-2DBE-EA5C62EED817}"/>
              </a:ext>
            </a:extLst>
          </p:cNvPr>
          <p:cNvSpPr/>
          <p:nvPr/>
        </p:nvSpPr>
        <p:spPr>
          <a:xfrm>
            <a:off x="623823" y="2468545"/>
            <a:ext cx="631331" cy="42283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" name="Google Shape;83;p17">
            <a:extLst>
              <a:ext uri="{FF2B5EF4-FFF2-40B4-BE49-F238E27FC236}">
                <a16:creationId xmlns:a16="http://schemas.microsoft.com/office/drawing/2014/main" id="{9176B51C-2D73-67A0-E5B6-76304F1363F5}"/>
              </a:ext>
            </a:extLst>
          </p:cNvPr>
          <p:cNvSpPr/>
          <p:nvPr/>
        </p:nvSpPr>
        <p:spPr>
          <a:xfrm>
            <a:off x="606762" y="3002250"/>
            <a:ext cx="631331" cy="48878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" name="Google Shape;83;p17">
            <a:extLst>
              <a:ext uri="{FF2B5EF4-FFF2-40B4-BE49-F238E27FC236}">
                <a16:creationId xmlns:a16="http://schemas.microsoft.com/office/drawing/2014/main" id="{72418FFE-5A02-EA0A-FC94-0F46357797A0}"/>
              </a:ext>
            </a:extLst>
          </p:cNvPr>
          <p:cNvSpPr/>
          <p:nvPr/>
        </p:nvSpPr>
        <p:spPr>
          <a:xfrm>
            <a:off x="606761" y="3573370"/>
            <a:ext cx="631331" cy="51064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" name="Google Shape;83;p17">
            <a:extLst>
              <a:ext uri="{FF2B5EF4-FFF2-40B4-BE49-F238E27FC236}">
                <a16:creationId xmlns:a16="http://schemas.microsoft.com/office/drawing/2014/main" id="{3CFA9FFC-8E8F-9E45-044B-0CA018CCB56A}"/>
              </a:ext>
            </a:extLst>
          </p:cNvPr>
          <p:cNvSpPr/>
          <p:nvPr/>
        </p:nvSpPr>
        <p:spPr>
          <a:xfrm>
            <a:off x="606761" y="4223884"/>
            <a:ext cx="631331" cy="572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7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" name="Google Shape;83;p17">
            <a:extLst>
              <a:ext uri="{FF2B5EF4-FFF2-40B4-BE49-F238E27FC236}">
                <a16:creationId xmlns:a16="http://schemas.microsoft.com/office/drawing/2014/main" id="{47317830-8446-962D-2AD2-79C6758B8287}"/>
              </a:ext>
            </a:extLst>
          </p:cNvPr>
          <p:cNvSpPr/>
          <p:nvPr/>
        </p:nvSpPr>
        <p:spPr>
          <a:xfrm>
            <a:off x="4738949" y="1105657"/>
            <a:ext cx="631331" cy="36451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8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" name="Google Shape;83;p17">
            <a:extLst>
              <a:ext uri="{FF2B5EF4-FFF2-40B4-BE49-F238E27FC236}">
                <a16:creationId xmlns:a16="http://schemas.microsoft.com/office/drawing/2014/main" id="{20A4BFA7-C8FD-C1A9-7C29-7AF292B35C0C}"/>
              </a:ext>
            </a:extLst>
          </p:cNvPr>
          <p:cNvSpPr/>
          <p:nvPr/>
        </p:nvSpPr>
        <p:spPr>
          <a:xfrm>
            <a:off x="4749937" y="1581604"/>
            <a:ext cx="631331" cy="38152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" name="Google Shape;83;p17">
            <a:extLst>
              <a:ext uri="{FF2B5EF4-FFF2-40B4-BE49-F238E27FC236}">
                <a16:creationId xmlns:a16="http://schemas.microsoft.com/office/drawing/2014/main" id="{29CFE57D-EBF4-14E1-5BE9-9E227445C892}"/>
              </a:ext>
            </a:extLst>
          </p:cNvPr>
          <p:cNvSpPr/>
          <p:nvPr/>
        </p:nvSpPr>
        <p:spPr>
          <a:xfrm>
            <a:off x="4749937" y="2086898"/>
            <a:ext cx="631331" cy="48051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10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" name="Google Shape;83;p17">
            <a:extLst>
              <a:ext uri="{FF2B5EF4-FFF2-40B4-BE49-F238E27FC236}">
                <a16:creationId xmlns:a16="http://schemas.microsoft.com/office/drawing/2014/main" id="{4B1180F2-AA3C-5B37-024D-BD9F9B53A7D9}"/>
              </a:ext>
            </a:extLst>
          </p:cNvPr>
          <p:cNvSpPr/>
          <p:nvPr/>
        </p:nvSpPr>
        <p:spPr>
          <a:xfrm>
            <a:off x="4749937" y="2720452"/>
            <a:ext cx="631331" cy="42283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11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" name="Google Shape;83;p17">
            <a:extLst>
              <a:ext uri="{FF2B5EF4-FFF2-40B4-BE49-F238E27FC236}">
                <a16:creationId xmlns:a16="http://schemas.microsoft.com/office/drawing/2014/main" id="{E7907BCB-DFFB-1991-923C-20669FEB6CD0}"/>
              </a:ext>
            </a:extLst>
          </p:cNvPr>
          <p:cNvSpPr/>
          <p:nvPr/>
        </p:nvSpPr>
        <p:spPr>
          <a:xfrm>
            <a:off x="4749937" y="3305612"/>
            <a:ext cx="631331" cy="51064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23720"/>
            </a:scheme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12</a:t>
            </a:r>
            <a:endParaRPr sz="40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" name="Google Shape;81;p17">
            <a:extLst>
              <a:ext uri="{FF2B5EF4-FFF2-40B4-BE49-F238E27FC236}">
                <a16:creationId xmlns:a16="http://schemas.microsoft.com/office/drawing/2014/main" id="{0C0704DA-FB4B-7D68-F4B7-CA3412BD689F}"/>
              </a:ext>
            </a:extLst>
          </p:cNvPr>
          <p:cNvSpPr txBox="1"/>
          <p:nvPr/>
        </p:nvSpPr>
        <p:spPr>
          <a:xfrm>
            <a:off x="2405266" y="4221209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" name="Google Shape;81;p17">
            <a:extLst>
              <a:ext uri="{FF2B5EF4-FFF2-40B4-BE49-F238E27FC236}">
                <a16:creationId xmlns:a16="http://schemas.microsoft.com/office/drawing/2014/main" id="{F258E727-6602-C97B-D950-D3D71F1A1933}"/>
              </a:ext>
            </a:extLst>
          </p:cNvPr>
          <p:cNvSpPr txBox="1"/>
          <p:nvPr/>
        </p:nvSpPr>
        <p:spPr>
          <a:xfrm>
            <a:off x="1553877" y="2495521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Activation Functions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18" name="Google Shape;81;p17">
            <a:extLst>
              <a:ext uri="{FF2B5EF4-FFF2-40B4-BE49-F238E27FC236}">
                <a16:creationId xmlns:a16="http://schemas.microsoft.com/office/drawing/2014/main" id="{8458FC25-D03F-1C40-DBDC-2588775DAC68}"/>
              </a:ext>
            </a:extLst>
          </p:cNvPr>
          <p:cNvSpPr txBox="1"/>
          <p:nvPr/>
        </p:nvSpPr>
        <p:spPr>
          <a:xfrm>
            <a:off x="1553877" y="3026121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Weight Sharing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19" name="Google Shape;81;p17">
            <a:extLst>
              <a:ext uri="{FF2B5EF4-FFF2-40B4-BE49-F238E27FC236}">
                <a16:creationId xmlns:a16="http://schemas.microsoft.com/office/drawing/2014/main" id="{F17A03E3-E406-5CD8-945C-4DECE96DE3C5}"/>
              </a:ext>
            </a:extLst>
          </p:cNvPr>
          <p:cNvSpPr txBox="1"/>
          <p:nvPr/>
        </p:nvSpPr>
        <p:spPr>
          <a:xfrm>
            <a:off x="1656586" y="3612782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Stride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0" name="Google Shape;81;p17">
            <a:extLst>
              <a:ext uri="{FF2B5EF4-FFF2-40B4-BE49-F238E27FC236}">
                <a16:creationId xmlns:a16="http://schemas.microsoft.com/office/drawing/2014/main" id="{913C1E71-59DC-A30D-B93F-C62D8B7A85DB}"/>
              </a:ext>
            </a:extLst>
          </p:cNvPr>
          <p:cNvSpPr txBox="1"/>
          <p:nvPr/>
        </p:nvSpPr>
        <p:spPr>
          <a:xfrm>
            <a:off x="1656586" y="4262555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Padding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1" name="Google Shape;81;p17">
            <a:extLst>
              <a:ext uri="{FF2B5EF4-FFF2-40B4-BE49-F238E27FC236}">
                <a16:creationId xmlns:a16="http://schemas.microsoft.com/office/drawing/2014/main" id="{5A9E34D0-0C6F-F6ED-72EA-1256118664C9}"/>
              </a:ext>
            </a:extLst>
          </p:cNvPr>
          <p:cNvSpPr txBox="1"/>
          <p:nvPr/>
        </p:nvSpPr>
        <p:spPr>
          <a:xfrm>
            <a:off x="5839221" y="1096997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Feature Maps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2" name="Google Shape;81;p17">
            <a:extLst>
              <a:ext uri="{FF2B5EF4-FFF2-40B4-BE49-F238E27FC236}">
                <a16:creationId xmlns:a16="http://schemas.microsoft.com/office/drawing/2014/main" id="{508766DD-9206-815B-8DAE-67DD1B03FC27}"/>
              </a:ext>
            </a:extLst>
          </p:cNvPr>
          <p:cNvSpPr txBox="1"/>
          <p:nvPr/>
        </p:nvSpPr>
        <p:spPr>
          <a:xfrm>
            <a:off x="5872945" y="1545718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Dropout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3" name="Google Shape;81;p17">
            <a:extLst>
              <a:ext uri="{FF2B5EF4-FFF2-40B4-BE49-F238E27FC236}">
                <a16:creationId xmlns:a16="http://schemas.microsoft.com/office/drawing/2014/main" id="{DF03DF57-3125-1989-CD81-CA42AB8F201E}"/>
              </a:ext>
            </a:extLst>
          </p:cNvPr>
          <p:cNvSpPr txBox="1"/>
          <p:nvPr/>
        </p:nvSpPr>
        <p:spPr>
          <a:xfrm>
            <a:off x="5884698" y="2821704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Optimization Algorithms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4" name="Google Shape;81;p17">
            <a:extLst>
              <a:ext uri="{FF2B5EF4-FFF2-40B4-BE49-F238E27FC236}">
                <a16:creationId xmlns:a16="http://schemas.microsoft.com/office/drawing/2014/main" id="{9EE7E272-4C84-976F-99D9-20567E231CFD}"/>
              </a:ext>
            </a:extLst>
          </p:cNvPr>
          <p:cNvSpPr txBox="1"/>
          <p:nvPr/>
        </p:nvSpPr>
        <p:spPr>
          <a:xfrm>
            <a:off x="5884698" y="2042221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Loss Function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5" name="Google Shape;81;p17">
            <a:extLst>
              <a:ext uri="{FF2B5EF4-FFF2-40B4-BE49-F238E27FC236}">
                <a16:creationId xmlns:a16="http://schemas.microsoft.com/office/drawing/2014/main" id="{DB501E65-CA9D-88A4-60FC-38881198F829}"/>
              </a:ext>
            </a:extLst>
          </p:cNvPr>
          <p:cNvSpPr txBox="1"/>
          <p:nvPr/>
        </p:nvSpPr>
        <p:spPr>
          <a:xfrm>
            <a:off x="5898079" y="3372405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Softmax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6" name="Google Shape;81;p17">
            <a:extLst>
              <a:ext uri="{FF2B5EF4-FFF2-40B4-BE49-F238E27FC236}">
                <a16:creationId xmlns:a16="http://schemas.microsoft.com/office/drawing/2014/main" id="{22859E0B-BAF9-97D7-4962-6E3108E23862}"/>
              </a:ext>
            </a:extLst>
          </p:cNvPr>
          <p:cNvSpPr txBox="1"/>
          <p:nvPr/>
        </p:nvSpPr>
        <p:spPr>
          <a:xfrm>
            <a:off x="1607534" y="1470175"/>
            <a:ext cx="2155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Pooling Layers</a:t>
            </a:r>
            <a:endParaRPr sz="1600" dirty="0">
              <a:solidFill>
                <a:schemeClr val="lt2"/>
              </a:solidFill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3AA44-DA66-A161-BEC3-6EA33C8E24EC}"/>
              </a:ext>
            </a:extLst>
          </p:cNvPr>
          <p:cNvSpPr txBox="1"/>
          <p:nvPr/>
        </p:nvSpPr>
        <p:spPr>
          <a:xfrm>
            <a:off x="1605059" y="1981831"/>
            <a:ext cx="200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D333E8-BF88-1AA5-B2C9-96CAFD9F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55C619B-CA47-0809-A99D-3BB7640C0B0C}"/>
              </a:ext>
            </a:extLst>
          </p:cNvPr>
          <p:cNvSpPr txBox="1">
            <a:spLocks/>
          </p:cNvSpPr>
          <p:nvPr/>
        </p:nvSpPr>
        <p:spPr>
          <a:xfrm>
            <a:off x="914399" y="1173673"/>
            <a:ext cx="7704000" cy="3651900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use convolutional layers to scan an input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image or feature map using small, learnable filters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(kernels).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filters slide over the input data, applying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convolution operations to detect patterns and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features.</a:t>
            </a:r>
          </a:p>
          <a:p>
            <a:pPr marL="1397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 are responsible for feature</a:t>
            </a:r>
          </a:p>
          <a:p>
            <a:pPr marL="139700" indent="0">
              <a:buFont typeface="Anaheim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extraction.</a:t>
            </a:r>
          </a:p>
        </p:txBody>
      </p:sp>
      <p:pic>
        <p:nvPicPr>
          <p:cNvPr id="6" name="Picture 2" descr="Beginners Guide to Convolutional Neural Networks | by Sabina Pokhrel |  Towards Data Science">
            <a:extLst>
              <a:ext uri="{FF2B5EF4-FFF2-40B4-BE49-F238E27FC236}">
                <a16:creationId xmlns:a16="http://schemas.microsoft.com/office/drawing/2014/main" id="{C01EB120-6F3B-EA46-B046-BF89C40E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7" y="1313970"/>
            <a:ext cx="2676443" cy="31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9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311100-4203-9568-D049-80F54D27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100" y="973888"/>
            <a:ext cx="7529438" cy="3768424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The main purpose of pooling layer is to progressively reduce the</a:t>
            </a:r>
          </a:p>
          <a:p>
            <a:pPr marL="139700" indent="0">
              <a:buNone/>
            </a:pPr>
            <a:r>
              <a:rPr lang="en-US" dirty="0"/>
              <a:t>        spatial size of the input image, so that number of computations in the</a:t>
            </a:r>
          </a:p>
          <a:p>
            <a:pPr marL="139700" indent="0">
              <a:buNone/>
            </a:pPr>
            <a:r>
              <a:rPr lang="en-US" dirty="0"/>
              <a:t>        network are reduced.</a:t>
            </a:r>
          </a:p>
          <a:p>
            <a:endParaRPr lang="en-US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dirty="0"/>
              <a:t>Pooling performs down sampling by reducing the size and sends only</a:t>
            </a:r>
          </a:p>
          <a:p>
            <a:pPr marL="139700" indent="0">
              <a:buNone/>
            </a:pPr>
            <a:r>
              <a:rPr lang="en-US" dirty="0"/>
              <a:t>       the important data to next layers in CNN.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B5B00-E641-E6AB-BD0B-108F4CAE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1" y="401188"/>
            <a:ext cx="7704000" cy="572700"/>
          </a:xfrm>
        </p:spPr>
        <p:txBody>
          <a:bodyPr/>
          <a:lstStyle/>
          <a:p>
            <a:r>
              <a:rPr lang="en-US" sz="2400" b="0" dirty="0">
                <a:latin typeface="Arial Black" panose="020B0A04020102020204" pitchFamily="34" charset="0"/>
              </a:rPr>
              <a:t>POOLING LAYERS</a:t>
            </a:r>
          </a:p>
        </p:txBody>
      </p:sp>
      <p:pic>
        <p:nvPicPr>
          <p:cNvPr id="4" name="Picture 3" descr="Beginners Guide to Convolutional Neural Networks | by Sabina Pokhrel |  Towards Data Science">
            <a:extLst>
              <a:ext uri="{FF2B5EF4-FFF2-40B4-BE49-F238E27FC236}">
                <a16:creationId xmlns:a16="http://schemas.microsoft.com/office/drawing/2014/main" id="{E8B1CEDC-831B-8EE1-6FDB-DE1D26C4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644268"/>
            <a:ext cx="5880100" cy="2098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24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B023C-A9BB-CC07-1C9D-1F795EDA9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100" y="1147999"/>
            <a:ext cx="7309000" cy="3585365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 are used to perform high-level reasoning and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classification.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layers take the output from the previous layers and map it to the</a:t>
            </a:r>
          </a:p>
          <a:p>
            <a:pPr marL="1397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desired output, such as class probabilities.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A7455-7956-2416-8490-347A4868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26755-B649-C3A8-C9A0-68E3E4B2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2720344"/>
            <a:ext cx="5632398" cy="2013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0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20EE8-CF7F-8AAF-5AEC-FCE850A95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271" y="1336892"/>
            <a:ext cx="6710562" cy="2343760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accent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activation function is a</a:t>
            </a:r>
            <a:r>
              <a:rPr lang="en-US" sz="1800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operation applied 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800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each neuron's output in a neural network layer.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functions introduce</a:t>
            </a:r>
            <a:r>
              <a:rPr lang="en-US" sz="1800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non-linearities to the network, allowing it to learn complex </a:t>
            </a:r>
            <a:r>
              <a:rPr lang="en-US" sz="1800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patterns and relationships in the           data.</a:t>
            </a:r>
          </a:p>
          <a:p>
            <a:pPr marL="139700" indent="0">
              <a:buClr>
                <a:schemeClr val="accent4"/>
              </a:buClr>
              <a:buNone/>
            </a:pP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64CF3-F131-64CE-3B6D-5430661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33" y="539500"/>
            <a:ext cx="7704000" cy="572700"/>
          </a:xfrm>
        </p:spPr>
        <p:txBody>
          <a:bodyPr/>
          <a:lstStyle/>
          <a:p>
            <a:r>
              <a:rPr lang="en-US" sz="2000" b="0" dirty="0">
                <a:latin typeface="Arial Black" panose="020B0A04020102020204" pitchFamily="34" charset="0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405570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5799C-C1F7-027E-7235-6A8678E2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45" y="1091133"/>
            <a:ext cx="7386655" cy="3743388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sharing is a way to reduce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 number of parameters while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allowing for more robust feature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detection.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property enables the network 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 recognize patterns anywhere </a:t>
            </a:r>
          </a:p>
          <a:p>
            <a:pPr marL="139700" indent="0">
              <a:buClr>
                <a:schemeClr val="accent4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the image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8B10D-218C-DFB5-4188-3C9FB1A2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8979"/>
            <a:ext cx="7704000" cy="572700"/>
          </a:xfrm>
        </p:spPr>
        <p:txBody>
          <a:bodyPr/>
          <a:lstStyle/>
          <a:p>
            <a:r>
              <a:rPr lang="en-US" sz="2000" b="0" dirty="0">
                <a:latin typeface="Arial Black" panose="020B0A04020102020204" pitchFamily="34" charset="0"/>
                <a:cs typeface="Times New Roman" panose="02020603050405020304" pitchFamily="18" charset="0"/>
              </a:rPr>
              <a:t>WEIGHT SHARING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2DCE7-3161-C073-8F12-25B75B641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1498387"/>
            <a:ext cx="3460114" cy="2553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21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CBFAE8-59C0-B36B-8491-E6384359E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is the number of pixels shifts over the input matrix. When the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stride is 1 then we move the filters to 1 pixel at a time.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stride is 2 then we move the filters to 2 pixels at a time and so 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4A6226-AE48-1510-A85C-AEE49756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FFF3E-48A4-C45A-232D-4ED121F2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20" y="2789305"/>
            <a:ext cx="3834332" cy="181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79893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722</Words>
  <Application>Microsoft Office PowerPoint</Application>
  <PresentationFormat>On-screen Show (16:9)</PresentationFormat>
  <Paragraphs>151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Times New Roman</vt:lpstr>
      <vt:lpstr>Segoe UI Black</vt:lpstr>
      <vt:lpstr>Anaheim</vt:lpstr>
      <vt:lpstr>Arial Black</vt:lpstr>
      <vt:lpstr>Fira Sans Condensed Light</vt:lpstr>
      <vt:lpstr>Arial</vt:lpstr>
      <vt:lpstr>Roboto Condensed Light</vt:lpstr>
      <vt:lpstr>Calibri</vt:lpstr>
      <vt:lpstr>Segoe UI</vt:lpstr>
      <vt:lpstr>Rajdhani</vt:lpstr>
      <vt:lpstr>Fira Sans Condensed</vt:lpstr>
      <vt:lpstr>Wingdings</vt:lpstr>
      <vt:lpstr>AI Tech Agency Infographics by Slidesgo</vt:lpstr>
      <vt:lpstr>Convolutional Neural Network (CNN) </vt:lpstr>
      <vt:lpstr>INTRODUCTION</vt:lpstr>
      <vt:lpstr>Characteristics of CNN</vt:lpstr>
      <vt:lpstr>CONVOLUTIONAL LAYERS</vt:lpstr>
      <vt:lpstr>POOLING LAYERS</vt:lpstr>
      <vt:lpstr>FULLY CONNECTED LAYERS</vt:lpstr>
      <vt:lpstr>ACTIVATION FUNCTIONS</vt:lpstr>
      <vt:lpstr>WEIGHT SHARING</vt:lpstr>
      <vt:lpstr>STRIDE</vt:lpstr>
      <vt:lpstr>PADDING</vt:lpstr>
      <vt:lpstr>PowerPoint Presentation</vt:lpstr>
      <vt:lpstr>LOSS FUNCTION</vt:lpstr>
      <vt:lpstr>OPTIMIZATION ALGORITHMS</vt:lpstr>
      <vt:lpstr>SOFTMAX</vt:lpstr>
      <vt:lpstr>LIMITATIONS OF CNN</vt:lpstr>
      <vt:lpstr>APPLICATIONS OF CNN</vt:lpstr>
      <vt:lpstr>PowerPoint Presentation</vt:lpstr>
      <vt:lpstr>PowerPoint Presentation</vt:lpstr>
      <vt:lpstr>DROWSINESS DETECTION USING CNN</vt:lpstr>
      <vt:lpstr>SCORES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(CNN) </dc:title>
  <dc:creator>MACHINE LEARNING</dc:creator>
  <cp:lastModifiedBy>MACHINE LEARNING</cp:lastModifiedBy>
  <cp:revision>25</cp:revision>
  <dcterms:modified xsi:type="dcterms:W3CDTF">2024-01-24T17:31:53Z</dcterms:modified>
</cp:coreProperties>
</file>