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3.jp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5.jpg"/><Relationship Id="rId7" Type="http://schemas.openxmlformats.org/officeDocument/2006/relationships/image" Target="../media/image12.jpg"/><Relationship Id="rId8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719221"/>
            <a:ext cx="9144000" cy="186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w-IL"/>
              <a:t>קורס </a:t>
            </a:r>
            <a:r>
              <a:rPr b="1" lang="iw-IL"/>
              <a:t>E2E</a:t>
            </a:r>
            <a:br>
              <a:rPr lang="iw-IL"/>
            </a:br>
            <a:r>
              <a:rPr lang="iw-IL" sz="3600"/>
              <a:t>פרויקט חידון בנושא </a:t>
            </a:r>
            <a:br>
              <a:rPr lang="iw-IL"/>
            </a:br>
            <a:r>
              <a:rPr lang="iw-IL"/>
              <a:t>"מאכלים"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7"/>
            <a:ext cx="9144000" cy="2790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w-IL" u="sng"/>
              <a:t>מגישים</a:t>
            </a:r>
            <a:r>
              <a:rPr lang="iw-IL"/>
              <a:t>:</a:t>
            </a:r>
            <a:endParaRPr/>
          </a:p>
          <a:p>
            <a:pPr indent="0" lvl="0" mar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w-IL"/>
              <a:t>אזגורי ישי</a:t>
            </a:r>
            <a:endParaRPr/>
          </a:p>
          <a:p>
            <a:pPr indent="0" lvl="0" mar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w-IL"/>
              <a:t>אזולאי שראל</a:t>
            </a:r>
            <a:endParaRPr/>
          </a:p>
          <a:p>
            <a:pPr indent="0" lvl="0" mar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w-IL"/>
              <a:t>גסקובסקי גל</a:t>
            </a:r>
            <a:endParaRPr/>
          </a:p>
          <a:p>
            <a:pPr indent="0" lvl="0" mar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w-IL"/>
              <a:t>דגו יוסף</a:t>
            </a:r>
            <a:endParaRPr/>
          </a:p>
          <a:p>
            <a:pPr indent="0" lvl="0" mar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w-IL"/>
              <a:t>מראי שלמה</a:t>
            </a:r>
            <a:endParaRPr/>
          </a:p>
          <a:p>
            <a:pPr indent="0" lvl="0" mar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w-IL"/>
              <a:t>נחמני דניאל</a:t>
            </a:r>
            <a:endParaRPr/>
          </a:p>
          <a:p>
            <a:pPr indent="0" lvl="0" mar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w-IL"/>
              <a:t>ספורי נידאל</a:t>
            </a:r>
            <a:endParaRPr/>
          </a:p>
          <a:p>
            <a:pPr indent="0" lvl="0" mar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w-IL"/>
              <a:t>צ'רקסוב איתן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w-IL"/>
              <a:t>מבנה כללי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89284" y="1825625"/>
            <a:ext cx="1086451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w-IL"/>
              <a:t>המערכת תכלול </a:t>
            </a:r>
            <a:r>
              <a:rPr b="1" lang="iw-IL"/>
              <a:t>40 שאלות, </a:t>
            </a:r>
            <a:r>
              <a:rPr lang="iw-IL"/>
              <a:t>כל שאלה תתייחס למאכל מסוים</a:t>
            </a:r>
            <a:endParaRPr/>
          </a:p>
          <a:p>
            <a:pPr indent="0" lvl="0" mar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w-IL"/>
              <a:t>בנוסף תכלול המערכת </a:t>
            </a:r>
            <a:r>
              <a:rPr b="1" lang="iw-IL"/>
              <a:t>10 זוגות קלפים למשחק זיכרון</a:t>
            </a:r>
            <a:endParaRPr/>
          </a:p>
          <a:p>
            <a:pPr indent="0" lvl="0" mar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iw-IL"/>
              <a:t>השאלות יחולקו ל-2 קבוצות לפי מבנה השאלה:</a:t>
            </a:r>
            <a:endParaRPr/>
          </a:p>
          <a:p>
            <a:pPr indent="-514350" lvl="0" marL="51435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iw-IL"/>
              <a:t>20 שאלות </a:t>
            </a:r>
            <a:r>
              <a:rPr b="1" lang="iw-IL"/>
              <a:t>רשימת רכיבים</a:t>
            </a:r>
            <a:endParaRPr/>
          </a:p>
          <a:p>
            <a:pPr indent="-514350" lvl="0" marL="51435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iw-IL"/>
              <a:t>20 שאלות </a:t>
            </a:r>
            <a:r>
              <a:rPr b="1" lang="iw-IL"/>
              <a:t>נכון\לא נכון</a:t>
            </a:r>
            <a:endParaRPr/>
          </a:p>
          <a:p>
            <a:pPr indent="-403225" lvl="0" marL="51435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iw-IL"/>
              <a:t>החידון יהיה מורכב מ-3 שלבים:</a:t>
            </a:r>
            <a:endParaRPr/>
          </a:p>
          <a:p>
            <a:pPr indent="-514350" lvl="0" marL="51435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iw-IL"/>
              <a:t>שלב א' – </a:t>
            </a:r>
            <a:r>
              <a:rPr lang="iw-IL"/>
              <a:t>5 שאלות "נחש מאכל לפי רשימת הרכיבים"</a:t>
            </a:r>
            <a:endParaRPr/>
          </a:p>
          <a:p>
            <a:pPr indent="-514350" lvl="0" marL="51435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iw-IL"/>
              <a:t>שלב ב' </a:t>
            </a:r>
            <a:r>
              <a:rPr lang="iw-IL"/>
              <a:t>– 5 שאלות "התאם את הרכיבים למאכל"</a:t>
            </a:r>
            <a:endParaRPr/>
          </a:p>
          <a:p>
            <a:pPr indent="-514350" lvl="0" marL="51435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iw-IL"/>
              <a:t>שלב ג' </a:t>
            </a:r>
            <a:r>
              <a:rPr lang="iw-IL"/>
              <a:t>– משחק זיכרון, 6 זוגות קלפים</a:t>
            </a:r>
            <a:endParaRPr/>
          </a:p>
          <a:p>
            <a:pPr indent="-403225" lvl="0" marL="51435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iw-IL"/>
              <a:t>בחירת השאלות\זוגות הקלפים </a:t>
            </a:r>
            <a:r>
              <a:rPr lang="iw-IL"/>
              <a:t>תתבצע ע"י המערכת באופן אקראי</a:t>
            </a:r>
            <a:endParaRPr/>
          </a:p>
          <a:p>
            <a:pPr indent="0" lvl="0" mar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iw-IL"/>
              <a:t>המערכת תבצע שקלול הביצועים </a:t>
            </a:r>
            <a:r>
              <a:rPr lang="iw-IL"/>
              <a:t>של המשתמש ותספק לו משוב בהתאם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w-IL"/>
              <a:t>מבנה כללי: </a:t>
            </a:r>
            <a:r>
              <a:rPr lang="iw-IL">
                <a:latin typeface="Arial"/>
                <a:ea typeface="Arial"/>
                <a:cs typeface="Arial"/>
                <a:sym typeface="Arial"/>
              </a:rPr>
              <a:t>תרשים</a:t>
            </a:r>
            <a:endParaRPr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454661" y="2003484"/>
            <a:ext cx="11372416" cy="1748862"/>
            <a:chOff x="1059706" y="4702943"/>
            <a:chExt cx="11372416" cy="1748862"/>
          </a:xfrm>
        </p:grpSpPr>
        <p:grpSp>
          <p:nvGrpSpPr>
            <p:cNvPr id="102" name="Google Shape;102;p15"/>
            <p:cNvGrpSpPr/>
            <p:nvPr/>
          </p:nvGrpSpPr>
          <p:grpSpPr>
            <a:xfrm>
              <a:off x="1059706" y="4702946"/>
              <a:ext cx="2224419" cy="1748859"/>
              <a:chOff x="3693814" y="4744016"/>
              <a:chExt cx="2224419" cy="1748859"/>
            </a:xfrm>
          </p:grpSpPr>
          <p:sp>
            <p:nvSpPr>
              <p:cNvPr id="103" name="Google Shape;103;p15"/>
              <p:cNvSpPr/>
              <p:nvPr/>
            </p:nvSpPr>
            <p:spPr>
              <a:xfrm>
                <a:off x="3693814" y="4744016"/>
                <a:ext cx="2224419" cy="1748859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iw-IL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שלב א:</a:t>
                </a:r>
                <a:endParaRPr/>
              </a:p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נחש מאכל 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לפי רשימת הרכיבים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4" name="Google Shape;104;p15"/>
              <p:cNvGrpSpPr/>
              <p:nvPr/>
            </p:nvGrpSpPr>
            <p:grpSpPr>
              <a:xfrm>
                <a:off x="4349190" y="6058159"/>
                <a:ext cx="913665" cy="217284"/>
                <a:chOff x="5269117" y="2516863"/>
                <a:chExt cx="913665" cy="217284"/>
              </a:xfrm>
            </p:grpSpPr>
            <p:sp>
              <p:nvSpPr>
                <p:cNvPr id="105" name="Google Shape;105;p15"/>
                <p:cNvSpPr/>
                <p:nvPr/>
              </p:nvSpPr>
              <p:spPr>
                <a:xfrm>
                  <a:off x="5269117" y="2516863"/>
                  <a:ext cx="162962" cy="217284"/>
                </a:xfrm>
                <a:prstGeom prst="flowChartProcess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iw-IL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?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15"/>
                <p:cNvSpPr/>
                <p:nvPr/>
              </p:nvSpPr>
              <p:spPr>
                <a:xfrm>
                  <a:off x="5457235" y="2516863"/>
                  <a:ext cx="162962" cy="217284"/>
                </a:xfrm>
                <a:prstGeom prst="flowChartProcess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iw-IL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?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15"/>
                <p:cNvSpPr/>
                <p:nvPr/>
              </p:nvSpPr>
              <p:spPr>
                <a:xfrm>
                  <a:off x="5645353" y="2516863"/>
                  <a:ext cx="162962" cy="217284"/>
                </a:xfrm>
                <a:prstGeom prst="flowChartProcess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iw-IL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?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15"/>
                <p:cNvSpPr/>
                <p:nvPr/>
              </p:nvSpPr>
              <p:spPr>
                <a:xfrm>
                  <a:off x="5830500" y="2516863"/>
                  <a:ext cx="162962" cy="217284"/>
                </a:xfrm>
                <a:prstGeom prst="flowChartProcess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iw-IL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?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15"/>
                <p:cNvSpPr/>
                <p:nvPr/>
              </p:nvSpPr>
              <p:spPr>
                <a:xfrm>
                  <a:off x="6019820" y="2516863"/>
                  <a:ext cx="162962" cy="217284"/>
                </a:xfrm>
                <a:prstGeom prst="flowChartProcess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iw-IL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?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0" name="Google Shape;110;p15"/>
            <p:cNvGrpSpPr/>
            <p:nvPr/>
          </p:nvGrpSpPr>
          <p:grpSpPr>
            <a:xfrm>
              <a:off x="4126351" y="4702946"/>
              <a:ext cx="2224419" cy="1748859"/>
              <a:chOff x="3693814" y="4744016"/>
              <a:chExt cx="2224419" cy="1748859"/>
            </a:xfrm>
          </p:grpSpPr>
          <p:sp>
            <p:nvSpPr>
              <p:cNvPr id="111" name="Google Shape;111;p15"/>
              <p:cNvSpPr/>
              <p:nvPr/>
            </p:nvSpPr>
            <p:spPr>
              <a:xfrm>
                <a:off x="3693814" y="4744016"/>
                <a:ext cx="2224419" cy="1748859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iw-IL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שלב ב:</a:t>
                </a:r>
                <a:endParaRPr/>
              </a:p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התאם את הרכיבים למאכל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2" name="Google Shape;112;p15"/>
              <p:cNvGrpSpPr/>
              <p:nvPr/>
            </p:nvGrpSpPr>
            <p:grpSpPr>
              <a:xfrm>
                <a:off x="4349190" y="6058159"/>
                <a:ext cx="913665" cy="217284"/>
                <a:chOff x="5269117" y="2516863"/>
                <a:chExt cx="913665" cy="217284"/>
              </a:xfrm>
            </p:grpSpPr>
            <p:sp>
              <p:nvSpPr>
                <p:cNvPr id="113" name="Google Shape;113;p15"/>
                <p:cNvSpPr/>
                <p:nvPr/>
              </p:nvSpPr>
              <p:spPr>
                <a:xfrm>
                  <a:off x="5269117" y="2516863"/>
                  <a:ext cx="162962" cy="217284"/>
                </a:xfrm>
                <a:prstGeom prst="flowChartProcess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iw-IL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?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114;p15"/>
                <p:cNvSpPr/>
                <p:nvPr/>
              </p:nvSpPr>
              <p:spPr>
                <a:xfrm>
                  <a:off x="5457235" y="2516863"/>
                  <a:ext cx="162962" cy="217284"/>
                </a:xfrm>
                <a:prstGeom prst="flowChartProcess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iw-IL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?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115;p15"/>
                <p:cNvSpPr/>
                <p:nvPr/>
              </p:nvSpPr>
              <p:spPr>
                <a:xfrm>
                  <a:off x="5645353" y="2516863"/>
                  <a:ext cx="162962" cy="217284"/>
                </a:xfrm>
                <a:prstGeom prst="flowChartProcess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iw-IL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?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116;p15"/>
                <p:cNvSpPr/>
                <p:nvPr/>
              </p:nvSpPr>
              <p:spPr>
                <a:xfrm>
                  <a:off x="5830500" y="2516863"/>
                  <a:ext cx="162962" cy="217284"/>
                </a:xfrm>
                <a:prstGeom prst="flowChartProcess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iw-IL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?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117;p15"/>
                <p:cNvSpPr/>
                <p:nvPr/>
              </p:nvSpPr>
              <p:spPr>
                <a:xfrm>
                  <a:off x="6019820" y="2516863"/>
                  <a:ext cx="162962" cy="217284"/>
                </a:xfrm>
                <a:prstGeom prst="flowChartProcess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iw-IL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?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8" name="Google Shape;118;p15"/>
            <p:cNvSpPr/>
            <p:nvPr/>
          </p:nvSpPr>
          <p:spPr>
            <a:xfrm>
              <a:off x="3404905" y="5019816"/>
              <a:ext cx="628462" cy="111511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6443754" y="5019816"/>
              <a:ext cx="628462" cy="111511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9486523" y="5001410"/>
              <a:ext cx="628462" cy="111511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7169386" y="4702944"/>
              <a:ext cx="2224419" cy="1748859"/>
            </a:xfrm>
            <a:prstGeom prst="roundRect">
              <a:avLst>
                <a:gd fmla="val 16667" name="adj"/>
              </a:avLst>
            </a:prstGeom>
            <a:solidFill>
              <a:srgbClr val="F4B08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שלב ג:</a:t>
              </a:r>
              <a:endParaRPr/>
            </a:p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w-IL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משחק זיכרון</a:t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10207703" y="4702943"/>
              <a:ext cx="2224419" cy="1748859"/>
            </a:xfrm>
            <a:prstGeom prst="roundRect">
              <a:avLst>
                <a:gd fmla="val 16667" name="adj"/>
              </a:avLst>
            </a:prstGeom>
            <a:solidFill>
              <a:srgbClr val="F4B08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סיכום:</a:t>
              </a:r>
              <a:endParaRPr/>
            </a:p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w-IL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משוב על הביצועים</a:t>
              </a:r>
              <a:endParaRPr/>
            </a:p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w-IL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קבלת פרס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15"/>
          <p:cNvGrpSpPr/>
          <p:nvPr/>
        </p:nvGrpSpPr>
        <p:grpSpPr>
          <a:xfrm>
            <a:off x="287863" y="4775998"/>
            <a:ext cx="2656981" cy="1924324"/>
            <a:chOff x="3992578" y="4771468"/>
            <a:chExt cx="2656981" cy="1924324"/>
          </a:xfrm>
        </p:grpSpPr>
        <p:sp>
          <p:nvSpPr>
            <p:cNvPr id="124" name="Google Shape;124;p15"/>
            <p:cNvSpPr/>
            <p:nvPr/>
          </p:nvSpPr>
          <p:spPr>
            <a:xfrm>
              <a:off x="3992578" y="4771468"/>
              <a:ext cx="2656981" cy="1924324"/>
            </a:xfrm>
            <a:prstGeom prst="flowChartMultidocumen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w-IL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שאלות</a:t>
              </a:r>
              <a:r>
                <a:rPr b="1" i="0" lang="iw-IL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"רכיבים"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" name="Google Shape;125;p15"/>
            <p:cNvGrpSpPr/>
            <p:nvPr/>
          </p:nvGrpSpPr>
          <p:grpSpPr>
            <a:xfrm>
              <a:off x="4094975" y="5546172"/>
              <a:ext cx="915885" cy="938805"/>
              <a:chOff x="5269117" y="2516863"/>
              <a:chExt cx="915885" cy="938805"/>
            </a:xfrm>
          </p:grpSpPr>
          <p:sp>
            <p:nvSpPr>
              <p:cNvPr id="126" name="Google Shape;126;p15"/>
              <p:cNvSpPr/>
              <p:nvPr/>
            </p:nvSpPr>
            <p:spPr>
              <a:xfrm>
                <a:off x="5269117" y="2516863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5457235" y="2516863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5645353" y="2516863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5830500" y="2516863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6019820" y="2516863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5269117" y="2757370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5457235" y="2757370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5645353" y="2757370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5830500" y="2757370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6019820" y="2757370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5271337" y="2997877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5459455" y="2997877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5647573" y="2997877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5832720" y="2997877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6022040" y="2997877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5269117" y="3238384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5457235" y="3238384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5645353" y="3238384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5830500" y="3238384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6019820" y="3238384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6" name="Google Shape;146;p15"/>
          <p:cNvGrpSpPr/>
          <p:nvPr/>
        </p:nvGrpSpPr>
        <p:grpSpPr>
          <a:xfrm>
            <a:off x="6486915" y="4760921"/>
            <a:ext cx="2656981" cy="1924324"/>
            <a:chOff x="3992578" y="4771468"/>
            <a:chExt cx="2656981" cy="1924324"/>
          </a:xfrm>
        </p:grpSpPr>
        <p:sp>
          <p:nvSpPr>
            <p:cNvPr id="147" name="Google Shape;147;p15"/>
            <p:cNvSpPr/>
            <p:nvPr/>
          </p:nvSpPr>
          <p:spPr>
            <a:xfrm>
              <a:off x="3992578" y="4771468"/>
              <a:ext cx="2656981" cy="1924324"/>
            </a:xfrm>
            <a:prstGeom prst="flowChartMultidocumen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זוגות קלפים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8" name="Google Shape;148;p15"/>
            <p:cNvGrpSpPr/>
            <p:nvPr/>
          </p:nvGrpSpPr>
          <p:grpSpPr>
            <a:xfrm>
              <a:off x="4094975" y="5546172"/>
              <a:ext cx="915885" cy="938805"/>
              <a:chOff x="5269117" y="2516863"/>
              <a:chExt cx="915885" cy="938805"/>
            </a:xfrm>
          </p:grpSpPr>
          <p:sp>
            <p:nvSpPr>
              <p:cNvPr id="149" name="Google Shape;149;p15"/>
              <p:cNvSpPr/>
              <p:nvPr/>
            </p:nvSpPr>
            <p:spPr>
              <a:xfrm>
                <a:off x="5269117" y="2516863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5457235" y="2516863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5645353" y="2516863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5830500" y="2516863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6019820" y="2516863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5269117" y="2757370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5457235" y="2757370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5645353" y="2757370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5830500" y="2757370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6019820" y="2757370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5271337" y="2997877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5459455" y="2997877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5647573" y="2997877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5832720" y="2997877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6022040" y="2997877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5269117" y="3238384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5457235" y="3238384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5645353" y="3238384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5830500" y="3238384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6019820" y="3238384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9" name="Google Shape;169;p15"/>
          <p:cNvGrpSpPr/>
          <p:nvPr/>
        </p:nvGrpSpPr>
        <p:grpSpPr>
          <a:xfrm>
            <a:off x="1496845" y="3831569"/>
            <a:ext cx="256055" cy="763028"/>
            <a:chOff x="7753351" y="5519032"/>
            <a:chExt cx="256055" cy="1056720"/>
          </a:xfrm>
        </p:grpSpPr>
        <p:cxnSp>
          <p:nvCxnSpPr>
            <p:cNvPr id="170" name="Google Shape;170;p15"/>
            <p:cNvCxnSpPr/>
            <p:nvPr/>
          </p:nvCxnSpPr>
          <p:spPr>
            <a:xfrm rot="-5400000">
              <a:off x="7361539" y="5927883"/>
              <a:ext cx="1056717" cy="239016"/>
            </a:xfrm>
            <a:prstGeom prst="curvedConnector3">
              <a:avLst>
                <a:gd fmla="val -190399" name="adj1"/>
              </a:avLst>
            </a:prstGeom>
            <a:noFill/>
            <a:ln cap="flat" cmpd="sng" w="762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1" name="Google Shape;171;p15"/>
            <p:cNvCxnSpPr/>
            <p:nvPr/>
          </p:nvCxnSpPr>
          <p:spPr>
            <a:xfrm flipH="1" rot="5400000">
              <a:off x="7344499" y="5927883"/>
              <a:ext cx="1056720" cy="239017"/>
            </a:xfrm>
            <a:prstGeom prst="curvedConnector3">
              <a:avLst>
                <a:gd fmla="val -190399" name="adj1"/>
              </a:avLst>
            </a:prstGeom>
            <a:noFill/>
            <a:ln cap="flat" cmpd="sng" w="762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72" name="Google Shape;172;p15"/>
          <p:cNvGrpSpPr/>
          <p:nvPr/>
        </p:nvGrpSpPr>
        <p:grpSpPr>
          <a:xfrm>
            <a:off x="4510724" y="3819341"/>
            <a:ext cx="256055" cy="763028"/>
            <a:chOff x="7753351" y="5519032"/>
            <a:chExt cx="256055" cy="1056720"/>
          </a:xfrm>
        </p:grpSpPr>
        <p:cxnSp>
          <p:nvCxnSpPr>
            <p:cNvPr id="173" name="Google Shape;173;p15"/>
            <p:cNvCxnSpPr/>
            <p:nvPr/>
          </p:nvCxnSpPr>
          <p:spPr>
            <a:xfrm rot="-5400000">
              <a:off x="7361539" y="5927883"/>
              <a:ext cx="1056717" cy="239016"/>
            </a:xfrm>
            <a:prstGeom prst="curvedConnector3">
              <a:avLst>
                <a:gd fmla="val -192002" name="adj1"/>
              </a:avLst>
            </a:prstGeom>
            <a:noFill/>
            <a:ln cap="flat" cmpd="sng" w="762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4" name="Google Shape;174;p15"/>
            <p:cNvCxnSpPr/>
            <p:nvPr/>
          </p:nvCxnSpPr>
          <p:spPr>
            <a:xfrm flipH="1" rot="5400000">
              <a:off x="7344499" y="5927883"/>
              <a:ext cx="1056720" cy="239017"/>
            </a:xfrm>
            <a:prstGeom prst="curvedConnector3">
              <a:avLst>
                <a:gd fmla="val -192001" name="adj1"/>
              </a:avLst>
            </a:prstGeom>
            <a:noFill/>
            <a:ln cap="flat" cmpd="sng" w="762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75" name="Google Shape;175;p15"/>
          <p:cNvGrpSpPr/>
          <p:nvPr/>
        </p:nvGrpSpPr>
        <p:grpSpPr>
          <a:xfrm>
            <a:off x="7052954" y="2946524"/>
            <a:ext cx="1247191" cy="742212"/>
            <a:chOff x="7829550" y="5019675"/>
            <a:chExt cx="1247191" cy="742212"/>
          </a:xfrm>
        </p:grpSpPr>
        <p:sp>
          <p:nvSpPr>
            <p:cNvPr id="176" name="Google Shape;176;p15"/>
            <p:cNvSpPr/>
            <p:nvPr/>
          </p:nvSpPr>
          <p:spPr>
            <a:xfrm>
              <a:off x="7829550" y="5019675"/>
              <a:ext cx="152400" cy="190500"/>
            </a:xfrm>
            <a:prstGeom prst="flowChartProcess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8024813" y="5019675"/>
              <a:ext cx="152400" cy="190500"/>
            </a:xfrm>
            <a:prstGeom prst="flowChartProcess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8284369" y="5019675"/>
              <a:ext cx="152400" cy="190500"/>
            </a:xfrm>
            <a:prstGeom prst="flowChartProcess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8479632" y="5019675"/>
              <a:ext cx="152400" cy="190500"/>
            </a:xfrm>
            <a:prstGeom prst="flowChartProcess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8729078" y="5019675"/>
              <a:ext cx="152400" cy="190500"/>
            </a:xfrm>
            <a:prstGeom prst="flowChartProcess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8924341" y="5019675"/>
              <a:ext cx="152400" cy="190500"/>
            </a:xfrm>
            <a:prstGeom prst="flowChartProcess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7829550" y="5303044"/>
              <a:ext cx="152400" cy="190500"/>
            </a:xfrm>
            <a:prstGeom prst="flowChartProcess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8024813" y="5303044"/>
              <a:ext cx="152400" cy="190500"/>
            </a:xfrm>
            <a:prstGeom prst="flowChartProcess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8284369" y="5303044"/>
              <a:ext cx="152400" cy="190500"/>
            </a:xfrm>
            <a:prstGeom prst="flowChartProcess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8479632" y="5303044"/>
              <a:ext cx="152400" cy="190500"/>
            </a:xfrm>
            <a:prstGeom prst="flowChartProcess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8729078" y="5303044"/>
              <a:ext cx="152400" cy="190500"/>
            </a:xfrm>
            <a:prstGeom prst="flowChartProcess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8924341" y="5303044"/>
              <a:ext cx="152400" cy="190500"/>
            </a:xfrm>
            <a:prstGeom prst="flowChartProcess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7829550" y="5571387"/>
              <a:ext cx="152400" cy="190500"/>
            </a:xfrm>
            <a:prstGeom prst="flowChartProcess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8024813" y="5571387"/>
              <a:ext cx="152400" cy="190500"/>
            </a:xfrm>
            <a:prstGeom prst="flowChartProcess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8284369" y="5571387"/>
              <a:ext cx="152400" cy="190500"/>
            </a:xfrm>
            <a:prstGeom prst="flowChartProcess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8479632" y="5571387"/>
              <a:ext cx="152400" cy="190500"/>
            </a:xfrm>
            <a:prstGeom prst="flowChartProcess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8729078" y="5571387"/>
              <a:ext cx="152400" cy="190500"/>
            </a:xfrm>
            <a:prstGeom prst="flowChartProcess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8924341" y="5571387"/>
              <a:ext cx="152400" cy="190500"/>
            </a:xfrm>
            <a:prstGeom prst="flowChartProcess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15"/>
          <p:cNvGrpSpPr/>
          <p:nvPr/>
        </p:nvGrpSpPr>
        <p:grpSpPr>
          <a:xfrm>
            <a:off x="3387389" y="4775998"/>
            <a:ext cx="2656981" cy="1924324"/>
            <a:chOff x="3992578" y="4771468"/>
            <a:chExt cx="2656981" cy="1924324"/>
          </a:xfrm>
        </p:grpSpPr>
        <p:sp>
          <p:nvSpPr>
            <p:cNvPr id="195" name="Google Shape;195;p15"/>
            <p:cNvSpPr/>
            <p:nvPr/>
          </p:nvSpPr>
          <p:spPr>
            <a:xfrm>
              <a:off x="3992578" y="4771468"/>
              <a:ext cx="2656981" cy="1924324"/>
            </a:xfrm>
            <a:prstGeom prst="flowChartMultidocumen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w-IL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שאלות</a:t>
              </a:r>
              <a:r>
                <a:rPr b="1" i="0" lang="iw-IL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"נכון\לא נכון"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6" name="Google Shape;196;p15"/>
            <p:cNvGrpSpPr/>
            <p:nvPr/>
          </p:nvGrpSpPr>
          <p:grpSpPr>
            <a:xfrm>
              <a:off x="4094975" y="5546172"/>
              <a:ext cx="915885" cy="938805"/>
              <a:chOff x="5269117" y="2516863"/>
              <a:chExt cx="915885" cy="938805"/>
            </a:xfrm>
          </p:grpSpPr>
          <p:sp>
            <p:nvSpPr>
              <p:cNvPr id="197" name="Google Shape;197;p15"/>
              <p:cNvSpPr/>
              <p:nvPr/>
            </p:nvSpPr>
            <p:spPr>
              <a:xfrm>
                <a:off x="5269117" y="2516863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5457235" y="2516863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5645353" y="2516863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5830500" y="2516863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6019820" y="2516863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5269117" y="2757370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5457235" y="2757370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5645353" y="2757370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5830500" y="2757370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6019820" y="2757370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5271337" y="2997877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5459455" y="2997877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5647573" y="2997877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5832720" y="2997877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6022040" y="2997877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5269117" y="3238384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5457235" y="3238384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5645353" y="3238384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5830500" y="3238384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6019820" y="3238384"/>
                <a:ext cx="162962" cy="217284"/>
              </a:xfrm>
              <a:prstGeom prst="flowChartProcess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7" name="Google Shape;217;p15"/>
          <p:cNvGrpSpPr/>
          <p:nvPr/>
        </p:nvGrpSpPr>
        <p:grpSpPr>
          <a:xfrm>
            <a:off x="7583891" y="3819579"/>
            <a:ext cx="256222" cy="762972"/>
            <a:chOff x="7753268" y="5519149"/>
            <a:chExt cx="256222" cy="1056602"/>
          </a:xfrm>
        </p:grpSpPr>
        <p:cxnSp>
          <p:nvCxnSpPr>
            <p:cNvPr id="218" name="Google Shape;218;p15"/>
            <p:cNvCxnSpPr/>
            <p:nvPr/>
          </p:nvCxnSpPr>
          <p:spPr>
            <a:xfrm rot="-5400000">
              <a:off x="7361640" y="5927899"/>
              <a:ext cx="1056600" cy="239100"/>
            </a:xfrm>
            <a:prstGeom prst="curvedConnector3">
              <a:avLst>
                <a:gd fmla="val -192002" name="adj1"/>
              </a:avLst>
            </a:prstGeom>
            <a:noFill/>
            <a:ln cap="flat" cmpd="sng" w="762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19" name="Google Shape;219;p15"/>
            <p:cNvCxnSpPr/>
            <p:nvPr/>
          </p:nvCxnSpPr>
          <p:spPr>
            <a:xfrm flipH="1" rot="5400000">
              <a:off x="7344518" y="5927902"/>
              <a:ext cx="1056600" cy="239100"/>
            </a:xfrm>
            <a:prstGeom prst="curvedConnector3">
              <a:avLst>
                <a:gd fmla="val -192001" name="adj1"/>
              </a:avLst>
            </a:prstGeom>
            <a:noFill/>
            <a:ln cap="flat" cmpd="sng" w="762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/>
          <p:nvPr/>
        </p:nvSpPr>
        <p:spPr>
          <a:xfrm>
            <a:off x="790575" y="476250"/>
            <a:ext cx="10706100" cy="60007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6"/>
          <p:cNvSpPr/>
          <p:nvPr/>
        </p:nvSpPr>
        <p:spPr>
          <a:xfrm>
            <a:off x="790575" y="476250"/>
            <a:ext cx="10706100" cy="809625"/>
          </a:xfrm>
          <a:prstGeom prst="flowChartProcess">
            <a:avLst/>
          </a:prstGeom>
          <a:solidFill>
            <a:srgbClr val="595959"/>
          </a:solidFill>
          <a:ln cap="flat" cmpd="sng" w="28575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חידון המאכלים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פרויקט גמר בקורס E2E, תשפ"ב, מכללת כנרת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6"/>
          <p:cNvSpPr/>
          <p:nvPr/>
        </p:nvSpPr>
        <p:spPr>
          <a:xfrm>
            <a:off x="790575" y="5667375"/>
            <a:ext cx="10706100" cy="809625"/>
          </a:xfrm>
          <a:prstGeom prst="flowChartProcess">
            <a:avLst/>
          </a:prstGeom>
          <a:solidFill>
            <a:srgbClr val="3F3F3F"/>
          </a:solidFill>
          <a:ln cap="flat" cmpd="sng" w="28575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בוצע ע"י: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אזגורי ישי, אזולאי שראל, גסקובסקי גל, דגו יוסף, מראי שלמה, נחמני דניאל, ספורי נידאל, צ'רקסוב איתן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6"/>
          <p:cNvSpPr/>
          <p:nvPr/>
        </p:nvSpPr>
        <p:spPr>
          <a:xfrm>
            <a:off x="790575" y="1285875"/>
            <a:ext cx="1695450" cy="4381500"/>
          </a:xfrm>
          <a:prstGeom prst="flowChartProcess">
            <a:avLst/>
          </a:prstGeom>
          <a:solidFill>
            <a:schemeClr val="accent1"/>
          </a:solidFill>
          <a:ln cap="flat" cmpd="sng" w="28575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התקדמות: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6"/>
          <p:cNvSpPr/>
          <p:nvPr/>
        </p:nvSpPr>
        <p:spPr>
          <a:xfrm>
            <a:off x="2486025" y="1285875"/>
            <a:ext cx="7315200" cy="4381500"/>
          </a:xfrm>
          <a:prstGeom prst="flowChartProcess">
            <a:avLst/>
          </a:prstGeom>
          <a:solidFill>
            <a:schemeClr val="accent1"/>
          </a:solidFill>
          <a:ln cap="flat" cmpd="sng" w="28575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Google Shape;229;p16"/>
          <p:cNvGrpSpPr/>
          <p:nvPr/>
        </p:nvGrpSpPr>
        <p:grpSpPr>
          <a:xfrm>
            <a:off x="1019175" y="1638299"/>
            <a:ext cx="1238250" cy="1685665"/>
            <a:chOff x="1019175" y="1638300"/>
            <a:chExt cx="1238250" cy="1619250"/>
          </a:xfrm>
        </p:grpSpPr>
        <p:sp>
          <p:nvSpPr>
            <p:cNvPr id="230" name="Google Shape;230;p16"/>
            <p:cNvSpPr/>
            <p:nvPr/>
          </p:nvSpPr>
          <p:spPr>
            <a:xfrm>
              <a:off x="1019175" y="1638300"/>
              <a:ext cx="1238250" cy="1619250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w-IL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שלב א: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1219200" y="2028825"/>
              <a:ext cx="838200" cy="209550"/>
            </a:xfrm>
            <a:prstGeom prst="roundRect">
              <a:avLst>
                <a:gd fmla="val 16667" name="adj"/>
              </a:avLst>
            </a:prstGeom>
            <a:solidFill>
              <a:srgbClr val="A8D08C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שאלה 1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1219200" y="2281237"/>
              <a:ext cx="838200" cy="209550"/>
            </a:xfrm>
            <a:prstGeom prst="roundRect">
              <a:avLst>
                <a:gd fmla="val 16667" name="adj"/>
              </a:avLst>
            </a:prstGeom>
            <a:solidFill>
              <a:srgbClr val="A8D08C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שאלה 2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1219200" y="2524125"/>
              <a:ext cx="838200" cy="209550"/>
            </a:xfrm>
            <a:prstGeom prst="roundRect">
              <a:avLst>
                <a:gd fmla="val 16667" name="adj"/>
              </a:avLst>
            </a:prstGeom>
            <a:solidFill>
              <a:srgbClr val="A8D08C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שאלה 3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1219200" y="2767013"/>
              <a:ext cx="838200" cy="209550"/>
            </a:xfrm>
            <a:prstGeom prst="roundRect">
              <a:avLst>
                <a:gd fmla="val 16667" name="adj"/>
              </a:avLst>
            </a:prstGeom>
            <a:solidFill>
              <a:srgbClr val="F4B08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שאלה 4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1219200" y="3009900"/>
              <a:ext cx="838200" cy="209550"/>
            </a:xfrm>
            <a:prstGeom prst="roundRect">
              <a:avLst>
                <a:gd fmla="val 16667" name="adj"/>
              </a:avLst>
            </a:prstGeom>
            <a:solidFill>
              <a:srgbClr val="D8E2F3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שאלה 5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Google Shape;236;p16"/>
          <p:cNvGrpSpPr/>
          <p:nvPr/>
        </p:nvGrpSpPr>
        <p:grpSpPr>
          <a:xfrm>
            <a:off x="1019175" y="3429390"/>
            <a:ext cx="1238250" cy="1685665"/>
            <a:chOff x="1019175" y="1638300"/>
            <a:chExt cx="1238250" cy="1619250"/>
          </a:xfrm>
        </p:grpSpPr>
        <p:sp>
          <p:nvSpPr>
            <p:cNvPr id="237" name="Google Shape;237;p16"/>
            <p:cNvSpPr/>
            <p:nvPr/>
          </p:nvSpPr>
          <p:spPr>
            <a:xfrm>
              <a:off x="1019175" y="1638300"/>
              <a:ext cx="1238250" cy="1619250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w-IL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שלב ב: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1219200" y="2028825"/>
              <a:ext cx="838200" cy="209550"/>
            </a:xfrm>
            <a:prstGeom prst="roundRect">
              <a:avLst>
                <a:gd fmla="val 16667" name="adj"/>
              </a:avLst>
            </a:prstGeom>
            <a:solidFill>
              <a:srgbClr val="D8E2F3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שאלה 1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1219200" y="2281237"/>
              <a:ext cx="838200" cy="209550"/>
            </a:xfrm>
            <a:prstGeom prst="roundRect">
              <a:avLst>
                <a:gd fmla="val 16667" name="adj"/>
              </a:avLst>
            </a:prstGeom>
            <a:solidFill>
              <a:srgbClr val="D8E2F3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שאלה 2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1219200" y="2524125"/>
              <a:ext cx="838200" cy="209550"/>
            </a:xfrm>
            <a:prstGeom prst="roundRect">
              <a:avLst>
                <a:gd fmla="val 16667" name="adj"/>
              </a:avLst>
            </a:prstGeom>
            <a:solidFill>
              <a:srgbClr val="D8E2F3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שאלה 3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1219200" y="2767013"/>
              <a:ext cx="838200" cy="209550"/>
            </a:xfrm>
            <a:prstGeom prst="roundRect">
              <a:avLst>
                <a:gd fmla="val 16667" name="adj"/>
              </a:avLst>
            </a:prstGeom>
            <a:solidFill>
              <a:srgbClr val="D8E2F3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שאלה 4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1219200" y="3009900"/>
              <a:ext cx="838200" cy="209550"/>
            </a:xfrm>
            <a:prstGeom prst="roundRect">
              <a:avLst>
                <a:gd fmla="val 16667" name="adj"/>
              </a:avLst>
            </a:prstGeom>
            <a:solidFill>
              <a:srgbClr val="D8E2F3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שאלה 5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" name="Google Shape;243;p16"/>
          <p:cNvSpPr/>
          <p:nvPr/>
        </p:nvSpPr>
        <p:spPr>
          <a:xfrm>
            <a:off x="1019175" y="5207794"/>
            <a:ext cx="1238250" cy="345281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משחק זיכרון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6"/>
          <p:cNvSpPr/>
          <p:nvPr/>
        </p:nvSpPr>
        <p:spPr>
          <a:xfrm>
            <a:off x="9801225" y="1285875"/>
            <a:ext cx="1695450" cy="4381500"/>
          </a:xfrm>
          <a:prstGeom prst="flowChartProcess">
            <a:avLst/>
          </a:prstGeom>
          <a:solidFill>
            <a:schemeClr val="accent1"/>
          </a:solidFill>
          <a:ln cap="flat" cmpd="sng" w="28575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ביצוע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6"/>
          <p:cNvSpPr/>
          <p:nvPr/>
        </p:nvSpPr>
        <p:spPr>
          <a:xfrm>
            <a:off x="10120312" y="1919288"/>
            <a:ext cx="1057275" cy="1052512"/>
          </a:xfrm>
          <a:prstGeom prst="flowChartConnector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6"/>
          <p:cNvSpPr/>
          <p:nvPr/>
        </p:nvSpPr>
        <p:spPr>
          <a:xfrm>
            <a:off x="10120312" y="1926134"/>
            <a:ext cx="1057275" cy="1052512"/>
          </a:xfrm>
          <a:prstGeom prst="pie">
            <a:avLst>
              <a:gd fmla="val 0" name="adj1"/>
              <a:gd fmla="val 17719893" name="adj2"/>
            </a:avLst>
          </a:prstGeom>
          <a:solidFill>
            <a:srgbClr val="FFD96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6"/>
          <p:cNvSpPr txBox="1"/>
          <p:nvPr/>
        </p:nvSpPr>
        <p:spPr>
          <a:xfrm>
            <a:off x="10120312" y="3693319"/>
            <a:ext cx="10525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משוב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6"/>
          <p:cNvSpPr txBox="1"/>
          <p:nvPr/>
        </p:nvSpPr>
        <p:spPr>
          <a:xfrm>
            <a:off x="10029825" y="4188619"/>
            <a:ext cx="128587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הפגנת בקיאות רבה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6"/>
          <p:cNvSpPr txBox="1"/>
          <p:nvPr/>
        </p:nvSpPr>
        <p:spPr>
          <a:xfrm>
            <a:off x="3143250" y="1321797"/>
            <a:ext cx="57340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שלב א: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נחש מאכל לפי רשימת הרכיבים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0" name="Google Shape;250;p16"/>
          <p:cNvGrpSpPr/>
          <p:nvPr/>
        </p:nvGrpSpPr>
        <p:grpSpPr>
          <a:xfrm>
            <a:off x="3076574" y="2958357"/>
            <a:ext cx="6182717" cy="1014248"/>
            <a:chOff x="3114675" y="2008316"/>
            <a:chExt cx="4835845" cy="758698"/>
          </a:xfrm>
        </p:grpSpPr>
        <p:pic>
          <p:nvPicPr>
            <p:cNvPr id="251" name="Google Shape;251;p16"/>
            <p:cNvPicPr preferRelativeResize="0"/>
            <p:nvPr/>
          </p:nvPicPr>
          <p:blipFill rotWithShape="1">
            <a:blip r:embed="rId3">
              <a:alphaModFix/>
            </a:blip>
            <a:srcRect b="-4674" l="14950" r="6728" t="0"/>
            <a:stretch/>
          </p:blipFill>
          <p:spPr>
            <a:xfrm>
              <a:off x="3114675" y="2020492"/>
              <a:ext cx="838200" cy="7465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indoor, egg, different, several&#10;&#10;Description automatically generated" id="252" name="Google Shape;252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42992" y="2012142"/>
              <a:ext cx="930929" cy="7215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onion, vegetable&#10;&#10;Description automatically generated" id="253" name="Google Shape;253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083458" y="2008316"/>
              <a:ext cx="733426" cy="7215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plant, dish, green, celery&#10;&#10;Description automatically generated" id="254" name="Google Shape;254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921658" y="2008316"/>
              <a:ext cx="962044" cy="7215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cake, plant, close, vegetable&#10;&#10;Description automatically generated" id="255" name="Google Shape;255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988476" y="2008316"/>
              <a:ext cx="962044" cy="7215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6" name="Google Shape;256;p16"/>
          <p:cNvGrpSpPr/>
          <p:nvPr/>
        </p:nvGrpSpPr>
        <p:grpSpPr>
          <a:xfrm>
            <a:off x="3027958" y="4508820"/>
            <a:ext cx="6231334" cy="1015102"/>
            <a:chOff x="3238957" y="4163199"/>
            <a:chExt cx="6231334" cy="1015102"/>
          </a:xfrm>
        </p:grpSpPr>
        <p:sp>
          <p:nvSpPr>
            <p:cNvPr id="257" name="Google Shape;257;p16"/>
            <p:cNvSpPr/>
            <p:nvPr/>
          </p:nvSpPr>
          <p:spPr>
            <a:xfrm>
              <a:off x="3238957" y="4164053"/>
              <a:ext cx="1484768" cy="1014248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2400" u="none" cap="none" strike="noStrike">
                  <a:solidFill>
                    <a:srgbClr val="1E4E79"/>
                  </a:solidFill>
                  <a:latin typeface="Calibri"/>
                  <a:ea typeface="Calibri"/>
                  <a:cs typeface="Calibri"/>
                  <a:sym typeface="Calibri"/>
                </a:rPr>
                <a:t>שקשוקה</a:t>
              </a:r>
              <a:endParaRPr b="1" i="0" sz="24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4822196" y="4163199"/>
              <a:ext cx="1484768" cy="1014248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2400" u="none" cap="none" strike="noStrike">
                  <a:solidFill>
                    <a:srgbClr val="1E4E79"/>
                  </a:solidFill>
                  <a:latin typeface="Calibri"/>
                  <a:ea typeface="Calibri"/>
                  <a:cs typeface="Calibri"/>
                  <a:sym typeface="Calibri"/>
                </a:rPr>
                <a:t>בורשט</a:t>
              </a:r>
              <a:endParaRPr b="1" i="0" sz="24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6405435" y="4163199"/>
              <a:ext cx="1484768" cy="1014248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2400" u="none" cap="none" strike="noStrike">
                  <a:solidFill>
                    <a:srgbClr val="1E4E79"/>
                  </a:solidFill>
                  <a:latin typeface="Calibri"/>
                  <a:ea typeface="Calibri"/>
                  <a:cs typeface="Calibri"/>
                  <a:sym typeface="Calibri"/>
                </a:rPr>
                <a:t>מטבוחה</a:t>
              </a:r>
              <a:endParaRPr b="1" i="0" sz="24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7985523" y="4163199"/>
              <a:ext cx="1484768" cy="1014248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2400" u="none" cap="none" strike="noStrike">
                  <a:solidFill>
                    <a:srgbClr val="1E4E79"/>
                  </a:solidFill>
                  <a:latin typeface="Calibri"/>
                  <a:ea typeface="Calibri"/>
                  <a:cs typeface="Calibri"/>
                  <a:sym typeface="Calibri"/>
                </a:rPr>
                <a:t>חריימה</a:t>
              </a:r>
              <a:endParaRPr b="1" i="0" sz="24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16"/>
          <p:cNvSpPr txBox="1"/>
          <p:nvPr/>
        </p:nvSpPr>
        <p:spPr>
          <a:xfrm>
            <a:off x="5052241" y="2330993"/>
            <a:ext cx="1973655" cy="369332"/>
          </a:xfrm>
          <a:prstGeom prst="rect">
            <a:avLst/>
          </a:prstGeom>
          <a:solidFill>
            <a:srgbClr val="2F5496"/>
          </a:solidFill>
          <a:ln cap="flat" cmpd="sng" w="9525">
            <a:solidFill>
              <a:srgbClr val="BBD6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שאלה 4</a:t>
            </a:r>
            <a:endParaRPr b="1" i="0" sz="1800" u="none" cap="none" strike="noStrik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"/>
          <p:cNvSpPr/>
          <p:nvPr/>
        </p:nvSpPr>
        <p:spPr>
          <a:xfrm>
            <a:off x="790575" y="476250"/>
            <a:ext cx="10706100" cy="60007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7"/>
          <p:cNvSpPr/>
          <p:nvPr/>
        </p:nvSpPr>
        <p:spPr>
          <a:xfrm>
            <a:off x="790575" y="476250"/>
            <a:ext cx="10706100" cy="809625"/>
          </a:xfrm>
          <a:prstGeom prst="flowChartProcess">
            <a:avLst/>
          </a:prstGeom>
          <a:solidFill>
            <a:srgbClr val="595959"/>
          </a:solidFill>
          <a:ln cap="flat" cmpd="sng" w="28575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חידון המאכלים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פרויקט גמר בקורס E2E, תשפ"ב, מכללת כנרת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7"/>
          <p:cNvSpPr/>
          <p:nvPr/>
        </p:nvSpPr>
        <p:spPr>
          <a:xfrm>
            <a:off x="790575" y="5667375"/>
            <a:ext cx="10706100" cy="809625"/>
          </a:xfrm>
          <a:prstGeom prst="flowChartProcess">
            <a:avLst/>
          </a:prstGeom>
          <a:solidFill>
            <a:srgbClr val="3F3F3F"/>
          </a:solidFill>
          <a:ln cap="flat" cmpd="sng" w="28575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בוצע ע"י: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אזגורי ישי, אזולאי שראל, גסקובסקי גל, דגו יוסף, מראי שלמה, נחמני דניאל, ספורי נידאל, צ'רקסוב איתן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7"/>
          <p:cNvSpPr/>
          <p:nvPr/>
        </p:nvSpPr>
        <p:spPr>
          <a:xfrm>
            <a:off x="790575" y="1285875"/>
            <a:ext cx="1695450" cy="4381500"/>
          </a:xfrm>
          <a:prstGeom prst="flowChartProcess">
            <a:avLst/>
          </a:prstGeom>
          <a:solidFill>
            <a:schemeClr val="accent1"/>
          </a:solidFill>
          <a:ln cap="flat" cmpd="sng" w="28575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התקדמות: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7"/>
          <p:cNvSpPr/>
          <p:nvPr/>
        </p:nvSpPr>
        <p:spPr>
          <a:xfrm>
            <a:off x="2486025" y="1285875"/>
            <a:ext cx="7315200" cy="4381500"/>
          </a:xfrm>
          <a:prstGeom prst="flowChartProcess">
            <a:avLst/>
          </a:prstGeom>
          <a:solidFill>
            <a:schemeClr val="accent1"/>
          </a:solidFill>
          <a:ln cap="flat" cmpd="sng" w="28575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1" name="Google Shape;271;p17"/>
          <p:cNvGrpSpPr/>
          <p:nvPr/>
        </p:nvGrpSpPr>
        <p:grpSpPr>
          <a:xfrm>
            <a:off x="1019175" y="1638299"/>
            <a:ext cx="1238250" cy="1685665"/>
            <a:chOff x="1019175" y="1638300"/>
            <a:chExt cx="1238250" cy="1619250"/>
          </a:xfrm>
        </p:grpSpPr>
        <p:sp>
          <p:nvSpPr>
            <p:cNvPr id="272" name="Google Shape;272;p17"/>
            <p:cNvSpPr/>
            <p:nvPr/>
          </p:nvSpPr>
          <p:spPr>
            <a:xfrm>
              <a:off x="1019175" y="1638300"/>
              <a:ext cx="1238250" cy="1619250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w-IL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שלב א: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1219200" y="2028825"/>
              <a:ext cx="838200" cy="209550"/>
            </a:xfrm>
            <a:prstGeom prst="roundRect">
              <a:avLst>
                <a:gd fmla="val 16667" name="adj"/>
              </a:avLst>
            </a:prstGeom>
            <a:solidFill>
              <a:srgbClr val="A8D08C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שאלה 1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1219200" y="2281237"/>
              <a:ext cx="838200" cy="209550"/>
            </a:xfrm>
            <a:prstGeom prst="roundRect">
              <a:avLst>
                <a:gd fmla="val 16667" name="adj"/>
              </a:avLst>
            </a:prstGeom>
            <a:solidFill>
              <a:srgbClr val="A8D08C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שאלה 2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1219200" y="2524125"/>
              <a:ext cx="838200" cy="209550"/>
            </a:xfrm>
            <a:prstGeom prst="roundRect">
              <a:avLst>
                <a:gd fmla="val 16667" name="adj"/>
              </a:avLst>
            </a:prstGeom>
            <a:solidFill>
              <a:srgbClr val="A8D08C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שאלה 3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1219200" y="2767013"/>
              <a:ext cx="838200" cy="209550"/>
            </a:xfrm>
            <a:prstGeom prst="roundRect">
              <a:avLst>
                <a:gd fmla="val 16667" name="adj"/>
              </a:avLst>
            </a:prstGeom>
            <a:solidFill>
              <a:srgbClr val="A8D08C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שאלה 4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1219200" y="3009900"/>
              <a:ext cx="838200" cy="209550"/>
            </a:xfrm>
            <a:prstGeom prst="roundRect">
              <a:avLst>
                <a:gd fmla="val 16667" name="adj"/>
              </a:avLst>
            </a:prstGeom>
            <a:solidFill>
              <a:srgbClr val="A8D08C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שאלה 5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8" name="Google Shape;278;p17"/>
          <p:cNvGrpSpPr/>
          <p:nvPr/>
        </p:nvGrpSpPr>
        <p:grpSpPr>
          <a:xfrm>
            <a:off x="1019175" y="3429390"/>
            <a:ext cx="1238250" cy="1685665"/>
            <a:chOff x="1019175" y="1638300"/>
            <a:chExt cx="1238250" cy="1619250"/>
          </a:xfrm>
        </p:grpSpPr>
        <p:sp>
          <p:nvSpPr>
            <p:cNvPr id="279" name="Google Shape;279;p17"/>
            <p:cNvSpPr/>
            <p:nvPr/>
          </p:nvSpPr>
          <p:spPr>
            <a:xfrm>
              <a:off x="1019175" y="1638300"/>
              <a:ext cx="1238250" cy="1619250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w-IL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שלב ב: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1219200" y="2028825"/>
              <a:ext cx="838200" cy="209550"/>
            </a:xfrm>
            <a:prstGeom prst="roundRect">
              <a:avLst>
                <a:gd fmla="val 16667" name="adj"/>
              </a:avLst>
            </a:prstGeom>
            <a:solidFill>
              <a:srgbClr val="A8D08C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שאלה 1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1219200" y="2281237"/>
              <a:ext cx="838200" cy="209550"/>
            </a:xfrm>
            <a:prstGeom prst="roundRect">
              <a:avLst>
                <a:gd fmla="val 16667" name="adj"/>
              </a:avLst>
            </a:prstGeom>
            <a:solidFill>
              <a:srgbClr val="F4B08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שאלה 2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1219200" y="2524125"/>
              <a:ext cx="838200" cy="209550"/>
            </a:xfrm>
            <a:prstGeom prst="roundRect">
              <a:avLst>
                <a:gd fmla="val 16667" name="adj"/>
              </a:avLst>
            </a:prstGeom>
            <a:solidFill>
              <a:srgbClr val="D8E2F3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שאלה 3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1219200" y="2767013"/>
              <a:ext cx="838200" cy="209550"/>
            </a:xfrm>
            <a:prstGeom prst="roundRect">
              <a:avLst>
                <a:gd fmla="val 16667" name="adj"/>
              </a:avLst>
            </a:prstGeom>
            <a:solidFill>
              <a:srgbClr val="D8E2F3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שאלה 4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1219200" y="3009900"/>
              <a:ext cx="838200" cy="209550"/>
            </a:xfrm>
            <a:prstGeom prst="roundRect">
              <a:avLst>
                <a:gd fmla="val 16667" name="adj"/>
              </a:avLst>
            </a:prstGeom>
            <a:solidFill>
              <a:srgbClr val="D8E2F3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שאלה 5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5" name="Google Shape;285;p17"/>
          <p:cNvSpPr/>
          <p:nvPr/>
        </p:nvSpPr>
        <p:spPr>
          <a:xfrm>
            <a:off x="1019175" y="5207794"/>
            <a:ext cx="1238250" cy="345281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משחק זיכרון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7"/>
          <p:cNvSpPr/>
          <p:nvPr/>
        </p:nvSpPr>
        <p:spPr>
          <a:xfrm>
            <a:off x="9801225" y="1285875"/>
            <a:ext cx="1695450" cy="4381500"/>
          </a:xfrm>
          <a:prstGeom prst="flowChartProcess">
            <a:avLst/>
          </a:prstGeom>
          <a:solidFill>
            <a:schemeClr val="accent1"/>
          </a:solidFill>
          <a:ln cap="flat" cmpd="sng" w="28575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ביצוע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7"/>
          <p:cNvSpPr/>
          <p:nvPr/>
        </p:nvSpPr>
        <p:spPr>
          <a:xfrm>
            <a:off x="10120312" y="1919288"/>
            <a:ext cx="1057275" cy="1052512"/>
          </a:xfrm>
          <a:prstGeom prst="flowChartConnector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7"/>
          <p:cNvSpPr/>
          <p:nvPr/>
        </p:nvSpPr>
        <p:spPr>
          <a:xfrm>
            <a:off x="10120312" y="1926134"/>
            <a:ext cx="1057275" cy="1052512"/>
          </a:xfrm>
          <a:prstGeom prst="pie">
            <a:avLst>
              <a:gd fmla="val 0" name="adj1"/>
              <a:gd fmla="val 17719893" name="adj2"/>
            </a:avLst>
          </a:prstGeom>
          <a:solidFill>
            <a:srgbClr val="FFD96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7"/>
          <p:cNvSpPr txBox="1"/>
          <p:nvPr/>
        </p:nvSpPr>
        <p:spPr>
          <a:xfrm>
            <a:off x="10120312" y="3693319"/>
            <a:ext cx="10525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משוב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7"/>
          <p:cNvSpPr txBox="1"/>
          <p:nvPr/>
        </p:nvSpPr>
        <p:spPr>
          <a:xfrm>
            <a:off x="10029825" y="4188619"/>
            <a:ext cx="128587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הפגנת בקיאות רבה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7"/>
          <p:cNvSpPr txBox="1"/>
          <p:nvPr/>
        </p:nvSpPr>
        <p:spPr>
          <a:xfrm>
            <a:off x="3143250" y="1321797"/>
            <a:ext cx="57340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שלב ב: </a:t>
            </a:r>
            <a:r>
              <a:rPr b="1" i="0" lang="iw-IL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התאם את הרכיבים למאכל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7"/>
          <p:cNvSpPr txBox="1"/>
          <p:nvPr/>
        </p:nvSpPr>
        <p:spPr>
          <a:xfrm>
            <a:off x="5085569" y="1910834"/>
            <a:ext cx="1973655" cy="369332"/>
          </a:xfrm>
          <a:prstGeom prst="rect">
            <a:avLst/>
          </a:prstGeom>
          <a:solidFill>
            <a:srgbClr val="2F5496"/>
          </a:solidFill>
          <a:ln cap="flat" cmpd="sng" w="9525">
            <a:solidFill>
              <a:srgbClr val="BBD6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שאלה 2</a:t>
            </a:r>
            <a:endParaRPr b="1" i="0" sz="1800" u="none" cap="none" strike="noStrik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7"/>
          <p:cNvSpPr txBox="1"/>
          <p:nvPr/>
        </p:nvSpPr>
        <p:spPr>
          <a:xfrm>
            <a:off x="3571376" y="2551239"/>
            <a:ext cx="3201680" cy="584775"/>
          </a:xfrm>
          <a:prstGeom prst="rect">
            <a:avLst/>
          </a:prstGeom>
          <a:solidFill>
            <a:srgbClr val="2F5496"/>
          </a:solidFill>
          <a:ln cap="flat" cmpd="sng" w="9525">
            <a:solidFill>
              <a:srgbClr val="BBD6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3200" u="none" cap="none" strike="noStrike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סלט אוליבייה</a:t>
            </a:r>
            <a:endParaRPr b="0" i="0" sz="3200" u="none" cap="none" strike="noStrik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Салат Оливье" id="294" name="Google Shape;2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376" y="3163225"/>
            <a:ext cx="3201680" cy="21344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5" name="Google Shape;295;p17"/>
          <p:cNvGrpSpPr/>
          <p:nvPr/>
        </p:nvGrpSpPr>
        <p:grpSpPr>
          <a:xfrm>
            <a:off x="7780904" y="2677156"/>
            <a:ext cx="1734153" cy="2483523"/>
            <a:chOff x="7251826" y="3031452"/>
            <a:chExt cx="2340735" cy="2483523"/>
          </a:xfrm>
        </p:grpSpPr>
        <p:sp>
          <p:nvSpPr>
            <p:cNvPr id="296" name="Google Shape;296;p17"/>
            <p:cNvSpPr/>
            <p:nvPr/>
          </p:nvSpPr>
          <p:spPr>
            <a:xfrm>
              <a:off x="7251826" y="3031452"/>
              <a:ext cx="2320799" cy="292512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800" u="none" cap="none" strike="noStrike">
                  <a:solidFill>
                    <a:srgbClr val="2F5496"/>
                  </a:solidFill>
                  <a:latin typeface="Calibri"/>
                  <a:ea typeface="Calibri"/>
                  <a:cs typeface="Calibri"/>
                  <a:sym typeface="Calibri"/>
                </a:rPr>
                <a:t>תפוחי אדמה</a:t>
              </a:r>
              <a:endParaRPr b="1" i="0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7258936" y="3347502"/>
              <a:ext cx="2320799" cy="292512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800" u="none" cap="none" strike="noStrike">
                  <a:solidFill>
                    <a:srgbClr val="2F5496"/>
                  </a:solidFill>
                  <a:latin typeface="Calibri"/>
                  <a:ea typeface="Calibri"/>
                  <a:cs typeface="Calibri"/>
                  <a:sym typeface="Calibri"/>
                </a:rPr>
                <a:t>מיונז</a:t>
              </a:r>
              <a:endParaRPr b="1" i="0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7258936" y="3658592"/>
              <a:ext cx="2320799" cy="292512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800" u="none" cap="none" strike="noStrike">
                  <a:solidFill>
                    <a:srgbClr val="2F5496"/>
                  </a:solidFill>
                  <a:latin typeface="Calibri"/>
                  <a:ea typeface="Calibri"/>
                  <a:cs typeface="Calibri"/>
                  <a:sym typeface="Calibri"/>
                </a:rPr>
                <a:t>רוטב בלסמי</a:t>
              </a:r>
              <a:endParaRPr b="1" i="0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7258936" y="3972671"/>
              <a:ext cx="2320799" cy="292512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800" u="none" cap="none" strike="noStrike">
                  <a:solidFill>
                    <a:srgbClr val="2F5496"/>
                  </a:solidFill>
                  <a:latin typeface="Calibri"/>
                  <a:ea typeface="Calibri"/>
                  <a:cs typeface="Calibri"/>
                  <a:sym typeface="Calibri"/>
                </a:rPr>
                <a:t>אפונה</a:t>
              </a:r>
              <a:endParaRPr b="1" i="0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7258936" y="4289670"/>
              <a:ext cx="2320799" cy="292512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800" u="none" cap="none" strike="noStrike">
                  <a:solidFill>
                    <a:srgbClr val="2F5496"/>
                  </a:solidFill>
                  <a:latin typeface="Calibri"/>
                  <a:ea typeface="Calibri"/>
                  <a:cs typeface="Calibri"/>
                  <a:sym typeface="Calibri"/>
                </a:rPr>
                <a:t>פפריקה</a:t>
              </a:r>
              <a:endParaRPr b="1" i="0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7262237" y="4603342"/>
              <a:ext cx="2320799" cy="292512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800" u="none" cap="none" strike="noStrike">
                  <a:solidFill>
                    <a:srgbClr val="2F5496"/>
                  </a:solidFill>
                  <a:latin typeface="Calibri"/>
                  <a:ea typeface="Calibri"/>
                  <a:cs typeface="Calibri"/>
                  <a:sym typeface="Calibri"/>
                </a:rPr>
                <a:t>קוויאר שחור</a:t>
              </a:r>
              <a:endParaRPr b="1" i="0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7271762" y="4917014"/>
              <a:ext cx="2320799" cy="292512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800" u="none" cap="none" strike="noStrike">
                  <a:solidFill>
                    <a:srgbClr val="2F5496"/>
                  </a:solidFill>
                  <a:latin typeface="Calibri"/>
                  <a:ea typeface="Calibri"/>
                  <a:cs typeface="Calibri"/>
                  <a:sym typeface="Calibri"/>
                </a:rPr>
                <a:t>ביצים מבושלות</a:t>
              </a:r>
              <a:endParaRPr b="1" i="0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7271761" y="5222463"/>
              <a:ext cx="2320799" cy="292512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800" u="none" cap="none" strike="noStrike">
                  <a:solidFill>
                    <a:srgbClr val="2F5496"/>
                  </a:solidFill>
                  <a:latin typeface="Calibri"/>
                  <a:ea typeface="Calibri"/>
                  <a:cs typeface="Calibri"/>
                  <a:sym typeface="Calibri"/>
                </a:rPr>
                <a:t>בורגול</a:t>
              </a:r>
              <a:endParaRPr b="1" i="0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/>
          <p:nvPr/>
        </p:nvSpPr>
        <p:spPr>
          <a:xfrm>
            <a:off x="790575" y="476250"/>
            <a:ext cx="10706100" cy="60007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8"/>
          <p:cNvSpPr/>
          <p:nvPr/>
        </p:nvSpPr>
        <p:spPr>
          <a:xfrm>
            <a:off x="790575" y="476250"/>
            <a:ext cx="10706100" cy="809625"/>
          </a:xfrm>
          <a:prstGeom prst="flowChartProcess">
            <a:avLst/>
          </a:prstGeom>
          <a:solidFill>
            <a:srgbClr val="595959"/>
          </a:solidFill>
          <a:ln cap="flat" cmpd="sng" w="28575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חידון המאכלים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פרויקט גמר בקורס E2E, תשפ"ב, מכללת כנרת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8"/>
          <p:cNvSpPr/>
          <p:nvPr/>
        </p:nvSpPr>
        <p:spPr>
          <a:xfrm>
            <a:off x="790575" y="5667375"/>
            <a:ext cx="10706100" cy="809625"/>
          </a:xfrm>
          <a:prstGeom prst="flowChartProcess">
            <a:avLst/>
          </a:prstGeom>
          <a:solidFill>
            <a:srgbClr val="3F3F3F"/>
          </a:solidFill>
          <a:ln cap="flat" cmpd="sng" w="28575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בוצע ע"י: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אזגורי ישי, אזולאי שראל, גסקובסקי גל, דגו יוסף, מראי שלמה, נחמני דניאל, ספורי נידאל, צ'רקסוב איתן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8"/>
          <p:cNvSpPr/>
          <p:nvPr/>
        </p:nvSpPr>
        <p:spPr>
          <a:xfrm>
            <a:off x="790575" y="1285875"/>
            <a:ext cx="1695450" cy="4381500"/>
          </a:xfrm>
          <a:prstGeom prst="flowChartProcess">
            <a:avLst/>
          </a:prstGeom>
          <a:solidFill>
            <a:schemeClr val="accent1"/>
          </a:solidFill>
          <a:ln cap="flat" cmpd="sng" w="28575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התקדמות: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8"/>
          <p:cNvSpPr/>
          <p:nvPr/>
        </p:nvSpPr>
        <p:spPr>
          <a:xfrm>
            <a:off x="2495078" y="1285875"/>
            <a:ext cx="7315200" cy="4381500"/>
          </a:xfrm>
          <a:prstGeom prst="flowChartProcess">
            <a:avLst/>
          </a:prstGeom>
          <a:solidFill>
            <a:schemeClr val="accent1"/>
          </a:solidFill>
          <a:ln cap="flat" cmpd="sng" w="28575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3" name="Google Shape;313;p18"/>
          <p:cNvGrpSpPr/>
          <p:nvPr/>
        </p:nvGrpSpPr>
        <p:grpSpPr>
          <a:xfrm>
            <a:off x="1019175" y="1638299"/>
            <a:ext cx="1238250" cy="1685665"/>
            <a:chOff x="1019175" y="1638300"/>
            <a:chExt cx="1238250" cy="1619250"/>
          </a:xfrm>
        </p:grpSpPr>
        <p:sp>
          <p:nvSpPr>
            <p:cNvPr id="314" name="Google Shape;314;p18"/>
            <p:cNvSpPr/>
            <p:nvPr/>
          </p:nvSpPr>
          <p:spPr>
            <a:xfrm>
              <a:off x="1019175" y="1638300"/>
              <a:ext cx="1238250" cy="1619250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w-IL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שלב א: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1219200" y="2028825"/>
              <a:ext cx="838200" cy="209550"/>
            </a:xfrm>
            <a:prstGeom prst="roundRect">
              <a:avLst>
                <a:gd fmla="val 16667" name="adj"/>
              </a:avLst>
            </a:prstGeom>
            <a:solidFill>
              <a:srgbClr val="A8D08C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שאלה 1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1219200" y="2281237"/>
              <a:ext cx="838200" cy="209550"/>
            </a:xfrm>
            <a:prstGeom prst="roundRect">
              <a:avLst>
                <a:gd fmla="val 16667" name="adj"/>
              </a:avLst>
            </a:prstGeom>
            <a:solidFill>
              <a:srgbClr val="A8D08C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שאלה 2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1219200" y="2524125"/>
              <a:ext cx="838200" cy="209550"/>
            </a:xfrm>
            <a:prstGeom prst="roundRect">
              <a:avLst>
                <a:gd fmla="val 16667" name="adj"/>
              </a:avLst>
            </a:prstGeom>
            <a:solidFill>
              <a:srgbClr val="A8D08C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שאלה 3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1219200" y="2767013"/>
              <a:ext cx="838200" cy="209550"/>
            </a:xfrm>
            <a:prstGeom prst="roundRect">
              <a:avLst>
                <a:gd fmla="val 16667" name="adj"/>
              </a:avLst>
            </a:prstGeom>
            <a:solidFill>
              <a:srgbClr val="A8D08C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שאלה 4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1219200" y="3009900"/>
              <a:ext cx="838200" cy="209550"/>
            </a:xfrm>
            <a:prstGeom prst="roundRect">
              <a:avLst>
                <a:gd fmla="val 16667" name="adj"/>
              </a:avLst>
            </a:prstGeom>
            <a:solidFill>
              <a:srgbClr val="A8D08C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שאלה 5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0" name="Google Shape;320;p18"/>
          <p:cNvGrpSpPr/>
          <p:nvPr/>
        </p:nvGrpSpPr>
        <p:grpSpPr>
          <a:xfrm>
            <a:off x="1019175" y="3429390"/>
            <a:ext cx="1238250" cy="1685665"/>
            <a:chOff x="1019175" y="1638300"/>
            <a:chExt cx="1238250" cy="1619250"/>
          </a:xfrm>
        </p:grpSpPr>
        <p:sp>
          <p:nvSpPr>
            <p:cNvPr id="321" name="Google Shape;321;p18"/>
            <p:cNvSpPr/>
            <p:nvPr/>
          </p:nvSpPr>
          <p:spPr>
            <a:xfrm>
              <a:off x="1019175" y="1638300"/>
              <a:ext cx="1238250" cy="1619250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w-IL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שלב ב: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1219200" y="2028825"/>
              <a:ext cx="838200" cy="209550"/>
            </a:xfrm>
            <a:prstGeom prst="roundRect">
              <a:avLst>
                <a:gd fmla="val 16667" name="adj"/>
              </a:avLst>
            </a:prstGeom>
            <a:solidFill>
              <a:srgbClr val="A8D08C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שאלה 1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219200" y="2281237"/>
              <a:ext cx="838200" cy="209550"/>
            </a:xfrm>
            <a:prstGeom prst="roundRect">
              <a:avLst>
                <a:gd fmla="val 16667" name="adj"/>
              </a:avLst>
            </a:prstGeom>
            <a:solidFill>
              <a:srgbClr val="A8D08C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שאלה 2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1219200" y="2524125"/>
              <a:ext cx="838200" cy="209550"/>
            </a:xfrm>
            <a:prstGeom prst="roundRect">
              <a:avLst>
                <a:gd fmla="val 16667" name="adj"/>
              </a:avLst>
            </a:prstGeom>
            <a:solidFill>
              <a:srgbClr val="A8D08C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שאלה 3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1219200" y="2767013"/>
              <a:ext cx="838200" cy="209550"/>
            </a:xfrm>
            <a:prstGeom prst="roundRect">
              <a:avLst>
                <a:gd fmla="val 16667" name="adj"/>
              </a:avLst>
            </a:prstGeom>
            <a:solidFill>
              <a:srgbClr val="A8D08C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שאלה 4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1219200" y="3009900"/>
              <a:ext cx="838200" cy="209550"/>
            </a:xfrm>
            <a:prstGeom prst="roundRect">
              <a:avLst>
                <a:gd fmla="val 16667" name="adj"/>
              </a:avLst>
            </a:prstGeom>
            <a:solidFill>
              <a:srgbClr val="A8D08C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שאלה 5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p18"/>
          <p:cNvSpPr/>
          <p:nvPr/>
        </p:nvSpPr>
        <p:spPr>
          <a:xfrm>
            <a:off x="1019175" y="5207794"/>
            <a:ext cx="1238250" cy="34528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משחק זיכרון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8"/>
          <p:cNvSpPr/>
          <p:nvPr/>
        </p:nvSpPr>
        <p:spPr>
          <a:xfrm>
            <a:off x="9801225" y="1285875"/>
            <a:ext cx="1695450" cy="4381500"/>
          </a:xfrm>
          <a:prstGeom prst="flowChartProcess">
            <a:avLst/>
          </a:prstGeom>
          <a:solidFill>
            <a:schemeClr val="accent1"/>
          </a:solidFill>
          <a:ln cap="flat" cmpd="sng" w="28575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ביצוע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8"/>
          <p:cNvSpPr/>
          <p:nvPr/>
        </p:nvSpPr>
        <p:spPr>
          <a:xfrm>
            <a:off x="10120312" y="1919288"/>
            <a:ext cx="1057275" cy="1052512"/>
          </a:xfrm>
          <a:prstGeom prst="flowChartConnector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8"/>
          <p:cNvSpPr/>
          <p:nvPr/>
        </p:nvSpPr>
        <p:spPr>
          <a:xfrm>
            <a:off x="10120312" y="1926134"/>
            <a:ext cx="1057275" cy="1052512"/>
          </a:xfrm>
          <a:prstGeom prst="pie">
            <a:avLst>
              <a:gd fmla="val 0" name="adj1"/>
              <a:gd fmla="val 17719893" name="adj2"/>
            </a:avLst>
          </a:prstGeom>
          <a:solidFill>
            <a:srgbClr val="FFD96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8"/>
          <p:cNvSpPr txBox="1"/>
          <p:nvPr/>
        </p:nvSpPr>
        <p:spPr>
          <a:xfrm>
            <a:off x="10120312" y="3693319"/>
            <a:ext cx="10525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משוב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8"/>
          <p:cNvSpPr txBox="1"/>
          <p:nvPr/>
        </p:nvSpPr>
        <p:spPr>
          <a:xfrm>
            <a:off x="10029825" y="4188619"/>
            <a:ext cx="128587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הפגנת בקיאות רבה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8"/>
          <p:cNvSpPr txBox="1"/>
          <p:nvPr/>
        </p:nvSpPr>
        <p:spPr>
          <a:xfrm>
            <a:off x="3143250" y="1321797"/>
            <a:ext cx="57340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שלב ג: </a:t>
            </a:r>
            <a:r>
              <a:rPr b="1" i="0" lang="iw-IL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משחק זיכרון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4" name="Google Shape;334;p18"/>
          <p:cNvGrpSpPr/>
          <p:nvPr/>
        </p:nvGrpSpPr>
        <p:grpSpPr>
          <a:xfrm>
            <a:off x="4387882" y="2151575"/>
            <a:ext cx="3244785" cy="3140600"/>
            <a:chOff x="4368614" y="2153914"/>
            <a:chExt cx="3244785" cy="3140600"/>
          </a:xfrm>
        </p:grpSpPr>
        <p:grpSp>
          <p:nvGrpSpPr>
            <p:cNvPr id="335" name="Google Shape;335;p18"/>
            <p:cNvGrpSpPr/>
            <p:nvPr/>
          </p:nvGrpSpPr>
          <p:grpSpPr>
            <a:xfrm>
              <a:off x="4368614" y="2153914"/>
              <a:ext cx="3244785" cy="3140600"/>
              <a:chOff x="3661477" y="2326501"/>
              <a:chExt cx="3244785" cy="3140600"/>
            </a:xfrm>
          </p:grpSpPr>
          <p:pic>
            <p:nvPicPr>
              <p:cNvPr descr="Купить карты Tally-Ho (Circle/Fan). Доступные цены на классические колоды в  Москве" id="336" name="Google Shape;336;p18"/>
              <p:cNvPicPr preferRelativeResize="0"/>
              <p:nvPr/>
            </p:nvPicPr>
            <p:blipFill rotWithShape="1">
              <a:blip r:embed="rId3">
                <a:alphaModFix/>
              </a:blip>
              <a:srcRect b="0" l="16086" r="15500" t="0"/>
              <a:stretch/>
            </p:blipFill>
            <p:spPr>
              <a:xfrm>
                <a:off x="3661477" y="2326501"/>
                <a:ext cx="634100" cy="926862"/>
              </a:xfrm>
              <a:prstGeom prst="roundRect">
                <a:avLst>
                  <a:gd fmla="val 8022" name="adj"/>
                </a:avLst>
              </a:prstGeom>
              <a:noFill/>
              <a:ln>
                <a:noFill/>
              </a:ln>
            </p:spPr>
          </p:pic>
          <p:pic>
            <p:nvPicPr>
              <p:cNvPr descr="Купить карты Tally-Ho (Circle/Fan). Доступные цены на классические колоды в  Москве" id="337" name="Google Shape;337;p18"/>
              <p:cNvPicPr preferRelativeResize="0"/>
              <p:nvPr/>
            </p:nvPicPr>
            <p:blipFill rotWithShape="1">
              <a:blip r:embed="rId4">
                <a:alphaModFix/>
              </a:blip>
              <a:srcRect b="0" l="16086" r="15500" t="0"/>
              <a:stretch/>
            </p:blipFill>
            <p:spPr>
              <a:xfrm>
                <a:off x="4531150" y="2326501"/>
                <a:ext cx="634100" cy="926862"/>
              </a:xfrm>
              <a:prstGeom prst="roundRect">
                <a:avLst>
                  <a:gd fmla="val 8022" name="adj"/>
                </a:avLst>
              </a:prstGeom>
              <a:noFill/>
              <a:ln>
                <a:noFill/>
              </a:ln>
            </p:spPr>
          </p:pic>
          <p:pic>
            <p:nvPicPr>
              <p:cNvPr descr="Купить карты Tally-Ho (Circle/Fan). Доступные цены на классические колоды в  Москве" id="338" name="Google Shape;338;p18"/>
              <p:cNvPicPr preferRelativeResize="0"/>
              <p:nvPr/>
            </p:nvPicPr>
            <p:blipFill rotWithShape="1">
              <a:blip r:embed="rId5">
                <a:alphaModFix/>
              </a:blip>
              <a:srcRect b="0" l="16086" r="15500" t="0"/>
              <a:stretch/>
            </p:blipFill>
            <p:spPr>
              <a:xfrm>
                <a:off x="5402489" y="2328325"/>
                <a:ext cx="634100" cy="926862"/>
              </a:xfrm>
              <a:prstGeom prst="roundRect">
                <a:avLst>
                  <a:gd fmla="val 8022" name="adj"/>
                </a:avLst>
              </a:prstGeom>
              <a:noFill/>
              <a:ln>
                <a:noFill/>
              </a:ln>
            </p:spPr>
          </p:pic>
          <p:pic>
            <p:nvPicPr>
              <p:cNvPr descr="Купить карты Tally-Ho (Circle/Fan). Доступные цены на классические колоды в  Москве" id="339" name="Google Shape;339;p18"/>
              <p:cNvPicPr preferRelativeResize="0"/>
              <p:nvPr/>
            </p:nvPicPr>
            <p:blipFill rotWithShape="1">
              <a:blip r:embed="rId6">
                <a:alphaModFix/>
              </a:blip>
              <a:srcRect b="0" l="16086" r="15500" t="0"/>
              <a:stretch/>
            </p:blipFill>
            <p:spPr>
              <a:xfrm>
                <a:off x="6272162" y="2326501"/>
                <a:ext cx="634100" cy="926862"/>
              </a:xfrm>
              <a:prstGeom prst="roundRect">
                <a:avLst>
                  <a:gd fmla="val 8022" name="adj"/>
                </a:avLst>
              </a:prstGeom>
              <a:noFill/>
              <a:ln>
                <a:noFill/>
              </a:ln>
            </p:spPr>
          </p:pic>
          <p:pic>
            <p:nvPicPr>
              <p:cNvPr descr="Купить карты Tally-Ho (Circle/Fan). Доступные цены на классические колоды в  Москве" id="340" name="Google Shape;340;p18"/>
              <p:cNvPicPr preferRelativeResize="0"/>
              <p:nvPr/>
            </p:nvPicPr>
            <p:blipFill rotWithShape="1">
              <a:blip r:embed="rId6">
                <a:alphaModFix/>
              </a:blip>
              <a:srcRect b="0" l="16086" r="15500" t="0"/>
              <a:stretch/>
            </p:blipFill>
            <p:spPr>
              <a:xfrm>
                <a:off x="3661477" y="3429680"/>
                <a:ext cx="634100" cy="926862"/>
              </a:xfrm>
              <a:prstGeom prst="roundRect">
                <a:avLst>
                  <a:gd fmla="val 8022" name="adj"/>
                </a:avLst>
              </a:prstGeom>
              <a:noFill/>
              <a:ln>
                <a:noFill/>
              </a:ln>
            </p:spPr>
          </p:pic>
          <p:pic>
            <p:nvPicPr>
              <p:cNvPr descr="Купить карты Tally-Ho (Circle/Fan). Доступные цены на классические колоды в  Москве" id="341" name="Google Shape;341;p18"/>
              <p:cNvPicPr preferRelativeResize="0"/>
              <p:nvPr/>
            </p:nvPicPr>
            <p:blipFill rotWithShape="1">
              <a:blip r:embed="rId6">
                <a:alphaModFix/>
              </a:blip>
              <a:srcRect b="0" l="16086" r="15500" t="0"/>
              <a:stretch/>
            </p:blipFill>
            <p:spPr>
              <a:xfrm>
                <a:off x="4531150" y="3429680"/>
                <a:ext cx="634100" cy="926862"/>
              </a:xfrm>
              <a:prstGeom prst="roundRect">
                <a:avLst>
                  <a:gd fmla="val 8022" name="adj"/>
                </a:avLst>
              </a:prstGeom>
              <a:noFill/>
              <a:ln>
                <a:noFill/>
              </a:ln>
            </p:spPr>
          </p:pic>
          <p:pic>
            <p:nvPicPr>
              <p:cNvPr descr="Купить карты Tally-Ho (Circle/Fan). Доступные цены на классические колоды в  Москве" id="342" name="Google Shape;342;p18"/>
              <p:cNvPicPr preferRelativeResize="0"/>
              <p:nvPr/>
            </p:nvPicPr>
            <p:blipFill rotWithShape="1">
              <a:blip r:embed="rId6">
                <a:alphaModFix/>
              </a:blip>
              <a:srcRect b="0" l="16086" r="15500" t="0"/>
              <a:stretch/>
            </p:blipFill>
            <p:spPr>
              <a:xfrm>
                <a:off x="5402489" y="3431504"/>
                <a:ext cx="634100" cy="926862"/>
              </a:xfrm>
              <a:prstGeom prst="roundRect">
                <a:avLst>
                  <a:gd fmla="val 8022" name="adj"/>
                </a:avLst>
              </a:prstGeom>
              <a:noFill/>
              <a:ln>
                <a:noFill/>
              </a:ln>
            </p:spPr>
          </p:pic>
          <p:pic>
            <p:nvPicPr>
              <p:cNvPr descr="Купить карты Tally-Ho (Circle/Fan). Доступные цены на классические колоды в  Москве" id="343" name="Google Shape;343;p18"/>
              <p:cNvPicPr preferRelativeResize="0"/>
              <p:nvPr/>
            </p:nvPicPr>
            <p:blipFill rotWithShape="1">
              <a:blip r:embed="rId6">
                <a:alphaModFix/>
              </a:blip>
              <a:srcRect b="0" l="16086" r="15500" t="0"/>
              <a:stretch/>
            </p:blipFill>
            <p:spPr>
              <a:xfrm>
                <a:off x="6272162" y="3429680"/>
                <a:ext cx="634100" cy="926862"/>
              </a:xfrm>
              <a:prstGeom prst="roundRect">
                <a:avLst>
                  <a:gd fmla="val 8022" name="adj"/>
                </a:avLst>
              </a:prstGeom>
              <a:noFill/>
              <a:ln>
                <a:noFill/>
              </a:ln>
            </p:spPr>
          </p:pic>
          <p:pic>
            <p:nvPicPr>
              <p:cNvPr descr="Купить карты Tally-Ho (Circle/Fan). Доступные цены на классические колоды в  Москве" id="344" name="Google Shape;344;p18"/>
              <p:cNvPicPr preferRelativeResize="0"/>
              <p:nvPr/>
            </p:nvPicPr>
            <p:blipFill rotWithShape="1">
              <a:blip r:embed="rId6">
                <a:alphaModFix/>
              </a:blip>
              <a:srcRect b="0" l="16086" r="15500" t="0"/>
              <a:stretch/>
            </p:blipFill>
            <p:spPr>
              <a:xfrm>
                <a:off x="3661477" y="4538415"/>
                <a:ext cx="634100" cy="926862"/>
              </a:xfrm>
              <a:prstGeom prst="roundRect">
                <a:avLst>
                  <a:gd fmla="val 8022" name="adj"/>
                </a:avLst>
              </a:prstGeom>
              <a:noFill/>
              <a:ln>
                <a:noFill/>
              </a:ln>
            </p:spPr>
          </p:pic>
          <p:pic>
            <p:nvPicPr>
              <p:cNvPr descr="Купить карты Tally-Ho (Circle/Fan). Доступные цены на классические колоды в  Москве" id="345" name="Google Shape;345;p18"/>
              <p:cNvPicPr preferRelativeResize="0"/>
              <p:nvPr/>
            </p:nvPicPr>
            <p:blipFill rotWithShape="1">
              <a:blip r:embed="rId6">
                <a:alphaModFix/>
              </a:blip>
              <a:srcRect b="0" l="16086" r="15500" t="0"/>
              <a:stretch/>
            </p:blipFill>
            <p:spPr>
              <a:xfrm>
                <a:off x="4531150" y="4538415"/>
                <a:ext cx="634100" cy="926862"/>
              </a:xfrm>
              <a:prstGeom prst="roundRect">
                <a:avLst>
                  <a:gd fmla="val 8022" name="adj"/>
                </a:avLst>
              </a:prstGeom>
              <a:noFill/>
              <a:ln>
                <a:noFill/>
              </a:ln>
            </p:spPr>
          </p:pic>
          <p:pic>
            <p:nvPicPr>
              <p:cNvPr descr="Купить карты Tally-Ho (Circle/Fan). Доступные цены на классические колоды в  Москве" id="346" name="Google Shape;346;p18"/>
              <p:cNvPicPr preferRelativeResize="0"/>
              <p:nvPr/>
            </p:nvPicPr>
            <p:blipFill rotWithShape="1">
              <a:blip r:embed="rId6">
                <a:alphaModFix/>
              </a:blip>
              <a:srcRect b="0" l="16086" r="15500" t="0"/>
              <a:stretch/>
            </p:blipFill>
            <p:spPr>
              <a:xfrm>
                <a:off x="5402489" y="4540239"/>
                <a:ext cx="634100" cy="926862"/>
              </a:xfrm>
              <a:prstGeom prst="roundRect">
                <a:avLst>
                  <a:gd fmla="val 8022" name="adj"/>
                </a:avLst>
              </a:prstGeom>
              <a:noFill/>
              <a:ln>
                <a:noFill/>
              </a:ln>
            </p:spPr>
          </p:pic>
          <p:pic>
            <p:nvPicPr>
              <p:cNvPr descr="Купить карты Tally-Ho (Circle/Fan). Доступные цены на классические колоды в  Москве" id="347" name="Google Shape;347;p18"/>
              <p:cNvPicPr preferRelativeResize="0"/>
              <p:nvPr/>
            </p:nvPicPr>
            <p:blipFill rotWithShape="1">
              <a:blip r:embed="rId6">
                <a:alphaModFix/>
              </a:blip>
              <a:srcRect b="0" l="16086" r="15500" t="0"/>
              <a:stretch/>
            </p:blipFill>
            <p:spPr>
              <a:xfrm>
                <a:off x="6272162" y="4538415"/>
                <a:ext cx="634100" cy="926862"/>
              </a:xfrm>
              <a:prstGeom prst="roundRect">
                <a:avLst>
                  <a:gd fmla="val 8022" name="adj"/>
                </a:avLst>
              </a:prstGeom>
              <a:noFill/>
              <a:ln>
                <a:noFill/>
              </a:ln>
            </p:spPr>
          </p:pic>
        </p:grpSp>
        <p:pic>
          <p:nvPicPr>
            <p:cNvPr descr="A picture containing food, plate, bowl, several&#10;&#10;Description automatically generated" id="348" name="Google Shape;348;p1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250219" y="2214793"/>
              <a:ext cx="603888" cy="805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1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rot="-5400000">
              <a:off x="5958247" y="3451066"/>
              <a:ext cx="926862" cy="553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