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6" r:id="rId5"/>
    <p:sldMasterId id="2147483667" r:id="rId6"/>
    <p:sldMasterId id="214748366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y="6858000" cx="9144000"/>
  <p:notesSz cx="9925050" cy="66659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68FB40C-EB66-4EEB-9F95-F6BE6D584CC2}">
  <a:tblStyle styleId="{668FB40C-EB66-4EEB-9F95-F6BE6D584C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00" orient="horz"/>
        <p:guide pos="312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1901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:notes"/>
          <p:cNvSpPr txBox="1"/>
          <p:nvPr>
            <p:ph idx="12" type="sldNum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dd72558cc_3_2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dd72558cc_3_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4dd72558cc_3_2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dd72558cc_3_163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dd72558cc_3_16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4dd72558cc_3_163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dd72558cc_0_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4dd72558cc_0_1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dd72558cc_0_51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dd72558cc_0_5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4dd72558cc_0_51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dd87c980b_5_27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dd87c980b_5_2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4dd87c980b_5_27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7:notes"/>
          <p:cNvSpPr/>
          <p:nvPr>
            <p:ph idx="2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dd72558cc_3_181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dd72558cc_3_18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4dd72558cc_3_181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dd87c980b_5_40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dd87c980b_5_4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4dd87c980b_5_4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dd72558cc_5_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4dd72558cc_5_1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dd72558cc_3_197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dd72558cc_3_19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4dd72558cc_3_197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dd72558cc_5_10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dd72558cc_5_1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4dd72558cc_5_1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2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2:notes"/>
          <p:cNvSpPr/>
          <p:nvPr>
            <p:ph idx="2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dd49bea5c_0_203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dd49bea5c_0_20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4dd49bea5c_0_203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dd49bea5c_0_21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4dd49bea5c_0_217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dd49bea5c_0_20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dd49bea5c_0_2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4dd49bea5c_0_2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dd49bea5c_0_1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4dd49bea5c_0_11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/>
          <p:nvPr>
            <p:ph idx="2" type="sldImg"/>
          </p:nvPr>
        </p:nvSpPr>
        <p:spPr>
          <a:xfrm>
            <a:off x="3295650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dd49bea5c_0_38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dd49bea5c_0_38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4dd49bea5c_0_38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dd72558cc_3_144:notes"/>
          <p:cNvSpPr/>
          <p:nvPr>
            <p:ph idx="2" type="sldImg"/>
          </p:nvPr>
        </p:nvSpPr>
        <p:spPr>
          <a:xfrm>
            <a:off x="3295650" y="500063"/>
            <a:ext cx="33339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dd72558cc_3_144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4dd72558cc_3_144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8347635" y="6408271"/>
            <a:ext cx="575236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er formatfüllend">
  <p:cSld name="Bilder formatfüllend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>
            <p:ph idx="2" type="pic"/>
          </p:nvPr>
        </p:nvSpPr>
        <p:spPr>
          <a:xfrm>
            <a:off x="0" y="1691640"/>
            <a:ext cx="9144000" cy="516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319088" y="1978720"/>
            <a:ext cx="85089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4"/>
          <p:cNvSpPr/>
          <p:nvPr/>
        </p:nvSpPr>
        <p:spPr>
          <a:xfrm>
            <a:off x="8347635" y="6408271"/>
            <a:ext cx="575100" cy="3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">
  <p:cSld name="Inhal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2794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0" name="Google Shape;90;p15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 + Text">
  <p:cSld name="Zwei Inhalte +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9089" y="1762188"/>
            <a:ext cx="85089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5" name="Google Shape;95;p16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316992" y="2484000"/>
            <a:ext cx="4242900" cy="3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6"/>
          <p:cNvSpPr/>
          <p:nvPr>
            <p:ph idx="3" type="pic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>
  <p:cSld name="zwei Inhalt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9091" y="1762188"/>
            <a:ext cx="4180800" cy="4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4647179" y="1762188"/>
            <a:ext cx="4180800" cy="4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3" name="Google Shape;103;p17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+ Text">
  <p:cSld name="Inhalt +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9090" y="2499360"/>
            <a:ext cx="8508900" cy="39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8" name="Google Shape;108;p18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319089" y="1762188"/>
            <a:ext cx="8508900" cy="7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ße Bilder">
  <p:cSld name="große Bil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9089" y="1762188"/>
            <a:ext cx="85089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4" name="Google Shape;114;p19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/>
          <p:nvPr>
            <p:ph idx="2" type="pic"/>
          </p:nvPr>
        </p:nvSpPr>
        <p:spPr>
          <a:xfrm>
            <a:off x="0" y="2476500"/>
            <a:ext cx="91440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er formatfüllend">
  <p:cSld name="Bilder formatfüllend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>
            <p:ph idx="2" type="pic"/>
          </p:nvPr>
        </p:nvSpPr>
        <p:spPr>
          <a:xfrm>
            <a:off x="0" y="1691640"/>
            <a:ext cx="9144000" cy="51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0" name="Google Shape;120;p20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 + Text (Hintergrund)">
  <p:cSld name="Zwei Inhalte + Text (Hintergrund)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0" y="2477139"/>
            <a:ext cx="9144000" cy="4380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9089" y="1762188"/>
            <a:ext cx="85089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6992" y="2484000"/>
            <a:ext cx="4242900" cy="3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1"/>
          <p:cNvSpPr/>
          <p:nvPr>
            <p:ph idx="3" type="pic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3190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">
  <p:cSld name="Inhal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" type="body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">
  <p:cSld name="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>
            <a:off x="8347635" y="6408271"/>
            <a:ext cx="575236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+ Text">
  <p:cSld name="Inhalt +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>
  <p:cSld name="zwei Inhalt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 + Text">
  <p:cSld name="Zwei Inhalte + 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" type="body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/>
          <p:nvPr>
            <p:ph idx="3" type="pic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 + Text (Hintergrund)">
  <p:cSld name="Zwei Inhalte + Text (Hintergrund)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0" y="2477139"/>
            <a:ext cx="9144000" cy="43808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/>
          <p:nvPr>
            <p:ph idx="3" type="pic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ße Bilder">
  <p:cSld name="große Bil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0" y="2476500"/>
            <a:ext cx="91440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11" y="324685"/>
            <a:ext cx="608352" cy="3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25" name="Google Shape;25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11" y="324685"/>
            <a:ext cx="608352" cy="3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78" name="Google Shape;7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11" y="324685"/>
            <a:ext cx="608352" cy="3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M_Glockenturm.tif"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7101" y="3051360"/>
            <a:ext cx="3892489" cy="339741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547700" y="1978728"/>
            <a:ext cx="8508900" cy="20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</a:rPr>
              <a:t>Advance Topics in IC Design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</a:rPr>
              <a:t>Technische Universität München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</a:rPr>
              <a:t>Project Title: Lung Cancer Detection through Deep Learning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</a:rPr>
              <a:t>München, 2</a:t>
            </a:r>
            <a:r>
              <a:rPr lang="de-DE" sz="1600"/>
              <a:t>8</a:t>
            </a:r>
            <a:r>
              <a:rPr lang="de-DE" sz="1600">
                <a:solidFill>
                  <a:srgbClr val="000000"/>
                </a:solidFill>
              </a:rPr>
              <a:t>. </a:t>
            </a:r>
            <a:r>
              <a:rPr lang="de-DE" sz="1600"/>
              <a:t>January</a:t>
            </a:r>
            <a:r>
              <a:rPr lang="de-DE" sz="1600">
                <a:solidFill>
                  <a:srgbClr val="000000"/>
                </a:solidFill>
              </a:rPr>
              <a:t> 201</a:t>
            </a:r>
            <a:r>
              <a:rPr lang="de-DE" sz="1600"/>
              <a:t>9</a:t>
            </a:r>
            <a:r>
              <a:rPr lang="de-DE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0000"/>
                </a:solidFill>
              </a:rPr>
              <a:t>Ahmad Fahad</a:t>
            </a:r>
            <a:r>
              <a:rPr lang="de-DE" sz="1600"/>
              <a:t>, </a:t>
            </a:r>
            <a:r>
              <a:rPr lang="de-DE" sz="1600">
                <a:solidFill>
                  <a:srgbClr val="000000"/>
                </a:solidFill>
              </a:rPr>
              <a:t>Ali Khan</a:t>
            </a:r>
            <a:r>
              <a:rPr lang="de-DE" sz="1600"/>
              <a:t>, </a:t>
            </a:r>
            <a:r>
              <a:rPr lang="de-DE" sz="1600">
                <a:solidFill>
                  <a:srgbClr val="000000"/>
                </a:solidFill>
              </a:rPr>
              <a:t>Sarfaraz Habib</a:t>
            </a:r>
            <a:r>
              <a:rPr lang="de-DE" sz="1600"/>
              <a:t>, </a:t>
            </a:r>
            <a:r>
              <a:rPr lang="de-DE" sz="1600">
                <a:solidFill>
                  <a:srgbClr val="000000"/>
                </a:solidFill>
              </a:rPr>
              <a:t>Zain Kabir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/>
              <a:t>TEAM-8</a:t>
            </a:r>
            <a:endParaRPr b="1" sz="1600"/>
          </a:p>
        </p:txBody>
      </p:sp>
      <p:sp>
        <p:nvSpPr>
          <p:cNvPr id="137" name="Google Shape;137;p22"/>
          <p:cNvSpPr txBox="1"/>
          <p:nvPr/>
        </p:nvSpPr>
        <p:spPr>
          <a:xfrm>
            <a:off x="5476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>
                <a:solidFill>
                  <a:srgbClr val="000000"/>
                </a:solidFill>
              </a:rPr>
              <a:t>Lung Cancer Detection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</a:rPr>
              <a:t>Lung Cancer Detection | Group number 8 | Advance Topics in IC Design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type="title"/>
          </p:nvPr>
        </p:nvSpPr>
        <p:spPr>
          <a:xfrm>
            <a:off x="5476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Final Model - </a:t>
            </a:r>
            <a:r>
              <a:rPr lang="de-DE"/>
              <a:t>Results</a:t>
            </a:r>
            <a:endParaRPr/>
          </a:p>
        </p:txBody>
      </p:sp>
      <p:sp>
        <p:nvSpPr>
          <p:cNvPr id="342" name="Google Shape;342;p31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Lung Cancer Detection | Group number 8 | Advance Topics in IC Design</a:t>
            </a:r>
            <a:endParaRPr/>
          </a:p>
        </p:txBody>
      </p:sp>
      <p:graphicFrame>
        <p:nvGraphicFramePr>
          <p:cNvPr id="343" name="Google Shape;343;p31"/>
          <p:cNvGraphicFramePr/>
          <p:nvPr/>
        </p:nvGraphicFramePr>
        <p:xfrm>
          <a:off x="1282899" y="4951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{668FB40C-EB66-4EEB-9F95-F6BE6D584CC2}</a:tableStyleId>
              </a:tblPr>
              <a:tblGrid>
                <a:gridCol w="1147275"/>
                <a:gridCol w="1446275"/>
                <a:gridCol w="1211275"/>
                <a:gridCol w="1005175"/>
                <a:gridCol w="166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Size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Number of Parameters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Test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Loss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Fully Connected Layers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solidFill>
                            <a:srgbClr val="38761D"/>
                          </a:solidFill>
                        </a:rPr>
                        <a:t>24MB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solidFill>
                            <a:srgbClr val="38761D"/>
                          </a:solidFill>
                        </a:rPr>
                        <a:t>1,976,706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92.11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0.316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128-2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pic>
        <p:nvPicPr>
          <p:cNvPr id="344" name="Google Shape;3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59934"/>
            <a:ext cx="8839201" cy="214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/>
          <p:nvPr>
            <p:ph type="title"/>
          </p:nvPr>
        </p:nvSpPr>
        <p:spPr>
          <a:xfrm>
            <a:off x="5476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Final Model</a:t>
            </a:r>
            <a:r>
              <a:rPr lang="de-DE"/>
              <a:t> - Training Graphs</a:t>
            </a:r>
            <a:endParaRPr/>
          </a:p>
        </p:txBody>
      </p:sp>
      <p:sp>
        <p:nvSpPr>
          <p:cNvPr id="351" name="Google Shape;351;p32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Lung Cancer Detection | Group number 8 | Advance Topics in IC Design</a:t>
            </a:r>
            <a:endParaRPr/>
          </a:p>
        </p:txBody>
      </p:sp>
      <p:graphicFrame>
        <p:nvGraphicFramePr>
          <p:cNvPr id="352" name="Google Shape;352;p32"/>
          <p:cNvGraphicFramePr/>
          <p:nvPr/>
        </p:nvGraphicFramePr>
        <p:xfrm>
          <a:off x="1282899" y="4951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{668FB40C-EB66-4EEB-9F95-F6BE6D584CC2}</a:tableStyleId>
              </a:tblPr>
              <a:tblGrid>
                <a:gridCol w="1147275"/>
                <a:gridCol w="1446275"/>
                <a:gridCol w="1211275"/>
                <a:gridCol w="1005175"/>
                <a:gridCol w="166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Size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Number of Parameters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Test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Loss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Fully Connected Layers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24MB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1,976,706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92.11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0.316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-DE">
                          <a:solidFill>
                            <a:schemeClr val="dk1"/>
                          </a:solidFill>
                        </a:rPr>
                        <a:t>128-2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pic>
        <p:nvPicPr>
          <p:cNvPr id="353" name="Google Shape;353;p32"/>
          <p:cNvPicPr preferRelativeResize="0"/>
          <p:nvPr/>
        </p:nvPicPr>
        <p:blipFill rotWithShape="1">
          <a:blip r:embed="rId3">
            <a:alphaModFix/>
          </a:blip>
          <a:srcRect b="0" l="0" r="7655" t="0"/>
          <a:stretch/>
        </p:blipFill>
        <p:spPr>
          <a:xfrm>
            <a:off x="656100" y="1806400"/>
            <a:ext cx="379967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2"/>
          <p:cNvPicPr preferRelativeResize="0"/>
          <p:nvPr/>
        </p:nvPicPr>
        <p:blipFill rotWithShape="1">
          <a:blip r:embed="rId4">
            <a:alphaModFix/>
          </a:blip>
          <a:srcRect b="0" l="0" r="5553" t="0"/>
          <a:stretch/>
        </p:blipFill>
        <p:spPr>
          <a:xfrm>
            <a:off x="4572000" y="1806400"/>
            <a:ext cx="38861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 txBox="1"/>
          <p:nvPr>
            <p:ph idx="1" type="body"/>
          </p:nvPr>
        </p:nvSpPr>
        <p:spPr>
          <a:xfrm>
            <a:off x="546150" y="1462900"/>
            <a:ext cx="8508900" cy="3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Reduction performed in two following ways: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de-DE"/>
              <a:t>Network Reduction:</a:t>
            </a:r>
            <a:endParaRPr/>
          </a:p>
          <a:p>
            <a:pPr indent="-330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FC Connected layer reduced from 512 to 128 neurons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de-DE"/>
              <a:t>Network Compression of Final NW of 128 FC neurons</a:t>
            </a:r>
            <a:endParaRPr/>
          </a:p>
          <a:p>
            <a:pPr indent="-330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Approach used: Magnitude based Method: </a:t>
            </a:r>
            <a:endParaRPr/>
          </a:p>
          <a:p>
            <a:pPr indent="-330200" lvl="2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de-DE"/>
              <a:t>Iterative Pruning + Retraining</a:t>
            </a:r>
            <a:endParaRPr/>
          </a:p>
          <a:p>
            <a:pPr indent="-330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Library used Keras-Surgeon</a:t>
            </a:r>
            <a:endParaRPr/>
          </a:p>
          <a:p>
            <a:pPr indent="-330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I</a:t>
            </a:r>
            <a:r>
              <a:rPr lang="de-DE"/>
              <a:t>dentify neurons to prune using the method described in “Network Trimming: A Data-Driven Neuron Pruning Approach towards Efficient Deep Architectures (2016)”</a:t>
            </a:r>
            <a:endParaRPr/>
          </a:p>
          <a:p>
            <a:pPr indent="-330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Deletes neurons which have the highest Average Percentage of Zeros (APoZ)</a:t>
            </a:r>
            <a:endParaRPr/>
          </a:p>
        </p:txBody>
      </p:sp>
      <p:sp>
        <p:nvSpPr>
          <p:cNvPr id="360" name="Google Shape;360;p33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61" name="Google Shape;361;p33"/>
          <p:cNvSpPr txBox="1"/>
          <p:nvPr>
            <p:ph type="title"/>
          </p:nvPr>
        </p:nvSpPr>
        <p:spPr>
          <a:xfrm>
            <a:off x="546140" y="6950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Model Reduction</a:t>
            </a:r>
            <a:endParaRPr/>
          </a:p>
        </p:txBody>
      </p:sp>
      <p:pic>
        <p:nvPicPr>
          <p:cNvPr id="362" name="Google Shape;3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388" y="4405525"/>
            <a:ext cx="4862975" cy="18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3"/>
          <p:cNvSpPr txBox="1"/>
          <p:nvPr/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</a:rPr>
              <a:t>Lung Cancer Detection | Group number 8 | Advance Topics in IC Design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/>
          <p:nvPr>
            <p:ph idx="1" type="body"/>
          </p:nvPr>
        </p:nvSpPr>
        <p:spPr>
          <a:xfrm>
            <a:off x="546150" y="1387000"/>
            <a:ext cx="5340300" cy="484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</a:t>
            </a:r>
            <a:r>
              <a:rPr lang="de-DE"/>
              <a:t>etwork trimming method consists of following steps</a:t>
            </a:r>
            <a:r>
              <a:rPr lang="de-DE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N</a:t>
            </a:r>
            <a:r>
              <a:rPr lang="de-DE"/>
              <a:t>etwork is trained under conventional process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Run the network on a large validation dataset to obtain the APoZ of each neuron.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sz="1400"/>
              <a:t>APoZ: measure the percentage of zero activations of a neuron after the ReLU mapping.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Neurons with high APoZ are pruned according to certain criteria: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Takes APoZ of every neuron, plots standard deviation of their weights.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Drops neuron whose APOZ is higher than 0.99 or use Std deviation to identify neurons to be pruned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Initialize the network with prior weights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Retrain the network to enhance the performance of the trimmed network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Repeat from step 2 until performance is not degraded</a:t>
            </a:r>
            <a:endParaRPr/>
          </a:p>
        </p:txBody>
      </p:sp>
      <p:sp>
        <p:nvSpPr>
          <p:cNvPr id="370" name="Google Shape;370;p34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1" name="Google Shape;371;p34"/>
          <p:cNvSpPr txBox="1"/>
          <p:nvPr>
            <p:ph type="title"/>
          </p:nvPr>
        </p:nvSpPr>
        <p:spPr>
          <a:xfrm>
            <a:off x="546140" y="762071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Pruning Algorithm</a:t>
            </a:r>
            <a:endParaRPr/>
          </a:p>
        </p:txBody>
      </p:sp>
      <p:pic>
        <p:nvPicPr>
          <p:cNvPr id="372" name="Google Shape;3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525" y="1503500"/>
            <a:ext cx="348615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4"/>
          <p:cNvSpPr txBox="1"/>
          <p:nvPr/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</a:rPr>
              <a:t>Lung Cancer Detection | Group number 8 | Advance Topics in IC Design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80" name="Google Shape;380;p35"/>
          <p:cNvSpPr txBox="1"/>
          <p:nvPr>
            <p:ph type="title"/>
          </p:nvPr>
        </p:nvSpPr>
        <p:spPr>
          <a:xfrm>
            <a:off x="547690" y="8419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Pruning</a:t>
            </a:r>
            <a:endParaRPr/>
          </a:p>
        </p:txBody>
      </p:sp>
      <p:pic>
        <p:nvPicPr>
          <p:cNvPr id="381" name="Google Shape;3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00" y="1480926"/>
            <a:ext cx="4083801" cy="446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226" y="1480924"/>
            <a:ext cx="4401438" cy="44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5"/>
          <p:cNvSpPr txBox="1"/>
          <p:nvPr>
            <p:ph idx="1" type="body"/>
          </p:nvPr>
        </p:nvSpPr>
        <p:spPr>
          <a:xfrm>
            <a:off x="-795925" y="6017509"/>
            <a:ext cx="6455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400"/>
              <a:t>Unpruned</a:t>
            </a:r>
            <a:endParaRPr i="1" sz="1400"/>
          </a:p>
        </p:txBody>
      </p:sp>
      <p:sp>
        <p:nvSpPr>
          <p:cNvPr id="384" name="Google Shape;384;p35"/>
          <p:cNvSpPr txBox="1"/>
          <p:nvPr>
            <p:ph idx="1" type="body"/>
          </p:nvPr>
        </p:nvSpPr>
        <p:spPr>
          <a:xfrm>
            <a:off x="3242675" y="6017509"/>
            <a:ext cx="6455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400"/>
              <a:t>P</a:t>
            </a:r>
            <a:r>
              <a:rPr i="1" lang="de-DE" sz="1400"/>
              <a:t>runed</a:t>
            </a:r>
            <a:endParaRPr i="1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Google Shape;389;p36"/>
          <p:cNvGraphicFramePr/>
          <p:nvPr/>
        </p:nvGraphicFramePr>
        <p:xfrm>
          <a:off x="1443824" y="332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{668FB40C-EB66-4EEB-9F95-F6BE6D584CC2}</a:tableStyleId>
              </a:tblPr>
              <a:tblGrid>
                <a:gridCol w="1257250"/>
                <a:gridCol w="1584925"/>
                <a:gridCol w="1346750"/>
                <a:gridCol w="1101500"/>
                <a:gridCol w="1078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Size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Number of Parameters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Test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Accuracy 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Test </a:t>
                      </a:r>
                      <a:r>
                        <a:rPr lang="de-DE"/>
                        <a:t>Loss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# neurons reduced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20.4 MB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1,725,766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91.01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0.317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18.2 MB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1,512,467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90.49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0.305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16.5 MB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1,374,450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90.94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15.3 MB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1,274,074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91.01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0.311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14.7 MB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solidFill>
                            <a:srgbClr val="38761D"/>
                          </a:solidFill>
                        </a:rPr>
                        <a:t>1,223,886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91.46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0.305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390" name="Google Shape;390;p36"/>
          <p:cNvSpPr/>
          <p:nvPr/>
        </p:nvSpPr>
        <p:spPr>
          <a:xfrm>
            <a:off x="1444650" y="5522750"/>
            <a:ext cx="6369300" cy="36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6"/>
          <p:cNvSpPr txBox="1"/>
          <p:nvPr>
            <p:ph idx="1" type="body"/>
          </p:nvPr>
        </p:nvSpPr>
        <p:spPr>
          <a:xfrm>
            <a:off x="1455200" y="2775709"/>
            <a:ext cx="6455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400"/>
              <a:t>Unpruned</a:t>
            </a:r>
            <a:endParaRPr i="1" sz="1400"/>
          </a:p>
        </p:txBody>
      </p:sp>
      <p:sp>
        <p:nvSpPr>
          <p:cNvPr id="392" name="Google Shape;392;p36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93" name="Google Shape;393;p36"/>
          <p:cNvSpPr txBox="1"/>
          <p:nvPr>
            <p:ph type="title"/>
          </p:nvPr>
        </p:nvSpPr>
        <p:spPr>
          <a:xfrm>
            <a:off x="546140" y="692459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Pruning Results (1)</a:t>
            </a:r>
            <a:endParaRPr/>
          </a:p>
        </p:txBody>
      </p:sp>
      <p:graphicFrame>
        <p:nvGraphicFramePr>
          <p:cNvPr id="394" name="Google Shape;394;p36"/>
          <p:cNvGraphicFramePr/>
          <p:nvPr/>
        </p:nvGraphicFramePr>
        <p:xfrm>
          <a:off x="2205824" y="172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{668FB40C-EB66-4EEB-9F95-F6BE6D584CC2}</a:tableStyleId>
              </a:tblPr>
              <a:tblGrid>
                <a:gridCol w="1147275"/>
                <a:gridCol w="1446275"/>
                <a:gridCol w="1228950"/>
                <a:gridCol w="1005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Size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Number of Parameters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Test Accuracy 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Test </a:t>
                      </a:r>
                      <a:r>
                        <a:rPr lang="de-DE"/>
                        <a:t>Loss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23.8 MB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  </a:t>
                      </a:r>
                      <a:r>
                        <a:rPr lang="de-DE"/>
                        <a:t>1,976,706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  92.63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  0.316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395" name="Google Shape;395;p36"/>
          <p:cNvSpPr txBox="1"/>
          <p:nvPr>
            <p:ph idx="1" type="body"/>
          </p:nvPr>
        </p:nvSpPr>
        <p:spPr>
          <a:xfrm>
            <a:off x="1304403" y="5964401"/>
            <a:ext cx="6455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400"/>
              <a:t>Pruned</a:t>
            </a:r>
            <a:endParaRPr i="1" sz="1400"/>
          </a:p>
        </p:txBody>
      </p:sp>
      <p:sp>
        <p:nvSpPr>
          <p:cNvPr id="396" name="Google Shape;396;p36"/>
          <p:cNvSpPr txBox="1"/>
          <p:nvPr/>
        </p:nvSpPr>
        <p:spPr>
          <a:xfrm>
            <a:off x="321075" y="3936600"/>
            <a:ext cx="99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Stage-1</a:t>
            </a:r>
            <a:endParaRPr/>
          </a:p>
        </p:txBody>
      </p:sp>
      <p:sp>
        <p:nvSpPr>
          <p:cNvPr id="397" name="Google Shape;397;p36"/>
          <p:cNvSpPr txBox="1"/>
          <p:nvPr/>
        </p:nvSpPr>
        <p:spPr>
          <a:xfrm>
            <a:off x="321075" y="4355054"/>
            <a:ext cx="99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Stage-2</a:t>
            </a:r>
            <a:endParaRPr/>
          </a:p>
        </p:txBody>
      </p:sp>
      <p:sp>
        <p:nvSpPr>
          <p:cNvPr id="398" name="Google Shape;398;p36"/>
          <p:cNvSpPr txBox="1"/>
          <p:nvPr/>
        </p:nvSpPr>
        <p:spPr>
          <a:xfrm>
            <a:off x="321075" y="4736054"/>
            <a:ext cx="99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Stage-3</a:t>
            </a:r>
            <a:endParaRPr/>
          </a:p>
        </p:txBody>
      </p:sp>
      <p:sp>
        <p:nvSpPr>
          <p:cNvPr id="399" name="Google Shape;399;p36"/>
          <p:cNvSpPr txBox="1"/>
          <p:nvPr/>
        </p:nvSpPr>
        <p:spPr>
          <a:xfrm>
            <a:off x="321075" y="5129969"/>
            <a:ext cx="99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Stage-4</a:t>
            </a:r>
            <a:endParaRPr/>
          </a:p>
        </p:txBody>
      </p:sp>
      <p:sp>
        <p:nvSpPr>
          <p:cNvPr id="400" name="Google Shape;400;p36"/>
          <p:cNvSpPr txBox="1"/>
          <p:nvPr/>
        </p:nvSpPr>
        <p:spPr>
          <a:xfrm>
            <a:off x="321075" y="5510969"/>
            <a:ext cx="99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Stage-5</a:t>
            </a:r>
            <a:endParaRPr/>
          </a:p>
        </p:txBody>
      </p:sp>
      <p:sp>
        <p:nvSpPr>
          <p:cNvPr id="401" name="Google Shape;401;p36"/>
          <p:cNvSpPr/>
          <p:nvPr/>
        </p:nvSpPr>
        <p:spPr>
          <a:xfrm>
            <a:off x="2205825" y="2348278"/>
            <a:ext cx="4827600" cy="36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6"/>
          <p:cNvSpPr txBox="1"/>
          <p:nvPr/>
        </p:nvSpPr>
        <p:spPr>
          <a:xfrm>
            <a:off x="2530104" y="6105050"/>
            <a:ext cx="31026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rgbClr val="38761D"/>
                </a:solidFill>
              </a:rPr>
              <a:t>1.6x</a:t>
            </a:r>
            <a:r>
              <a:rPr lang="de-DE" sz="2400">
                <a:solidFill>
                  <a:srgbClr val="38761D"/>
                </a:solidFill>
              </a:rPr>
              <a:t> reduction</a:t>
            </a:r>
            <a:endParaRPr sz="2400">
              <a:solidFill>
                <a:srgbClr val="38761D"/>
              </a:solidFill>
            </a:endParaRPr>
          </a:p>
        </p:txBody>
      </p:sp>
      <p:cxnSp>
        <p:nvCxnSpPr>
          <p:cNvPr id="403" name="Google Shape;403;p36"/>
          <p:cNvCxnSpPr/>
          <p:nvPr/>
        </p:nvCxnSpPr>
        <p:spPr>
          <a:xfrm>
            <a:off x="3454836" y="5809269"/>
            <a:ext cx="12900" cy="37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36"/>
          <p:cNvSpPr txBox="1"/>
          <p:nvPr/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</a:rPr>
              <a:t>Lung Cancer Detection | Group number 8 | Advance Topics in IC Design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/>
          <p:nvPr>
            <p:ph type="title"/>
          </p:nvPr>
        </p:nvSpPr>
        <p:spPr>
          <a:xfrm>
            <a:off x="5476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Pruning </a:t>
            </a:r>
            <a:r>
              <a:rPr lang="de-DE"/>
              <a:t>Results (2)</a:t>
            </a:r>
            <a:endParaRPr/>
          </a:p>
        </p:txBody>
      </p:sp>
      <p:sp>
        <p:nvSpPr>
          <p:cNvPr id="411" name="Google Shape;411;p37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Lung Cancer Detection | Group number 8 | Advance Topics in IC Design</a:t>
            </a:r>
            <a:endParaRPr/>
          </a:p>
        </p:txBody>
      </p:sp>
      <p:pic>
        <p:nvPicPr>
          <p:cNvPr id="412" name="Google Shape;4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369" y="2166724"/>
            <a:ext cx="4673430" cy="31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151" y="2166724"/>
            <a:ext cx="4673430" cy="311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7"/>
          <p:cNvSpPr txBox="1"/>
          <p:nvPr>
            <p:ph idx="1" type="body"/>
          </p:nvPr>
        </p:nvSpPr>
        <p:spPr>
          <a:xfrm>
            <a:off x="-795925" y="5407909"/>
            <a:ext cx="6455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400"/>
              <a:t>Training Accuracy</a:t>
            </a:r>
            <a:endParaRPr i="1" sz="1400"/>
          </a:p>
        </p:txBody>
      </p:sp>
      <p:sp>
        <p:nvSpPr>
          <p:cNvPr id="415" name="Google Shape;415;p37"/>
          <p:cNvSpPr txBox="1"/>
          <p:nvPr>
            <p:ph idx="1" type="body"/>
          </p:nvPr>
        </p:nvSpPr>
        <p:spPr>
          <a:xfrm>
            <a:off x="4157075" y="5407909"/>
            <a:ext cx="6455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400"/>
              <a:t>Training Loss</a:t>
            </a:r>
            <a:endParaRPr i="1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"/>
          <p:cNvSpPr txBox="1"/>
          <p:nvPr>
            <p:ph type="title"/>
          </p:nvPr>
        </p:nvSpPr>
        <p:spPr>
          <a:xfrm>
            <a:off x="5476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Architecture after 5th stage</a:t>
            </a:r>
            <a:endParaRPr/>
          </a:p>
        </p:txBody>
      </p:sp>
      <p:sp>
        <p:nvSpPr>
          <p:cNvPr id="422" name="Google Shape;422;p38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Lung Cancer Detection | Group number 8 | Advance Topics in IC Design</a:t>
            </a:r>
            <a:endParaRPr/>
          </a:p>
        </p:txBody>
      </p:sp>
      <p:pic>
        <p:nvPicPr>
          <p:cNvPr id="423" name="Google Shape;423;p38"/>
          <p:cNvPicPr preferRelativeResize="0"/>
          <p:nvPr/>
        </p:nvPicPr>
        <p:blipFill rotWithShape="1">
          <a:blip r:embed="rId3">
            <a:alphaModFix/>
          </a:blip>
          <a:srcRect b="26908" l="0" r="0" t="27352"/>
          <a:stretch/>
        </p:blipFill>
        <p:spPr>
          <a:xfrm>
            <a:off x="154800" y="2105988"/>
            <a:ext cx="8888275" cy="2296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4" name="Google Shape;424;p38"/>
          <p:cNvGraphicFramePr/>
          <p:nvPr/>
        </p:nvGraphicFramePr>
        <p:xfrm>
          <a:off x="1359099" y="4875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{668FB40C-EB66-4EEB-9F95-F6BE6D584CC2}</a:tableStyleId>
              </a:tblPr>
              <a:tblGrid>
                <a:gridCol w="1147275"/>
                <a:gridCol w="1446275"/>
                <a:gridCol w="1211275"/>
                <a:gridCol w="1005175"/>
                <a:gridCol w="166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Size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Number of Parameters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Test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Loss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Fully Connected Layers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14.7 MB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solidFill>
                            <a:srgbClr val="38761D"/>
                          </a:solidFill>
                        </a:rPr>
                        <a:t>1,223,886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/>
                        <a:t>91.46 %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 0.305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68-2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 txBox="1"/>
          <p:nvPr>
            <p:ph idx="1" type="body"/>
          </p:nvPr>
        </p:nvSpPr>
        <p:spPr>
          <a:xfrm>
            <a:off x="547700" y="1762197"/>
            <a:ext cx="8508900" cy="3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de-DE"/>
              <a:t>Successful implementation on </a:t>
            </a:r>
            <a:r>
              <a:rPr lang="de-DE"/>
              <a:t>Raspberry</a:t>
            </a:r>
            <a:r>
              <a:rPr lang="de-DE"/>
              <a:t> Pi.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9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31" name="Google Shape;431;p39"/>
          <p:cNvSpPr txBox="1"/>
          <p:nvPr>
            <p:ph type="title"/>
          </p:nvPr>
        </p:nvSpPr>
        <p:spPr>
          <a:xfrm>
            <a:off x="5476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/>
              <a:t>Demo</a:t>
            </a:r>
            <a:endParaRPr/>
          </a:p>
        </p:txBody>
      </p:sp>
      <p:pic>
        <p:nvPicPr>
          <p:cNvPr id="432" name="Google Shape;4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75" y="2167175"/>
            <a:ext cx="7886351" cy="425447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9"/>
          <p:cNvSpPr txBox="1"/>
          <p:nvPr/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</a:rPr>
              <a:t>Lung Cancer Detection | Group number 8 | Advance Topics in IC Design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aphicFrame>
        <p:nvGraphicFramePr>
          <p:cNvPr id="440" name="Google Shape;440;p40"/>
          <p:cNvGraphicFramePr/>
          <p:nvPr/>
        </p:nvGraphicFramePr>
        <p:xfrm>
          <a:off x="908350" y="15801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{668FB40C-EB66-4EEB-9F95-F6BE6D584CC2}</a:tableStyleId>
              </a:tblPr>
              <a:tblGrid>
                <a:gridCol w="3224875"/>
                <a:gridCol w="4105525"/>
              </a:tblGrid>
              <a:tr h="6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/>
                        <a:t>Challenges Faced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/>
                        <a:t>How we addressed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112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Finding right data set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de-DE" sz="1800"/>
                        <a:t>initially started with </a:t>
                      </a:r>
                      <a:r>
                        <a:rPr lang="de-DE" sz="1800"/>
                        <a:t>X Rays (DICOM images)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de-DE" sz="1800"/>
                        <a:t>Nodule specific dataset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de-DE" sz="1800"/>
                        <a:t>accuracy improved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54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800">
                          <a:solidFill>
                            <a:schemeClr val="dk1"/>
                          </a:solidFill>
                        </a:rPr>
                        <a:t>Tuning Hyper parameters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de-DE" sz="1800">
                          <a:solidFill>
                            <a:schemeClr val="dk1"/>
                          </a:solidFill>
                        </a:rPr>
                        <a:t>Finding correct</a:t>
                      </a:r>
                      <a:r>
                        <a:rPr lang="de-DE" sz="1800">
                          <a:solidFill>
                            <a:schemeClr val="dk1"/>
                          </a:solidFill>
                        </a:rPr>
                        <a:t> learning rate and batch size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54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Model Reduction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de-DE" sz="1800"/>
                        <a:t>Size reduction</a:t>
                      </a:r>
                      <a:r>
                        <a:rPr lang="de-DE" sz="1800"/>
                        <a:t> for embedded platform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de-DE" sz="1800"/>
                        <a:t>Implementation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54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Model Reduction vs Accuracy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de-DE" sz="1800"/>
                        <a:t>P</a:t>
                      </a:r>
                      <a:r>
                        <a:rPr lang="de-DE" sz="1800"/>
                        <a:t>runing stages vs accuracy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441" name="Google Shape;441;p40"/>
          <p:cNvSpPr txBox="1"/>
          <p:nvPr>
            <p:ph type="title"/>
          </p:nvPr>
        </p:nvSpPr>
        <p:spPr>
          <a:xfrm>
            <a:off x="547693" y="994325"/>
            <a:ext cx="2664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/>
              <a:t>Challenges</a:t>
            </a:r>
            <a:endParaRPr/>
          </a:p>
        </p:txBody>
      </p:sp>
      <p:sp>
        <p:nvSpPr>
          <p:cNvPr id="442" name="Google Shape;442;p40"/>
          <p:cNvSpPr txBox="1"/>
          <p:nvPr/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</a:rPr>
              <a:t>Lung Cancer Detection | Group number 8 | Advance Topics in IC Design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547688" y="1978720"/>
            <a:ext cx="8508900" cy="12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de-DE" sz="2400"/>
              <a:t>Introduction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de-DE" sz="2400"/>
              <a:t>Dataset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de-DE" sz="2400"/>
              <a:t>Model Architecture 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de-DE" sz="2400"/>
              <a:t>Results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de-DE" sz="2400"/>
              <a:t>Model Reduction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de-DE" sz="2400"/>
              <a:t>Challenges Encountered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de-DE" sz="2400"/>
              <a:t>Conclusion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5476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Agenda </a:t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</a:rPr>
              <a:t>Lung Cancer Detection | Group number 8 | Advance Topics in IC Design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/>
          <p:nvPr>
            <p:ph idx="1" type="body"/>
          </p:nvPr>
        </p:nvSpPr>
        <p:spPr>
          <a:xfrm>
            <a:off x="547700" y="1762200"/>
            <a:ext cx="81183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de-DE" sz="2400"/>
              <a:t>Successful inference of input images</a:t>
            </a:r>
            <a:r>
              <a:rPr lang="de-DE" sz="2400"/>
              <a:t> 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de-DE" sz="2400"/>
              <a:t>Accuracy of 91.46% after pruning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de-DE" sz="2400"/>
              <a:t>Depreciation</a:t>
            </a:r>
            <a:r>
              <a:rPr lang="de-DE" sz="2400"/>
              <a:t> of only 1% in accuracy after 5 stages of pruning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de-DE" sz="2400"/>
              <a:t>Large model does not mean better performance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1"/>
          <p:cNvSpPr txBox="1"/>
          <p:nvPr>
            <p:ph idx="12" type="sldNum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49" name="Google Shape;449;p41"/>
          <p:cNvSpPr txBox="1"/>
          <p:nvPr>
            <p:ph type="title"/>
          </p:nvPr>
        </p:nvSpPr>
        <p:spPr>
          <a:xfrm>
            <a:off x="5476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Conclusion</a:t>
            </a:r>
            <a:endParaRPr/>
          </a:p>
        </p:txBody>
      </p:sp>
      <p:sp>
        <p:nvSpPr>
          <p:cNvPr id="450" name="Google Shape;450;p41"/>
          <p:cNvSpPr txBox="1"/>
          <p:nvPr/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</a:rPr>
              <a:t>Lung Cancer Detection | Group number 8 | Advance Topics in IC Design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57" name="Google Shape;457;p42"/>
          <p:cNvSpPr txBox="1"/>
          <p:nvPr>
            <p:ph type="title"/>
          </p:nvPr>
        </p:nvSpPr>
        <p:spPr>
          <a:xfrm>
            <a:off x="317540" y="3018609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Questions?</a:t>
            </a:r>
            <a:endParaRPr/>
          </a:p>
        </p:txBody>
      </p:sp>
      <p:sp>
        <p:nvSpPr>
          <p:cNvPr id="458" name="Google Shape;458;p42"/>
          <p:cNvSpPr txBox="1"/>
          <p:nvPr/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</a:rPr>
              <a:t>Lung Cancer Detection | Group number 8 | Advance Topics in IC Design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3" name="Google Shape;153;p24"/>
          <p:cNvSpPr txBox="1"/>
          <p:nvPr>
            <p:ph type="title"/>
          </p:nvPr>
        </p:nvSpPr>
        <p:spPr>
          <a:xfrm>
            <a:off x="5476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Introduction</a:t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546150" y="1889100"/>
            <a:ext cx="73572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de-DE" sz="1800">
                <a:solidFill>
                  <a:srgbClr val="000000"/>
                </a:solidFill>
              </a:rPr>
              <a:t>Detection of Lung Cancer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de-DE" sz="1800"/>
              <a:t>CT scans images (Labeled Nodules from CT Scans)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de-DE" sz="1800">
                <a:solidFill>
                  <a:schemeClr val="dk1"/>
                </a:solidFill>
              </a:rPr>
              <a:t>Nodule specific Analysis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de-DE" sz="1800">
                <a:solidFill>
                  <a:schemeClr val="dk1"/>
                </a:solidFill>
              </a:rPr>
              <a:t>Classification using CNN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de-DE" sz="1800"/>
              <a:t>Categorization as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de-DE" sz="1800"/>
              <a:t>Malignant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de-DE" sz="1800"/>
              <a:t>Benign</a:t>
            </a:r>
            <a:r>
              <a:rPr lang="de-DE" sz="1800">
                <a:solidFill>
                  <a:srgbClr val="000000"/>
                </a:solidFill>
              </a:rPr>
              <a:t> </a:t>
            </a:r>
            <a:r>
              <a:rPr lang="de-DE" sz="1800"/>
              <a:t>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de-DE" sz="1800">
                <a:solidFill>
                  <a:schemeClr val="dk1"/>
                </a:solidFill>
              </a:rPr>
              <a:t>Why Convolutional Neural Network?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-DE" sz="1800">
                <a:solidFill>
                  <a:schemeClr val="dk1"/>
                </a:solidFill>
              </a:rPr>
              <a:t>Proven performance for image classification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-DE" sz="1800">
                <a:solidFill>
                  <a:schemeClr val="dk1"/>
                </a:solidFill>
              </a:rPr>
              <a:t>Automatic Feature Extraction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</a:rPr>
              <a:t>Lung Cancer Detection | Group number 8 | Advance Topics in IC Design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025" y="2556503"/>
            <a:ext cx="2756050" cy="27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6144975" y="5353150"/>
            <a:ext cx="23853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/>
              <a:t>Nodule region extracted from CT scan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311162" y="6473313"/>
            <a:ext cx="7829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/>
              <a:t>Lung Cancer Detection | Group number 8 | Advance Topics in IC Design</a:t>
            </a:r>
            <a:endParaRPr/>
          </a:p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5476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Data Set</a:t>
            </a:r>
            <a:endParaRPr/>
          </a:p>
        </p:txBody>
      </p:sp>
      <p:pic>
        <p:nvPicPr>
          <p:cNvPr id="165" name="Google Shape;165;p25" title="Points scored"/>
          <p:cNvPicPr preferRelativeResize="0"/>
          <p:nvPr/>
        </p:nvPicPr>
        <p:blipFill rotWithShape="1">
          <a:blip r:embed="rId3">
            <a:alphaModFix/>
          </a:blip>
          <a:srcRect b="0" l="0" r="-2218" t="0"/>
          <a:stretch/>
        </p:blipFill>
        <p:spPr>
          <a:xfrm>
            <a:off x="5087825" y="1854457"/>
            <a:ext cx="3900051" cy="31979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25"/>
          <p:cNvGraphicFramePr/>
          <p:nvPr/>
        </p:nvGraphicFramePr>
        <p:xfrm>
          <a:off x="988375" y="5495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{668FB40C-EB66-4EEB-9F95-F6BE6D584CC2}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rgbClr val="073763"/>
                          </a:solidFill>
                        </a:rPr>
                        <a:t>Benign 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rgbClr val="073763"/>
                          </a:solidFill>
                        </a:rPr>
                        <a:t>Malignant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rgbClr val="073763"/>
                          </a:solidFill>
                        </a:rPr>
                        <a:t>Total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rgbClr val="073763"/>
                          </a:solidFill>
                        </a:rPr>
                        <a:t>4165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rgbClr val="073763"/>
                          </a:solidFill>
                        </a:rPr>
                        <a:t>2526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rgbClr val="073763"/>
                          </a:solidFill>
                        </a:rPr>
                        <a:t>6691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167" name="Google Shape;167;p25"/>
          <p:cNvSpPr txBox="1"/>
          <p:nvPr/>
        </p:nvSpPr>
        <p:spPr>
          <a:xfrm>
            <a:off x="2055750" y="5091344"/>
            <a:ext cx="7013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/>
              <a:t>source: </a:t>
            </a:r>
            <a:r>
              <a:rPr i="1" lang="de-DE" u="sng"/>
              <a:t>https://www.kaggle.com/kmader/lungnodemalignancy</a:t>
            </a:r>
            <a:endParaRPr i="1" u="sng"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97" y="2205327"/>
            <a:ext cx="2453375" cy="24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090" y="2221135"/>
            <a:ext cx="2453375" cy="246944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570408" y="4552544"/>
            <a:ext cx="1854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/>
              <a:t>Malignant</a:t>
            </a:r>
            <a:endParaRPr i="1"/>
          </a:p>
        </p:txBody>
      </p:sp>
      <p:sp>
        <p:nvSpPr>
          <p:cNvPr id="171" name="Google Shape;171;p25"/>
          <p:cNvSpPr txBox="1"/>
          <p:nvPr/>
        </p:nvSpPr>
        <p:spPr>
          <a:xfrm>
            <a:off x="2932608" y="4552544"/>
            <a:ext cx="1854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/>
              <a:t>Benign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547690" y="994334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Data Augmentation</a:t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1171175" y="3733000"/>
            <a:ext cx="150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/>
              <a:t>Original Image</a:t>
            </a:r>
            <a:endParaRPr i="1"/>
          </a:p>
        </p:txBody>
      </p:sp>
      <p:sp>
        <p:nvSpPr>
          <p:cNvPr id="180" name="Google Shape;180;p26"/>
          <p:cNvSpPr txBox="1"/>
          <p:nvPr/>
        </p:nvSpPr>
        <p:spPr>
          <a:xfrm>
            <a:off x="3685775" y="3733000"/>
            <a:ext cx="150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/>
              <a:t>Flipped </a:t>
            </a:r>
            <a:r>
              <a:rPr i="1" lang="de-DE"/>
              <a:t>Image</a:t>
            </a:r>
            <a:endParaRPr i="1"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975" y="1686000"/>
            <a:ext cx="2052000" cy="20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825" y="1692865"/>
            <a:ext cx="2052000" cy="205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2125" y="1692878"/>
            <a:ext cx="2052000" cy="203181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6276575" y="3733000"/>
            <a:ext cx="150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/>
              <a:t>Left Translated</a:t>
            </a:r>
            <a:endParaRPr i="1"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9825" y="4214275"/>
            <a:ext cx="2052000" cy="201867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1171175" y="6171400"/>
            <a:ext cx="150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/>
              <a:t>Right </a:t>
            </a:r>
            <a:r>
              <a:rPr i="1" lang="de-DE"/>
              <a:t>Translated</a:t>
            </a:r>
            <a:endParaRPr i="1"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0975" y="4214275"/>
            <a:ext cx="2134570" cy="20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3761975" y="6171400"/>
            <a:ext cx="150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/>
              <a:t>Up </a:t>
            </a:r>
            <a:r>
              <a:rPr i="1" lang="de-DE"/>
              <a:t>Translated</a:t>
            </a:r>
            <a:endParaRPr i="1"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4695" y="4244150"/>
            <a:ext cx="2070413" cy="2070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/>
        </p:nvSpPr>
        <p:spPr>
          <a:xfrm>
            <a:off x="6200375" y="6171400"/>
            <a:ext cx="180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/>
              <a:t>Down </a:t>
            </a:r>
            <a:r>
              <a:rPr i="1" lang="de-DE"/>
              <a:t>Translated</a:t>
            </a:r>
            <a:endParaRPr i="1"/>
          </a:p>
        </p:txBody>
      </p:sp>
      <p:sp>
        <p:nvSpPr>
          <p:cNvPr id="191" name="Google Shape;191;p26"/>
          <p:cNvSpPr txBox="1"/>
          <p:nvPr/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0000"/>
                </a:solidFill>
              </a:rPr>
              <a:t>Lung Cancer Detection | Group number 8 | Advance Topics in IC Design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6774934" y="6473313"/>
            <a:ext cx="20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7" name="Google Shape;197;p27"/>
          <p:cNvSpPr txBox="1"/>
          <p:nvPr>
            <p:ph idx="11" type="ftr"/>
          </p:nvPr>
        </p:nvSpPr>
        <p:spPr>
          <a:xfrm>
            <a:off x="311162" y="6473313"/>
            <a:ext cx="7829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/>
              <a:t>Lung Cancer Detection | Group number 8 | Advance Topics in IC Design</a:t>
            </a:r>
            <a:endParaRPr/>
          </a:p>
        </p:txBody>
      </p:sp>
      <p:sp>
        <p:nvSpPr>
          <p:cNvPr id="198" name="Google Shape;198;p27"/>
          <p:cNvSpPr txBox="1"/>
          <p:nvPr>
            <p:ph type="title"/>
          </p:nvPr>
        </p:nvSpPr>
        <p:spPr>
          <a:xfrm>
            <a:off x="547690" y="994334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Data Augmentation Results</a:t>
            </a:r>
            <a:endParaRPr/>
          </a:p>
        </p:txBody>
      </p:sp>
      <p:graphicFrame>
        <p:nvGraphicFramePr>
          <p:cNvPr id="199" name="Google Shape;199;p27"/>
          <p:cNvGraphicFramePr/>
          <p:nvPr/>
        </p:nvGraphicFramePr>
        <p:xfrm>
          <a:off x="988375" y="5495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{668FB40C-EB66-4EEB-9F95-F6BE6D584CC2}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Benign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Malignant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rgbClr val="073763"/>
                          </a:solidFill>
                        </a:rPr>
                        <a:t>4165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3789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7954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pic>
        <p:nvPicPr>
          <p:cNvPr id="200" name="Google Shape;200;p2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00" y="1819475"/>
            <a:ext cx="4190499" cy="342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989" y="1737178"/>
            <a:ext cx="3009411" cy="339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7" name="Google Shape;207;p28"/>
          <p:cNvSpPr txBox="1"/>
          <p:nvPr>
            <p:ph idx="11" type="ftr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/>
              <a:t>Lung Cancer Detection | Group number 8 | Advance Topics in IC Design</a:t>
            </a:r>
            <a:endParaRPr/>
          </a:p>
        </p:txBody>
      </p:sp>
      <p:sp>
        <p:nvSpPr>
          <p:cNvPr id="208" name="Google Shape;208;p28"/>
          <p:cNvSpPr txBox="1"/>
          <p:nvPr>
            <p:ph type="title"/>
          </p:nvPr>
        </p:nvSpPr>
        <p:spPr>
          <a:xfrm>
            <a:off x="547696" y="3482997"/>
            <a:ext cx="5144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Software\Libraries</a:t>
            </a:r>
            <a:endParaRPr/>
          </a:p>
        </p:txBody>
      </p:sp>
      <p:graphicFrame>
        <p:nvGraphicFramePr>
          <p:cNvPr id="209" name="Google Shape;209;p28"/>
          <p:cNvGraphicFramePr/>
          <p:nvPr/>
        </p:nvGraphicFramePr>
        <p:xfrm>
          <a:off x="1617600" y="42412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{668FB40C-EB66-4EEB-9F95-F6BE6D584CC2}</a:tableStyleId>
              </a:tblPr>
              <a:tblGrid>
                <a:gridCol w="2060800"/>
                <a:gridCol w="3815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/>
                        <a:t>Tools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/>
                        <a:t>Jupyter Notebook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/>
                        <a:t>Language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/>
                        <a:t>Python3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/>
                        <a:t>DL Framework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/>
                        <a:t>Keras (</a:t>
                      </a:r>
                      <a:r>
                        <a:rPr lang="de-DE" sz="1600"/>
                        <a:t>using</a:t>
                      </a:r>
                      <a:r>
                        <a:rPr lang="de-DE" sz="1600"/>
                        <a:t> TensorFlow backend)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/>
                        <a:t>Hardware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/>
                        <a:t>Raspberry Pi 3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/>
                        <a:t>Pruning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/>
                        <a:t>Keras-Surgeon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Google Shape;210;p28"/>
          <p:cNvGraphicFramePr/>
          <p:nvPr/>
        </p:nvGraphicFramePr>
        <p:xfrm>
          <a:off x="1617600" y="182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{668FB40C-EB66-4EEB-9F95-F6BE6D584CC2}</a:tableStyleId>
              </a:tblPr>
              <a:tblGrid>
                <a:gridCol w="2657350"/>
                <a:gridCol w="3219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/>
                        <a:t>Training data set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/>
                        <a:t>6454 (80%)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/>
                        <a:t>Validation data set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/>
                        <a:t>750 (10%)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4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/>
                        <a:t>Testing data set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/>
                        <a:t>750 </a:t>
                      </a:r>
                      <a:r>
                        <a:rPr lang="de-DE" sz="1600">
                          <a:solidFill>
                            <a:schemeClr val="dk1"/>
                          </a:solidFill>
                        </a:rPr>
                        <a:t>(10%)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28"/>
          <p:cNvSpPr txBox="1"/>
          <p:nvPr>
            <p:ph type="title"/>
          </p:nvPr>
        </p:nvSpPr>
        <p:spPr>
          <a:xfrm>
            <a:off x="547696" y="994325"/>
            <a:ext cx="5144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Division of Data Set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53" y="1860412"/>
            <a:ext cx="1408200" cy="125502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>
            <p:ph type="title"/>
          </p:nvPr>
        </p:nvSpPr>
        <p:spPr>
          <a:xfrm>
            <a:off x="547697" y="994325"/>
            <a:ext cx="6084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CNN Architecture</a:t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1850435" y="1970651"/>
            <a:ext cx="743100" cy="553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1934429" y="2058528"/>
            <a:ext cx="743100" cy="553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2018424" y="2146406"/>
            <a:ext cx="743100" cy="553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2102419" y="2234283"/>
            <a:ext cx="743100" cy="553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2186414" y="2322160"/>
            <a:ext cx="743100" cy="553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2270409" y="2410037"/>
            <a:ext cx="743100" cy="553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3063522" y="2208036"/>
            <a:ext cx="361800" cy="30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3147517" y="2295913"/>
            <a:ext cx="361800" cy="30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3231512" y="2383790"/>
            <a:ext cx="361800" cy="30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3315507" y="2471667"/>
            <a:ext cx="361800" cy="30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3617003" y="1718324"/>
            <a:ext cx="535500" cy="480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3700998" y="1806201"/>
            <a:ext cx="535500" cy="480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3784993" y="1894078"/>
            <a:ext cx="535500" cy="480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3868988" y="1981955"/>
            <a:ext cx="535500" cy="480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3952983" y="2069832"/>
            <a:ext cx="535500" cy="480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4036978" y="2157709"/>
            <a:ext cx="535500" cy="480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4120973" y="2245586"/>
            <a:ext cx="535500" cy="480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4204968" y="2333463"/>
            <a:ext cx="535500" cy="480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"/>
          <p:cNvSpPr/>
          <p:nvPr/>
        </p:nvSpPr>
        <p:spPr>
          <a:xfrm>
            <a:off x="4288963" y="2421341"/>
            <a:ext cx="535500" cy="480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4372958" y="2509218"/>
            <a:ext cx="535500" cy="480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7114356" y="1746403"/>
            <a:ext cx="78300" cy="89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7114356" y="1878219"/>
            <a:ext cx="78300" cy="89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7114356" y="2010035"/>
            <a:ext cx="78300" cy="89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7114356" y="2141850"/>
            <a:ext cx="78300" cy="89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7114356" y="2273666"/>
            <a:ext cx="78300" cy="89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7114356" y="2405482"/>
            <a:ext cx="78300" cy="89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/>
          <p:nvPr/>
        </p:nvSpPr>
        <p:spPr>
          <a:xfrm>
            <a:off x="7114356" y="2537297"/>
            <a:ext cx="78300" cy="89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"/>
          <p:cNvSpPr/>
          <p:nvPr/>
        </p:nvSpPr>
        <p:spPr>
          <a:xfrm>
            <a:off x="7114356" y="2669113"/>
            <a:ext cx="78300" cy="89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7114356" y="2800929"/>
            <a:ext cx="78300" cy="89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"/>
          <p:cNvSpPr/>
          <p:nvPr/>
        </p:nvSpPr>
        <p:spPr>
          <a:xfrm>
            <a:off x="7744318" y="2317604"/>
            <a:ext cx="78300" cy="89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7744318" y="2449420"/>
            <a:ext cx="78300" cy="89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 txBox="1"/>
          <p:nvPr/>
        </p:nvSpPr>
        <p:spPr>
          <a:xfrm>
            <a:off x="7809724" y="2181981"/>
            <a:ext cx="1004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00"/>
              <a:t>Malignant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100"/>
              <a:t>or Benign</a:t>
            </a:r>
            <a:endParaRPr b="1" sz="1100"/>
          </a:p>
        </p:txBody>
      </p:sp>
      <p:sp>
        <p:nvSpPr>
          <p:cNvPr id="251" name="Google Shape;251;p29"/>
          <p:cNvSpPr/>
          <p:nvPr/>
        </p:nvSpPr>
        <p:spPr>
          <a:xfrm rot="5400000">
            <a:off x="985740" y="2781061"/>
            <a:ext cx="117900" cy="1102200"/>
          </a:xfrm>
          <a:prstGeom prst="rightBrace">
            <a:avLst>
              <a:gd fmla="val 12689" name="adj1"/>
              <a:gd fmla="val 4473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588375" y="3396479"/>
            <a:ext cx="10491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Input Image</a:t>
            </a:r>
            <a:endParaRPr sz="1100"/>
          </a:p>
        </p:txBody>
      </p:sp>
      <p:sp>
        <p:nvSpPr>
          <p:cNvPr id="253" name="Google Shape;253;p29"/>
          <p:cNvSpPr/>
          <p:nvPr/>
        </p:nvSpPr>
        <p:spPr>
          <a:xfrm rot="5400000">
            <a:off x="2371657" y="2781061"/>
            <a:ext cx="117900" cy="1102200"/>
          </a:xfrm>
          <a:prstGeom prst="rightBrace">
            <a:avLst>
              <a:gd fmla="val 12689" name="adj1"/>
              <a:gd fmla="val 4473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 rot="5400000">
            <a:off x="3396868" y="3029730"/>
            <a:ext cx="97200" cy="580500"/>
          </a:xfrm>
          <a:prstGeom prst="rightBrace">
            <a:avLst>
              <a:gd fmla="val 12689" name="adj1"/>
              <a:gd fmla="val 4473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/>
          <p:nvPr/>
        </p:nvSpPr>
        <p:spPr>
          <a:xfrm rot="5400000">
            <a:off x="4304816" y="2817681"/>
            <a:ext cx="127200" cy="1004700"/>
          </a:xfrm>
          <a:prstGeom prst="rightBrace">
            <a:avLst>
              <a:gd fmla="val 12689" name="adj1"/>
              <a:gd fmla="val 4473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/>
          <p:nvPr/>
        </p:nvSpPr>
        <p:spPr>
          <a:xfrm rot="5400000">
            <a:off x="7435253" y="2941725"/>
            <a:ext cx="112200" cy="741600"/>
          </a:xfrm>
          <a:prstGeom prst="rightBrace">
            <a:avLst>
              <a:gd fmla="val 12689" name="adj1"/>
              <a:gd fmla="val 2294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1890472" y="3396478"/>
            <a:ext cx="1102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Convolution Layer-1</a:t>
            </a:r>
            <a:endParaRPr sz="1100"/>
          </a:p>
        </p:txBody>
      </p:sp>
      <p:sp>
        <p:nvSpPr>
          <p:cNvPr id="258" name="Google Shape;258;p29"/>
          <p:cNvSpPr txBox="1"/>
          <p:nvPr/>
        </p:nvSpPr>
        <p:spPr>
          <a:xfrm>
            <a:off x="3785272" y="3423489"/>
            <a:ext cx="12069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Convolution Layer-2</a:t>
            </a:r>
            <a:endParaRPr sz="1100"/>
          </a:p>
        </p:txBody>
      </p:sp>
      <p:sp>
        <p:nvSpPr>
          <p:cNvPr id="259" name="Google Shape;259;p29"/>
          <p:cNvSpPr txBox="1"/>
          <p:nvPr/>
        </p:nvSpPr>
        <p:spPr>
          <a:xfrm>
            <a:off x="3134906" y="3499703"/>
            <a:ext cx="7116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Pooling</a:t>
            </a:r>
            <a:endParaRPr sz="1100"/>
          </a:p>
        </p:txBody>
      </p:sp>
      <p:cxnSp>
        <p:nvCxnSpPr>
          <p:cNvPr id="260" name="Google Shape;260;p29"/>
          <p:cNvCxnSpPr/>
          <p:nvPr/>
        </p:nvCxnSpPr>
        <p:spPr>
          <a:xfrm>
            <a:off x="7234797" y="1964438"/>
            <a:ext cx="432900" cy="255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9"/>
          <p:cNvCxnSpPr>
            <a:endCxn id="249" idx="2"/>
          </p:cNvCxnSpPr>
          <p:nvPr/>
        </p:nvCxnSpPr>
        <p:spPr>
          <a:xfrm flipH="1" rot="10800000">
            <a:off x="7234918" y="2494270"/>
            <a:ext cx="509400" cy="41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9"/>
          <p:cNvCxnSpPr/>
          <p:nvPr/>
        </p:nvCxnSpPr>
        <p:spPr>
          <a:xfrm>
            <a:off x="7231340" y="2145804"/>
            <a:ext cx="379200" cy="149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9"/>
          <p:cNvCxnSpPr/>
          <p:nvPr/>
        </p:nvCxnSpPr>
        <p:spPr>
          <a:xfrm flipH="1" rot="10800000">
            <a:off x="7227652" y="2387989"/>
            <a:ext cx="192900" cy="8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9"/>
          <p:cNvCxnSpPr/>
          <p:nvPr/>
        </p:nvCxnSpPr>
        <p:spPr>
          <a:xfrm flipH="1" rot="10800000">
            <a:off x="7228525" y="2409797"/>
            <a:ext cx="343800" cy="411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9"/>
          <p:cNvCxnSpPr/>
          <p:nvPr/>
        </p:nvCxnSpPr>
        <p:spPr>
          <a:xfrm>
            <a:off x="7241069" y="2330897"/>
            <a:ext cx="360000" cy="9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9"/>
          <p:cNvCxnSpPr/>
          <p:nvPr/>
        </p:nvCxnSpPr>
        <p:spPr>
          <a:xfrm flipH="1" rot="10800000">
            <a:off x="7241069" y="2581257"/>
            <a:ext cx="360000" cy="11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9"/>
          <p:cNvSpPr txBox="1"/>
          <p:nvPr/>
        </p:nvSpPr>
        <p:spPr>
          <a:xfrm>
            <a:off x="7053928" y="3409000"/>
            <a:ext cx="14763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Fully Connected Layer</a:t>
            </a:r>
            <a:endParaRPr sz="1100"/>
          </a:p>
        </p:txBody>
      </p:sp>
      <p:cxnSp>
        <p:nvCxnSpPr>
          <p:cNvPr id="268" name="Google Shape;268;p29"/>
          <p:cNvCxnSpPr/>
          <p:nvPr/>
        </p:nvCxnSpPr>
        <p:spPr>
          <a:xfrm>
            <a:off x="1311081" y="2456945"/>
            <a:ext cx="1121700" cy="178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9"/>
          <p:cNvCxnSpPr/>
          <p:nvPr/>
        </p:nvCxnSpPr>
        <p:spPr>
          <a:xfrm>
            <a:off x="1389496" y="2583643"/>
            <a:ext cx="1043100" cy="89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9"/>
          <p:cNvSpPr/>
          <p:nvPr/>
        </p:nvSpPr>
        <p:spPr>
          <a:xfrm>
            <a:off x="1369597" y="2477994"/>
            <a:ext cx="123000" cy="112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4748831" y="1946332"/>
            <a:ext cx="361800" cy="30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4832826" y="2034209"/>
            <a:ext cx="361800" cy="30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4916821" y="2122087"/>
            <a:ext cx="361800" cy="30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>
            <a:off x="5000816" y="2232063"/>
            <a:ext cx="361800" cy="30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5084810" y="2319940"/>
            <a:ext cx="361800" cy="30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5168805" y="2407817"/>
            <a:ext cx="361800" cy="30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 rot="5400000">
            <a:off x="5202759" y="3029730"/>
            <a:ext cx="97200" cy="580500"/>
          </a:xfrm>
          <a:prstGeom prst="rightBrace">
            <a:avLst>
              <a:gd fmla="val 12689" name="adj1"/>
              <a:gd fmla="val 4473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"/>
          <p:cNvSpPr/>
          <p:nvPr/>
        </p:nvSpPr>
        <p:spPr>
          <a:xfrm>
            <a:off x="2607261" y="2464251"/>
            <a:ext cx="123000" cy="112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29"/>
          <p:cNvCxnSpPr>
            <a:stCxn id="278" idx="0"/>
          </p:cNvCxnSpPr>
          <p:nvPr/>
        </p:nvCxnSpPr>
        <p:spPr>
          <a:xfrm>
            <a:off x="2668761" y="2464251"/>
            <a:ext cx="827700" cy="152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9"/>
          <p:cNvCxnSpPr>
            <a:stCxn id="278" idx="2"/>
          </p:cNvCxnSpPr>
          <p:nvPr/>
        </p:nvCxnSpPr>
        <p:spPr>
          <a:xfrm>
            <a:off x="2668761" y="2576451"/>
            <a:ext cx="827700" cy="66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9"/>
          <p:cNvSpPr/>
          <p:nvPr/>
        </p:nvSpPr>
        <p:spPr>
          <a:xfrm>
            <a:off x="3533692" y="2507272"/>
            <a:ext cx="111600" cy="97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p29"/>
          <p:cNvCxnSpPr>
            <a:stCxn id="281" idx="0"/>
          </p:cNvCxnSpPr>
          <p:nvPr/>
        </p:nvCxnSpPr>
        <p:spPr>
          <a:xfrm>
            <a:off x="3589492" y="2507272"/>
            <a:ext cx="993900" cy="171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9"/>
          <p:cNvCxnSpPr>
            <a:stCxn id="281" idx="2"/>
          </p:cNvCxnSpPr>
          <p:nvPr/>
        </p:nvCxnSpPr>
        <p:spPr>
          <a:xfrm>
            <a:off x="3589492" y="2604772"/>
            <a:ext cx="993900" cy="96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29"/>
          <p:cNvSpPr/>
          <p:nvPr/>
        </p:nvSpPr>
        <p:spPr>
          <a:xfrm>
            <a:off x="4725371" y="2551208"/>
            <a:ext cx="63000" cy="52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p29"/>
          <p:cNvCxnSpPr>
            <a:stCxn id="284" idx="0"/>
          </p:cNvCxnSpPr>
          <p:nvPr/>
        </p:nvCxnSpPr>
        <p:spPr>
          <a:xfrm>
            <a:off x="4756871" y="2551208"/>
            <a:ext cx="558000" cy="9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9"/>
          <p:cNvCxnSpPr>
            <a:stCxn id="284" idx="2"/>
          </p:cNvCxnSpPr>
          <p:nvPr/>
        </p:nvCxnSpPr>
        <p:spPr>
          <a:xfrm>
            <a:off x="4756871" y="2603708"/>
            <a:ext cx="558000" cy="51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29"/>
          <p:cNvSpPr/>
          <p:nvPr/>
        </p:nvSpPr>
        <p:spPr>
          <a:xfrm>
            <a:off x="4572691" y="2669299"/>
            <a:ext cx="42300" cy="36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3484555" y="2614549"/>
            <a:ext cx="36300" cy="30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2423435" y="2635984"/>
            <a:ext cx="36300" cy="36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"/>
          <p:cNvSpPr txBox="1"/>
          <p:nvPr/>
        </p:nvSpPr>
        <p:spPr>
          <a:xfrm>
            <a:off x="4914114" y="3493815"/>
            <a:ext cx="7116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Pooling</a:t>
            </a:r>
            <a:endParaRPr sz="1100"/>
          </a:p>
        </p:txBody>
      </p:sp>
      <p:sp>
        <p:nvSpPr>
          <p:cNvPr id="291" name="Google Shape;291;p29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Lung Cancer Detection | Group number 8 | Advance Topics in IC Design</a:t>
            </a:r>
            <a:endParaRPr/>
          </a:p>
        </p:txBody>
      </p:sp>
      <p:graphicFrame>
        <p:nvGraphicFramePr>
          <p:cNvPr id="292" name="Google Shape;292;p29"/>
          <p:cNvGraphicFramePr/>
          <p:nvPr/>
        </p:nvGraphicFramePr>
        <p:xfrm>
          <a:off x="678950" y="412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{668FB40C-EB66-4EEB-9F95-F6BE6D584CC2}</a:tableStyleId>
              </a:tblPr>
              <a:tblGrid>
                <a:gridCol w="1591450"/>
                <a:gridCol w="1766575"/>
                <a:gridCol w="1405700"/>
                <a:gridCol w="2085950"/>
                <a:gridCol w="910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Input Dimensions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Convolution Layers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Pooling Layers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Fully Connected Layers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Outputs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64x64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293" name="Google Shape;293;p29"/>
          <p:cNvSpPr txBox="1"/>
          <p:nvPr/>
        </p:nvSpPr>
        <p:spPr>
          <a:xfrm>
            <a:off x="3238274" y="6082378"/>
            <a:ext cx="255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/>
              <a:t>Hyper-parameter &amp; Optimizer</a:t>
            </a:r>
            <a:endParaRPr i="1"/>
          </a:p>
        </p:txBody>
      </p:sp>
      <p:sp>
        <p:nvSpPr>
          <p:cNvPr id="294" name="Google Shape;294;p29"/>
          <p:cNvSpPr/>
          <p:nvPr/>
        </p:nvSpPr>
        <p:spPr>
          <a:xfrm>
            <a:off x="5276686" y="1668647"/>
            <a:ext cx="422400" cy="351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5374725" y="1770047"/>
            <a:ext cx="422400" cy="351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5472763" y="1871448"/>
            <a:ext cx="422400" cy="351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5570802" y="1972848"/>
            <a:ext cx="422400" cy="351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/>
          <p:nvPr/>
        </p:nvSpPr>
        <p:spPr>
          <a:xfrm>
            <a:off x="5668841" y="2099749"/>
            <a:ext cx="422400" cy="351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/>
          <p:nvPr/>
        </p:nvSpPr>
        <p:spPr>
          <a:xfrm>
            <a:off x="5766880" y="2201149"/>
            <a:ext cx="422400" cy="351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5864919" y="2302550"/>
            <a:ext cx="422400" cy="351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"/>
          <p:cNvSpPr/>
          <p:nvPr/>
        </p:nvSpPr>
        <p:spPr>
          <a:xfrm>
            <a:off x="5956554" y="2372058"/>
            <a:ext cx="422400" cy="351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>
            <a:off x="5411171" y="2475008"/>
            <a:ext cx="63000" cy="52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" name="Google Shape;303;p29"/>
          <p:cNvCxnSpPr>
            <a:stCxn id="302" idx="0"/>
          </p:cNvCxnSpPr>
          <p:nvPr/>
        </p:nvCxnSpPr>
        <p:spPr>
          <a:xfrm>
            <a:off x="5442671" y="2475008"/>
            <a:ext cx="558000" cy="9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9"/>
          <p:cNvCxnSpPr>
            <a:stCxn id="302" idx="2"/>
          </p:cNvCxnSpPr>
          <p:nvPr/>
        </p:nvCxnSpPr>
        <p:spPr>
          <a:xfrm>
            <a:off x="5442671" y="2527508"/>
            <a:ext cx="558000" cy="51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29"/>
          <p:cNvSpPr/>
          <p:nvPr/>
        </p:nvSpPr>
        <p:spPr>
          <a:xfrm>
            <a:off x="6002033" y="2560350"/>
            <a:ext cx="22200" cy="24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"/>
          <p:cNvSpPr/>
          <p:nvPr/>
        </p:nvSpPr>
        <p:spPr>
          <a:xfrm>
            <a:off x="6214903" y="1860650"/>
            <a:ext cx="258300" cy="217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"/>
          <p:cNvSpPr/>
          <p:nvPr/>
        </p:nvSpPr>
        <p:spPr>
          <a:xfrm>
            <a:off x="6274848" y="1923367"/>
            <a:ext cx="258300" cy="217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9"/>
          <p:cNvSpPr/>
          <p:nvPr/>
        </p:nvSpPr>
        <p:spPr>
          <a:xfrm>
            <a:off x="6334793" y="1986083"/>
            <a:ext cx="258300" cy="217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6394739" y="2064571"/>
            <a:ext cx="258300" cy="217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9"/>
          <p:cNvSpPr/>
          <p:nvPr/>
        </p:nvSpPr>
        <p:spPr>
          <a:xfrm>
            <a:off x="6454684" y="2127288"/>
            <a:ext cx="258300" cy="217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6514630" y="2190004"/>
            <a:ext cx="258300" cy="217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9"/>
          <p:cNvSpPr/>
          <p:nvPr/>
        </p:nvSpPr>
        <p:spPr>
          <a:xfrm>
            <a:off x="6590830" y="2266204"/>
            <a:ext cx="258300" cy="217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6745317" y="2316151"/>
            <a:ext cx="63000" cy="52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" name="Google Shape;314;p29"/>
          <p:cNvCxnSpPr>
            <a:stCxn id="313" idx="0"/>
          </p:cNvCxnSpPr>
          <p:nvPr/>
        </p:nvCxnSpPr>
        <p:spPr>
          <a:xfrm>
            <a:off x="6776817" y="2316151"/>
            <a:ext cx="558000" cy="9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9"/>
          <p:cNvCxnSpPr>
            <a:stCxn id="313" idx="2"/>
          </p:cNvCxnSpPr>
          <p:nvPr/>
        </p:nvCxnSpPr>
        <p:spPr>
          <a:xfrm>
            <a:off x="6776817" y="2368651"/>
            <a:ext cx="558000" cy="51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29"/>
          <p:cNvSpPr/>
          <p:nvPr/>
        </p:nvSpPr>
        <p:spPr>
          <a:xfrm>
            <a:off x="7336178" y="2401492"/>
            <a:ext cx="22200" cy="24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"/>
          <p:cNvSpPr/>
          <p:nvPr/>
        </p:nvSpPr>
        <p:spPr>
          <a:xfrm>
            <a:off x="6249371" y="2475008"/>
            <a:ext cx="63000" cy="52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" name="Google Shape;318;p29"/>
          <p:cNvCxnSpPr>
            <a:stCxn id="317" idx="0"/>
          </p:cNvCxnSpPr>
          <p:nvPr/>
        </p:nvCxnSpPr>
        <p:spPr>
          <a:xfrm flipH="1" rot="10800000">
            <a:off x="6280871" y="2395808"/>
            <a:ext cx="413700" cy="79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9"/>
          <p:cNvCxnSpPr>
            <a:stCxn id="317" idx="2"/>
            <a:endCxn id="320" idx="2"/>
          </p:cNvCxnSpPr>
          <p:nvPr/>
        </p:nvCxnSpPr>
        <p:spPr>
          <a:xfrm flipH="1" rot="10800000">
            <a:off x="6280871" y="2416208"/>
            <a:ext cx="428400" cy="111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29"/>
          <p:cNvSpPr/>
          <p:nvPr/>
        </p:nvSpPr>
        <p:spPr>
          <a:xfrm>
            <a:off x="6698165" y="2391806"/>
            <a:ext cx="22200" cy="24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 rot="5400000">
            <a:off x="5996476" y="2878725"/>
            <a:ext cx="127200" cy="882600"/>
          </a:xfrm>
          <a:prstGeom prst="rightBrace">
            <a:avLst>
              <a:gd fmla="val 12689" name="adj1"/>
              <a:gd fmla="val 4473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 txBox="1"/>
          <p:nvPr/>
        </p:nvSpPr>
        <p:spPr>
          <a:xfrm>
            <a:off x="5537877" y="3423500"/>
            <a:ext cx="10491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Convolution Layer-3</a:t>
            </a:r>
            <a:endParaRPr sz="1100"/>
          </a:p>
        </p:txBody>
      </p:sp>
      <p:sp>
        <p:nvSpPr>
          <p:cNvPr id="323" name="Google Shape;323;p29"/>
          <p:cNvSpPr/>
          <p:nvPr/>
        </p:nvSpPr>
        <p:spPr>
          <a:xfrm rot="5400000">
            <a:off x="6725329" y="3114025"/>
            <a:ext cx="97200" cy="411900"/>
          </a:xfrm>
          <a:prstGeom prst="rightBrace">
            <a:avLst>
              <a:gd fmla="val 12689" name="adj1"/>
              <a:gd fmla="val 4473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"/>
          <p:cNvSpPr txBox="1"/>
          <p:nvPr/>
        </p:nvSpPr>
        <p:spPr>
          <a:xfrm>
            <a:off x="6504789" y="3493815"/>
            <a:ext cx="7116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Pooling</a:t>
            </a:r>
            <a:endParaRPr sz="1100"/>
          </a:p>
        </p:txBody>
      </p:sp>
      <p:graphicFrame>
        <p:nvGraphicFramePr>
          <p:cNvPr id="325" name="Google Shape;325;p29"/>
          <p:cNvGraphicFramePr/>
          <p:nvPr/>
        </p:nvGraphicFramePr>
        <p:xfrm>
          <a:off x="678950" y="53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{668FB40C-EB66-4EEB-9F95-F6BE6D584CC2}</a:tableStyleId>
              </a:tblPr>
              <a:tblGrid>
                <a:gridCol w="958525"/>
                <a:gridCol w="1376025"/>
                <a:gridCol w="1642975"/>
                <a:gridCol w="1936625"/>
                <a:gridCol w="818850"/>
                <a:gridCol w="1027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Optimizer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Learning Rate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Exponential decay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Loss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Epochs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Batch size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Adam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3e-4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1e-2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Binary Cross Entropy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326" name="Google Shape;326;p29"/>
          <p:cNvSpPr txBox="1"/>
          <p:nvPr/>
        </p:nvSpPr>
        <p:spPr>
          <a:xfrm>
            <a:off x="3621199" y="4913454"/>
            <a:ext cx="177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/>
              <a:t>Layer Information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/>
          <p:nvPr>
            <p:ph type="title"/>
          </p:nvPr>
        </p:nvSpPr>
        <p:spPr>
          <a:xfrm>
            <a:off x="546140" y="874609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Model-1(Large Net) Results </a:t>
            </a:r>
            <a:endParaRPr/>
          </a:p>
        </p:txBody>
      </p:sp>
      <p:sp>
        <p:nvSpPr>
          <p:cNvPr id="333" name="Google Shape;333;p30"/>
          <p:cNvSpPr txBox="1"/>
          <p:nvPr>
            <p:ph idx="11" type="ftr"/>
          </p:nvPr>
        </p:nvSpPr>
        <p:spPr>
          <a:xfrm>
            <a:off x="311162" y="6473313"/>
            <a:ext cx="646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Lung Cancer Detection | Group number 8 | Advance Topics in IC Design</a:t>
            </a:r>
            <a:endParaRPr/>
          </a:p>
        </p:txBody>
      </p:sp>
      <p:graphicFrame>
        <p:nvGraphicFramePr>
          <p:cNvPr id="334" name="Google Shape;334;p30"/>
          <p:cNvGraphicFramePr/>
          <p:nvPr/>
        </p:nvGraphicFramePr>
        <p:xfrm>
          <a:off x="1282899" y="4951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{668FB40C-EB66-4EEB-9F95-F6BE6D584CC2}</a:tableStyleId>
              </a:tblPr>
              <a:tblGrid>
                <a:gridCol w="1147275"/>
                <a:gridCol w="1446275"/>
                <a:gridCol w="1211275"/>
                <a:gridCol w="1005175"/>
                <a:gridCol w="166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Size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Number of Parameters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Test</a:t>
                      </a:r>
                      <a:r>
                        <a:rPr lang="de-DE"/>
                        <a:t>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Loss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Fully Connected Layers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solidFill>
                            <a:srgbClr val="FF0000"/>
                          </a:solidFill>
                        </a:rPr>
                        <a:t>312 MB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-DE">
                          <a:solidFill>
                            <a:srgbClr val="FF0000"/>
                          </a:solidFill>
                        </a:rPr>
                        <a:t>26,062,338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/>
                        <a:t>86.26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 0.53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-DE">
                          <a:solidFill>
                            <a:schemeClr val="dk1"/>
                          </a:solidFill>
                        </a:rPr>
                        <a:t>512-2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pic>
        <p:nvPicPr>
          <p:cNvPr id="335" name="Google Shape;3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50" y="1437400"/>
            <a:ext cx="7714050" cy="33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60104_TUM_Praesentation_p_v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