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g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4.jpg" ContentType="image/jpg"/>
  <Override PartName="/ppt/notesSlides/notesSlide11.xml" ContentType="application/vnd.openxmlformats-officedocument.presentationml.notesSlide+xml"/>
  <Override PartName="/ppt/media/image16.jpg" ContentType="image/jpg"/>
  <Override PartName="/ppt/notesSlides/notesSlide12.xml" ContentType="application/vnd.openxmlformats-officedocument.presentationml.notesSlide+xml"/>
  <Override PartName="/ppt/media/image18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51.jpg" ContentType="image/jpg"/>
  <Override PartName="/ppt/media/image52.jpg" ContentType="image/jp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56.jpg" ContentType="image/jp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media/image87.jpg" ContentType="image/jpg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media/image89.jpg" ContentType="image/jpg"/>
  <Override PartName="/ppt/media/image90.jpg" ContentType="image/jpg"/>
  <Override PartName="/ppt/notesSlides/notesSlide89.xml" ContentType="application/vnd.openxmlformats-officedocument.presentationml.notesSlide+xml"/>
  <Override PartName="/ppt/media/image92.jpg" ContentType="image/jpg"/>
  <Override PartName="/ppt/notesSlides/notesSlide90.xml" ContentType="application/vnd.openxmlformats-officedocument.presentationml.notesSlide+xml"/>
  <Override PartName="/ppt/media/image94.jpg" ContentType="image/jpg"/>
  <Override PartName="/ppt/media/image95.jpg" ContentType="image/jpg"/>
  <Override PartName="/ppt/notesSlides/notesSlide91.xml" ContentType="application/vnd.openxmlformats-officedocument.presentationml.notesSlide+xml"/>
  <Override PartName="/ppt/media/image96.jpg" ContentType="image/jpg"/>
  <Override PartName="/ppt/media/image98.jpg" ContentType="image/jpg"/>
  <Override PartName="/ppt/notesSlides/notesSlide92.xml" ContentType="application/vnd.openxmlformats-officedocument.presentationml.notesSlide+xml"/>
  <Override PartName="/ppt/media/image99.jpg" ContentType="image/jpg"/>
  <Override PartName="/ppt/media/image101.jpg" ContentType="image/jpg"/>
  <Override PartName="/ppt/notesSlides/notesSlide93.xml" ContentType="application/vnd.openxmlformats-officedocument.presentationml.notesSlide+xml"/>
  <Override PartName="/ppt/media/image103.jpg" ContentType="image/jpg"/>
  <Override PartName="/ppt/media/image104.jpg" ContentType="image/jpg"/>
  <Override PartName="/ppt/media/image105.jpg" ContentType="image/jpg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8"/>
  </p:notesMasterIdLst>
  <p:handoutMasterIdLst>
    <p:handoutMasterId r:id="rId109"/>
  </p:handoutMasterIdLst>
  <p:sldIdLst>
    <p:sldId id="371" r:id="rId2"/>
    <p:sldId id="3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7" r:id="rId96"/>
    <p:sldId id="365" r:id="rId97"/>
    <p:sldId id="368" r:id="rId98"/>
    <p:sldId id="369" r:id="rId99"/>
    <p:sldId id="370" r:id="rId100"/>
    <p:sldId id="373" r:id="rId101"/>
    <p:sldId id="372" r:id="rId102"/>
    <p:sldId id="360" r:id="rId103"/>
    <p:sldId id="361" r:id="rId104"/>
    <p:sldId id="362" r:id="rId105"/>
    <p:sldId id="366" r:id="rId106"/>
    <p:sldId id="367" r:id="rId107"/>
  </p:sldIdLst>
  <p:sldSz cx="9144000" cy="5715000" type="screen16x10"/>
  <p:notesSz cx="9144000" cy="514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96"/>
      </p:cViewPr>
      <p:guideLst>
        <p:guide orient="horz" pos="320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103A5-DEB2-41A7-B33E-596F64FE4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80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4" name="IFXSHAPE"/>
          <p:cNvSpPr>
            <a:spLocks noGrp="1" noRot="1" noChangeAspect="1"/>
          </p:cNvSpPr>
          <p:nvPr>
            <p:ph type="sldImg" idx="2"/>
          </p:nvPr>
        </p:nvSpPr>
        <p:spPr>
          <a:xfrm>
            <a:off x="914399" y="642938"/>
            <a:ext cx="7315200" cy="45730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body" sz="quarter" idx="3"/>
          </p:nvPr>
        </p:nvSpPr>
        <p:spPr>
          <a:xfrm>
            <a:off x="914400" y="5311233"/>
            <a:ext cx="7315200" cy="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B8EE-9D9C-4AF7-82D1-D06047CC953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90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2018-04-11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3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33D9-4631-45EC-85B0-938B311A01D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008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0484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2018-12-02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106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DD061-07F3-42EB-8449-C6D99A107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1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A70A-8D34-48A0-B824-33713087C07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2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5842-2F00-4A22-B94C-33449927DF3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8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r>
              <a:rPr lang="en-US" dirty="0" smtClean="0"/>
              <a:t>Conditional probability distribution of future states of the process (conditional on both past and present states) depends only upon the present state</a:t>
            </a:r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00AF-41C8-4268-BBD5-12D8395E5C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465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024F-D372-43F7-9173-B0BD8C2693C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5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84BF5-2D8E-405D-8FAE-4D54BA077E7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7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7400A-E207-4963-A20D-E8172FFC324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63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DAF0-6E58-45CF-9F5F-9D2EB562A39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82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18DBC-34A3-4A65-99B0-78AD5720AE6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0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0D-DDB6-425C-9D78-823FF84950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98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68AB-B12F-4BFA-B188-E95E1C0C286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91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B7509-D529-4011-B2A7-CF3A2DC0327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9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55E8-DE77-4D1B-AF6E-DA0C2B78275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4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2AA8-1508-4D59-B133-3FC9FDAF277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162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6609-8293-4DBF-87CD-EAFC8E08ED5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01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A098-73EA-45F2-8115-60A5D0DC669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09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27D3A-B1BA-44FF-ACAD-756ADAA021E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17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CE249-3B37-49ED-8EBB-90D69026582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14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89E71-17ED-4471-B7DD-ED03079F195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93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3A30-DADA-4746-BDC1-C26D7EAFA77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8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51728-02B3-4610-87A3-C2169111490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13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F9533-6AEE-4746-A7E9-7FA962CBA88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984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20C-F9E6-4E73-9E82-9C2376ADE20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373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16E0-EBDC-433A-B00B-3379E5F85FF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6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C2EE0-8E42-4997-A0F8-CC546E37FD98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638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r>
              <a:rPr lang="en-US" b="1" dirty="0" smtClean="0"/>
              <a:t>How can an RL agent learn from an environment with a non-Markov reward function</a:t>
            </a:r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68EF-61F4-4AF9-A36C-3E773C7038F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5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D620-AADD-4D16-AA07-CC2635BB06D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891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B3A54-7BFD-4772-9DB0-4F94698B021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800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0ABEC-7F81-496A-AC73-94D10FFBA8B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36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DD9C-6E50-41AF-9DC8-84C332917509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159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388A-CF09-466F-AE01-B9E15E0EDE7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3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C48DA-2FC5-4DBA-B8EB-756C52719B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2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63476-27A9-471C-818B-523E7F165F38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84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925E6-CFC4-4E22-B581-AC3D3CFC4EB5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378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B6417-5AEA-485C-98CC-17737F61AFB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67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997A-1B36-418B-8119-4574AA37D56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527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9561-879E-4DBD-B8A9-8B8CBCAF4DAD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43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9B736-E07E-4C24-BFA6-7AE15E02BAE1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099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BD35-32F5-4BBE-BC18-54739E90D1C1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20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247F1-D9EF-4320-94C6-E9E90F6EBEF2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474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41D90-A51C-4D44-A782-8444096967A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79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2AB16-6988-4E84-8DC3-D7211A31125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8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4C99A-6C1F-4AD5-90B2-70C5751314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17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A83C2-AE65-4462-8637-DA346B7DDDF4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895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58A6-9468-4435-B97D-EA7DCF1A35F4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1048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14D7F-0C1E-4AD0-86D0-D94E15DACAD1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59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B023E-B5EA-45DC-9745-C33E8A5D7FB1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36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D82EF-7D6B-4CEA-8B1C-A83DE2F14FE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56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633B2-C449-4FF8-9C08-F1FFB524C855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0622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C6B8A-5E8C-4A60-8B78-A9CC0BCD011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866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96A52-4D7A-41C5-92F3-885A7C0C7B2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750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406C-52DD-47F7-B6F1-8E270CA1214D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0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020E-4790-427C-9E12-2EE21573B760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67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EFDE6-3508-4FC4-8721-23A950AAC0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45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ACDAC-2F7A-4B3D-9346-B3011A7E5920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74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C69D-56E1-43E0-B69E-379F169E2808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9618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EBAA6-9B27-48E0-8C8D-FB6617B158FD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696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F09D4-7B78-4D8C-BADB-A0BDF241A981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78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35707-D1AF-44D3-AC4C-615895EB6FC0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553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0585F-BD59-4455-80B5-5EA716AEC9A1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451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D25DD-3EE5-4EC8-88A2-B237162D9AB2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681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pPr algn="ctr"/>
            <a:r>
              <a:rPr lang="de-DE" smtClean="0"/>
              <a:t>Definizione</a:t>
            </a:r>
            <a:r>
              <a:rPr lang="de-DE" baseline="0" smtClean="0"/>
              <a:t> di expectation</a:t>
            </a:r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4839-EEF7-4D66-A618-8F78C2A69B32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2223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89211-1718-4BA6-8128-33E0F14B60E8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308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5739D-5F4D-4193-80BD-EEFE5F1DE434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84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314F2-07FF-4816-98CE-83FAACDCBE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151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E0738-D9B0-4DF3-B158-D00C9D7B4205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572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2619-A72D-49F3-AFE1-3E4BF28581B2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614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05037-CE27-47FE-8171-92F1D113E978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392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18013-D7B6-4C5E-A64A-BE180E0DE550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0074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3AD04-E86D-473B-AE90-8C6F8D0048F8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4054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43FB-46E0-4F9F-ABE5-1034859B91F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209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021EE-BD6F-4E9B-9401-0E16C2B617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577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B9D38-A4F0-4565-8DE9-AE065C5747C6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96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08CA-964F-435F-8499-68BD1A6ECE93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383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1D03D-A387-4F1C-A9BD-1D6AA8A395A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0784-3B4A-4673-BFA6-2735347535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965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D4FA-96D2-44A9-A979-A6FACB4057AB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96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5A5B-CDA2-43F1-A7F8-A79385C39F82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092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3736-3143-4FC5-8724-A2C2A1BB7411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788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82ACB-0B34-4555-9545-A85BFE74EC5F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611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E6D8D-A64D-43BA-B96A-A9C6244A46B8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027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031F-B8D2-44A5-9C5D-99811FB5B324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125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44EA7-B030-4846-A843-3A39F862E35B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9529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242A0-B568-4C6D-8E6D-CD2960CFB9B6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6878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119F8-F131-4E47-B9DF-9EA8F8D5F44C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7705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A491-F805-488A-83FA-FFA1EE1F8544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7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65E1-0871-4E65-8581-C18E92643B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2512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C7AC-7F8F-4920-A242-DB5A70C840EE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0749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86B3-A4ED-4611-A776-79D906A869A6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256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0B45C-66F7-48E5-8B4A-1248812DC034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69983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53A2B-592D-4BA6-9B33-55A36D2B39CD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6089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990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375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109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4867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42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914400" y="642938"/>
            <a:ext cx="7315200" cy="4573587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>
          <a:xfrm>
            <a:off x="914400" y="5311233"/>
            <a:ext cx="7315200" cy="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3F76-F1D3-4071-97D4-F4C7BC9C3C83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8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Presenta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4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2" name="Rechteck 15"/>
          <p:cNvSpPr/>
          <p:nvPr/>
        </p:nvSpPr>
        <p:spPr bwMode="auto">
          <a:xfrm>
            <a:off x="-12440" y="5080"/>
            <a:ext cx="9156439" cy="57099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Freihandform 17"/>
          <p:cNvSpPr/>
          <p:nvPr/>
        </p:nvSpPr>
        <p:spPr bwMode="auto">
          <a:xfrm>
            <a:off x="-18742" y="-5149"/>
            <a:ext cx="9170491" cy="42789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172 w 9178256"/>
              <a:gd name="connsiteY0" fmla="*/ 5565580 h 5565580"/>
              <a:gd name="connsiteX1" fmla="*/ 9178256 w 9178256"/>
              <a:gd name="connsiteY1" fmla="*/ 5035296 h 5565580"/>
              <a:gd name="connsiteX2" fmla="*/ 9170507 w 9178256"/>
              <a:gd name="connsiteY2" fmla="*/ 0 h 5565580"/>
              <a:gd name="connsiteX3" fmla="*/ 14067 w 9178256"/>
              <a:gd name="connsiteY3" fmla="*/ 6178 h 5565580"/>
              <a:gd name="connsiteX4" fmla="*/ 172 w 9178256"/>
              <a:gd name="connsiteY4" fmla="*/ 5565580 h 5565580"/>
              <a:gd name="connsiteX0" fmla="*/ 290 w 9170491"/>
              <a:gd name="connsiteY0" fmla="*/ 5534990 h 5534990"/>
              <a:gd name="connsiteX1" fmla="*/ 9170491 w 9170491"/>
              <a:gd name="connsiteY1" fmla="*/ 5035296 h 5534990"/>
              <a:gd name="connsiteX2" fmla="*/ 9162742 w 9170491"/>
              <a:gd name="connsiteY2" fmla="*/ 0 h 5534990"/>
              <a:gd name="connsiteX3" fmla="*/ 6302 w 9170491"/>
              <a:gd name="connsiteY3" fmla="*/ 6178 h 5534990"/>
              <a:gd name="connsiteX4" fmla="*/ 290 w 9170491"/>
              <a:gd name="connsiteY4" fmla="*/ 5534990 h 553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491" h="5534990">
                <a:moveTo>
                  <a:pt x="290" y="5534990"/>
                </a:moveTo>
                <a:lnTo>
                  <a:pt x="9170491" y="50352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5" y="4181705"/>
                  <a:pt x="290" y="553499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Grafik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94" y="4673467"/>
            <a:ext cx="1401611" cy="612972"/>
          </a:xfrm>
          <a:prstGeom prst="rect">
            <a:avLst/>
          </a:prstGeom>
        </p:spPr>
      </p:pic>
      <p:grpSp>
        <p:nvGrpSpPr>
          <p:cNvPr id="28" name="Gruppieren 30"/>
          <p:cNvGrpSpPr/>
          <p:nvPr/>
        </p:nvGrpSpPr>
        <p:grpSpPr>
          <a:xfrm>
            <a:off x="-18743" y="-5149"/>
            <a:ext cx="9186261" cy="4278925"/>
            <a:chOff x="-18745" y="-6181"/>
            <a:chExt cx="9186261" cy="5134712"/>
          </a:xfrm>
        </p:grpSpPr>
        <p:cxnSp>
          <p:nvCxnSpPr>
            <p:cNvPr id="29" name="Gerade Verbindung 31"/>
            <p:cNvCxnSpPr/>
            <p:nvPr/>
          </p:nvCxnSpPr>
          <p:spPr>
            <a:xfrm>
              <a:off x="1907702" y="4417344"/>
              <a:ext cx="216024" cy="71118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34"/>
            <p:cNvCxnSpPr/>
            <p:nvPr/>
          </p:nvCxnSpPr>
          <p:spPr>
            <a:xfrm>
              <a:off x="-18745" y="3034790"/>
              <a:ext cx="1926447" cy="138255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6"/>
            <p:cNvCxnSpPr/>
            <p:nvPr/>
          </p:nvCxnSpPr>
          <p:spPr>
            <a:xfrm flipH="1">
              <a:off x="1907702" y="2346686"/>
              <a:ext cx="7244048" cy="207065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8"/>
            <p:cNvCxnSpPr/>
            <p:nvPr/>
          </p:nvCxnSpPr>
          <p:spPr>
            <a:xfrm>
              <a:off x="8332180" y="-6181"/>
              <a:ext cx="835336" cy="164077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9"/>
            <p:cNvSpPr/>
            <p:nvPr/>
          </p:nvSpPr>
          <p:spPr bwMode="auto">
            <a:xfrm>
              <a:off x="1840774" y="4327580"/>
              <a:ext cx="144016" cy="1728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4" name="Gerade Verbindung 40"/>
            <p:cNvCxnSpPr/>
            <p:nvPr/>
          </p:nvCxnSpPr>
          <p:spPr>
            <a:xfrm flipH="1">
              <a:off x="6156174" y="6096"/>
              <a:ext cx="1142318" cy="489186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FXSHAPE"/>
          <p:cNvSpPr>
            <a:spLocks noGrp="1"/>
          </p:cNvSpPr>
          <p:nvPr>
            <p:ph type="ctrTitle" hasCustomPrompt="1"/>
          </p:nvPr>
        </p:nvSpPr>
        <p:spPr>
          <a:xfrm>
            <a:off x="250825" y="1057011"/>
            <a:ext cx="6481415" cy="120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36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br>
              <a:rPr lang="en-GB" noProof="0" dirty="0" smtClean="0"/>
            </a:br>
            <a:endParaRPr lang="en-GB" dirty="0"/>
          </a:p>
        </p:txBody>
      </p:sp>
      <p:sp>
        <p:nvSpPr>
          <p:cNvPr id="3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02408" y="4650364"/>
            <a:ext cx="6888336" cy="7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53086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609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FE24ABF-18DF-442F-87B3-135DF9A43D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1"/>
            <a:ext cx="8640960" cy="1027222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317443"/>
            <a:ext cx="4248472" cy="1621517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317443"/>
            <a:ext cx="4248472" cy="1621517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4237655"/>
            <a:ext cx="8640960" cy="1080472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92066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2085804-7554-4566-8787-2EF499C027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057012"/>
            <a:ext cx="2808288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057012"/>
            <a:ext cx="2736850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057012"/>
            <a:ext cx="2808312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6760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C83CAB3-2424-4C11-A64D-ABA05697DCB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2"/>
            <a:ext cx="8640960" cy="1140354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317750"/>
            <a:ext cx="2952750" cy="3000376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317750"/>
            <a:ext cx="2592387" cy="3000376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90" y="2317750"/>
            <a:ext cx="2808287" cy="3000376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533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7F4848F-FAB7-4CE0-8109-61A6DEF4455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2"/>
            <a:ext cx="2088232" cy="4261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40" y="1057012"/>
            <a:ext cx="2016125" cy="4261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40" y="1057012"/>
            <a:ext cx="2016125" cy="4261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057012"/>
            <a:ext cx="2088232" cy="4261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6627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BB3C305-A9C6-43DE-A385-2639E314FC4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2"/>
            <a:ext cx="8640960" cy="11403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317750"/>
            <a:ext cx="2088232" cy="30003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40" y="2317750"/>
            <a:ext cx="2016125" cy="30003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40" y="2317750"/>
            <a:ext cx="2016125" cy="30003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317750"/>
            <a:ext cx="2088232" cy="30003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326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5429F05-60A2-43B0-81FD-A8341330E6F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918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7429A09-FFD5-418C-B6F0-CBB29A02AC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7090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7" b="0" i="0">
                <a:solidFill>
                  <a:srgbClr val="3B77D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583">
              <a:lnSpc>
                <a:spcPts val="1742"/>
              </a:lnSpc>
            </a:pPr>
            <a:r>
              <a:rPr lang="de-DE" spc="-4" smtClean="0"/>
              <a:t>Fei-Fei Li </a:t>
            </a:r>
            <a:r>
              <a:rPr lang="de-DE" smtClean="0"/>
              <a:t>&amp; Justin Johnson &amp; </a:t>
            </a:r>
            <a:r>
              <a:rPr lang="de-DE" spc="-4" smtClean="0"/>
              <a:t>Serena</a:t>
            </a:r>
            <a:r>
              <a:rPr lang="de-DE" spc="-104" smtClean="0"/>
              <a:t> </a:t>
            </a:r>
            <a:r>
              <a:rPr lang="de-DE" spc="-4" smtClean="0"/>
              <a:t>Yeung</a:t>
            </a:r>
            <a:endParaRPr lang="de-DE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583">
              <a:lnSpc>
                <a:spcPts val="1925"/>
              </a:lnSpc>
            </a:pPr>
            <a:r>
              <a:rPr lang="de-DE" smtClean="0"/>
              <a:t>May </a:t>
            </a:r>
            <a:r>
              <a:rPr lang="de-DE" spc="-4" smtClean="0"/>
              <a:t>2,</a:t>
            </a:r>
            <a:r>
              <a:rPr lang="de-DE" spc="-79" smtClean="0"/>
              <a:t> </a:t>
            </a:r>
            <a:r>
              <a:rPr lang="de-DE" spc="-4" smtClean="0"/>
              <a:t>2017</a:t>
            </a:r>
            <a:endParaRPr lang="de-DE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583">
              <a:lnSpc>
                <a:spcPts val="1983"/>
              </a:lnSpc>
            </a:pPr>
            <a:r>
              <a:rPr lang="de-DE" sz="2500" spc="-6" baseline="1388" smtClean="0"/>
              <a:t>Lecture </a:t>
            </a:r>
            <a:r>
              <a:rPr lang="de-DE" sz="2500" baseline="1388" smtClean="0"/>
              <a:t>9 -</a:t>
            </a:r>
            <a:r>
              <a:rPr lang="de-DE" sz="2500" spc="-231" baseline="1388" smtClean="0"/>
              <a:t> </a:t>
            </a:r>
            <a:fld id="{81D60167-4931-47E6-BA6A-407CBD079E47}" type="slidenum">
              <a:rPr smtClean="0"/>
              <a:pPr marL="10583">
                <a:lnSpc>
                  <a:spcPts val="198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5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D07E262-012C-43C9-8A70-A2E574BEBE6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547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5A9E4EC-CDAC-420C-965A-63984E91F0A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2"/>
            <a:ext cx="8641655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7243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B1669A8-0958-458F-BAC1-0B98202B746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057010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597078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2137146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677212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3217280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757348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4297416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837482"/>
            <a:ext cx="7921676" cy="480060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057010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597161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137312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677462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217613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757764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4297916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838066"/>
            <a:ext cx="478800" cy="480060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220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284597D-64B2-4CDB-9B7C-56DC29DC82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2"/>
            <a:ext cx="4248472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057012"/>
            <a:ext cx="4249042" cy="4261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4912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7EFF979-7D14-4AE6-8DCF-97FA976927E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2" y="0"/>
            <a:ext cx="9146441" cy="5713477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1057011"/>
            <a:ext cx="7315200" cy="20399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46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04C02CA-F944-4EB3-9038-BCBF613DFA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22"/>
          <p:cNvSpPr/>
          <p:nvPr/>
        </p:nvSpPr>
        <p:spPr bwMode="auto">
          <a:xfrm>
            <a:off x="-13234" y="0"/>
            <a:ext cx="9157233" cy="5727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9" t="-16925" r="-16749" b="-16925"/>
          <a:stretch/>
        </p:blipFill>
        <p:spPr>
          <a:xfrm>
            <a:off x="7802749" y="132244"/>
            <a:ext cx="1210500" cy="590488"/>
          </a:xfrm>
          <a:prstGeom prst="rect">
            <a:avLst/>
          </a:prstGeom>
        </p:spPr>
      </p:pic>
      <p:sp>
        <p:nvSpPr>
          <p:cNvPr id="12" name="Freihandform 2"/>
          <p:cNvSpPr/>
          <p:nvPr/>
        </p:nvSpPr>
        <p:spPr bwMode="auto">
          <a:xfrm>
            <a:off x="-13233" y="4139340"/>
            <a:ext cx="9157232" cy="158857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3004" h="1906291">
                <a:moveTo>
                  <a:pt x="9113004" y="92990"/>
                </a:moveTo>
                <a:lnTo>
                  <a:pt x="9113004" y="1906291"/>
                </a:lnTo>
                <a:lnTo>
                  <a:pt x="0" y="1906291"/>
                </a:lnTo>
                <a:lnTo>
                  <a:pt x="0" y="674176"/>
                </a:lnTo>
                <a:lnTo>
                  <a:pt x="7849892" y="0"/>
                </a:lnTo>
                <a:lnTo>
                  <a:pt x="9113004" y="9299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3" name="Gruppieren 33"/>
          <p:cNvGrpSpPr/>
          <p:nvPr/>
        </p:nvGrpSpPr>
        <p:grpSpPr>
          <a:xfrm>
            <a:off x="0" y="1"/>
            <a:ext cx="9144000" cy="4597693"/>
            <a:chOff x="0" y="1"/>
            <a:chExt cx="9144000" cy="5517232"/>
          </a:xfrm>
        </p:grpSpPr>
        <p:cxnSp>
          <p:nvCxnSpPr>
            <p:cNvPr id="14" name="Gerade Verbindung 5"/>
            <p:cNvCxnSpPr>
              <a:stCxn id="12" idx="4"/>
            </p:cNvCxnSpPr>
            <p:nvPr/>
          </p:nvCxnSpPr>
          <p:spPr>
            <a:xfrm flipH="1" flipV="1">
              <a:off x="1979713" y="4725145"/>
              <a:ext cx="5895044" cy="242062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0"/>
            <p:cNvCxnSpPr/>
            <p:nvPr/>
          </p:nvCxnSpPr>
          <p:spPr>
            <a:xfrm flipV="1">
              <a:off x="1547664" y="4725144"/>
              <a:ext cx="432048" cy="792089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3"/>
            <p:cNvCxnSpPr/>
            <p:nvPr/>
          </p:nvCxnSpPr>
          <p:spPr>
            <a:xfrm flipH="1" flipV="1">
              <a:off x="0" y="3284984"/>
              <a:ext cx="1979712" cy="1440160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H="1" flipV="1">
              <a:off x="5292080" y="1"/>
              <a:ext cx="3851920" cy="3549768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0"/>
            <p:cNvCxnSpPr>
              <a:stCxn id="12" idx="4"/>
            </p:cNvCxnSpPr>
            <p:nvPr/>
          </p:nvCxnSpPr>
          <p:spPr>
            <a:xfrm flipV="1">
              <a:off x="7874757" y="1774885"/>
              <a:ext cx="1269243" cy="3192322"/>
            </a:xfrm>
            <a:prstGeom prst="line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6"/>
            <p:cNvSpPr/>
            <p:nvPr/>
          </p:nvSpPr>
          <p:spPr bwMode="auto">
            <a:xfrm>
              <a:off x="1907704" y="4642805"/>
              <a:ext cx="144016" cy="1728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Ellipse 31"/>
            <p:cNvSpPr/>
            <p:nvPr/>
          </p:nvSpPr>
          <p:spPr bwMode="auto">
            <a:xfrm>
              <a:off x="7802749" y="4874536"/>
              <a:ext cx="144016" cy="1728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394842" y="1012370"/>
            <a:ext cx="6481414" cy="56118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35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9B13FB8-10F9-4CAF-9680-65D44BDCB40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0"/>
            <a:ext cx="4248472" cy="1930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057010"/>
            <a:ext cx="4249042" cy="1930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217334"/>
            <a:ext cx="4248472" cy="21007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217334"/>
            <a:ext cx="4249042" cy="21007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0688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5461000"/>
            <a:ext cx="576072" cy="2540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1A64BC2-203E-4825-8ADF-281C6EADE63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057010"/>
            <a:ext cx="8641655" cy="1930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217334"/>
            <a:ext cx="4248472" cy="21007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9" y="3217334"/>
            <a:ext cx="4249041" cy="21007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5461000"/>
            <a:ext cx="288036" cy="2540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90065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5461000"/>
            <a:ext cx="288036" cy="25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4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95172A2-1A93-4ADF-8B52-5635E591FE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5461000"/>
            <a:ext cx="576072" cy="25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7" y="5451244"/>
            <a:ext cx="9145817" cy="26218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7" y="0"/>
            <a:ext cx="9145817" cy="759103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57267"/>
            <a:ext cx="7315200" cy="60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5" y="1057012"/>
            <a:ext cx="8640763" cy="42611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5461000"/>
            <a:ext cx="288036" cy="25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May 23, 2017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4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publicdomain/zero/1.0/deed.en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hyperlink" Target="http://tim.hibal.org/blog/alpha-zero-how-and-why-it-works/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6509978" TargetMode="External"/><Relationship Id="rId2" Type="http://schemas.openxmlformats.org/officeDocument/2006/relationships/hyperlink" Target="http://cs231n.stanford.edu/2017/syllabus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cs.ox.ac.uk/people/nando.defreitas/machinelearning/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hyperlink" Target="https://upload.wikimedia.org/wikipedia/commons/a/ab/Go_game_Kobayashi-Kato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V1eYniJ0Rnk" TargetMode="External"/><Relationship Id="rId5" Type="http://schemas.openxmlformats.org/officeDocument/2006/relationships/image" Target="../media/image59.jpeg"/><Relationship Id="rId4" Type="http://schemas.openxmlformats.org/officeDocument/2006/relationships/hyperlink" Target="https://www.youtube.com/watch?v=V1eYniJ0Rnk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40.png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1.png"/><Relationship Id="rId4" Type="http://schemas.openxmlformats.org/officeDocument/2006/relationships/image" Target="../media/image9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9.jp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jpg"/><Relationship Id="rId5" Type="http://schemas.openxmlformats.org/officeDocument/2006/relationships/image" Target="../media/image92.jpg"/><Relationship Id="rId4" Type="http://schemas.openxmlformats.org/officeDocument/2006/relationships/image" Target="../media/image90.jp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9.jpg"/><Relationship Id="rId7" Type="http://schemas.openxmlformats.org/officeDocument/2006/relationships/image" Target="../media/image94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jpg"/><Relationship Id="rId5" Type="http://schemas.openxmlformats.org/officeDocument/2006/relationships/image" Target="../media/image92.jpg"/><Relationship Id="rId10" Type="http://schemas.openxmlformats.org/officeDocument/2006/relationships/image" Target="../media/image95.jpg"/><Relationship Id="rId4" Type="http://schemas.openxmlformats.org/officeDocument/2006/relationships/image" Target="../media/image90.jpg"/><Relationship Id="rId9" Type="http://schemas.openxmlformats.org/officeDocument/2006/relationships/image" Target="../media/image9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13" Type="http://schemas.openxmlformats.org/officeDocument/2006/relationships/image" Target="../media/image98.jpg"/><Relationship Id="rId3" Type="http://schemas.openxmlformats.org/officeDocument/2006/relationships/image" Target="../media/image89.jpg"/><Relationship Id="rId7" Type="http://schemas.openxmlformats.org/officeDocument/2006/relationships/image" Target="../media/image94.jpg"/><Relationship Id="rId12" Type="http://schemas.openxmlformats.org/officeDocument/2006/relationships/image" Target="../media/image95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jpg"/><Relationship Id="rId11" Type="http://schemas.openxmlformats.org/officeDocument/2006/relationships/image" Target="../media/image97.png"/><Relationship Id="rId5" Type="http://schemas.openxmlformats.org/officeDocument/2006/relationships/image" Target="../media/image92.jpg"/><Relationship Id="rId10" Type="http://schemas.openxmlformats.org/officeDocument/2006/relationships/image" Target="../media/image93.png"/><Relationship Id="rId4" Type="http://schemas.openxmlformats.org/officeDocument/2006/relationships/image" Target="../media/image90.jpg"/><Relationship Id="rId9" Type="http://schemas.openxmlformats.org/officeDocument/2006/relationships/image" Target="../media/image9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13" Type="http://schemas.openxmlformats.org/officeDocument/2006/relationships/image" Target="../media/image100.png"/><Relationship Id="rId3" Type="http://schemas.openxmlformats.org/officeDocument/2006/relationships/image" Target="../media/image89.jpg"/><Relationship Id="rId7" Type="http://schemas.openxmlformats.org/officeDocument/2006/relationships/image" Target="../media/image94.jp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92.xml"/><Relationship Id="rId16" Type="http://schemas.openxmlformats.org/officeDocument/2006/relationships/image" Target="../media/image101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jpg"/><Relationship Id="rId11" Type="http://schemas.openxmlformats.org/officeDocument/2006/relationships/image" Target="../media/image93.png"/><Relationship Id="rId5" Type="http://schemas.openxmlformats.org/officeDocument/2006/relationships/image" Target="../media/image92.jpg"/><Relationship Id="rId15" Type="http://schemas.openxmlformats.org/officeDocument/2006/relationships/image" Target="../media/image98.jpg"/><Relationship Id="rId10" Type="http://schemas.openxmlformats.org/officeDocument/2006/relationships/image" Target="../media/image91.png"/><Relationship Id="rId4" Type="http://schemas.openxmlformats.org/officeDocument/2006/relationships/image" Target="../media/image90.jpg"/><Relationship Id="rId9" Type="http://schemas.openxmlformats.org/officeDocument/2006/relationships/image" Target="../media/image99.jpg"/><Relationship Id="rId14" Type="http://schemas.openxmlformats.org/officeDocument/2006/relationships/image" Target="../media/image95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5.jpg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24270.epdf?author_access_token=VJXbVjaSHxFoctQQ4p2k4tRgN0jAjWel9jnR3ZoTv0PVW4gB86EEpGqTRDtpIz-2rmo8-KG06gqVobU5NSCFeHILHcVFUeMsbvwS-lxjqQGg98faovwjxeTUgZAUMnRQ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6.png"/><Relationship Id="rId5" Type="http://schemas.openxmlformats.org/officeDocument/2006/relationships/hyperlink" Target="https://applied-data.science/static/main/res/alpha_go_zero_cheat_sheet.png" TargetMode="External"/><Relationship Id="rId4" Type="http://schemas.openxmlformats.org/officeDocument/2006/relationships/image" Target="../media/image18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tim.hibal.org/blog/alpha-zero-how-and-why-it-works/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22000" y="4301245"/>
            <a:ext cx="4400000" cy="512961"/>
          </a:xfrm>
        </p:spPr>
        <p:txBody>
          <a:bodyPr/>
          <a:lstStyle/>
          <a:p>
            <a:r>
              <a:rPr lang="de-DE" dirty="0" smtClean="0"/>
              <a:t>Wolfgang Ecker, Elena Zennaro, </a:t>
            </a:r>
            <a:r>
              <a:rPr lang="de-DE" dirty="0"/>
              <a:t>Lorenzo </a:t>
            </a:r>
            <a:r>
              <a:rPr lang="de-DE" dirty="0" smtClean="0"/>
              <a:t>Servadei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635" y="1731666"/>
            <a:ext cx="7676000" cy="461665"/>
          </a:xfrm>
        </p:spPr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learning: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3358" y="190500"/>
            <a:ext cx="388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Cart-Pole</a:t>
            </a:r>
            <a:r>
              <a:rPr sz="3000" spc="-90" dirty="0"/>
              <a:t> </a:t>
            </a:r>
            <a:r>
              <a:rPr sz="3000" spc="-5" dirty="0"/>
              <a:t>Problem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794048" y="1338922"/>
            <a:ext cx="2444820" cy="2688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0123" y="1709795"/>
            <a:ext cx="508317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Balance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pole on top of </a:t>
            </a:r>
            <a:r>
              <a:rPr sz="1600" dirty="0">
                <a:latin typeface="Arial"/>
                <a:cs typeface="Arial"/>
              </a:rPr>
              <a:t>a movable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angle, angular </a:t>
            </a:r>
            <a:r>
              <a:rPr sz="1600" dirty="0">
                <a:latin typeface="Arial"/>
                <a:cs typeface="Arial"/>
              </a:rPr>
              <a:t>speed, </a:t>
            </a:r>
            <a:r>
              <a:rPr sz="1600" spc="-5" dirty="0">
                <a:latin typeface="Arial"/>
                <a:cs typeface="Arial"/>
              </a:rPr>
              <a:t>position, horizontal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velocity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horizontal force applied on 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cart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at each time </a:t>
            </a:r>
            <a:r>
              <a:rPr sz="1600" dirty="0">
                <a:latin typeface="Arial"/>
                <a:cs typeface="Arial"/>
              </a:rPr>
              <a:t>step </a:t>
            </a:r>
            <a:r>
              <a:rPr sz="1600" spc="-5" dirty="0">
                <a:latin typeface="Arial"/>
                <a:cs typeface="Arial"/>
              </a:rPr>
              <a:t>if the pole 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upright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712" y="4707939"/>
            <a:ext cx="113919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 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CC0 public</a:t>
            </a:r>
            <a:r>
              <a:rPr sz="600" u="sng" spc="-5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100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34900" y="198611"/>
            <a:ext cx="7109310" cy="474489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9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de-DE" sz="3000" kern="0" spc="-5" dirty="0" smtClean="0"/>
              <a:t>MCTS Principle – AlphaGo Zero</a:t>
            </a:r>
            <a:endParaRPr lang="de-DE" sz="30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85" y="913322"/>
            <a:ext cx="5289157" cy="42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101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34900" y="198611"/>
            <a:ext cx="7109310" cy="474489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9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de-DE" sz="3000" kern="0" spc="-5" dirty="0" smtClean="0"/>
              <a:t>MCTS Principle – AlphaGo Zero</a:t>
            </a:r>
            <a:endParaRPr lang="de-DE" sz="30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1318873"/>
            <a:ext cx="7920119" cy="1852612"/>
          </a:xfrm>
          <a:prstGeom prst="rect">
            <a:avLst/>
          </a:prstGeom>
        </p:spPr>
      </p:pic>
      <p:sp>
        <p:nvSpPr>
          <p:cNvPr id="7" name="TextBox 6">
            <a:hlinkClick r:id="rId4"/>
          </p:cNvPr>
          <p:cNvSpPr txBox="1"/>
          <p:nvPr/>
        </p:nvSpPr>
        <p:spPr bwMode="auto">
          <a:xfrm>
            <a:off x="894627" y="5021422"/>
            <a:ext cx="914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</a:t>
            </a: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Here</a:t>
            </a:r>
            <a:endParaRPr lang="de-DE" sz="1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8" y="2896757"/>
            <a:ext cx="3840354" cy="2542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538860" y="1716976"/>
            <a:ext cx="19757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Train:</a:t>
            </a:r>
            <a:endParaRPr lang="de-DE" sz="1400" b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669" y="3064568"/>
            <a:ext cx="2322089" cy="2011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63" y="851955"/>
            <a:ext cx="7353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1BC7-7EEA-402E-BE3D-52BFCFB8199C}" type="slidenum">
              <a:rPr lang="de-DE" smtClean="0"/>
              <a:pPr/>
              <a:t>102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2018-07-09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Rectangle 4"/>
          <p:cNvSpPr/>
          <p:nvPr/>
        </p:nvSpPr>
        <p:spPr>
          <a:xfrm>
            <a:off x="916130" y="877281"/>
            <a:ext cx="741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9" indent="-285739">
              <a:buFontTx/>
              <a:buChar char="-"/>
            </a:pPr>
            <a:r>
              <a:rPr lang="de-DE" sz="2000" b="1" dirty="0">
                <a:latin typeface="Times-Roman"/>
              </a:rPr>
              <a:t>Single Policy</a:t>
            </a:r>
            <a:r>
              <a:rPr lang="de-DE" sz="2000" dirty="0">
                <a:latin typeface="Times-Roman"/>
              </a:rPr>
              <a:t>:</a:t>
            </a:r>
          </a:p>
          <a:p>
            <a:r>
              <a:rPr lang="en-US" sz="2000" dirty="0"/>
              <a:t>	Aim to find the best single policy</a:t>
            </a:r>
          </a:p>
          <a:p>
            <a:r>
              <a:rPr lang="en-US" sz="2000" dirty="0"/>
              <a:t>	which represents the preferences among the multiple 	objectives as specified by a user or derived </a:t>
            </a:r>
          </a:p>
          <a:p>
            <a:r>
              <a:rPr lang="en-US" sz="2000" dirty="0"/>
              <a:t>	from the problem </a:t>
            </a:r>
            <a:r>
              <a:rPr lang="de-DE" sz="2000" dirty="0"/>
              <a:t>domain.</a:t>
            </a:r>
            <a:endParaRPr lang="en-US" sz="2000" i="1" dirty="0"/>
          </a:p>
          <a:p>
            <a:endParaRPr lang="en-US" sz="2000" i="1" dirty="0"/>
          </a:p>
          <a:p>
            <a:pPr marL="285739" indent="-285739">
              <a:buFontTx/>
              <a:buChar char="-"/>
            </a:pPr>
            <a:r>
              <a:rPr lang="en-US" sz="2000" b="1" dirty="0"/>
              <a:t>Multiple Policy</a:t>
            </a:r>
            <a:r>
              <a:rPr lang="en-US" sz="2000" dirty="0"/>
              <a:t>:</a:t>
            </a:r>
          </a:p>
          <a:p>
            <a:r>
              <a:rPr lang="en-US" sz="2000" dirty="0"/>
              <a:t>	The major difference among single-policy approaches</a:t>
            </a:r>
          </a:p>
          <a:p>
            <a:r>
              <a:rPr lang="en-US" sz="2000" dirty="0"/>
              <a:t>	is the way for determining and expressing these 	preferences. The aim of multiple-policy MORL 	approaches is to find a set of policies that approximate 	the Pareto front</a:t>
            </a:r>
            <a:endParaRPr lang="de-DE" sz="2000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95054" y="283974"/>
            <a:ext cx="6796543" cy="395407"/>
          </a:xfrm>
          <a:prstGeom prst="rect">
            <a:avLst/>
          </a:prstGeom>
        </p:spPr>
        <p:txBody>
          <a:bodyPr vert="horz" wrap="square" lIns="0" tIns="10583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0583">
              <a:spcBef>
                <a:spcPts val="83"/>
              </a:spcBef>
            </a:pPr>
            <a:r>
              <a:rPr lang="de-DE" sz="2500" kern="0" dirty="0"/>
              <a:t>MORL Algorithms:</a:t>
            </a:r>
          </a:p>
        </p:txBody>
      </p:sp>
    </p:spTree>
    <p:extLst>
      <p:ext uri="{BB962C8B-B14F-4D97-AF65-F5344CB8AC3E}">
        <p14:creationId xmlns:p14="http://schemas.microsoft.com/office/powerpoint/2010/main" val="21048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1BC7-7EEA-402E-BE3D-52BFCFB8199C}" type="slidenum">
              <a:rPr lang="de-DE" smtClean="0"/>
              <a:pPr/>
              <a:t>103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2018-07-09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95054" y="283974"/>
            <a:ext cx="6796543" cy="395407"/>
          </a:xfrm>
          <a:prstGeom prst="rect">
            <a:avLst/>
          </a:prstGeom>
        </p:spPr>
        <p:txBody>
          <a:bodyPr vert="horz" wrap="square" lIns="0" tIns="10583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0583">
              <a:spcBef>
                <a:spcPts val="83"/>
              </a:spcBef>
            </a:pPr>
            <a:r>
              <a:rPr lang="de-DE" sz="2500" kern="0" dirty="0"/>
              <a:t>MOO Problems: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87" y="1357333"/>
            <a:ext cx="3389313" cy="650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331640" y="1047017"/>
            <a:ext cx="38410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761970" eaLnBrk="0" fontAlgn="auto" hangingPunct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</a:pPr>
            <a:r>
              <a:rPr lang="de-DE" sz="15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Definition: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314" y="1150849"/>
            <a:ext cx="1992313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385" y="1508682"/>
            <a:ext cx="1801813" cy="261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24" y="1867231"/>
            <a:ext cx="1365250" cy="2301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399" y="1851355"/>
            <a:ext cx="492125" cy="261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804" y="3054047"/>
            <a:ext cx="4712333" cy="24015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971020" y="2666596"/>
            <a:ext cx="576064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761970" eaLnBrk="0" fontAlgn="auto" hangingPunct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</a:pPr>
            <a:r>
              <a:rPr lang="de-DE" sz="1667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667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Pareto Dominance </a:t>
            </a:r>
            <a:r>
              <a:rPr lang="de-DE" sz="1667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(a) </a:t>
            </a:r>
            <a:r>
              <a:rPr lang="de-DE" sz="1333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VS</a:t>
            </a:r>
            <a:r>
              <a:rPr lang="de-DE" sz="1667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67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Pareto Front </a:t>
            </a:r>
            <a:r>
              <a:rPr lang="de-DE" sz="1667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224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61BC7-7EEA-402E-BE3D-52BFCFB8199C}" type="slidenum">
              <a:rPr lang="de-DE" smtClean="0"/>
              <a:pPr/>
              <a:t>104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2018-07-09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Rectangle 4"/>
          <p:cNvSpPr/>
          <p:nvPr/>
        </p:nvSpPr>
        <p:spPr>
          <a:xfrm>
            <a:off x="1027432" y="2137420"/>
            <a:ext cx="70807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>
              <a:latin typeface="Times-Roman"/>
            </a:endParaRPr>
          </a:p>
          <a:p>
            <a:endParaRPr lang="de-DE" sz="2000" dirty="0">
              <a:latin typeface="Times-Roman"/>
            </a:endParaRPr>
          </a:p>
          <a:p>
            <a:endParaRPr lang="de-DE" sz="2000" dirty="0">
              <a:latin typeface="Times-Roman"/>
            </a:endParaRPr>
          </a:p>
          <a:p>
            <a:r>
              <a:rPr lang="de-DE" sz="2000" dirty="0">
                <a:latin typeface="Times-Roman"/>
              </a:rPr>
              <a:t>When a solution </a:t>
            </a:r>
            <a:r>
              <a:rPr lang="de-DE" sz="2000" i="1" dirty="0">
                <a:latin typeface="Times-Italic"/>
              </a:rPr>
              <a:t>A</a:t>
            </a:r>
          </a:p>
          <a:p>
            <a:r>
              <a:rPr lang="en-US" sz="2000" dirty="0">
                <a:latin typeface="Times-Roman"/>
              </a:rPr>
              <a:t>is better than another solution </a:t>
            </a:r>
            <a:r>
              <a:rPr lang="en-US" sz="2000" i="1" dirty="0">
                <a:latin typeface="Times-Italic"/>
              </a:rPr>
              <a:t>C </a:t>
            </a:r>
            <a:r>
              <a:rPr lang="en-US" sz="2000" dirty="0">
                <a:latin typeface="Times-Roman"/>
              </a:rPr>
              <a:t>for at least one objective,</a:t>
            </a:r>
          </a:p>
          <a:p>
            <a:r>
              <a:rPr lang="en-US" sz="2000" dirty="0">
                <a:latin typeface="Times-Roman"/>
              </a:rPr>
              <a:t>and </a:t>
            </a:r>
            <a:r>
              <a:rPr lang="en-US" sz="2000" i="1" dirty="0">
                <a:latin typeface="Times-Italic"/>
              </a:rPr>
              <a:t>A </a:t>
            </a:r>
            <a:r>
              <a:rPr lang="en-US" sz="2000" dirty="0">
                <a:latin typeface="Times-Roman"/>
              </a:rPr>
              <a:t>is also superior or at least equal to </a:t>
            </a:r>
            <a:r>
              <a:rPr lang="en-US" sz="2000" i="1" dirty="0">
                <a:latin typeface="Times-Italic"/>
              </a:rPr>
              <a:t>C </a:t>
            </a:r>
            <a:r>
              <a:rPr lang="en-US" sz="2000" dirty="0">
                <a:latin typeface="Times-Roman"/>
              </a:rPr>
              <a:t>for all the other</a:t>
            </a:r>
          </a:p>
          <a:p>
            <a:r>
              <a:rPr lang="en-US" sz="2000" dirty="0">
                <a:latin typeface="Times-Roman"/>
              </a:rPr>
              <a:t>objectives, the solution </a:t>
            </a:r>
            <a:r>
              <a:rPr lang="en-US" sz="2000" i="1" dirty="0">
                <a:latin typeface="Times-Italic"/>
              </a:rPr>
              <a:t>A </a:t>
            </a:r>
            <a:r>
              <a:rPr lang="en-US" sz="2000" dirty="0">
                <a:latin typeface="Times-Roman"/>
              </a:rPr>
              <a:t>is said to dominate </a:t>
            </a:r>
            <a:r>
              <a:rPr lang="en-US" sz="2000" i="1" dirty="0">
                <a:latin typeface="Times-Italic"/>
              </a:rPr>
              <a:t>C</a:t>
            </a:r>
            <a:r>
              <a:rPr lang="en-US" sz="2000" dirty="0">
                <a:latin typeface="Times-Roman"/>
              </a:rPr>
              <a:t>. In MOO, it is</a:t>
            </a:r>
          </a:p>
          <a:p>
            <a:r>
              <a:rPr lang="en-US" sz="2000" b="1" dirty="0">
                <a:latin typeface="Times-Roman"/>
              </a:rPr>
              <a:t>preferable</a:t>
            </a:r>
            <a:r>
              <a:rPr lang="en-US" sz="2000" dirty="0">
                <a:latin typeface="Times-Roman"/>
              </a:rPr>
              <a:t> to find </a:t>
            </a:r>
            <a:r>
              <a:rPr lang="en-US" sz="2000" b="1" dirty="0">
                <a:latin typeface="Times-Roman"/>
              </a:rPr>
              <a:t>all the dominating solutions </a:t>
            </a:r>
            <a:r>
              <a:rPr lang="en-US" sz="2000" dirty="0">
                <a:latin typeface="Times-Roman"/>
              </a:rPr>
              <a:t>instead of the </a:t>
            </a:r>
            <a:r>
              <a:rPr lang="de-DE" sz="2000" dirty="0">
                <a:latin typeface="Times-Roman"/>
              </a:rPr>
              <a:t>dominated ones</a:t>
            </a:r>
            <a:endParaRPr lang="de-D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07" y="799920"/>
            <a:ext cx="4380487" cy="2232438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895054" y="283974"/>
            <a:ext cx="6796543" cy="395407"/>
          </a:xfrm>
          <a:prstGeom prst="rect">
            <a:avLst/>
          </a:prstGeom>
        </p:spPr>
        <p:txBody>
          <a:bodyPr vert="horz" wrap="square" lIns="0" tIns="10583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0583">
              <a:spcBef>
                <a:spcPts val="83"/>
              </a:spcBef>
            </a:pPr>
            <a:r>
              <a:rPr lang="de-DE" sz="2500" kern="0" dirty="0"/>
              <a:t>MOO Problems:</a:t>
            </a:r>
          </a:p>
        </p:txBody>
      </p:sp>
    </p:spTree>
    <p:extLst>
      <p:ext uri="{BB962C8B-B14F-4D97-AF65-F5344CB8AC3E}">
        <p14:creationId xmlns:p14="http://schemas.microsoft.com/office/powerpoint/2010/main" val="34428514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500" spc="-8" dirty="0">
                <a:solidFill>
                  <a:srgbClr val="000000"/>
                </a:solidFill>
              </a:rPr>
              <a:t>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cs231n.stanford.edu/2017/syllabus.html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https://ieeexplore.ieee.org/stamp/stamp.jsp?arnumber=6509978</a:t>
            </a:r>
            <a:r>
              <a:rPr lang="de-DE" dirty="0"/>
              <a:t>  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https://www.cs.ox.ac.uk/people/nando.defreitas/machinelearning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286000" y="22573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008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3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0577" y="190500"/>
            <a:ext cx="3733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Robot</a:t>
            </a:r>
            <a:r>
              <a:rPr sz="3000" spc="-85" dirty="0"/>
              <a:t> </a:t>
            </a:r>
            <a:r>
              <a:rPr sz="3000" spc="-5" dirty="0"/>
              <a:t>Locomotion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406820" y="1604489"/>
            <a:ext cx="4473569" cy="212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4492" y="1913497"/>
            <a:ext cx="3692525" cy="153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Make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robot move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forward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47015">
              <a:lnSpc>
                <a:spcPct val="1016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Angle and position of the joints  </a:t>
            </a: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Torques applied on joints  </a:t>
            </a: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at each time </a:t>
            </a:r>
            <a:r>
              <a:rPr sz="1600" dirty="0">
                <a:latin typeface="Arial"/>
                <a:cs typeface="Arial"/>
              </a:rPr>
              <a:t>step </a:t>
            </a:r>
            <a:r>
              <a:rPr sz="1600" spc="-5" dirty="0">
                <a:latin typeface="Arial"/>
                <a:cs typeface="Arial"/>
              </a:rPr>
              <a:t>upright </a:t>
            </a:r>
            <a:r>
              <a:rPr sz="1600" dirty="0">
                <a:latin typeface="Arial"/>
                <a:cs typeface="Arial"/>
              </a:rPr>
              <a:t>+  </a:t>
            </a:r>
            <a:r>
              <a:rPr sz="1600" spc="-5" dirty="0">
                <a:latin typeface="Arial"/>
                <a:cs typeface="Arial"/>
              </a:rPr>
              <a:t>forward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4565" y="4765001"/>
            <a:ext cx="3073947" cy="8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38619"/>
            <a:ext cx="289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Atari</a:t>
            </a:r>
            <a:r>
              <a:rPr sz="3000" spc="-90" dirty="0"/>
              <a:t> </a:t>
            </a:r>
            <a:r>
              <a:rPr sz="3000" spc="-5" dirty="0"/>
              <a:t>Games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337199" y="1120524"/>
            <a:ext cx="8469582" cy="120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800" y="2825246"/>
            <a:ext cx="484314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Complete the game with the highest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Raw pixel inputs of the game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Game </a:t>
            </a:r>
            <a:r>
              <a:rPr sz="1600" dirty="0">
                <a:latin typeface="Arial"/>
                <a:cs typeface="Arial"/>
              </a:rPr>
              <a:t>controls </a:t>
            </a:r>
            <a:r>
              <a:rPr sz="1600" spc="-5" dirty="0">
                <a:latin typeface="Arial"/>
                <a:cs typeface="Arial"/>
              </a:rPr>
              <a:t>e.g. Left, Right, Up,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spc="-5" dirty="0">
                <a:latin typeface="Arial"/>
                <a:cs typeface="Arial"/>
              </a:rPr>
              <a:t>Score increase/decrease at each time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3298" y="4765001"/>
            <a:ext cx="3145213" cy="8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97031"/>
            <a:ext cx="1295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Go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195618" y="2102091"/>
            <a:ext cx="475297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Win 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game!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Position of all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pieces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Where to put the next piece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if win at the end of the game,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otherwise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699" y="1105273"/>
            <a:ext cx="3504442" cy="3504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1712" y="4707939"/>
            <a:ext cx="113919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CC0 public</a:t>
            </a:r>
            <a:r>
              <a:rPr sz="600" u="sng" spc="-5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7" y="1884072"/>
            <a:ext cx="1922473" cy="56489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67" y="3452194"/>
            <a:ext cx="2029771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64" y="2225321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2" y="5857"/>
                </a:lnTo>
                <a:lnTo>
                  <a:pt x="234985" y="10328"/>
                </a:lnTo>
                <a:lnTo>
                  <a:pt x="293229" y="16006"/>
                </a:lnTo>
                <a:lnTo>
                  <a:pt x="351140" y="22858"/>
                </a:lnTo>
                <a:lnTo>
                  <a:pt x="408649" y="30853"/>
                </a:lnTo>
                <a:lnTo>
                  <a:pt x="465691" y="39960"/>
                </a:lnTo>
                <a:lnTo>
                  <a:pt x="522198" y="50145"/>
                </a:lnTo>
                <a:lnTo>
                  <a:pt x="578104" y="61379"/>
                </a:lnTo>
                <a:lnTo>
                  <a:pt x="633342" y="73628"/>
                </a:lnTo>
                <a:lnTo>
                  <a:pt x="687844" y="86862"/>
                </a:lnTo>
                <a:lnTo>
                  <a:pt x="741545" y="101048"/>
                </a:lnTo>
                <a:lnTo>
                  <a:pt x="794378" y="116155"/>
                </a:lnTo>
                <a:lnTo>
                  <a:pt x="846275" y="132151"/>
                </a:lnTo>
                <a:lnTo>
                  <a:pt x="897170" y="149003"/>
                </a:lnTo>
                <a:lnTo>
                  <a:pt x="946996" y="166682"/>
                </a:lnTo>
                <a:lnTo>
                  <a:pt x="995686" y="185154"/>
                </a:lnTo>
                <a:lnTo>
                  <a:pt x="1043174" y="204388"/>
                </a:lnTo>
                <a:lnTo>
                  <a:pt x="1089393" y="224352"/>
                </a:lnTo>
                <a:lnTo>
                  <a:pt x="1134275" y="245015"/>
                </a:lnTo>
                <a:lnTo>
                  <a:pt x="1177755" y="266344"/>
                </a:lnTo>
                <a:lnTo>
                  <a:pt x="1219765" y="288308"/>
                </a:lnTo>
                <a:lnTo>
                  <a:pt x="1260239" y="310876"/>
                </a:lnTo>
                <a:lnTo>
                  <a:pt x="1299109" y="334015"/>
                </a:lnTo>
                <a:lnTo>
                  <a:pt x="1336310" y="357694"/>
                </a:lnTo>
                <a:lnTo>
                  <a:pt x="1371774" y="381880"/>
                </a:lnTo>
                <a:lnTo>
                  <a:pt x="1405434" y="406543"/>
                </a:lnTo>
                <a:lnTo>
                  <a:pt x="1437223" y="431650"/>
                </a:lnTo>
                <a:lnTo>
                  <a:pt x="1467076" y="457171"/>
                </a:lnTo>
                <a:lnTo>
                  <a:pt x="1520702" y="509322"/>
                </a:lnTo>
                <a:lnTo>
                  <a:pt x="1565779" y="562743"/>
                </a:lnTo>
                <a:lnTo>
                  <a:pt x="1601771" y="617180"/>
                </a:lnTo>
                <a:lnTo>
                  <a:pt x="1628144" y="672380"/>
                </a:lnTo>
                <a:lnTo>
                  <a:pt x="1644364" y="728087"/>
                </a:lnTo>
                <a:lnTo>
                  <a:pt x="1649896" y="784048"/>
                </a:lnTo>
                <a:lnTo>
                  <a:pt x="1647510" y="820790"/>
                </a:lnTo>
                <a:lnTo>
                  <a:pt x="1628845" y="893986"/>
                </a:lnTo>
                <a:lnTo>
                  <a:pt x="1612868" y="930296"/>
                </a:lnTo>
                <a:lnTo>
                  <a:pt x="1592662" y="966319"/>
                </a:lnTo>
                <a:lnTo>
                  <a:pt x="1568380" y="1001982"/>
                </a:lnTo>
                <a:lnTo>
                  <a:pt x="1540171" y="1037215"/>
                </a:lnTo>
                <a:lnTo>
                  <a:pt x="1508187" y="1071944"/>
                </a:lnTo>
                <a:lnTo>
                  <a:pt x="1472579" y="1106099"/>
                </a:lnTo>
                <a:lnTo>
                  <a:pt x="1433497" y="1139608"/>
                </a:lnTo>
                <a:lnTo>
                  <a:pt x="1391093" y="1172399"/>
                </a:lnTo>
                <a:lnTo>
                  <a:pt x="1345517" y="1204400"/>
                </a:lnTo>
                <a:lnTo>
                  <a:pt x="1296922" y="1235539"/>
                </a:lnTo>
                <a:lnTo>
                  <a:pt x="1245457" y="1265746"/>
                </a:lnTo>
                <a:lnTo>
                  <a:pt x="1191273" y="1294947"/>
                </a:lnTo>
                <a:lnTo>
                  <a:pt x="1134522" y="1323072"/>
                </a:lnTo>
                <a:lnTo>
                  <a:pt x="1091722" y="1342815"/>
                </a:lnTo>
                <a:lnTo>
                  <a:pt x="1047703" y="1361922"/>
                </a:lnTo>
                <a:lnTo>
                  <a:pt x="1002521" y="1380366"/>
                </a:lnTo>
                <a:lnTo>
                  <a:pt x="956236" y="1398118"/>
                </a:lnTo>
                <a:lnTo>
                  <a:pt x="908906" y="1415152"/>
                </a:lnTo>
                <a:lnTo>
                  <a:pt x="860588" y="1431439"/>
                </a:lnTo>
                <a:lnTo>
                  <a:pt x="811341" y="1446953"/>
                </a:lnTo>
                <a:lnTo>
                  <a:pt x="761222" y="1461666"/>
                </a:lnTo>
                <a:lnTo>
                  <a:pt x="710291" y="1475550"/>
                </a:lnTo>
                <a:lnTo>
                  <a:pt x="658606" y="1488577"/>
                </a:lnTo>
                <a:lnTo>
                  <a:pt x="606223" y="1500721"/>
                </a:lnTo>
                <a:lnTo>
                  <a:pt x="557637" y="1511049"/>
                </a:lnTo>
                <a:lnTo>
                  <a:pt x="508559" y="1520593"/>
                </a:lnTo>
                <a:lnTo>
                  <a:pt x="459033" y="1529331"/>
                </a:lnTo>
                <a:lnTo>
                  <a:pt x="409105" y="1537242"/>
                </a:lnTo>
                <a:lnTo>
                  <a:pt x="358820" y="1544304"/>
                </a:lnTo>
                <a:lnTo>
                  <a:pt x="308224" y="1550496"/>
                </a:lnTo>
                <a:lnTo>
                  <a:pt x="270104" y="1554540"/>
                </a:lnTo>
                <a:lnTo>
                  <a:pt x="231849" y="1558078"/>
                </a:lnTo>
                <a:lnTo>
                  <a:pt x="193481" y="1561099"/>
                </a:lnTo>
                <a:lnTo>
                  <a:pt x="155024" y="1563596"/>
                </a:lnTo>
                <a:lnTo>
                  <a:pt x="116474" y="1565546"/>
                </a:lnTo>
                <a:lnTo>
                  <a:pt x="114874" y="156562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0" y="3749943"/>
            <a:ext cx="106149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8321" y="2227212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6" y="1566231"/>
                </a:moveTo>
                <a:lnTo>
                  <a:pt x="1843868" y="1565703"/>
                </a:lnTo>
                <a:lnTo>
                  <a:pt x="1783145" y="1564132"/>
                </a:lnTo>
                <a:lnTo>
                  <a:pt x="1722533" y="1561542"/>
                </a:lnTo>
                <a:lnTo>
                  <a:pt x="1662085" y="1557955"/>
                </a:lnTo>
                <a:lnTo>
                  <a:pt x="1601857" y="1553393"/>
                </a:lnTo>
                <a:lnTo>
                  <a:pt x="1541904" y="1547881"/>
                </a:lnTo>
                <a:lnTo>
                  <a:pt x="1482282" y="1541439"/>
                </a:lnTo>
                <a:lnTo>
                  <a:pt x="1423044" y="1534091"/>
                </a:lnTo>
                <a:lnTo>
                  <a:pt x="1364247" y="1525860"/>
                </a:lnTo>
                <a:lnTo>
                  <a:pt x="1305944" y="1516767"/>
                </a:lnTo>
                <a:lnTo>
                  <a:pt x="1248193" y="1506837"/>
                </a:lnTo>
                <a:lnTo>
                  <a:pt x="1191046" y="1496090"/>
                </a:lnTo>
                <a:lnTo>
                  <a:pt x="1134560" y="1484551"/>
                </a:lnTo>
                <a:lnTo>
                  <a:pt x="1078789" y="1472242"/>
                </a:lnTo>
                <a:lnTo>
                  <a:pt x="1023789" y="1459185"/>
                </a:lnTo>
                <a:lnTo>
                  <a:pt x="969614" y="1445403"/>
                </a:lnTo>
                <a:lnTo>
                  <a:pt x="916320" y="1430919"/>
                </a:lnTo>
                <a:lnTo>
                  <a:pt x="863961" y="1415755"/>
                </a:lnTo>
                <a:lnTo>
                  <a:pt x="812593" y="1399934"/>
                </a:lnTo>
                <a:lnTo>
                  <a:pt x="762271" y="1383478"/>
                </a:lnTo>
                <a:lnTo>
                  <a:pt x="713050" y="1366411"/>
                </a:lnTo>
                <a:lnTo>
                  <a:pt x="664984" y="1348755"/>
                </a:lnTo>
                <a:lnTo>
                  <a:pt x="618129" y="1330533"/>
                </a:lnTo>
                <a:lnTo>
                  <a:pt x="572541" y="1311767"/>
                </a:lnTo>
                <a:lnTo>
                  <a:pt x="528273" y="1292479"/>
                </a:lnTo>
                <a:lnTo>
                  <a:pt x="485381" y="1272694"/>
                </a:lnTo>
                <a:lnTo>
                  <a:pt x="443920" y="1252432"/>
                </a:lnTo>
                <a:lnTo>
                  <a:pt x="403945" y="1231718"/>
                </a:lnTo>
                <a:lnTo>
                  <a:pt x="365512" y="1210573"/>
                </a:lnTo>
                <a:lnTo>
                  <a:pt x="328674" y="1189020"/>
                </a:lnTo>
                <a:lnTo>
                  <a:pt x="293488" y="1167082"/>
                </a:lnTo>
                <a:lnTo>
                  <a:pt x="260008" y="1144782"/>
                </a:lnTo>
                <a:lnTo>
                  <a:pt x="228290" y="1122141"/>
                </a:lnTo>
                <a:lnTo>
                  <a:pt x="170357" y="1075932"/>
                </a:lnTo>
                <a:lnTo>
                  <a:pt x="120130" y="1028635"/>
                </a:lnTo>
                <a:lnTo>
                  <a:pt x="78050" y="980432"/>
                </a:lnTo>
                <a:lnTo>
                  <a:pt x="44556" y="931504"/>
                </a:lnTo>
                <a:lnTo>
                  <a:pt x="20090" y="882033"/>
                </a:lnTo>
                <a:lnTo>
                  <a:pt x="5091" y="832198"/>
                </a:lnTo>
                <a:lnTo>
                  <a:pt x="0" y="782183"/>
                </a:lnTo>
                <a:lnTo>
                  <a:pt x="2190" y="749525"/>
                </a:lnTo>
                <a:lnTo>
                  <a:pt x="19310" y="684408"/>
                </a:lnTo>
                <a:lnTo>
                  <a:pt x="52599" y="619895"/>
                </a:lnTo>
                <a:lnTo>
                  <a:pt x="75000" y="587991"/>
                </a:lnTo>
                <a:lnTo>
                  <a:pt x="101076" y="556390"/>
                </a:lnTo>
                <a:lnTo>
                  <a:pt x="130705" y="525141"/>
                </a:lnTo>
                <a:lnTo>
                  <a:pt x="163763" y="494295"/>
                </a:lnTo>
                <a:lnTo>
                  <a:pt x="200128" y="463903"/>
                </a:lnTo>
                <a:lnTo>
                  <a:pt x="239678" y="434014"/>
                </a:lnTo>
                <a:lnTo>
                  <a:pt x="282291" y="404681"/>
                </a:lnTo>
                <a:lnTo>
                  <a:pt x="327843" y="375952"/>
                </a:lnTo>
                <a:lnTo>
                  <a:pt x="376213" y="347879"/>
                </a:lnTo>
                <a:lnTo>
                  <a:pt x="427277" y="320511"/>
                </a:lnTo>
                <a:lnTo>
                  <a:pt x="480914" y="293900"/>
                </a:lnTo>
                <a:lnTo>
                  <a:pt x="537001" y="268096"/>
                </a:lnTo>
                <a:lnTo>
                  <a:pt x="595416" y="243149"/>
                </a:lnTo>
                <a:lnTo>
                  <a:pt x="637156" y="226407"/>
                </a:lnTo>
                <a:lnTo>
                  <a:pt x="679912" y="210116"/>
                </a:lnTo>
                <a:lnTo>
                  <a:pt x="723643" y="194294"/>
                </a:lnTo>
                <a:lnTo>
                  <a:pt x="768309" y="178957"/>
                </a:lnTo>
                <a:lnTo>
                  <a:pt x="813869" y="164122"/>
                </a:lnTo>
                <a:lnTo>
                  <a:pt x="860282" y="149805"/>
                </a:lnTo>
                <a:lnTo>
                  <a:pt x="907509" y="136024"/>
                </a:lnTo>
                <a:lnTo>
                  <a:pt x="955508" y="122795"/>
                </a:lnTo>
                <a:lnTo>
                  <a:pt x="1004239" y="110134"/>
                </a:lnTo>
                <a:lnTo>
                  <a:pt x="1053661" y="98059"/>
                </a:lnTo>
                <a:lnTo>
                  <a:pt x="1103735" y="86586"/>
                </a:lnTo>
                <a:lnTo>
                  <a:pt x="1154419" y="75733"/>
                </a:lnTo>
                <a:lnTo>
                  <a:pt x="1205672" y="65514"/>
                </a:lnTo>
                <a:lnTo>
                  <a:pt x="1253735" y="56609"/>
                </a:lnTo>
                <a:lnTo>
                  <a:pt x="1302224" y="48280"/>
                </a:lnTo>
                <a:lnTo>
                  <a:pt x="1351104" y="40541"/>
                </a:lnTo>
                <a:lnTo>
                  <a:pt x="1400343" y="33404"/>
                </a:lnTo>
                <a:lnTo>
                  <a:pt x="1449906" y="26884"/>
                </a:lnTo>
                <a:lnTo>
                  <a:pt x="1499760" y="20993"/>
                </a:lnTo>
                <a:lnTo>
                  <a:pt x="1549871" y="15744"/>
                </a:lnTo>
                <a:lnTo>
                  <a:pt x="1593907" y="11690"/>
                </a:lnTo>
                <a:lnTo>
                  <a:pt x="1638099" y="8148"/>
                </a:lnTo>
                <a:lnTo>
                  <a:pt x="1682428" y="5125"/>
                </a:lnTo>
                <a:lnTo>
                  <a:pt x="1726871" y="2632"/>
                </a:lnTo>
                <a:lnTo>
                  <a:pt x="1771371" y="679"/>
                </a:lnTo>
                <a:lnTo>
                  <a:pt x="17909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244" y="2186226"/>
            <a:ext cx="105999" cy="81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148" y="2689366"/>
            <a:ext cx="10416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State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endParaRPr baseline="-30092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5370" y="2228279"/>
            <a:ext cx="1517650" cy="1565275"/>
          </a:xfrm>
          <a:custGeom>
            <a:avLst/>
            <a:gdLst/>
            <a:ahLst/>
            <a:cxnLst/>
            <a:rect l="l" t="t" r="r" b="b"/>
            <a:pathLst>
              <a:path w="1517650" h="1565275">
                <a:moveTo>
                  <a:pt x="1517596" y="1565164"/>
                </a:moveTo>
                <a:lnTo>
                  <a:pt x="1459240" y="1564397"/>
                </a:lnTo>
                <a:lnTo>
                  <a:pt x="1400960" y="1562124"/>
                </a:lnTo>
                <a:lnTo>
                  <a:pt x="1342833" y="1558383"/>
                </a:lnTo>
                <a:lnTo>
                  <a:pt x="1284937" y="1553215"/>
                </a:lnTo>
                <a:lnTo>
                  <a:pt x="1227347" y="1546659"/>
                </a:lnTo>
                <a:lnTo>
                  <a:pt x="1170140" y="1538755"/>
                </a:lnTo>
                <a:lnTo>
                  <a:pt x="1113394" y="1529543"/>
                </a:lnTo>
                <a:lnTo>
                  <a:pt x="1057185" y="1519061"/>
                </a:lnTo>
                <a:lnTo>
                  <a:pt x="1001590" y="1507351"/>
                </a:lnTo>
                <a:lnTo>
                  <a:pt x="946686" y="1494450"/>
                </a:lnTo>
                <a:lnTo>
                  <a:pt x="892549" y="1480400"/>
                </a:lnTo>
                <a:lnTo>
                  <a:pt x="839257" y="1465240"/>
                </a:lnTo>
                <a:lnTo>
                  <a:pt x="786885" y="1449009"/>
                </a:lnTo>
                <a:lnTo>
                  <a:pt x="735511" y="1431746"/>
                </a:lnTo>
                <a:lnTo>
                  <a:pt x="685212" y="1413493"/>
                </a:lnTo>
                <a:lnTo>
                  <a:pt x="636064" y="1394288"/>
                </a:lnTo>
                <a:lnTo>
                  <a:pt x="588144" y="1374171"/>
                </a:lnTo>
                <a:lnTo>
                  <a:pt x="541529" y="1353182"/>
                </a:lnTo>
                <a:lnTo>
                  <a:pt x="496295" y="1331360"/>
                </a:lnTo>
                <a:lnTo>
                  <a:pt x="452520" y="1308744"/>
                </a:lnTo>
                <a:lnTo>
                  <a:pt x="410280" y="1285376"/>
                </a:lnTo>
                <a:lnTo>
                  <a:pt x="369652" y="1261294"/>
                </a:lnTo>
                <a:lnTo>
                  <a:pt x="330713" y="1236537"/>
                </a:lnTo>
                <a:lnTo>
                  <a:pt x="293539" y="1211147"/>
                </a:lnTo>
                <a:lnTo>
                  <a:pt x="258208" y="1185161"/>
                </a:lnTo>
                <a:lnTo>
                  <a:pt x="224795" y="1158620"/>
                </a:lnTo>
                <a:lnTo>
                  <a:pt x="193379" y="1131564"/>
                </a:lnTo>
                <a:lnTo>
                  <a:pt x="164035" y="1104032"/>
                </a:lnTo>
                <a:lnTo>
                  <a:pt x="136840" y="1076064"/>
                </a:lnTo>
                <a:lnTo>
                  <a:pt x="89206" y="1018977"/>
                </a:lnTo>
                <a:lnTo>
                  <a:pt x="51091" y="960622"/>
                </a:lnTo>
                <a:lnTo>
                  <a:pt x="23109" y="901315"/>
                </a:lnTo>
                <a:lnTo>
                  <a:pt x="5873" y="841374"/>
                </a:lnTo>
                <a:lnTo>
                  <a:pt x="0" y="781115"/>
                </a:lnTo>
                <a:lnTo>
                  <a:pt x="2207" y="744377"/>
                </a:lnTo>
                <a:lnTo>
                  <a:pt x="19407" y="671186"/>
                </a:lnTo>
                <a:lnTo>
                  <a:pt x="34121" y="634877"/>
                </a:lnTo>
                <a:lnTo>
                  <a:pt x="52727" y="598855"/>
                </a:lnTo>
                <a:lnTo>
                  <a:pt x="75085" y="563191"/>
                </a:lnTo>
                <a:lnTo>
                  <a:pt x="101056" y="527958"/>
                </a:lnTo>
                <a:lnTo>
                  <a:pt x="130501" y="493227"/>
                </a:lnTo>
                <a:lnTo>
                  <a:pt x="163282" y="459070"/>
                </a:lnTo>
                <a:lnTo>
                  <a:pt x="199259" y="425560"/>
                </a:lnTo>
                <a:lnTo>
                  <a:pt x="238293" y="392766"/>
                </a:lnTo>
                <a:lnTo>
                  <a:pt x="280246" y="360763"/>
                </a:lnTo>
                <a:lnTo>
                  <a:pt x="324979" y="329621"/>
                </a:lnTo>
                <a:lnTo>
                  <a:pt x="372352" y="299412"/>
                </a:lnTo>
                <a:lnTo>
                  <a:pt x="422226" y="270208"/>
                </a:lnTo>
                <a:lnTo>
                  <a:pt x="474464" y="242082"/>
                </a:lnTo>
                <a:lnTo>
                  <a:pt x="517864" y="220404"/>
                </a:lnTo>
                <a:lnTo>
                  <a:pt x="562615" y="199498"/>
                </a:lnTo>
                <a:lnTo>
                  <a:pt x="608647" y="179401"/>
                </a:lnTo>
                <a:lnTo>
                  <a:pt x="655889" y="160149"/>
                </a:lnTo>
                <a:lnTo>
                  <a:pt x="704269" y="141779"/>
                </a:lnTo>
                <a:lnTo>
                  <a:pt x="753715" y="124328"/>
                </a:lnTo>
                <a:lnTo>
                  <a:pt x="804158" y="107832"/>
                </a:lnTo>
                <a:lnTo>
                  <a:pt x="855525" y="92329"/>
                </a:lnTo>
                <a:lnTo>
                  <a:pt x="907745" y="77855"/>
                </a:lnTo>
                <a:lnTo>
                  <a:pt x="960748" y="64447"/>
                </a:lnTo>
                <a:lnTo>
                  <a:pt x="1014462" y="52140"/>
                </a:lnTo>
                <a:lnTo>
                  <a:pt x="1068819" y="40973"/>
                </a:lnTo>
                <a:lnTo>
                  <a:pt x="1123746" y="30983"/>
                </a:lnTo>
                <a:lnTo>
                  <a:pt x="1179171" y="22205"/>
                </a:lnTo>
                <a:lnTo>
                  <a:pt x="1235022" y="14677"/>
                </a:lnTo>
                <a:lnTo>
                  <a:pt x="1305328" y="7080"/>
                </a:lnTo>
                <a:lnTo>
                  <a:pt x="1376047" y="1564"/>
                </a:lnTo>
                <a:lnTo>
                  <a:pt x="1393772" y="519"/>
                </a:lnTo>
                <a:lnTo>
                  <a:pt x="140394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68" y="2187299"/>
            <a:ext cx="106274" cy="8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8876" y="2573478"/>
            <a:ext cx="1388723" cy="4221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Reward </a:t>
            </a:r>
            <a:r>
              <a:rPr dirty="0" err="1" smtClean="0">
                <a:latin typeface="Arial"/>
                <a:cs typeface="Arial"/>
              </a:rPr>
              <a:t>r</a:t>
            </a:r>
            <a:r>
              <a:rPr baseline="-30092" dirty="0" err="1" smtClean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0" y="377838"/>
            <a:ext cx="8382000" cy="436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/>
              <a:t>How </a:t>
            </a:r>
            <a:r>
              <a:rPr sz="2700" dirty="0"/>
              <a:t>can </a:t>
            </a:r>
            <a:r>
              <a:rPr sz="2700" spc="-5" dirty="0"/>
              <a:t>we </a:t>
            </a:r>
            <a:r>
              <a:rPr sz="2700" dirty="0"/>
              <a:t>mathematically </a:t>
            </a:r>
            <a:r>
              <a:rPr sz="2700" spc="-5" dirty="0"/>
              <a:t>formalize the RL</a:t>
            </a:r>
            <a:r>
              <a:rPr sz="2700" spc="-100" dirty="0"/>
              <a:t> </a:t>
            </a:r>
            <a:r>
              <a:rPr sz="2700" spc="-5" dirty="0"/>
              <a:t>problem?</a:t>
            </a:r>
            <a:endParaRPr sz="27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137295" y="3790930"/>
            <a:ext cx="1392229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pc="-5" dirty="0">
                <a:latin typeface="Arial"/>
                <a:cs typeface="Arial"/>
              </a:rPr>
              <a:t>Next </a:t>
            </a:r>
            <a:r>
              <a:rPr lang="de-DE" dirty="0">
                <a:latin typeface="Arial"/>
                <a:cs typeface="Arial"/>
              </a:rPr>
              <a:t>state</a:t>
            </a:r>
            <a:r>
              <a:rPr lang="de-DE" spc="-100" dirty="0">
                <a:latin typeface="Arial"/>
                <a:cs typeface="Arial"/>
              </a:rPr>
              <a:t> </a:t>
            </a: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spc="7" baseline="-30092" dirty="0" smtClean="0">
                <a:latin typeface="Arial"/>
                <a:cs typeface="Arial"/>
              </a:rPr>
              <a:t>t+1</a:t>
            </a:r>
            <a:endParaRPr lang="de-DE" baseline="-30092" dirty="0">
              <a:latin typeface="Arial"/>
              <a:cs typeface="Arial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400" dirty="0">
              <a:latin typeface="Arial"/>
              <a:cs typeface="Arial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391401" y="2518166"/>
            <a:ext cx="1295400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Action 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7" baseline="-30092" dirty="0" smtClean="0">
                <a:latin typeface="Arial"/>
                <a:cs typeface="Arial"/>
              </a:rPr>
              <a:t>t</a:t>
            </a:r>
            <a:endParaRPr lang="de-DE" baseline="-30092" dirty="0">
              <a:latin typeface="Arial"/>
              <a:cs typeface="Arial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66388"/>
            <a:ext cx="486003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Markov </a:t>
            </a:r>
            <a:r>
              <a:rPr sz="3000" spc="-5" dirty="0"/>
              <a:t>Decision</a:t>
            </a:r>
            <a:r>
              <a:rPr sz="3000" spc="-100" dirty="0"/>
              <a:t> </a:t>
            </a:r>
            <a:r>
              <a:rPr sz="3000" spc="-5" dirty="0"/>
              <a:t>Process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82697" y="1413000"/>
            <a:ext cx="7720330" cy="3475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316865" indent="-304165"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dirty="0" smtClean="0">
                <a:latin typeface="Arial"/>
                <a:cs typeface="Arial"/>
              </a:rPr>
              <a:t>Mathematical </a:t>
            </a:r>
            <a:r>
              <a:rPr spc="-5" dirty="0">
                <a:latin typeface="Arial"/>
                <a:cs typeface="Arial"/>
              </a:rPr>
              <a:t>formulation of the RL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problem</a:t>
            </a:r>
            <a:endParaRPr dirty="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Font typeface="Arial"/>
              <a:buChar char="-"/>
              <a:tabLst>
                <a:tab pos="316865" algn="l"/>
                <a:tab pos="317500" algn="l"/>
              </a:tabLst>
            </a:pPr>
            <a:r>
              <a:rPr b="1" dirty="0">
                <a:latin typeface="Arial"/>
                <a:cs typeface="Arial"/>
              </a:rPr>
              <a:t>Markov </a:t>
            </a:r>
            <a:r>
              <a:rPr b="1" spc="-5" dirty="0">
                <a:latin typeface="Arial"/>
                <a:cs typeface="Arial"/>
              </a:rPr>
              <a:t>property</a:t>
            </a:r>
            <a:r>
              <a:rPr spc="-5" dirty="0">
                <a:latin typeface="Arial"/>
                <a:cs typeface="Arial"/>
              </a:rPr>
              <a:t>: Current </a:t>
            </a:r>
            <a:r>
              <a:rPr dirty="0">
                <a:latin typeface="Arial"/>
                <a:cs typeface="Arial"/>
              </a:rPr>
              <a:t>state completely characterises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-5" dirty="0">
                <a:latin typeface="Arial"/>
                <a:cs typeface="Arial"/>
              </a:rPr>
              <a:t>of the  world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15570">
              <a:spcBef>
                <a:spcPts val="1360"/>
              </a:spcBef>
            </a:pPr>
            <a:r>
              <a:rPr sz="1600" spc="-5" dirty="0">
                <a:latin typeface="Arial"/>
                <a:cs typeface="Arial"/>
              </a:rPr>
              <a:t>Defined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by:</a:t>
            </a:r>
            <a:endParaRPr sz="1600" dirty="0">
              <a:latin typeface="Arial"/>
              <a:cs typeface="Arial"/>
            </a:endParaRPr>
          </a:p>
          <a:p>
            <a:pPr marL="572770"/>
            <a:r>
              <a:rPr sz="1600" dirty="0" smtClean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5" dirty="0">
                <a:latin typeface="Arial"/>
                <a:cs typeface="Arial"/>
              </a:rPr>
              <a:t>of possible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states</a:t>
            </a:r>
          </a:p>
          <a:p>
            <a:pPr marL="572770"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: set </a:t>
            </a:r>
            <a:r>
              <a:rPr sz="1600" spc="-5" dirty="0">
                <a:latin typeface="Arial"/>
                <a:cs typeface="Arial"/>
              </a:rPr>
              <a:t>of possible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actions</a:t>
            </a:r>
            <a:endParaRPr sz="1600" dirty="0">
              <a:latin typeface="Arial"/>
              <a:cs typeface="Arial"/>
            </a:endParaRPr>
          </a:p>
          <a:p>
            <a:pPr marL="572770"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distribution of </a:t>
            </a:r>
            <a:r>
              <a:rPr sz="1600" dirty="0">
                <a:latin typeface="Arial"/>
                <a:cs typeface="Arial"/>
              </a:rPr>
              <a:t>reward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</a:t>
            </a:r>
            <a:endParaRPr sz="1600" dirty="0">
              <a:latin typeface="Arial"/>
              <a:cs typeface="Arial"/>
            </a:endParaRPr>
          </a:p>
          <a:p>
            <a:pPr marL="572770"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transition probability i.e. distribution over next </a:t>
            </a:r>
            <a:r>
              <a:rPr sz="1600" dirty="0">
                <a:latin typeface="Arial"/>
                <a:cs typeface="Arial"/>
              </a:rPr>
              <a:t>state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</a:t>
            </a:r>
            <a:endParaRPr sz="1600" dirty="0">
              <a:latin typeface="Arial"/>
              <a:cs typeface="Arial"/>
            </a:endParaRPr>
          </a:p>
          <a:p>
            <a:pPr marL="572770"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discount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factor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2915234"/>
            <a:ext cx="1860371" cy="326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663" y="3636801"/>
            <a:ext cx="152399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5374" y="3894825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4152900"/>
            <a:ext cx="190499" cy="171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437" y="4401424"/>
            <a:ext cx="142874" cy="161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949" y="4640424"/>
            <a:ext cx="123824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2123" y="779788"/>
            <a:ext cx="6305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smtClean="0"/>
              <a:t>Discrete </a:t>
            </a:r>
            <a:r>
              <a:rPr lang="de-DE" i="1" dirty="0"/>
              <a:t>time stochastic control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90500"/>
            <a:ext cx="4953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Markov </a:t>
            </a:r>
            <a:r>
              <a:rPr sz="3000" spc="-5" dirty="0"/>
              <a:t>Decision</a:t>
            </a:r>
            <a:r>
              <a:rPr sz="3000" spc="-100" dirty="0"/>
              <a:t> </a:t>
            </a:r>
            <a:r>
              <a:rPr sz="3000" spc="-5" dirty="0"/>
              <a:t>Process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94842" y="876300"/>
            <a:ext cx="753046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pc="-5" dirty="0">
                <a:latin typeface="Arial"/>
                <a:cs typeface="Arial"/>
              </a:rPr>
              <a:t>At time </a:t>
            </a:r>
            <a:r>
              <a:rPr dirty="0">
                <a:latin typeface="Arial"/>
                <a:cs typeface="Arial"/>
              </a:rPr>
              <a:t>step </a:t>
            </a:r>
            <a:r>
              <a:rPr spc="-5" dirty="0">
                <a:latin typeface="Arial"/>
                <a:cs typeface="Arial"/>
              </a:rPr>
              <a:t>t=0, environment </a:t>
            </a:r>
            <a:r>
              <a:rPr dirty="0">
                <a:latin typeface="Arial"/>
                <a:cs typeface="Arial"/>
              </a:rPr>
              <a:t>samples </a:t>
            </a:r>
            <a:r>
              <a:rPr spc="-5" dirty="0">
                <a:latin typeface="Arial"/>
                <a:cs typeface="Arial"/>
              </a:rPr>
              <a:t>initial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25" dirty="0">
                <a:latin typeface="Arial"/>
                <a:cs typeface="Arial"/>
              </a:rPr>
              <a:t>s</a:t>
            </a:r>
            <a:r>
              <a:rPr spc="37" baseline="-30092" dirty="0">
                <a:latin typeface="Arial"/>
                <a:cs typeface="Arial"/>
              </a:rPr>
              <a:t>0 </a:t>
            </a:r>
            <a:r>
              <a:rPr dirty="0">
                <a:latin typeface="Arial"/>
                <a:cs typeface="Arial"/>
              </a:rPr>
              <a:t>~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p(s</a:t>
            </a:r>
            <a:r>
              <a:rPr spc="-7" baseline="-30092" dirty="0">
                <a:latin typeface="Arial"/>
                <a:cs typeface="Arial"/>
              </a:rPr>
              <a:t>0</a:t>
            </a:r>
            <a:r>
              <a:rPr spc="-5" dirty="0"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316865" indent="-304165"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pc="-5" dirty="0">
                <a:latin typeface="Arial"/>
                <a:cs typeface="Arial"/>
              </a:rPr>
              <a:t>Then, for t=0 until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done:</a:t>
            </a:r>
            <a:endParaRPr dirty="0">
              <a:latin typeface="Arial"/>
              <a:cs typeface="Arial"/>
            </a:endParaRPr>
          </a:p>
          <a:p>
            <a:pPr marL="774065" lvl="1" indent="-304165"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pc="-5" dirty="0">
                <a:latin typeface="Arial"/>
                <a:cs typeface="Arial"/>
              </a:rPr>
              <a:t>Agent </a:t>
            </a:r>
            <a:r>
              <a:rPr dirty="0">
                <a:latin typeface="Arial"/>
                <a:cs typeface="Arial"/>
              </a:rPr>
              <a:t>selects </a:t>
            </a:r>
            <a:r>
              <a:rPr spc="-5" dirty="0">
                <a:latin typeface="Arial"/>
                <a:cs typeface="Arial"/>
              </a:rPr>
              <a:t>action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15" baseline="-30092" dirty="0">
                <a:latin typeface="Arial"/>
                <a:cs typeface="Arial"/>
              </a:rPr>
              <a:t>t</a:t>
            </a:r>
            <a:endParaRPr baseline="-30092" dirty="0">
              <a:latin typeface="Arial"/>
              <a:cs typeface="Arial"/>
            </a:endParaRPr>
          </a:p>
          <a:p>
            <a:pPr marL="774065" lvl="1" indent="-304165"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pc="-5" dirty="0">
                <a:latin typeface="Arial"/>
                <a:cs typeface="Arial"/>
              </a:rPr>
              <a:t>Environment </a:t>
            </a:r>
            <a:r>
              <a:rPr dirty="0">
                <a:latin typeface="Arial"/>
                <a:cs typeface="Arial"/>
              </a:rPr>
              <a:t>samples reward </a:t>
            </a:r>
            <a:r>
              <a:rPr spc="20" dirty="0">
                <a:latin typeface="Arial"/>
                <a:cs typeface="Arial"/>
              </a:rPr>
              <a:t>r</a:t>
            </a:r>
            <a:r>
              <a:rPr spc="30" baseline="-30092" dirty="0">
                <a:latin typeface="Arial"/>
                <a:cs typeface="Arial"/>
              </a:rPr>
              <a:t>t </a:t>
            </a:r>
            <a:r>
              <a:rPr dirty="0">
                <a:latin typeface="Arial"/>
                <a:cs typeface="Arial"/>
              </a:rPr>
              <a:t>~ </a:t>
            </a:r>
            <a:r>
              <a:rPr spc="-5" dirty="0">
                <a:latin typeface="Arial"/>
                <a:cs typeface="Arial"/>
              </a:rPr>
              <a:t>R( </a:t>
            </a:r>
            <a:r>
              <a:rPr dirty="0">
                <a:latin typeface="Arial"/>
                <a:cs typeface="Arial"/>
              </a:rPr>
              <a:t>. |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,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baseline="-30092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L="774065" lvl="1" indent="-304165"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pc="-5" dirty="0">
                <a:latin typeface="Arial"/>
                <a:cs typeface="Arial"/>
              </a:rPr>
              <a:t>Environment </a:t>
            </a:r>
            <a:r>
              <a:rPr dirty="0">
                <a:latin typeface="Arial"/>
                <a:cs typeface="Arial"/>
              </a:rPr>
              <a:t>samples </a:t>
            </a:r>
            <a:r>
              <a:rPr spc="-5" dirty="0">
                <a:latin typeface="Arial"/>
                <a:cs typeface="Arial"/>
              </a:rPr>
              <a:t>next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t+1 </a:t>
            </a:r>
            <a:r>
              <a:rPr dirty="0">
                <a:latin typeface="Arial"/>
                <a:cs typeface="Arial"/>
              </a:rPr>
              <a:t>~ </a:t>
            </a:r>
            <a:r>
              <a:rPr spc="-5" dirty="0">
                <a:latin typeface="Arial"/>
                <a:cs typeface="Arial"/>
              </a:rPr>
              <a:t>P( </a:t>
            </a:r>
            <a:r>
              <a:rPr dirty="0">
                <a:latin typeface="Arial"/>
                <a:cs typeface="Arial"/>
              </a:rPr>
              <a:t>. |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,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baseline="-30092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L="774065" lvl="1" indent="-304165"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pc="-5" dirty="0">
                <a:latin typeface="Arial"/>
                <a:cs typeface="Arial"/>
              </a:rPr>
              <a:t>Agent </a:t>
            </a:r>
            <a:r>
              <a:rPr dirty="0">
                <a:latin typeface="Arial"/>
                <a:cs typeface="Arial"/>
              </a:rPr>
              <a:t>receives reward 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15" baseline="-30092" dirty="0">
                <a:latin typeface="Arial"/>
                <a:cs typeface="Arial"/>
              </a:rPr>
              <a:t>t </a:t>
            </a:r>
            <a:r>
              <a:rPr spc="-5" dirty="0">
                <a:latin typeface="Arial"/>
                <a:cs typeface="Arial"/>
              </a:rPr>
              <a:t>and next </a:t>
            </a:r>
            <a:r>
              <a:rPr dirty="0">
                <a:latin typeface="Arial"/>
                <a:cs typeface="Arial"/>
              </a:rPr>
              <a:t>state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</a:t>
            </a:r>
            <a:r>
              <a:rPr spc="-7" baseline="-30092" dirty="0">
                <a:latin typeface="Arial"/>
                <a:cs typeface="Arial"/>
              </a:rPr>
              <a:t>t+1</a:t>
            </a:r>
            <a:endParaRPr baseline="-30092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316865" marR="116205" indent="-304165">
              <a:lnSpc>
                <a:spcPct val="100699"/>
              </a:lnSpc>
              <a:spcBef>
                <a:spcPts val="1475"/>
              </a:spcBef>
              <a:buChar char="-"/>
              <a:tabLst>
                <a:tab pos="316865" algn="l"/>
                <a:tab pos="317500" algn="l"/>
              </a:tabLst>
            </a:pP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policy </a:t>
            </a:r>
            <a:r>
              <a:rPr spc="95" dirty="0">
                <a:latin typeface="Arial"/>
                <a:cs typeface="Arial"/>
              </a:rPr>
              <a:t>u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function from </a:t>
            </a:r>
            <a:r>
              <a:rPr dirty="0">
                <a:latin typeface="Arial"/>
                <a:cs typeface="Arial"/>
              </a:rPr>
              <a:t>S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specifies </a:t>
            </a:r>
            <a:r>
              <a:rPr spc="-5" dirty="0">
                <a:latin typeface="Arial"/>
                <a:cs typeface="Arial"/>
              </a:rPr>
              <a:t>what action to take</a:t>
            </a:r>
            <a:r>
              <a:rPr spc="-1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  each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state</a:t>
            </a:r>
          </a:p>
          <a:p>
            <a:pPr marL="316865" indent="-304165">
              <a:spcBef>
                <a:spcPts val="15"/>
              </a:spcBef>
              <a:buFont typeface="Arial"/>
              <a:buChar char="-"/>
              <a:tabLst>
                <a:tab pos="316865" algn="l"/>
                <a:tab pos="317500" algn="l"/>
              </a:tabLst>
            </a:pPr>
            <a:r>
              <a:rPr b="1" spc="-5" dirty="0">
                <a:latin typeface="Arial"/>
                <a:cs typeface="Arial"/>
              </a:rPr>
              <a:t>Objective</a:t>
            </a:r>
            <a:r>
              <a:rPr spc="-5" dirty="0">
                <a:latin typeface="Arial"/>
                <a:cs typeface="Arial"/>
              </a:rPr>
              <a:t>: find policy </a:t>
            </a:r>
            <a:r>
              <a:rPr spc="45" dirty="0">
                <a:latin typeface="Arial"/>
                <a:cs typeface="Arial"/>
              </a:rPr>
              <a:t>u*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maximizes cumulative </a:t>
            </a:r>
            <a:r>
              <a:rPr spc="-5" dirty="0">
                <a:latin typeface="Arial"/>
                <a:cs typeface="Arial"/>
              </a:rPr>
              <a:t>discounted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reward:</a:t>
            </a:r>
          </a:p>
        </p:txBody>
      </p:sp>
      <p:sp>
        <p:nvSpPr>
          <p:cNvPr id="4" name="object 4"/>
          <p:cNvSpPr/>
          <p:nvPr/>
        </p:nvSpPr>
        <p:spPr>
          <a:xfrm>
            <a:off x="8001000" y="4838700"/>
            <a:ext cx="733423" cy="533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41348"/>
            <a:ext cx="5105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A simple MDP: </a:t>
            </a:r>
            <a:r>
              <a:rPr sz="3000" spc="-5" dirty="0"/>
              <a:t>Grid</a:t>
            </a:r>
            <a:r>
              <a:rPr sz="3000" spc="-125" dirty="0"/>
              <a:t> </a:t>
            </a:r>
            <a:r>
              <a:rPr sz="3000" spc="-5" dirty="0"/>
              <a:t>World</a:t>
            </a:r>
            <a:endParaRPr sz="3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5630" y="1846662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1293" y="1665100"/>
            <a:ext cx="850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actions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694" y="1878460"/>
            <a:ext cx="827405" cy="13208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89255" indent="-376555">
              <a:spcBef>
                <a:spcPts val="9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dirty="0">
                <a:latin typeface="Arial"/>
                <a:cs typeface="Arial"/>
              </a:rPr>
              <a:t>right</a:t>
            </a:r>
            <a:endParaRPr sz="1400">
              <a:latin typeface="Arial"/>
              <a:cs typeface="Arial"/>
            </a:endParaRPr>
          </a:p>
          <a:p>
            <a:pPr marL="389255" indent="-376555">
              <a:spcBef>
                <a:spcPts val="8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left</a:t>
            </a:r>
            <a:endParaRPr sz="1400">
              <a:latin typeface="Arial"/>
              <a:cs typeface="Arial"/>
            </a:endParaRPr>
          </a:p>
          <a:p>
            <a:pPr marL="389255" indent="-376555">
              <a:spcBef>
                <a:spcPts val="8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389255" indent="-376555">
              <a:spcBef>
                <a:spcPts val="87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down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1293" y="3284348"/>
            <a:ext cx="589216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938655" marR="5080" indent="-1582420">
              <a:lnSpc>
                <a:spcPct val="100699"/>
              </a:lnSpc>
              <a:spcBef>
                <a:spcPts val="985"/>
              </a:spcBef>
            </a:pPr>
            <a:r>
              <a:rPr b="1" spc="-5" dirty="0">
                <a:latin typeface="Arial"/>
                <a:cs typeface="Arial"/>
              </a:rPr>
              <a:t>Objective: </a:t>
            </a:r>
            <a:r>
              <a:rPr dirty="0">
                <a:latin typeface="Arial"/>
                <a:cs typeface="Arial"/>
              </a:rPr>
              <a:t>reach </a:t>
            </a:r>
            <a:r>
              <a:rPr spc="-5" dirty="0">
                <a:latin typeface="Arial"/>
                <a:cs typeface="Arial"/>
              </a:rPr>
              <a:t>one of terminal </a:t>
            </a:r>
            <a:r>
              <a:rPr dirty="0">
                <a:latin typeface="Arial"/>
                <a:cs typeface="Arial"/>
              </a:rPr>
              <a:t>states (greyed </a:t>
            </a:r>
            <a:r>
              <a:rPr spc="-5" dirty="0">
                <a:latin typeface="Arial"/>
                <a:cs typeface="Arial"/>
              </a:rPr>
              <a:t>out) in  least number of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actions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4158" y="212503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962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2820" y="210936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4"/>
                </a:moveTo>
                <a:lnTo>
                  <a:pt x="7014" y="31334"/>
                </a:lnTo>
                <a:lnTo>
                  <a:pt x="0" y="24319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19"/>
                </a:lnTo>
                <a:lnTo>
                  <a:pt x="24322" y="313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2820" y="210936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7"/>
                </a:move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7"/>
                </a:lnTo>
                <a:lnTo>
                  <a:pt x="31337" y="24319"/>
                </a:lnTo>
                <a:lnTo>
                  <a:pt x="24322" y="31334"/>
                </a:lnTo>
                <a:lnTo>
                  <a:pt x="15667" y="31334"/>
                </a:lnTo>
                <a:lnTo>
                  <a:pt x="7014" y="31334"/>
                </a:lnTo>
                <a:lnTo>
                  <a:pt x="0" y="24319"/>
                </a:lnTo>
                <a:lnTo>
                  <a:pt x="0" y="1566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6121" y="210930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6120" y="210930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5208" y="244813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1719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169" y="24324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299" y="31334"/>
                </a:moveTo>
                <a:lnTo>
                  <a:pt x="6999" y="31334"/>
                </a:lnTo>
                <a:lnTo>
                  <a:pt x="0" y="24319"/>
                </a:lnTo>
                <a:lnTo>
                  <a:pt x="0" y="7014"/>
                </a:lnTo>
                <a:lnTo>
                  <a:pt x="6999" y="0"/>
                </a:lnTo>
                <a:lnTo>
                  <a:pt x="24299" y="0"/>
                </a:lnTo>
                <a:lnTo>
                  <a:pt x="31324" y="7014"/>
                </a:lnTo>
                <a:lnTo>
                  <a:pt x="31324" y="24319"/>
                </a:lnTo>
                <a:lnTo>
                  <a:pt x="24299" y="313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169" y="243246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24" y="15667"/>
                </a:moveTo>
                <a:lnTo>
                  <a:pt x="31324" y="24319"/>
                </a:lnTo>
                <a:lnTo>
                  <a:pt x="24299" y="31334"/>
                </a:lnTo>
                <a:lnTo>
                  <a:pt x="15649" y="31334"/>
                </a:lnTo>
                <a:lnTo>
                  <a:pt x="6999" y="31334"/>
                </a:lnTo>
                <a:lnTo>
                  <a:pt x="0" y="24319"/>
                </a:lnTo>
                <a:lnTo>
                  <a:pt x="0" y="15667"/>
                </a:lnTo>
                <a:lnTo>
                  <a:pt x="0" y="7014"/>
                </a:lnTo>
                <a:lnTo>
                  <a:pt x="6999" y="0"/>
                </a:lnTo>
                <a:lnTo>
                  <a:pt x="15649" y="0"/>
                </a:lnTo>
                <a:lnTo>
                  <a:pt x="24299" y="0"/>
                </a:lnTo>
                <a:lnTo>
                  <a:pt x="31324" y="7014"/>
                </a:lnTo>
                <a:lnTo>
                  <a:pt x="31324" y="1566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1983" y="243240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1983" y="243240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0657" y="2682858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196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4990" y="285481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19" y="31324"/>
                </a:moveTo>
                <a:lnTo>
                  <a:pt x="7014" y="31324"/>
                </a:lnTo>
                <a:lnTo>
                  <a:pt x="0" y="24299"/>
                </a:lnTo>
                <a:lnTo>
                  <a:pt x="0" y="6999"/>
                </a:lnTo>
                <a:lnTo>
                  <a:pt x="7014" y="0"/>
                </a:lnTo>
                <a:lnTo>
                  <a:pt x="24319" y="0"/>
                </a:lnTo>
                <a:lnTo>
                  <a:pt x="31334" y="6999"/>
                </a:lnTo>
                <a:lnTo>
                  <a:pt x="31334" y="24299"/>
                </a:lnTo>
                <a:lnTo>
                  <a:pt x="24319" y="313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990" y="285481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7" y="31324"/>
                </a:moveTo>
                <a:lnTo>
                  <a:pt x="7014" y="31324"/>
                </a:lnTo>
                <a:lnTo>
                  <a:pt x="0" y="24299"/>
                </a:lnTo>
                <a:lnTo>
                  <a:pt x="0" y="15649"/>
                </a:lnTo>
                <a:lnTo>
                  <a:pt x="0" y="6999"/>
                </a:lnTo>
                <a:lnTo>
                  <a:pt x="7014" y="0"/>
                </a:lnTo>
                <a:lnTo>
                  <a:pt x="15667" y="0"/>
                </a:lnTo>
                <a:lnTo>
                  <a:pt x="24319" y="0"/>
                </a:lnTo>
                <a:lnTo>
                  <a:pt x="31334" y="6999"/>
                </a:lnTo>
                <a:lnTo>
                  <a:pt x="31334" y="15649"/>
                </a:lnTo>
                <a:lnTo>
                  <a:pt x="31334" y="24299"/>
                </a:lnTo>
                <a:lnTo>
                  <a:pt x="24319" y="31324"/>
                </a:lnTo>
                <a:lnTo>
                  <a:pt x="15667" y="313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4925" y="263963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4924" y="263963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0657" y="305687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74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4990" y="302554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19" y="31324"/>
                </a:moveTo>
                <a:lnTo>
                  <a:pt x="7014" y="31324"/>
                </a:lnTo>
                <a:lnTo>
                  <a:pt x="0" y="24324"/>
                </a:lnTo>
                <a:lnTo>
                  <a:pt x="0" y="7024"/>
                </a:lnTo>
                <a:lnTo>
                  <a:pt x="7014" y="0"/>
                </a:lnTo>
                <a:lnTo>
                  <a:pt x="24319" y="0"/>
                </a:lnTo>
                <a:lnTo>
                  <a:pt x="31334" y="7024"/>
                </a:lnTo>
                <a:lnTo>
                  <a:pt x="31334" y="24324"/>
                </a:lnTo>
                <a:lnTo>
                  <a:pt x="24319" y="313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4990" y="302554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7" y="0"/>
                </a:moveTo>
                <a:lnTo>
                  <a:pt x="24319" y="0"/>
                </a:lnTo>
                <a:lnTo>
                  <a:pt x="31334" y="7024"/>
                </a:lnTo>
                <a:lnTo>
                  <a:pt x="31334" y="15674"/>
                </a:lnTo>
                <a:lnTo>
                  <a:pt x="31334" y="24324"/>
                </a:lnTo>
                <a:lnTo>
                  <a:pt x="24319" y="31324"/>
                </a:lnTo>
                <a:lnTo>
                  <a:pt x="15667" y="31324"/>
                </a:lnTo>
                <a:lnTo>
                  <a:pt x="7014" y="31324"/>
                </a:lnTo>
                <a:lnTo>
                  <a:pt x="0" y="24324"/>
                </a:lnTo>
                <a:lnTo>
                  <a:pt x="0" y="15674"/>
                </a:lnTo>
                <a:lnTo>
                  <a:pt x="0" y="7024"/>
                </a:lnTo>
                <a:lnTo>
                  <a:pt x="7014" y="0"/>
                </a:lnTo>
                <a:lnTo>
                  <a:pt x="1566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4925" y="32288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4924" y="322884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61294" y="2323762"/>
            <a:ext cx="187198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Set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negative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“reward”  </a:t>
            </a:r>
            <a:r>
              <a:rPr sz="1400" spc="-5" dirty="0">
                <a:latin typeface="Arial"/>
                <a:cs typeface="Arial"/>
              </a:rPr>
              <a:t>for each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transition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ts val="1600"/>
              </a:lnSpc>
            </a:pPr>
            <a:r>
              <a:rPr sz="1400" dirty="0">
                <a:latin typeface="Arial"/>
                <a:cs typeface="Arial"/>
              </a:rPr>
              <a:t>(e.g. </a:t>
            </a:r>
            <a:r>
              <a:rPr sz="1400" i="1" dirty="0">
                <a:latin typeface="Georgia"/>
                <a:cs typeface="Georgia"/>
              </a:rPr>
              <a:t>r 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-1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2295" y="1560738"/>
            <a:ext cx="500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219942"/>
            <a:ext cx="5181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/>
              <a:t>A simple MDP: </a:t>
            </a:r>
            <a:r>
              <a:rPr sz="3000" spc="-5" dirty="0"/>
              <a:t>Grid</a:t>
            </a:r>
            <a:r>
              <a:rPr sz="3000" spc="-125" dirty="0"/>
              <a:t> </a:t>
            </a:r>
            <a:r>
              <a:rPr sz="3000" spc="-5" dirty="0"/>
              <a:t>World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644519" y="3460927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Random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Policy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160" y="3460927"/>
            <a:ext cx="148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Optimal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Policy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9534" y="163741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77145" y="1734773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1413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1413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1413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1413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9346" y="189257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6122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122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4946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4946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8333" y="1853759"/>
            <a:ext cx="77624" cy="7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8944" y="1734773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3219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3219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33219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3219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1146" y="189257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7921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7921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745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6745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0132" y="1853759"/>
            <a:ext cx="77624" cy="7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9943" y="1734773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4218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4218" y="20503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4218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4218" y="16915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2144" y="189257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8920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8920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7744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7744" y="18768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1131" y="1853759"/>
            <a:ext cx="77624" cy="7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49943" y="2725371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4218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4218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4218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4218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2144" y="288316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8920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48920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7744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7744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1131" y="2844357"/>
            <a:ext cx="77624" cy="77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8944" y="2731071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33219" y="30466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3219" y="30466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3219" y="26878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3219" y="26878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91146" y="288886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7921" y="28731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47921" y="28731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06745" y="28731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06745" y="28731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0132" y="2850057"/>
            <a:ext cx="77624" cy="77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8944" y="2232922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33219" y="2548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33219" y="2548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33219" y="218969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33219" y="218969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91146" y="239072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7921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47921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06745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06745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0132" y="2351908"/>
            <a:ext cx="77624" cy="77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77145" y="2230072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1413" y="25456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1413" y="25456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1413" y="21868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1413" y="21868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19346" y="238787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76122" y="2372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76122" y="2372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34946" y="2372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34946" y="2372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38333" y="2349058"/>
            <a:ext cx="77624" cy="7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05346" y="2232922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89614" y="2548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9614" y="2548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89614" y="218969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9614" y="218969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47547" y="239072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4323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04322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63147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63147" y="23749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66534" y="2351908"/>
            <a:ext cx="77624" cy="77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05346" y="2725371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89614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89614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9614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89614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47547" y="288316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04323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04322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63147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63147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66534" y="2844357"/>
            <a:ext cx="77624" cy="77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77145" y="2725371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61413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61413" y="30409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61413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61413" y="268214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19346" y="288316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76122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122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34946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34946" y="28674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38333" y="2844357"/>
            <a:ext cx="77624" cy="77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5654950" y="167286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DejaVu Sans"/>
                          <a:cs typeface="DejaVu Sans"/>
                        </a:rPr>
                        <a:t>★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object 117"/>
          <p:cNvSpPr/>
          <p:nvPr/>
        </p:nvSpPr>
        <p:spPr>
          <a:xfrm>
            <a:off x="6388587" y="292964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4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57262" y="29139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299" y="31349"/>
                </a:moveTo>
                <a:lnTo>
                  <a:pt x="6999" y="31349"/>
                </a:lnTo>
                <a:lnTo>
                  <a:pt x="0" y="24324"/>
                </a:lnTo>
                <a:lnTo>
                  <a:pt x="0" y="7024"/>
                </a:lnTo>
                <a:lnTo>
                  <a:pt x="6999" y="0"/>
                </a:lnTo>
                <a:lnTo>
                  <a:pt x="24299" y="0"/>
                </a:lnTo>
                <a:lnTo>
                  <a:pt x="31324" y="7024"/>
                </a:lnTo>
                <a:lnTo>
                  <a:pt x="31324" y="24324"/>
                </a:lnTo>
                <a:lnTo>
                  <a:pt x="24299" y="313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57262" y="29139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74"/>
                </a:moveTo>
                <a:lnTo>
                  <a:pt x="0" y="7024"/>
                </a:lnTo>
                <a:lnTo>
                  <a:pt x="6999" y="0"/>
                </a:lnTo>
                <a:lnTo>
                  <a:pt x="15649" y="0"/>
                </a:lnTo>
                <a:lnTo>
                  <a:pt x="24299" y="0"/>
                </a:lnTo>
                <a:lnTo>
                  <a:pt x="31324" y="7024"/>
                </a:lnTo>
                <a:lnTo>
                  <a:pt x="31324" y="15674"/>
                </a:lnTo>
                <a:lnTo>
                  <a:pt x="31324" y="24324"/>
                </a:lnTo>
                <a:lnTo>
                  <a:pt x="24299" y="31349"/>
                </a:lnTo>
                <a:lnTo>
                  <a:pt x="15649" y="31349"/>
                </a:lnTo>
                <a:lnTo>
                  <a:pt x="6999" y="31349"/>
                </a:lnTo>
                <a:lnTo>
                  <a:pt x="0" y="24324"/>
                </a:lnTo>
                <a:lnTo>
                  <a:pt x="0" y="1567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44337" y="29139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44337" y="29139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4762" y="1928021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155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70512" y="19123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4"/>
                </a:moveTo>
                <a:lnTo>
                  <a:pt x="7024" y="31334"/>
                </a:lnTo>
                <a:lnTo>
                  <a:pt x="0" y="24319"/>
                </a:lnTo>
                <a:lnTo>
                  <a:pt x="0" y="7014"/>
                </a:lnTo>
                <a:lnTo>
                  <a:pt x="7024" y="0"/>
                </a:lnTo>
                <a:lnTo>
                  <a:pt x="24324" y="0"/>
                </a:lnTo>
                <a:lnTo>
                  <a:pt x="31324" y="7014"/>
                </a:lnTo>
                <a:lnTo>
                  <a:pt x="31324" y="24319"/>
                </a:lnTo>
                <a:lnTo>
                  <a:pt x="24324" y="313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70512" y="19123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24" y="15667"/>
                </a:moveTo>
                <a:lnTo>
                  <a:pt x="31324" y="24319"/>
                </a:lnTo>
                <a:lnTo>
                  <a:pt x="24324" y="31334"/>
                </a:lnTo>
                <a:lnTo>
                  <a:pt x="15674" y="31334"/>
                </a:lnTo>
                <a:lnTo>
                  <a:pt x="7024" y="31334"/>
                </a:lnTo>
                <a:lnTo>
                  <a:pt x="0" y="24319"/>
                </a:lnTo>
                <a:lnTo>
                  <a:pt x="0" y="15667"/>
                </a:lnTo>
                <a:lnTo>
                  <a:pt x="0" y="701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24" y="7014"/>
                </a:lnTo>
                <a:lnTo>
                  <a:pt x="31324" y="1566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71538" y="191228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71538" y="191228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84612" y="2766521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8937" y="29240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702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24324"/>
                </a:lnTo>
                <a:lnTo>
                  <a:pt x="24324" y="313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8937" y="29240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15674"/>
                </a:lnTo>
                <a:lnTo>
                  <a:pt x="0" y="702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15674"/>
                </a:lnTo>
                <a:lnTo>
                  <a:pt x="31349" y="24324"/>
                </a:lnTo>
                <a:lnTo>
                  <a:pt x="24324" y="31349"/>
                </a:lnTo>
                <a:lnTo>
                  <a:pt x="15674" y="313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68887" y="272329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8887" y="272329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00763" y="2268372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85088" y="242592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7"/>
                </a:moveTo>
                <a:lnTo>
                  <a:pt x="702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24322"/>
                </a:lnTo>
                <a:lnTo>
                  <a:pt x="24324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85088" y="242592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31337"/>
                </a:moveTo>
                <a:lnTo>
                  <a:pt x="7024" y="31337"/>
                </a:lnTo>
                <a:lnTo>
                  <a:pt x="0" y="24322"/>
                </a:lnTo>
                <a:lnTo>
                  <a:pt x="0" y="15669"/>
                </a:lnTo>
                <a:lnTo>
                  <a:pt x="0" y="701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15669"/>
                </a:lnTo>
                <a:lnTo>
                  <a:pt x="31349" y="24322"/>
                </a:lnTo>
                <a:lnTo>
                  <a:pt x="24324" y="31337"/>
                </a:lnTo>
                <a:lnTo>
                  <a:pt x="15674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5038" y="22251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85038" y="22251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00763" y="2760821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85088" y="29183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702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24324"/>
                </a:lnTo>
                <a:lnTo>
                  <a:pt x="24324" y="313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85088" y="29183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15674"/>
                </a:lnTo>
                <a:lnTo>
                  <a:pt x="0" y="702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15674"/>
                </a:lnTo>
                <a:lnTo>
                  <a:pt x="31349" y="24324"/>
                </a:lnTo>
                <a:lnTo>
                  <a:pt x="24324" y="31349"/>
                </a:lnTo>
                <a:lnTo>
                  <a:pt x="15674" y="313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85038" y="271759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85038" y="271759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19224" y="2712821"/>
            <a:ext cx="239824" cy="2416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846411" y="242617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4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15061" y="241050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4"/>
                </a:moveTo>
                <a:lnTo>
                  <a:pt x="7024" y="31334"/>
                </a:lnTo>
                <a:lnTo>
                  <a:pt x="0" y="24319"/>
                </a:lnTo>
                <a:lnTo>
                  <a:pt x="0" y="701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24319"/>
                </a:lnTo>
                <a:lnTo>
                  <a:pt x="24324" y="313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15061" y="241050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7"/>
                </a:moveTo>
                <a:lnTo>
                  <a:pt x="0" y="701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15667"/>
                </a:lnTo>
                <a:lnTo>
                  <a:pt x="31349" y="24319"/>
                </a:lnTo>
                <a:lnTo>
                  <a:pt x="24324" y="31334"/>
                </a:lnTo>
                <a:lnTo>
                  <a:pt x="15674" y="31334"/>
                </a:lnTo>
                <a:lnTo>
                  <a:pt x="7024" y="31334"/>
                </a:lnTo>
                <a:lnTo>
                  <a:pt x="0" y="24319"/>
                </a:lnTo>
                <a:lnTo>
                  <a:pt x="0" y="1566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02161" y="24104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02161" y="24104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45360" y="1937097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54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29685" y="19057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37"/>
                </a:moveTo>
                <a:lnTo>
                  <a:pt x="702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14"/>
                </a:lnTo>
                <a:lnTo>
                  <a:pt x="31349" y="24322"/>
                </a:lnTo>
                <a:lnTo>
                  <a:pt x="24324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29685" y="190575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0"/>
                </a:moveTo>
                <a:lnTo>
                  <a:pt x="24324" y="0"/>
                </a:lnTo>
                <a:lnTo>
                  <a:pt x="31349" y="7014"/>
                </a:lnTo>
                <a:lnTo>
                  <a:pt x="31349" y="15667"/>
                </a:lnTo>
                <a:lnTo>
                  <a:pt x="31349" y="24322"/>
                </a:lnTo>
                <a:lnTo>
                  <a:pt x="24324" y="31337"/>
                </a:lnTo>
                <a:lnTo>
                  <a:pt x="15674" y="31337"/>
                </a:lnTo>
                <a:lnTo>
                  <a:pt x="7024" y="31337"/>
                </a:lnTo>
                <a:lnTo>
                  <a:pt x="0" y="24322"/>
                </a:lnTo>
                <a:lnTo>
                  <a:pt x="0" y="15667"/>
                </a:lnTo>
                <a:lnTo>
                  <a:pt x="0" y="7014"/>
                </a:lnTo>
                <a:lnTo>
                  <a:pt x="7024" y="0"/>
                </a:lnTo>
                <a:lnTo>
                  <a:pt x="1567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29635" y="20946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29635" y="20946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45360" y="2789245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29685" y="294679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7024"/>
                </a:lnTo>
                <a:lnTo>
                  <a:pt x="702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24324"/>
                </a:lnTo>
                <a:lnTo>
                  <a:pt x="24324" y="313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29685" y="294679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7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15674"/>
                </a:lnTo>
                <a:lnTo>
                  <a:pt x="0" y="702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49" y="7024"/>
                </a:lnTo>
                <a:lnTo>
                  <a:pt x="31349" y="15674"/>
                </a:lnTo>
                <a:lnTo>
                  <a:pt x="31349" y="24324"/>
                </a:lnTo>
                <a:lnTo>
                  <a:pt x="24324" y="31349"/>
                </a:lnTo>
                <a:lnTo>
                  <a:pt x="15674" y="3134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29635" y="27460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29635" y="27460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22737" y="292964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155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78487" y="29139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4" y="31349"/>
                </a:moveTo>
                <a:lnTo>
                  <a:pt x="7024" y="31349"/>
                </a:lnTo>
                <a:lnTo>
                  <a:pt x="0" y="24324"/>
                </a:lnTo>
                <a:lnTo>
                  <a:pt x="0" y="7024"/>
                </a:lnTo>
                <a:lnTo>
                  <a:pt x="7024" y="0"/>
                </a:lnTo>
                <a:lnTo>
                  <a:pt x="24324" y="0"/>
                </a:lnTo>
                <a:lnTo>
                  <a:pt x="31324" y="7024"/>
                </a:lnTo>
                <a:lnTo>
                  <a:pt x="31324" y="24324"/>
                </a:lnTo>
                <a:lnTo>
                  <a:pt x="24324" y="313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78487" y="29139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24" y="15674"/>
                </a:moveTo>
                <a:lnTo>
                  <a:pt x="31324" y="24324"/>
                </a:lnTo>
                <a:lnTo>
                  <a:pt x="24324" y="31349"/>
                </a:lnTo>
                <a:lnTo>
                  <a:pt x="15674" y="31349"/>
                </a:lnTo>
                <a:lnTo>
                  <a:pt x="7024" y="31349"/>
                </a:lnTo>
                <a:lnTo>
                  <a:pt x="0" y="24324"/>
                </a:lnTo>
                <a:lnTo>
                  <a:pt x="0" y="15674"/>
                </a:lnTo>
                <a:lnTo>
                  <a:pt x="0" y="7024"/>
                </a:lnTo>
                <a:lnTo>
                  <a:pt x="7024" y="0"/>
                </a:lnTo>
                <a:lnTo>
                  <a:pt x="15674" y="0"/>
                </a:lnTo>
                <a:lnTo>
                  <a:pt x="24324" y="0"/>
                </a:lnTo>
                <a:lnTo>
                  <a:pt x="31324" y="7024"/>
                </a:lnTo>
                <a:lnTo>
                  <a:pt x="31324" y="1567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79513" y="29139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79513" y="29139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74750" y="2202459"/>
            <a:ext cx="417574" cy="2416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67199" y="1900997"/>
            <a:ext cx="417574" cy="2416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Slide Number Placeholder 1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70" name="Footer Placeholder 16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266700"/>
            <a:ext cx="3733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/>
              <a:t>The optimal policy</a:t>
            </a:r>
            <a:r>
              <a:rPr sz="2600" spc="-65" dirty="0"/>
              <a:t> </a:t>
            </a:r>
            <a:r>
              <a:rPr sz="2600" spc="65" dirty="0"/>
              <a:t>u*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563073" y="1359956"/>
            <a:ext cx="741299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We want to find optimal policy </a:t>
            </a:r>
            <a:r>
              <a:rPr spc="45" dirty="0">
                <a:latin typeface="Arial"/>
                <a:cs typeface="Arial"/>
              </a:rPr>
              <a:t>u*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maximizes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sum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rewards.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How do we handle the </a:t>
            </a:r>
            <a:r>
              <a:rPr dirty="0">
                <a:latin typeface="Arial"/>
                <a:cs typeface="Arial"/>
              </a:rPr>
              <a:t>randomness (initial state, </a:t>
            </a:r>
            <a:r>
              <a:rPr spc="-5" dirty="0">
                <a:latin typeface="Arial"/>
                <a:cs typeface="Arial"/>
              </a:rPr>
              <a:t>transition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probability…)?</a:t>
            </a:r>
            <a:endParaRPr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Reinforcement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70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65371"/>
            <a:ext cx="38862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/>
              <a:t>The optimal policy</a:t>
            </a:r>
            <a:r>
              <a:rPr sz="2600" spc="-65" dirty="0"/>
              <a:t> </a:t>
            </a:r>
            <a:r>
              <a:rPr sz="2600" spc="65" dirty="0"/>
              <a:t>u*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4683260" y="4484299"/>
            <a:ext cx="3952866" cy="23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4229100"/>
            <a:ext cx="2486494" cy="748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073" y="1359956"/>
            <a:ext cx="741299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We want to find optimal policy </a:t>
            </a:r>
            <a:r>
              <a:rPr spc="45" dirty="0">
                <a:latin typeface="Arial"/>
                <a:cs typeface="Arial"/>
              </a:rPr>
              <a:t>u* </a:t>
            </a:r>
            <a:r>
              <a:rPr spc="-5" dirty="0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maximizes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sum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rewards.</a:t>
            </a:r>
          </a:p>
          <a:p>
            <a:pPr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How do we handle the </a:t>
            </a:r>
            <a:r>
              <a:rPr dirty="0">
                <a:latin typeface="Arial"/>
                <a:cs typeface="Arial"/>
              </a:rPr>
              <a:t>randomness (initial state, </a:t>
            </a:r>
            <a:r>
              <a:rPr spc="-5" dirty="0">
                <a:latin typeface="Arial"/>
                <a:cs typeface="Arial"/>
              </a:rPr>
              <a:t>transition probability…)?  </a:t>
            </a:r>
            <a:r>
              <a:rPr dirty="0">
                <a:latin typeface="Arial"/>
                <a:cs typeface="Arial"/>
              </a:rPr>
              <a:t>Maximize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b="1" spc="-5" dirty="0">
                <a:latin typeface="Arial"/>
                <a:cs typeface="Arial"/>
              </a:rPr>
              <a:t>expected sum of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rewards!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73" y="3581942"/>
            <a:ext cx="13419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Formally: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85" y="190500"/>
            <a:ext cx="6965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Definitions: </a:t>
            </a:r>
            <a:r>
              <a:rPr sz="2600" spc="-10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function and Q-value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function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4" y="1256370"/>
            <a:ext cx="721740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produces </a:t>
            </a:r>
            <a:r>
              <a:rPr sz="1600" dirty="0">
                <a:latin typeface="Arial"/>
                <a:cs typeface="Arial"/>
              </a:rPr>
              <a:t>sample </a:t>
            </a:r>
            <a:r>
              <a:rPr sz="1600" spc="-5" dirty="0">
                <a:latin typeface="Arial"/>
                <a:cs typeface="Arial"/>
              </a:rPr>
              <a:t>trajectories </a:t>
            </a:r>
            <a:r>
              <a:rPr sz="1600" dirty="0">
                <a:latin typeface="Arial"/>
                <a:cs typeface="Arial"/>
              </a:rPr>
              <a:t>(or </a:t>
            </a:r>
            <a:r>
              <a:rPr sz="1600" spc="-5" dirty="0">
                <a:latin typeface="Arial"/>
                <a:cs typeface="Arial"/>
              </a:rPr>
              <a:t>paths)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575" spc="30" baseline="-31746" dirty="0">
                <a:latin typeface="Arial"/>
                <a:cs typeface="Arial"/>
              </a:rPr>
              <a:t>0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s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-71143"/>
            <a:ext cx="79248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/>
              <a:t>Definitions: </a:t>
            </a:r>
            <a:r>
              <a:rPr sz="2600" spc="-10" dirty="0"/>
              <a:t>Value </a:t>
            </a:r>
            <a:r>
              <a:rPr sz="2600" spc="-5" dirty="0"/>
              <a:t>function and Q-value</a:t>
            </a:r>
            <a:r>
              <a:rPr sz="2600" spc="-85" dirty="0"/>
              <a:t> </a:t>
            </a:r>
            <a:r>
              <a:rPr sz="2600" spc="-5" dirty="0"/>
              <a:t>function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56370"/>
            <a:ext cx="8090534" cy="1750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produces </a:t>
            </a:r>
            <a:r>
              <a:rPr sz="1600" dirty="0">
                <a:latin typeface="Arial"/>
                <a:cs typeface="Arial"/>
              </a:rPr>
              <a:t>sample </a:t>
            </a:r>
            <a:r>
              <a:rPr sz="1600" spc="-5" dirty="0">
                <a:latin typeface="Arial"/>
                <a:cs typeface="Arial"/>
              </a:rPr>
              <a:t>trajectories </a:t>
            </a:r>
            <a:r>
              <a:rPr sz="1600" dirty="0">
                <a:latin typeface="Arial"/>
                <a:cs typeface="Arial"/>
              </a:rPr>
              <a:t>(or </a:t>
            </a:r>
            <a:r>
              <a:rPr sz="1600" spc="-5" dirty="0">
                <a:latin typeface="Arial"/>
                <a:cs typeface="Arial"/>
              </a:rPr>
              <a:t>paths)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575" spc="30" baseline="-31746" dirty="0">
                <a:latin typeface="Arial"/>
                <a:cs typeface="Arial"/>
              </a:rPr>
              <a:t>0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s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</a:p>
          <a:p>
            <a:pPr marL="12700">
              <a:spcBef>
                <a:spcPts val="198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How good 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600" dirty="0" smtClean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lang="de-DE" sz="16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spcBef>
                <a:spcPts val="1980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value </a:t>
            </a:r>
            <a:r>
              <a:rPr sz="1600" b="1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state s, </a:t>
            </a:r>
            <a:r>
              <a:rPr sz="1600" spc="-5" dirty="0">
                <a:latin typeface="Arial"/>
                <a:cs typeface="Arial"/>
              </a:rPr>
              <a:t>is the 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from following the policy  from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s:</a:t>
            </a:r>
          </a:p>
        </p:txBody>
      </p:sp>
      <p:sp>
        <p:nvSpPr>
          <p:cNvPr id="4" name="object 4"/>
          <p:cNvSpPr/>
          <p:nvPr/>
        </p:nvSpPr>
        <p:spPr>
          <a:xfrm>
            <a:off x="2787202" y="3257204"/>
            <a:ext cx="2350395" cy="651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388725"/>
            <a:ext cx="69659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/>
              <a:t>Definitions: </a:t>
            </a:r>
            <a:r>
              <a:rPr sz="2600" spc="-10" dirty="0"/>
              <a:t>Value </a:t>
            </a:r>
            <a:r>
              <a:rPr sz="2600" spc="-5" dirty="0"/>
              <a:t>function and Q-value</a:t>
            </a:r>
            <a:r>
              <a:rPr sz="2600" spc="-85" dirty="0"/>
              <a:t> </a:t>
            </a:r>
            <a:r>
              <a:rPr sz="2600" spc="-5" dirty="0"/>
              <a:t>function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56370"/>
            <a:ext cx="80905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produces </a:t>
            </a:r>
            <a:r>
              <a:rPr sz="1600" dirty="0">
                <a:latin typeface="Arial"/>
                <a:cs typeface="Arial"/>
              </a:rPr>
              <a:t>sample </a:t>
            </a:r>
            <a:r>
              <a:rPr sz="1600" spc="-5" dirty="0">
                <a:latin typeface="Arial"/>
                <a:cs typeface="Arial"/>
              </a:rPr>
              <a:t>trajectories </a:t>
            </a:r>
            <a:r>
              <a:rPr sz="1600" dirty="0">
                <a:latin typeface="Arial"/>
                <a:cs typeface="Arial"/>
              </a:rPr>
              <a:t>(or </a:t>
            </a:r>
            <a:r>
              <a:rPr sz="1600" spc="-5" dirty="0">
                <a:latin typeface="Arial"/>
                <a:cs typeface="Arial"/>
              </a:rPr>
              <a:t>paths)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575" spc="30" baseline="-31746" dirty="0">
                <a:latin typeface="Arial"/>
                <a:cs typeface="Arial"/>
              </a:rPr>
              <a:t>0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s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98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How good 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value </a:t>
            </a:r>
            <a:r>
              <a:rPr sz="1600" b="1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state s, </a:t>
            </a:r>
            <a:r>
              <a:rPr sz="1600" spc="-5" dirty="0">
                <a:latin typeface="Arial"/>
                <a:cs typeface="Arial"/>
              </a:rPr>
              <a:t>is the 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from following the policy  from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3237566"/>
            <a:ext cx="772160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How good 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 state-action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pair?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Q-value </a:t>
            </a:r>
            <a:r>
              <a:rPr sz="1600" b="1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state s </a:t>
            </a:r>
            <a:r>
              <a:rPr sz="1600" spc="-5" dirty="0">
                <a:latin typeface="Arial"/>
                <a:cs typeface="Arial"/>
              </a:rPr>
              <a:t>and action a, is the 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from  taking action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state s </a:t>
            </a:r>
            <a:r>
              <a:rPr sz="1600" spc="-5" dirty="0">
                <a:latin typeface="Arial"/>
                <a:cs typeface="Arial"/>
              </a:rPr>
              <a:t>and then following 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policy: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1995" y="2285309"/>
            <a:ext cx="2350395" cy="651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1720" y="4101343"/>
            <a:ext cx="3113893" cy="651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4" y="190500"/>
            <a:ext cx="2963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Bellman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equation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750" y="1224120"/>
            <a:ext cx="79990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The optimal Q-value function Q* is the </a:t>
            </a:r>
            <a:r>
              <a:rPr sz="1600" dirty="0">
                <a:latin typeface="Arial"/>
                <a:cs typeface="Arial"/>
              </a:rPr>
              <a:t>maximum </a:t>
            </a:r>
            <a:r>
              <a:rPr sz="1600" spc="-5" dirty="0">
                <a:latin typeface="Arial"/>
                <a:cs typeface="Arial"/>
              </a:rPr>
              <a:t>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achievable 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1496" y="1702697"/>
            <a:ext cx="4067441" cy="76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39433"/>
            <a:ext cx="365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Bellman</a:t>
            </a:r>
            <a:r>
              <a:rPr sz="3000" spc="-90" dirty="0"/>
              <a:t> </a:t>
            </a:r>
            <a:r>
              <a:rPr sz="3000" spc="-5" dirty="0"/>
              <a:t>equation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366670" y="2856445"/>
            <a:ext cx="4636940" cy="46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198" y="2505340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Q*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following </a:t>
            </a:r>
            <a:r>
              <a:rPr sz="1600" b="1" spc="-5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equation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199" y="3419738"/>
            <a:ext cx="76473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Intuition: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if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state-action values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 the next time-step Q*(s’,a’) are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known,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then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strategy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is to take the action that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maximizes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 expected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973" y="3965643"/>
            <a:ext cx="1516046" cy="265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750" y="1224120"/>
            <a:ext cx="79990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The optimal Q-value function Q* is the </a:t>
            </a:r>
            <a:r>
              <a:rPr sz="1600" dirty="0">
                <a:latin typeface="Arial"/>
                <a:cs typeface="Arial"/>
              </a:rPr>
              <a:t>maximum </a:t>
            </a:r>
            <a:r>
              <a:rPr sz="1600" spc="-5" dirty="0">
                <a:latin typeface="Arial"/>
                <a:cs typeface="Arial"/>
              </a:rPr>
              <a:t>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achievable 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496" y="1702697"/>
            <a:ext cx="4067441" cy="762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02640"/>
            <a:ext cx="350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Bellman</a:t>
            </a:r>
            <a:r>
              <a:rPr sz="3000" spc="-90" dirty="0"/>
              <a:t> </a:t>
            </a:r>
            <a:r>
              <a:rPr sz="3000" spc="-5" dirty="0"/>
              <a:t>equation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366670" y="2856445"/>
            <a:ext cx="4636940" cy="46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198" y="2505340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Q*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following </a:t>
            </a:r>
            <a:r>
              <a:rPr sz="1600" b="1" spc="-5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equation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973" y="3965643"/>
            <a:ext cx="1516046" cy="265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98" y="3419739"/>
            <a:ext cx="8159750" cy="134229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7525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Intuition: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if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state-action values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 the next time-step Q*(s’,a’) are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known,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then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strategy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is to take the action that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maximizes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 expected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4290"/>
            <a:r>
              <a:rPr sz="1600" spc="-5" dirty="0">
                <a:latin typeface="Arial"/>
                <a:cs typeface="Arial"/>
              </a:rPr>
              <a:t>The optimal policy </a:t>
            </a:r>
            <a:r>
              <a:rPr sz="1600" spc="35" dirty="0">
                <a:latin typeface="Arial"/>
                <a:cs typeface="Arial"/>
              </a:rPr>
              <a:t>u* </a:t>
            </a:r>
            <a:r>
              <a:rPr sz="1600" dirty="0">
                <a:latin typeface="Arial"/>
                <a:cs typeface="Arial"/>
              </a:rPr>
              <a:t>corresponds </a:t>
            </a:r>
            <a:r>
              <a:rPr sz="1600" spc="-5" dirty="0">
                <a:latin typeface="Arial"/>
                <a:cs typeface="Arial"/>
              </a:rPr>
              <a:t>to taking the best action in any </a:t>
            </a:r>
            <a:r>
              <a:rPr sz="1600" dirty="0">
                <a:latin typeface="Arial"/>
                <a:cs typeface="Arial"/>
              </a:rPr>
              <a:t>state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specified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Q*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50" y="1224120"/>
            <a:ext cx="79990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The optimal Q-value function Q* is the </a:t>
            </a:r>
            <a:r>
              <a:rPr sz="1600" dirty="0">
                <a:latin typeface="Arial"/>
                <a:cs typeface="Arial"/>
              </a:rPr>
              <a:t>maximum </a:t>
            </a:r>
            <a:r>
              <a:rPr sz="1600" spc="-5" dirty="0">
                <a:latin typeface="Arial"/>
                <a:cs typeface="Arial"/>
              </a:rPr>
              <a:t>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achievable 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496" y="1702697"/>
            <a:ext cx="4067441" cy="762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64467"/>
            <a:ext cx="586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Solving </a:t>
            </a:r>
            <a:r>
              <a:rPr sz="3000" spc="-5" dirty="0"/>
              <a:t>for the optimal</a:t>
            </a:r>
            <a:r>
              <a:rPr sz="3000" spc="-90" dirty="0"/>
              <a:t> </a:t>
            </a:r>
            <a:r>
              <a:rPr sz="3000" spc="-5" dirty="0"/>
              <a:t>policy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98199" y="2352941"/>
            <a:ext cx="32086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</a:t>
            </a:r>
            <a:r>
              <a:rPr sz="1575" spc="-7" baseline="-31746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converge </a:t>
            </a:r>
            <a:r>
              <a:rPr sz="1600" spc="-5" dirty="0">
                <a:latin typeface="Arial"/>
                <a:cs typeface="Arial"/>
              </a:rPr>
              <a:t>to Q* as </a:t>
            </a:r>
            <a:r>
              <a:rPr sz="1600" dirty="0">
                <a:latin typeface="Arial"/>
                <a:cs typeface="Arial"/>
              </a:rPr>
              <a:t>i -&gt;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infinity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7447" y="1692973"/>
            <a:ext cx="4691115" cy="498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750" y="1300320"/>
            <a:ext cx="641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Value iteration </a:t>
            </a:r>
            <a:r>
              <a:rPr sz="1600" spc="-5" dirty="0">
                <a:latin typeface="Arial"/>
                <a:cs typeface="Arial"/>
              </a:rPr>
              <a:t>algorithm: Use Bellman equation as an iterative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071" y="157487"/>
            <a:ext cx="594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Solving </a:t>
            </a:r>
            <a:r>
              <a:rPr sz="3000" spc="-5" dirty="0"/>
              <a:t>for the optimal</a:t>
            </a:r>
            <a:r>
              <a:rPr sz="3000" spc="-90" dirty="0"/>
              <a:t> </a:t>
            </a:r>
            <a:r>
              <a:rPr sz="3000" spc="-5" dirty="0"/>
              <a:t>policy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98199" y="2352941"/>
            <a:ext cx="3208655" cy="72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</a:t>
            </a:r>
            <a:r>
              <a:rPr sz="1575" spc="-7" baseline="-31746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converge </a:t>
            </a:r>
            <a:r>
              <a:rPr sz="1600" spc="-5" dirty="0">
                <a:latin typeface="Arial"/>
                <a:cs typeface="Arial"/>
              </a:rPr>
              <a:t>to Q* as </a:t>
            </a:r>
            <a:r>
              <a:rPr sz="1600" dirty="0">
                <a:latin typeface="Arial"/>
                <a:cs typeface="Arial"/>
              </a:rPr>
              <a:t>i -&gt;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infinity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7447" y="1692973"/>
            <a:ext cx="4691115" cy="498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750" y="1300320"/>
            <a:ext cx="641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Value iteration </a:t>
            </a:r>
            <a:r>
              <a:rPr sz="1600" spc="-5" dirty="0">
                <a:latin typeface="Arial"/>
                <a:cs typeface="Arial"/>
              </a:rPr>
              <a:t>algorithm: Use Bellman equation as an iterative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0" y="3483871"/>
            <a:ext cx="473411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What’s the problem with</a:t>
            </a:r>
            <a:r>
              <a:rPr lang="en-US"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this?</a:t>
            </a:r>
            <a:endParaRPr lang="en-US" sz="2800" dirty="0">
              <a:latin typeface="Arial"/>
              <a:cs typeface="Arial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57536"/>
            <a:ext cx="586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Solving </a:t>
            </a:r>
            <a:r>
              <a:rPr sz="3000" spc="-5" dirty="0"/>
              <a:t>for the optimal</a:t>
            </a:r>
            <a:r>
              <a:rPr sz="3000" spc="-90" dirty="0"/>
              <a:t> </a:t>
            </a:r>
            <a:r>
              <a:rPr sz="3000" spc="-5" dirty="0"/>
              <a:t>policy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98198" y="2352941"/>
            <a:ext cx="7499350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</a:t>
            </a:r>
            <a:r>
              <a:rPr sz="1575" spc="-7" baseline="-31746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converge </a:t>
            </a:r>
            <a:r>
              <a:rPr sz="1600" spc="-5" dirty="0">
                <a:latin typeface="Arial"/>
                <a:cs typeface="Arial"/>
              </a:rPr>
              <a:t>to Q* as </a:t>
            </a:r>
            <a:r>
              <a:rPr sz="1600" dirty="0">
                <a:latin typeface="Arial"/>
                <a:cs typeface="Arial"/>
              </a:rPr>
              <a:t>i -&gt;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infinity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What’s the problem with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this?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Not </a:t>
            </a:r>
            <a:r>
              <a:rPr sz="1400" dirty="0">
                <a:latin typeface="Arial"/>
                <a:cs typeface="Arial"/>
              </a:rPr>
              <a:t>scalable. Must compute </a:t>
            </a:r>
            <a:r>
              <a:rPr sz="1400" spc="-5" dirty="0">
                <a:latin typeface="Arial"/>
                <a:cs typeface="Arial"/>
              </a:rPr>
              <a:t>Q(s,a) for every </a:t>
            </a:r>
            <a:r>
              <a:rPr sz="1400" dirty="0">
                <a:latin typeface="Arial"/>
                <a:cs typeface="Arial"/>
              </a:rPr>
              <a:t>state-action </a:t>
            </a:r>
            <a:r>
              <a:rPr sz="1400" spc="-5" dirty="0">
                <a:latin typeface="Arial"/>
                <a:cs typeface="Arial"/>
              </a:rPr>
              <a:t>pair. If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is e.g.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game </a:t>
            </a:r>
            <a:r>
              <a:rPr sz="1400" dirty="0">
                <a:latin typeface="Arial"/>
                <a:cs typeface="Arial"/>
              </a:rPr>
              <a:t>state  </a:t>
            </a:r>
            <a:r>
              <a:rPr sz="1400" spc="-5" dirty="0">
                <a:latin typeface="Arial"/>
                <a:cs typeface="Arial"/>
              </a:rPr>
              <a:t>pixels, </a:t>
            </a:r>
            <a:r>
              <a:rPr sz="1400" dirty="0">
                <a:latin typeface="Arial"/>
                <a:cs typeface="Arial"/>
              </a:rPr>
              <a:t>computationally </a:t>
            </a:r>
            <a:r>
              <a:rPr sz="1400" spc="-5" dirty="0">
                <a:latin typeface="Arial"/>
                <a:cs typeface="Arial"/>
              </a:rPr>
              <a:t>infeasible to </a:t>
            </a:r>
            <a:r>
              <a:rPr sz="1400" dirty="0">
                <a:latin typeface="Arial"/>
                <a:cs typeface="Arial"/>
              </a:rPr>
              <a:t>compute </a:t>
            </a:r>
            <a:r>
              <a:rPr sz="1400" spc="-5" dirty="0">
                <a:latin typeface="Arial"/>
                <a:cs typeface="Arial"/>
              </a:rPr>
              <a:t>for entire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space!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7447" y="1692973"/>
            <a:ext cx="4691115" cy="498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750" y="1300320"/>
            <a:ext cx="641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Value iteration </a:t>
            </a:r>
            <a:r>
              <a:rPr sz="1600" spc="-5" dirty="0">
                <a:latin typeface="Arial"/>
                <a:cs typeface="Arial"/>
              </a:rPr>
              <a:t>algorithm: Use Bellman equation as an iterative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5774" y="178715"/>
            <a:ext cx="6400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 smtClean="0"/>
              <a:t>Reinforcement</a:t>
            </a:r>
            <a:r>
              <a:rPr sz="3000" spc="-95" dirty="0" smtClean="0"/>
              <a:t> </a:t>
            </a:r>
            <a:r>
              <a:rPr sz="3000" spc="-5" dirty="0"/>
              <a:t>Learning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85449" y="1646936"/>
            <a:ext cx="37369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Problems involving an </a:t>
            </a:r>
            <a:r>
              <a:rPr sz="2000" b="1" spc="-5" dirty="0">
                <a:latin typeface="Arial"/>
                <a:cs typeface="Arial"/>
              </a:rPr>
              <a:t>agent  </a:t>
            </a:r>
            <a:r>
              <a:rPr sz="2000" spc="-5" dirty="0">
                <a:latin typeface="Arial"/>
                <a:cs typeface="Arial"/>
              </a:rPr>
              <a:t>interacting with an </a:t>
            </a:r>
            <a:r>
              <a:rPr sz="2000" b="1" spc="-5" dirty="0">
                <a:latin typeface="Arial"/>
                <a:cs typeface="Arial"/>
              </a:rPr>
              <a:t>environment</a:t>
            </a:r>
            <a:r>
              <a:rPr sz="2000" spc="-5" dirty="0">
                <a:latin typeface="Arial"/>
                <a:cs typeface="Arial"/>
              </a:rPr>
              <a:t>,  which provides numeric </a:t>
            </a:r>
            <a:r>
              <a:rPr sz="2000" b="1" spc="-5" dirty="0">
                <a:latin typeface="Arial"/>
                <a:cs typeface="Arial"/>
              </a:rPr>
              <a:t>reward  </a:t>
            </a:r>
            <a:r>
              <a:rPr sz="2000" dirty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21285"/>
            <a:r>
              <a:rPr sz="2000" b="1" spc="-5" dirty="0">
                <a:latin typeface="Arial"/>
                <a:cs typeface="Arial"/>
              </a:rPr>
              <a:t>Goal</a:t>
            </a:r>
            <a:r>
              <a:rPr sz="2000" spc="-5" dirty="0">
                <a:latin typeface="Arial"/>
                <a:cs typeface="Arial"/>
              </a:rPr>
              <a:t>: Learn how to take actions  in order to </a:t>
            </a:r>
            <a:r>
              <a:rPr sz="2000" dirty="0">
                <a:latin typeface="Arial"/>
                <a:cs typeface="Arial"/>
              </a:rPr>
              <a:t>maximize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reward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1789" y="1488847"/>
            <a:ext cx="4213346" cy="1322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0641" y="3277118"/>
            <a:ext cx="4416591" cy="79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8110" y="4764703"/>
            <a:ext cx="3610401" cy="90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2044" y="4999191"/>
            <a:ext cx="19240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62062"/>
            <a:ext cx="609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Solving </a:t>
            </a:r>
            <a:r>
              <a:rPr sz="3000" spc="-5" dirty="0"/>
              <a:t>for the optimal</a:t>
            </a:r>
            <a:r>
              <a:rPr sz="3000" spc="-90" dirty="0"/>
              <a:t> </a:t>
            </a:r>
            <a:r>
              <a:rPr sz="3000" spc="-5" dirty="0"/>
              <a:t>policy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98198" y="2352942"/>
            <a:ext cx="749935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</a:t>
            </a:r>
            <a:r>
              <a:rPr sz="1575" spc="-7" baseline="-31746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converge </a:t>
            </a:r>
            <a:r>
              <a:rPr sz="1600" spc="-5" dirty="0">
                <a:latin typeface="Arial"/>
                <a:cs typeface="Arial"/>
              </a:rPr>
              <a:t>to Q* as </a:t>
            </a:r>
            <a:r>
              <a:rPr sz="1600" dirty="0">
                <a:latin typeface="Arial"/>
                <a:cs typeface="Arial"/>
              </a:rPr>
              <a:t>i -&gt;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infinity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What’s the problem with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this?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Not </a:t>
            </a:r>
            <a:r>
              <a:rPr sz="1400" dirty="0">
                <a:latin typeface="Arial"/>
                <a:cs typeface="Arial"/>
              </a:rPr>
              <a:t>scalable. Must compute </a:t>
            </a:r>
            <a:r>
              <a:rPr sz="1400" spc="-5" dirty="0">
                <a:latin typeface="Arial"/>
                <a:cs typeface="Arial"/>
              </a:rPr>
              <a:t>Q(s,a) for every </a:t>
            </a:r>
            <a:r>
              <a:rPr sz="1400" dirty="0">
                <a:latin typeface="Arial"/>
                <a:cs typeface="Arial"/>
              </a:rPr>
              <a:t>state-action </a:t>
            </a:r>
            <a:r>
              <a:rPr sz="1400" spc="-5" dirty="0">
                <a:latin typeface="Arial"/>
                <a:cs typeface="Arial"/>
              </a:rPr>
              <a:t>pair. If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is e.g.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game </a:t>
            </a:r>
            <a:r>
              <a:rPr sz="1400" dirty="0">
                <a:latin typeface="Arial"/>
                <a:cs typeface="Arial"/>
              </a:rPr>
              <a:t>state  </a:t>
            </a:r>
            <a:r>
              <a:rPr sz="1400" spc="-5" dirty="0">
                <a:latin typeface="Arial"/>
                <a:cs typeface="Arial"/>
              </a:rPr>
              <a:t>pixels, </a:t>
            </a:r>
            <a:r>
              <a:rPr sz="1400" dirty="0">
                <a:latin typeface="Arial"/>
                <a:cs typeface="Arial"/>
              </a:rPr>
              <a:t>computationally </a:t>
            </a:r>
            <a:r>
              <a:rPr sz="1400" spc="-5" dirty="0">
                <a:latin typeface="Arial"/>
                <a:cs typeface="Arial"/>
              </a:rPr>
              <a:t>infeasible to </a:t>
            </a:r>
            <a:r>
              <a:rPr sz="1400" dirty="0">
                <a:latin typeface="Arial"/>
                <a:cs typeface="Arial"/>
              </a:rPr>
              <a:t>compute </a:t>
            </a:r>
            <a:r>
              <a:rPr sz="1400" spc="-5" dirty="0">
                <a:latin typeface="Arial"/>
                <a:cs typeface="Arial"/>
              </a:rPr>
              <a:t>for entire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space!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Solution: </a:t>
            </a:r>
            <a:r>
              <a:rPr sz="1400" spc="-5" dirty="0">
                <a:latin typeface="Arial"/>
                <a:cs typeface="Arial"/>
              </a:rPr>
              <a:t>use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function approximator to estimate Q(s,a). E.g.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neural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network!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7447" y="1692973"/>
            <a:ext cx="4691115" cy="498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750" y="1300320"/>
            <a:ext cx="641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Value iteration </a:t>
            </a:r>
            <a:r>
              <a:rPr sz="1600" spc="-5" dirty="0">
                <a:latin typeface="Arial"/>
                <a:cs typeface="Arial"/>
              </a:rPr>
              <a:t>algorithm: Use Bellman equation as an iterative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4" y="200154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 policy: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199" y="1590942"/>
            <a:ext cx="6923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Q-learning: 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function approximator to estimate the action-value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6495" y="2039242"/>
            <a:ext cx="2036520" cy="24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230990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Solving </a:t>
            </a:r>
            <a:r>
              <a:rPr sz="2400" spc="-5" dirty="0"/>
              <a:t>for the optimal policy:</a:t>
            </a:r>
            <a:r>
              <a:rPr sz="2400" spc="-85" dirty="0"/>
              <a:t> </a:t>
            </a:r>
            <a:r>
              <a:rPr sz="2400" spc="-5" dirty="0"/>
              <a:t>Q-learning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98199" y="1590942"/>
            <a:ext cx="6923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Q-learning: 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function approximator to estimate the action-value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198" y="2733940"/>
            <a:ext cx="6676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If the function approximator is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 smtClean="0">
                <a:latin typeface="Arial"/>
                <a:cs typeface="Arial"/>
              </a:rPr>
              <a:t>neural </a:t>
            </a:r>
            <a:r>
              <a:rPr sz="1600" spc="-5" dirty="0">
                <a:latin typeface="Arial"/>
                <a:cs typeface="Arial"/>
              </a:rPr>
              <a:t>network =&gt; </a:t>
            </a:r>
            <a:r>
              <a:rPr sz="1600" b="1" spc="-5" dirty="0">
                <a:latin typeface="Arial"/>
                <a:cs typeface="Arial"/>
              </a:rPr>
              <a:t>deep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q-learning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6495" y="2039242"/>
            <a:ext cx="2036520" cy="24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5872" y="180417"/>
            <a:ext cx="68468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Solving </a:t>
            </a:r>
            <a:r>
              <a:rPr sz="2400" spc="-5" dirty="0"/>
              <a:t>for the optimal policy:</a:t>
            </a:r>
            <a:r>
              <a:rPr sz="2400" spc="-85" dirty="0"/>
              <a:t> </a:t>
            </a:r>
            <a:r>
              <a:rPr sz="2400" spc="-5" dirty="0"/>
              <a:t>Q-learning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396495" y="2039242"/>
            <a:ext cx="2036520" cy="24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5169" y="2291659"/>
            <a:ext cx="328295" cy="208915"/>
          </a:xfrm>
          <a:custGeom>
            <a:avLst/>
            <a:gdLst/>
            <a:ahLst/>
            <a:cxnLst/>
            <a:rect l="l" t="t" r="r" b="b"/>
            <a:pathLst>
              <a:path w="328295" h="208914">
                <a:moveTo>
                  <a:pt x="328299" y="208437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2644" y="2235799"/>
            <a:ext cx="108899" cy="9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99" y="1590943"/>
            <a:ext cx="6923405" cy="1523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Q-learning: 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function approximator to estimate the action-value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082925"/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function parameters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(weights)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840"/>
              </a:spcBef>
            </a:pPr>
            <a:r>
              <a:rPr sz="1600" spc="-5" dirty="0">
                <a:latin typeface="Arial"/>
                <a:cs typeface="Arial"/>
              </a:rPr>
              <a:t>If the function approximator is </a:t>
            </a:r>
            <a:r>
              <a:rPr sz="1600" dirty="0" smtClean="0">
                <a:latin typeface="Arial"/>
                <a:cs typeface="Arial"/>
              </a:rPr>
              <a:t>a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neural network =&gt; </a:t>
            </a:r>
            <a:r>
              <a:rPr sz="1600" b="1" spc="-5" dirty="0">
                <a:latin typeface="Arial"/>
                <a:cs typeface="Arial"/>
              </a:rPr>
              <a:t>deep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q-learning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23" y="1293395"/>
            <a:ext cx="6559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Remember: want to find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Q-function that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Bellman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9321" y="1584573"/>
            <a:ext cx="4303441" cy="43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114300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 policy: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721" y="2364445"/>
            <a:ext cx="3770742" cy="29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21" y="1584573"/>
            <a:ext cx="4303441" cy="4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76200" y="158548"/>
            <a:ext cx="68468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 smtClean="0"/>
              <a:t>Solving </a:t>
            </a:r>
            <a:r>
              <a:rPr sz="2400" spc="-5" dirty="0" smtClean="0"/>
              <a:t>for the optimal policy:</a:t>
            </a:r>
            <a:r>
              <a:rPr sz="2400" spc="-85" dirty="0" smtClean="0"/>
              <a:t> </a:t>
            </a:r>
            <a:r>
              <a:rPr sz="2400" spc="-5" dirty="0" smtClean="0"/>
              <a:t>Q-learning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60964" y="1298426"/>
            <a:ext cx="6559550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Remember: want to find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Q-function that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Bellman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2700" marR="5287010">
              <a:lnSpc>
                <a:spcPct val="125000"/>
              </a:lnSpc>
              <a:spcBef>
                <a:spcPts val="15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 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1600" spc="-5" dirty="0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2924330"/>
            <a:ext cx="4108516" cy="43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721" y="2364445"/>
            <a:ext cx="3770742" cy="29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21" y="1584573"/>
            <a:ext cx="4303441" cy="4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28502" y="251102"/>
            <a:ext cx="68468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Solving </a:t>
            </a:r>
            <a:r>
              <a:rPr sz="2400" spc="-5" dirty="0"/>
              <a:t>for the optimal policy:</a:t>
            </a:r>
            <a:r>
              <a:rPr sz="2400" spc="-85" dirty="0"/>
              <a:t> </a:t>
            </a:r>
            <a:r>
              <a:rPr sz="2400" spc="-5" dirty="0"/>
              <a:t>Q-learning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77223" y="1293395"/>
            <a:ext cx="6559550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Remember: want to find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Q-function that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Bellman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 marR="5287010">
              <a:lnSpc>
                <a:spcPct val="125000"/>
              </a:lnSpc>
              <a:spcBef>
                <a:spcPts val="15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 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/>
            <a:r>
              <a:rPr sz="1600" spc="-5" dirty="0">
                <a:latin typeface="Arial"/>
                <a:cs typeface="Arial"/>
              </a:rPr>
              <a:t>where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/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Backward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Gradient update </a:t>
            </a:r>
            <a:r>
              <a:rPr sz="1600" dirty="0">
                <a:latin typeface="Arial"/>
                <a:cs typeface="Arial"/>
              </a:rPr>
              <a:t>(with respect </a:t>
            </a:r>
            <a:r>
              <a:rPr sz="1600" spc="-5" dirty="0">
                <a:latin typeface="Arial"/>
                <a:cs typeface="Arial"/>
              </a:rPr>
              <a:t>to Q-function parameters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θ):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526" y="4163243"/>
            <a:ext cx="7980081" cy="43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9297" y="2813870"/>
            <a:ext cx="4108516" cy="431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800147"/>
            <a:ext cx="7980081" cy="43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1721" y="2364445"/>
            <a:ext cx="3770742" cy="297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23" y="2884063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9321" y="1584573"/>
            <a:ext cx="4303441" cy="43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1396" y="3068999"/>
            <a:ext cx="52069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234" y="2943057"/>
            <a:ext cx="2333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close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the target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value (y )</a:t>
            </a:r>
            <a:r>
              <a:rPr sz="1400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233" y="3152606"/>
            <a:ext cx="20383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should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have, if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Q-function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233" y="3362156"/>
            <a:ext cx="248412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corresponds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optimal Q*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(and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optimal policy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00FF"/>
                </a:solidFill>
                <a:latin typeface="Arial"/>
                <a:cs typeface="Arial"/>
              </a:rPr>
              <a:t>u*)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15192" y="196658"/>
            <a:ext cx="7543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Solving </a:t>
            </a:r>
            <a:r>
              <a:rPr sz="2400" spc="-5" dirty="0"/>
              <a:t>for the optimal policy:</a:t>
            </a:r>
            <a:r>
              <a:rPr sz="2400" spc="-85" dirty="0"/>
              <a:t> </a:t>
            </a:r>
            <a:r>
              <a:rPr sz="2400" spc="-5" dirty="0"/>
              <a:t>Q-learning</a:t>
            </a:r>
            <a:endParaRPr sz="2400" dirty="0"/>
          </a:p>
        </p:txBody>
      </p:sp>
      <p:sp>
        <p:nvSpPr>
          <p:cNvPr id="11" name="object 11"/>
          <p:cNvSpPr txBox="1">
            <a:spLocks noGrp="1"/>
          </p:cNvSpPr>
          <p:nvPr>
            <p:ph type="body" idx="4294967295"/>
          </p:nvPr>
        </p:nvSpPr>
        <p:spPr>
          <a:xfrm>
            <a:off x="115192" y="1028700"/>
            <a:ext cx="9028808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spc="-5" dirty="0"/>
              <a:t>Remember: want to find </a:t>
            </a:r>
            <a:r>
              <a:rPr dirty="0"/>
              <a:t>a </a:t>
            </a:r>
            <a:r>
              <a:rPr spc="-5" dirty="0"/>
              <a:t>Q-function that </a:t>
            </a:r>
            <a:r>
              <a:rPr dirty="0"/>
              <a:t>satisfies </a:t>
            </a:r>
            <a:r>
              <a:rPr spc="-5" dirty="0"/>
              <a:t>the Bellman</a:t>
            </a:r>
            <a:r>
              <a:rPr spc="-30" dirty="0"/>
              <a:t> </a:t>
            </a:r>
            <a:r>
              <a:rPr spc="-5" dirty="0"/>
              <a:t>Equation: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0" marR="7012305" indent="0">
              <a:lnSpc>
                <a:spcPct val="125000"/>
              </a:lnSpc>
              <a:spcBef>
                <a:spcPts val="1530"/>
              </a:spcBef>
              <a:buNone/>
            </a:pPr>
            <a:r>
              <a:rPr spc="-5" dirty="0" smtClean="0"/>
              <a:t>Loss</a:t>
            </a:r>
            <a:r>
              <a:rPr spc="-90" dirty="0" smtClean="0"/>
              <a:t> </a:t>
            </a:r>
            <a:r>
              <a:rPr spc="-5" dirty="0" smtClean="0"/>
              <a:t>function:</a:t>
            </a:r>
          </a:p>
          <a:p>
            <a:pPr marL="0" marR="5080" indent="0" algn="r">
              <a:spcBef>
                <a:spcPts val="1020"/>
              </a:spcBef>
              <a:buNone/>
            </a:pPr>
            <a:r>
              <a:rPr sz="1400" spc="-5" dirty="0">
                <a:solidFill>
                  <a:srgbClr val="0000FF"/>
                </a:solidFill>
              </a:rPr>
              <a:t>Iteratively try to </a:t>
            </a:r>
            <a:r>
              <a:rPr sz="1400" dirty="0">
                <a:solidFill>
                  <a:srgbClr val="0000FF"/>
                </a:solidFill>
              </a:rPr>
              <a:t>make </a:t>
            </a:r>
            <a:r>
              <a:rPr sz="1400" spc="-5" dirty="0">
                <a:solidFill>
                  <a:srgbClr val="0000FF"/>
                </a:solidFill>
              </a:rPr>
              <a:t>the</a:t>
            </a:r>
            <a:r>
              <a:rPr sz="1400" spc="-90" dirty="0">
                <a:solidFill>
                  <a:srgbClr val="0000FF"/>
                </a:solidFill>
              </a:rPr>
              <a:t> </a:t>
            </a:r>
            <a:r>
              <a:rPr sz="1400" spc="-5" dirty="0">
                <a:solidFill>
                  <a:srgbClr val="0000FF"/>
                </a:solidFill>
              </a:rPr>
              <a:t>Q-value</a:t>
            </a:r>
            <a:endParaRPr sz="1400" dirty="0"/>
          </a:p>
        </p:txBody>
      </p:sp>
      <p:sp>
        <p:nvSpPr>
          <p:cNvPr id="12" name="object 12"/>
          <p:cNvSpPr txBox="1"/>
          <p:nvPr/>
        </p:nvSpPr>
        <p:spPr>
          <a:xfrm>
            <a:off x="577223" y="3967714"/>
            <a:ext cx="528002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Backward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Gradient update </a:t>
            </a:r>
            <a:r>
              <a:rPr sz="1600" dirty="0">
                <a:latin typeface="Arial"/>
                <a:cs typeface="Arial"/>
              </a:rPr>
              <a:t>(with respect </a:t>
            </a:r>
            <a:r>
              <a:rPr sz="1600" spc="-5" dirty="0">
                <a:latin typeface="Arial"/>
                <a:cs typeface="Arial"/>
              </a:rPr>
              <a:t>to Q-function parameters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θ):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00741" y="2663977"/>
            <a:ext cx="1713864" cy="236220"/>
          </a:xfrm>
          <a:custGeom>
            <a:avLst/>
            <a:gdLst/>
            <a:ahLst/>
            <a:cxnLst/>
            <a:rect l="l" t="t" r="r" b="b"/>
            <a:pathLst>
              <a:path w="1713864" h="236219">
                <a:moveTo>
                  <a:pt x="1713471" y="235817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5591" y="2623282"/>
            <a:ext cx="108974" cy="81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0663" y="2149044"/>
            <a:ext cx="453390" cy="593725"/>
          </a:xfrm>
          <a:custGeom>
            <a:avLst/>
            <a:gdLst/>
            <a:ahLst/>
            <a:cxnLst/>
            <a:rect l="l" t="t" r="r" b="b"/>
            <a:pathLst>
              <a:path w="453389" h="593725">
                <a:moveTo>
                  <a:pt x="452974" y="59372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8714" y="2070788"/>
            <a:ext cx="96499" cy="106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9297" y="2813870"/>
            <a:ext cx="4108516" cy="431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230656"/>
            <a:ext cx="6324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Case </a:t>
            </a:r>
            <a:r>
              <a:rPr sz="2800" spc="-10" dirty="0"/>
              <a:t>Study: Playing Atari</a:t>
            </a:r>
            <a:r>
              <a:rPr sz="2800" spc="-75" dirty="0"/>
              <a:t> </a:t>
            </a:r>
            <a:r>
              <a:rPr sz="2800" spc="-5" dirty="0"/>
              <a:t>Games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337199" y="1332873"/>
            <a:ext cx="8469582" cy="120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800" y="2825246"/>
            <a:ext cx="484314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Complete the game with the highest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Raw pixel inputs of the game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Game </a:t>
            </a:r>
            <a:r>
              <a:rPr sz="1600" dirty="0">
                <a:latin typeface="Arial"/>
                <a:cs typeface="Arial"/>
              </a:rPr>
              <a:t>controls </a:t>
            </a:r>
            <a:r>
              <a:rPr sz="1600" spc="-5" dirty="0">
                <a:latin typeface="Arial"/>
                <a:cs typeface="Arial"/>
              </a:rPr>
              <a:t>e.g. Left, Right, Up,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spc="-5" dirty="0">
                <a:latin typeface="Arial"/>
                <a:cs typeface="Arial"/>
              </a:rPr>
              <a:t>Score increase/decrease at each time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3298" y="4765001"/>
            <a:ext cx="3145213" cy="8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1025" y="904875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40215" y="111378"/>
            <a:ext cx="464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5" y="3942733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91200" y="1028700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50824" y="168279"/>
            <a:ext cx="274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 smtClean="0"/>
              <a:t>O</a:t>
            </a:r>
            <a:r>
              <a:rPr lang="de-DE" sz="3000" spc="-5" dirty="0" smtClean="0"/>
              <a:t>utline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2044" y="4999191"/>
            <a:ext cx="19240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769" y="952500"/>
            <a:ext cx="5501877" cy="3693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  <a:tab pos="334645" algn="l"/>
              </a:tabLst>
            </a:pPr>
            <a:r>
              <a:rPr spc="-5" dirty="0">
                <a:latin typeface="Arial"/>
                <a:cs typeface="Arial"/>
              </a:rPr>
              <a:t>What is Reinforcement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Learning</a:t>
            </a:r>
            <a:r>
              <a:rPr spc="-5" dirty="0" smtClean="0">
                <a:latin typeface="Arial"/>
                <a:cs typeface="Arial"/>
              </a:rPr>
              <a:t>?</a:t>
            </a:r>
            <a:endParaRPr lang="de-DE" spc="-5" dirty="0" smtClean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  <a:tab pos="334645" algn="l"/>
              </a:tabLst>
            </a:pPr>
            <a:endParaRPr dirty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dirty="0">
                <a:latin typeface="Arial"/>
                <a:cs typeface="Arial"/>
              </a:rPr>
              <a:t>Markov </a:t>
            </a:r>
            <a:r>
              <a:rPr spc="-5" dirty="0">
                <a:latin typeface="Arial"/>
                <a:cs typeface="Arial"/>
              </a:rPr>
              <a:t>Decision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Processes</a:t>
            </a:r>
            <a:endParaRPr lang="de-DE" spc="-5" dirty="0" smtClean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endParaRPr dirty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pc="-5" dirty="0" smtClean="0">
                <a:latin typeface="Arial"/>
                <a:cs typeface="Arial"/>
              </a:rPr>
              <a:t>Q-Learning</a:t>
            </a:r>
            <a:endParaRPr lang="de-DE" spc="-5" dirty="0" smtClean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endParaRPr dirty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buChar char="-"/>
              <a:tabLst>
                <a:tab pos="334010" algn="l"/>
                <a:tab pos="334645" algn="l"/>
              </a:tabLst>
            </a:pPr>
            <a:r>
              <a:rPr spc="-5" dirty="0">
                <a:latin typeface="Arial"/>
                <a:cs typeface="Arial"/>
              </a:rPr>
              <a:t>Policy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Gradients</a:t>
            </a:r>
            <a:endParaRPr lang="de-DE" spc="-5" dirty="0" smtClean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buChar char="-"/>
              <a:tabLst>
                <a:tab pos="334010" algn="l"/>
                <a:tab pos="334645" algn="l"/>
              </a:tabLst>
            </a:pPr>
            <a:endParaRPr lang="de-DE" spc="-5" dirty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buChar char="-"/>
              <a:tabLst>
                <a:tab pos="334010" algn="l"/>
                <a:tab pos="334645" algn="l"/>
              </a:tabLst>
            </a:pPr>
            <a:r>
              <a:rPr lang="de-DE" spc="-5" smtClean="0">
                <a:latin typeface="Arial"/>
                <a:cs typeface="Arial"/>
              </a:rPr>
              <a:t>Alpha Go Zero</a:t>
            </a:r>
            <a:endParaRPr lang="de-DE" spc="-5" dirty="0" smtClean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buChar char="-"/>
              <a:tabLst>
                <a:tab pos="334010" algn="l"/>
                <a:tab pos="334645" algn="l"/>
              </a:tabLst>
            </a:pPr>
            <a:endParaRPr lang="de-DE" dirty="0">
              <a:latin typeface="Arial"/>
              <a:cs typeface="Arial"/>
            </a:endParaRPr>
          </a:p>
          <a:p>
            <a:pPr marL="334010" indent="-321310">
              <a:lnSpc>
                <a:spcPts val="2630"/>
              </a:lnSpc>
              <a:buChar char="-"/>
              <a:tabLst>
                <a:tab pos="334010" algn="l"/>
                <a:tab pos="334645" algn="l"/>
              </a:tabLst>
            </a:pPr>
            <a:r>
              <a:rPr lang="de-DE" spc="-5" dirty="0" smtClean="0">
                <a:latin typeface="Arial"/>
                <a:cs typeface="Arial"/>
              </a:rPr>
              <a:t>MORL</a:t>
            </a:r>
            <a:endParaRPr lang="de-DE" spc="-5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58176" y="154800"/>
            <a:ext cx="464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1965" y="3436808"/>
            <a:ext cx="6105525" cy="977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Input: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75" spc="7" baseline="-31746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575" baseline="-31746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R="972185" algn="ctr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marR="970280"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02789" y="3568718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6814" y="3527719"/>
            <a:ext cx="105499" cy="8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15000" y="1104900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57043" y="169356"/>
            <a:ext cx="457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5" y="3942733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21114" y="2238165"/>
            <a:ext cx="1885314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Familiar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layers,  FC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89" y="2425720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814" y="2384731"/>
            <a:ext cx="105499" cy="8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7293" y="1050487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26410" y="139079"/>
            <a:ext cx="4724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5" y="3942733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089" y="1553381"/>
            <a:ext cx="2811145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14" y="1698933"/>
            <a:ext cx="105499" cy="8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76093" y="909033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76200" y="84381"/>
            <a:ext cx="464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5" y="3942733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089" y="1553381"/>
            <a:ext cx="2811145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14" y="1698933"/>
            <a:ext cx="105499" cy="8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3837" y="2977442"/>
            <a:ext cx="259334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 of actions between 4-18  depending on Atari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0022" y="922525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3" y="1488815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52400" y="126667"/>
            <a:ext cx="464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Q-network</a:t>
            </a:r>
            <a:r>
              <a:rPr sz="3000" spc="-95" dirty="0"/>
              <a:t> </a:t>
            </a:r>
            <a:r>
              <a:rPr sz="3000" spc="-5" dirty="0"/>
              <a:t>Architecture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3787243" y="3114944"/>
            <a:ext cx="1072397" cy="76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4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3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17" y="3114944"/>
            <a:ext cx="1072397" cy="772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5" y="3942733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086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43" y="2716235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43" y="2348238"/>
            <a:ext cx="2067560" cy="23916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Arial"/>
                <a:cs typeface="Arial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43" y="1980244"/>
            <a:ext cx="2067560" cy="239168"/>
          </a:xfrm>
          <a:prstGeom prst="rect">
            <a:avLst/>
          </a:prstGeom>
          <a:solidFill>
            <a:srgbClr val="D8E9D3"/>
          </a:solidFill>
          <a:ln w="19049">
            <a:solidFill>
              <a:srgbClr val="3875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185"/>
              </a:spcBef>
            </a:pPr>
            <a:r>
              <a:rPr sz="1400" spc="-20" dirty="0">
                <a:solidFill>
                  <a:srgbClr val="38751C"/>
                </a:solidFill>
                <a:latin typeface="Arial"/>
                <a:cs typeface="Arial"/>
              </a:rPr>
              <a:t>FC-256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2" y="1612247"/>
            <a:ext cx="1828164" cy="239168"/>
          </a:xfrm>
          <a:prstGeom prst="rect">
            <a:avLst/>
          </a:prstGeom>
          <a:solidFill>
            <a:srgbClr val="C8DAF7"/>
          </a:solidFill>
          <a:ln w="19049">
            <a:solidFill>
              <a:srgbClr val="1154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spcBef>
                <a:spcPts val="185"/>
              </a:spcBef>
            </a:pPr>
            <a:r>
              <a:rPr sz="1400" spc="-25" dirty="0">
                <a:solidFill>
                  <a:srgbClr val="1154CC"/>
                </a:solidFill>
                <a:latin typeface="Arial"/>
                <a:cs typeface="Arial"/>
              </a:rPr>
              <a:t>FC-4</a:t>
            </a:r>
            <a:r>
              <a:rPr sz="1400" spc="-1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154CC"/>
                </a:solidFill>
                <a:latin typeface="Arial"/>
                <a:cs typeface="Arial"/>
              </a:rPr>
              <a:t>(Q-values)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3" y="1487398"/>
            <a:ext cx="1005280" cy="2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2" y="2010294"/>
            <a:ext cx="125273" cy="21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089" y="1553381"/>
            <a:ext cx="2811145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14" y="1698933"/>
            <a:ext cx="105499" cy="8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3837" y="2977442"/>
            <a:ext cx="259334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 of actions between 4-18  depending on Atari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650" y="2520273"/>
            <a:ext cx="2145665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 single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feedforward pass  to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Q-values for</a:t>
            </a:r>
            <a:r>
              <a:rPr sz="1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all  actions from the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current  state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efficient!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2600" y="909033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94" y="271428"/>
            <a:ext cx="72882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Training the Q-network: </a:t>
            </a:r>
            <a:r>
              <a:rPr sz="2400" spc="-10" dirty="0"/>
              <a:t>Experience</a:t>
            </a:r>
            <a:r>
              <a:rPr sz="2400" spc="-100" dirty="0"/>
              <a:t> </a:t>
            </a:r>
            <a:r>
              <a:rPr sz="2400" spc="-5" dirty="0"/>
              <a:t>Replay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35724" y="1513695"/>
            <a:ext cx="7960995" cy="1981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Learning from batches of </a:t>
            </a:r>
            <a:r>
              <a:rPr sz="1800" dirty="0">
                <a:latin typeface="Arial"/>
                <a:cs typeface="Arial"/>
              </a:rPr>
              <a:t>consecutive samples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problematic</a:t>
            </a:r>
            <a:r>
              <a:rPr sz="1800" spc="-5" dirty="0" smtClean="0">
                <a:latin typeface="Arial"/>
                <a:cs typeface="Arial"/>
              </a:rPr>
              <a:t>:</a:t>
            </a:r>
            <a:endParaRPr lang="de-DE" sz="1800" spc="-5" dirty="0" smtClean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  <a:p>
            <a:pPr marL="469900" indent="-296545"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Samples are </a:t>
            </a:r>
            <a:r>
              <a:rPr sz="1800" dirty="0">
                <a:latin typeface="Arial"/>
                <a:cs typeface="Arial"/>
              </a:rPr>
              <a:t>correlated </a:t>
            </a:r>
            <a:r>
              <a:rPr sz="1800" spc="-5" dirty="0">
                <a:latin typeface="Arial"/>
                <a:cs typeface="Arial"/>
              </a:rPr>
              <a:t>=&gt; inefficient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learning</a:t>
            </a:r>
            <a:endParaRPr lang="de-DE" sz="1800" spc="-5" dirty="0" smtClean="0">
              <a:latin typeface="Arial"/>
              <a:cs typeface="Arial"/>
            </a:endParaRPr>
          </a:p>
          <a:p>
            <a:pPr marL="173355">
              <a:spcBef>
                <a:spcPts val="30"/>
              </a:spcBef>
              <a:tabLst>
                <a:tab pos="469265" algn="l"/>
                <a:tab pos="469900" algn="l"/>
              </a:tabLst>
            </a:pPr>
            <a:endParaRPr sz="1800" dirty="0">
              <a:latin typeface="Arial"/>
              <a:cs typeface="Arial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Current Q-network parameters determines next training </a:t>
            </a:r>
            <a:r>
              <a:rPr sz="1800" dirty="0">
                <a:latin typeface="Arial"/>
                <a:cs typeface="Arial"/>
              </a:rPr>
              <a:t>samples (e.g.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maximizing  </a:t>
            </a:r>
            <a:r>
              <a:rPr sz="1800" spc="-5" dirty="0">
                <a:latin typeface="Arial"/>
                <a:cs typeface="Arial"/>
              </a:rPr>
              <a:t>action is to </a:t>
            </a:r>
            <a:r>
              <a:rPr sz="1800" dirty="0">
                <a:latin typeface="Arial"/>
                <a:cs typeface="Arial"/>
              </a:rPr>
              <a:t>move </a:t>
            </a:r>
            <a:r>
              <a:rPr sz="1800" spc="-5" dirty="0">
                <a:latin typeface="Arial"/>
                <a:cs typeface="Arial"/>
              </a:rPr>
              <a:t>left, training </a:t>
            </a:r>
            <a:r>
              <a:rPr sz="1800" dirty="0">
                <a:latin typeface="Arial"/>
                <a:cs typeface="Arial"/>
              </a:rPr>
              <a:t>samples </a:t>
            </a:r>
            <a:r>
              <a:rPr sz="1800" spc="-5" dirty="0">
                <a:latin typeface="Arial"/>
                <a:cs typeface="Arial"/>
              </a:rPr>
              <a:t>will be dominated by </a:t>
            </a:r>
            <a:r>
              <a:rPr sz="1800" dirty="0">
                <a:latin typeface="Arial"/>
                <a:cs typeface="Arial"/>
              </a:rPr>
              <a:t>samples </a:t>
            </a:r>
            <a:r>
              <a:rPr sz="1800" spc="-5" dirty="0">
                <a:latin typeface="Arial"/>
                <a:cs typeface="Arial"/>
              </a:rPr>
              <a:t>from left-hand  </a:t>
            </a:r>
            <a:r>
              <a:rPr sz="1800" dirty="0">
                <a:latin typeface="Arial"/>
                <a:cs typeface="Arial"/>
              </a:rPr>
              <a:t>size) </a:t>
            </a:r>
            <a:r>
              <a:rPr sz="1800" spc="-5" dirty="0">
                <a:latin typeface="Arial"/>
                <a:cs typeface="Arial"/>
              </a:rPr>
              <a:t>=&gt;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lead to bad feedback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968753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9777" y="137454"/>
            <a:ext cx="7848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Training the Q-network: </a:t>
            </a:r>
            <a:r>
              <a:rPr sz="2800" spc="-10" dirty="0"/>
              <a:t>Experience</a:t>
            </a:r>
            <a:r>
              <a:rPr sz="2800" spc="-100" dirty="0"/>
              <a:t> </a:t>
            </a:r>
            <a:r>
              <a:rPr sz="2800" spc="-5" dirty="0"/>
              <a:t>Replay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35724" y="1513695"/>
            <a:ext cx="796099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Learning from batches of </a:t>
            </a:r>
            <a:r>
              <a:rPr sz="1600" dirty="0">
                <a:latin typeface="Arial"/>
                <a:cs typeface="Arial"/>
              </a:rPr>
              <a:t>consecutive samples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problematic:</a:t>
            </a:r>
            <a:endParaRPr sz="1600">
              <a:latin typeface="Arial"/>
              <a:cs typeface="Arial"/>
            </a:endParaRPr>
          </a:p>
          <a:p>
            <a:pPr marL="469900" indent="-296545"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Samples are </a:t>
            </a:r>
            <a:r>
              <a:rPr sz="1600" dirty="0">
                <a:latin typeface="Arial"/>
                <a:cs typeface="Arial"/>
              </a:rPr>
              <a:t>correlated </a:t>
            </a:r>
            <a:r>
              <a:rPr sz="1600" spc="-5" dirty="0">
                <a:latin typeface="Arial"/>
                <a:cs typeface="Arial"/>
              </a:rPr>
              <a:t>=&gt; inefficient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Current Q-network parameters determines next training </a:t>
            </a:r>
            <a:r>
              <a:rPr sz="1600" dirty="0">
                <a:latin typeface="Arial"/>
                <a:cs typeface="Arial"/>
              </a:rPr>
              <a:t>samples (e.g.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maximizing  </a:t>
            </a:r>
            <a:r>
              <a:rPr sz="1600" spc="-5" dirty="0">
                <a:latin typeface="Arial"/>
                <a:cs typeface="Arial"/>
              </a:rPr>
              <a:t>action is to </a:t>
            </a:r>
            <a:r>
              <a:rPr sz="1600" dirty="0">
                <a:latin typeface="Arial"/>
                <a:cs typeface="Arial"/>
              </a:rPr>
              <a:t>move </a:t>
            </a:r>
            <a:r>
              <a:rPr sz="1600" spc="-5" dirty="0">
                <a:latin typeface="Arial"/>
                <a:cs typeface="Arial"/>
              </a:rPr>
              <a:t>left, training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will be dominated by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from left-hand  </a:t>
            </a:r>
            <a:r>
              <a:rPr sz="1600" dirty="0">
                <a:latin typeface="Arial"/>
                <a:cs typeface="Arial"/>
              </a:rPr>
              <a:t>size) </a:t>
            </a:r>
            <a:r>
              <a:rPr sz="1600" spc="-5" dirty="0">
                <a:latin typeface="Arial"/>
                <a:cs typeface="Arial"/>
              </a:rPr>
              <a:t>=&gt;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lead to bad feedback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loops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Address these problems using </a:t>
            </a:r>
            <a:r>
              <a:rPr sz="1600" b="1" spc="-5" dirty="0">
                <a:latin typeface="Arial"/>
                <a:cs typeface="Arial"/>
              </a:rPr>
              <a:t>experience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69900" marR="36893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Continually update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replay memory </a:t>
            </a:r>
            <a:r>
              <a:rPr sz="1600" spc="-5" dirty="0">
                <a:latin typeface="Arial"/>
                <a:cs typeface="Arial"/>
              </a:rPr>
              <a:t>table of transitions </a:t>
            </a:r>
            <a:r>
              <a:rPr sz="1600" spc="10" dirty="0">
                <a:latin typeface="Arial"/>
                <a:cs typeface="Arial"/>
              </a:rPr>
              <a:t>(s</a:t>
            </a:r>
            <a:r>
              <a:rPr sz="1575" spc="15" baseline="-31746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575" spc="-7" baseline="-31746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575" baseline="-31746" dirty="0">
                <a:latin typeface="Arial"/>
                <a:cs typeface="Arial"/>
              </a:rPr>
              <a:t>t+1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as game  </a:t>
            </a:r>
            <a:r>
              <a:rPr sz="1600" dirty="0">
                <a:latin typeface="Arial"/>
                <a:cs typeface="Arial"/>
              </a:rPr>
              <a:t>(experience) </a:t>
            </a:r>
            <a:r>
              <a:rPr sz="1600" spc="-5" dirty="0">
                <a:latin typeface="Arial"/>
                <a:cs typeface="Arial"/>
              </a:rPr>
              <a:t>episodes 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played</a:t>
            </a:r>
            <a:endParaRPr sz="1600">
              <a:latin typeface="Arial"/>
              <a:cs typeface="Arial"/>
            </a:endParaRPr>
          </a:p>
          <a:p>
            <a:pPr marL="469900" marR="40322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Train Q-network on </a:t>
            </a:r>
            <a:r>
              <a:rPr sz="1600" dirty="0">
                <a:latin typeface="Arial"/>
                <a:cs typeface="Arial"/>
              </a:rPr>
              <a:t>random minibatches </a:t>
            </a:r>
            <a:r>
              <a:rPr sz="1600" spc="-5" dirty="0">
                <a:latin typeface="Arial"/>
                <a:cs typeface="Arial"/>
              </a:rPr>
              <a:t>of transitions from the </a:t>
            </a:r>
            <a:r>
              <a:rPr sz="1600" dirty="0">
                <a:latin typeface="Arial"/>
                <a:cs typeface="Arial"/>
              </a:rPr>
              <a:t>replay memory,  </a:t>
            </a:r>
            <a:r>
              <a:rPr sz="1600" spc="-5" dirty="0">
                <a:latin typeface="Arial"/>
                <a:cs typeface="Arial"/>
              </a:rPr>
              <a:t>instead of </a:t>
            </a:r>
            <a:r>
              <a:rPr sz="1600" dirty="0">
                <a:latin typeface="Arial"/>
                <a:cs typeface="Arial"/>
              </a:rPr>
              <a:t>consecutive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8645" y="948685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84929"/>
            <a:ext cx="7848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Training the Q-network: </a:t>
            </a:r>
            <a:r>
              <a:rPr sz="2800" spc="-10" dirty="0"/>
              <a:t>Experience</a:t>
            </a:r>
            <a:r>
              <a:rPr sz="2800" spc="-100" dirty="0"/>
              <a:t> </a:t>
            </a:r>
            <a:r>
              <a:rPr sz="2800" spc="-5" dirty="0"/>
              <a:t>Replay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35724" y="1513695"/>
            <a:ext cx="796099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Learning from batches of </a:t>
            </a:r>
            <a:r>
              <a:rPr sz="1600" dirty="0">
                <a:latin typeface="Arial"/>
                <a:cs typeface="Arial"/>
              </a:rPr>
              <a:t>consecutive samples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problematic:</a:t>
            </a:r>
            <a:endParaRPr sz="1600">
              <a:latin typeface="Arial"/>
              <a:cs typeface="Arial"/>
            </a:endParaRPr>
          </a:p>
          <a:p>
            <a:pPr marL="469900" indent="-296545"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Samples are </a:t>
            </a:r>
            <a:r>
              <a:rPr sz="1600" dirty="0">
                <a:latin typeface="Arial"/>
                <a:cs typeface="Arial"/>
              </a:rPr>
              <a:t>correlated </a:t>
            </a:r>
            <a:r>
              <a:rPr sz="1600" spc="-5" dirty="0">
                <a:latin typeface="Arial"/>
                <a:cs typeface="Arial"/>
              </a:rPr>
              <a:t>=&gt; inefficient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Current Q-network parameters determines next training </a:t>
            </a:r>
            <a:r>
              <a:rPr sz="1600" dirty="0">
                <a:latin typeface="Arial"/>
                <a:cs typeface="Arial"/>
              </a:rPr>
              <a:t>samples (e.g.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maximizing  </a:t>
            </a:r>
            <a:r>
              <a:rPr sz="1600" spc="-5" dirty="0">
                <a:latin typeface="Arial"/>
                <a:cs typeface="Arial"/>
              </a:rPr>
              <a:t>action is to </a:t>
            </a:r>
            <a:r>
              <a:rPr sz="1600" dirty="0">
                <a:latin typeface="Arial"/>
                <a:cs typeface="Arial"/>
              </a:rPr>
              <a:t>move </a:t>
            </a:r>
            <a:r>
              <a:rPr sz="1600" spc="-5" dirty="0">
                <a:latin typeface="Arial"/>
                <a:cs typeface="Arial"/>
              </a:rPr>
              <a:t>left, training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will be dominated by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from left-hand  </a:t>
            </a:r>
            <a:r>
              <a:rPr sz="1600" dirty="0">
                <a:latin typeface="Arial"/>
                <a:cs typeface="Arial"/>
              </a:rPr>
              <a:t>size) </a:t>
            </a:r>
            <a:r>
              <a:rPr sz="1600" spc="-5" dirty="0">
                <a:latin typeface="Arial"/>
                <a:cs typeface="Arial"/>
              </a:rPr>
              <a:t>=&gt;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lead to bad feedback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loops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Address these problems using </a:t>
            </a:r>
            <a:r>
              <a:rPr sz="1600" b="1" spc="-5" dirty="0">
                <a:latin typeface="Arial"/>
                <a:cs typeface="Arial"/>
              </a:rPr>
              <a:t>experience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69900" marR="36893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Continually update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replay memory </a:t>
            </a:r>
            <a:r>
              <a:rPr sz="1600" spc="-5" dirty="0">
                <a:latin typeface="Arial"/>
                <a:cs typeface="Arial"/>
              </a:rPr>
              <a:t>table of transitions </a:t>
            </a:r>
            <a:r>
              <a:rPr sz="1600" spc="10" dirty="0">
                <a:latin typeface="Arial"/>
                <a:cs typeface="Arial"/>
              </a:rPr>
              <a:t>(s</a:t>
            </a:r>
            <a:r>
              <a:rPr sz="1575" spc="15" baseline="-31746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575" spc="-7" baseline="-31746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575" baseline="-31746" dirty="0">
                <a:latin typeface="Arial"/>
                <a:cs typeface="Arial"/>
              </a:rPr>
              <a:t>t+1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as game  </a:t>
            </a:r>
            <a:r>
              <a:rPr sz="1600" dirty="0">
                <a:latin typeface="Arial"/>
                <a:cs typeface="Arial"/>
              </a:rPr>
              <a:t>(experience) </a:t>
            </a:r>
            <a:r>
              <a:rPr sz="1600" spc="-5" dirty="0">
                <a:latin typeface="Arial"/>
                <a:cs typeface="Arial"/>
              </a:rPr>
              <a:t>episodes 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played</a:t>
            </a:r>
            <a:endParaRPr sz="1600">
              <a:latin typeface="Arial"/>
              <a:cs typeface="Arial"/>
            </a:endParaRPr>
          </a:p>
          <a:p>
            <a:pPr marL="469900" indent="-296545">
              <a:spcBef>
                <a:spcPts val="2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Train Q-network on </a:t>
            </a:r>
            <a:r>
              <a:rPr sz="1600" dirty="0">
                <a:latin typeface="Arial"/>
                <a:cs typeface="Arial"/>
              </a:rPr>
              <a:t>random minibatches </a:t>
            </a:r>
            <a:r>
              <a:rPr sz="1600" spc="-5" dirty="0">
                <a:latin typeface="Arial"/>
                <a:cs typeface="Arial"/>
              </a:rPr>
              <a:t>of transitions from the </a:t>
            </a:r>
            <a:r>
              <a:rPr sz="1600" dirty="0">
                <a:latin typeface="Arial"/>
                <a:cs typeface="Arial"/>
              </a:rPr>
              <a:t>replay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memory,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922" y="3990190"/>
            <a:ext cx="2848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instead of </a:t>
            </a:r>
            <a:r>
              <a:rPr sz="1600" dirty="0">
                <a:latin typeface="Arial"/>
                <a:cs typeface="Arial"/>
              </a:rPr>
              <a:t>consecutive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810" y="4096841"/>
            <a:ext cx="312610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Each transition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contribute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multiple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weight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=&gt; greater data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1016396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" y="190500"/>
            <a:ext cx="7829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234" y="1237121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" y="190500"/>
            <a:ext cx="7829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3141" y="1523235"/>
            <a:ext cx="28073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Initialize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replay memory,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Q-network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4815" y="1668397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8841" y="1627408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8" y="1579273"/>
            <a:ext cx="2175832" cy="56489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8" y="4990644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23372" y="114300"/>
            <a:ext cx="4800600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Reinforcement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62968" y="3147395"/>
            <a:ext cx="2480632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" y="174248"/>
            <a:ext cx="7829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3141" y="1828034"/>
            <a:ext cx="2305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Play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episodes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(full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4815" y="1973196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8841" y="1932207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9267" y="835481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899"/>
            <a:ext cx="815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Putting it together: Deep Q-Learning with Experience</a:t>
            </a:r>
            <a:r>
              <a:rPr sz="2400" spc="-90" dirty="0"/>
              <a:t> </a:t>
            </a:r>
            <a:r>
              <a:rPr sz="2400" spc="-5" dirty="0"/>
              <a:t>Replay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20507" y="2048110"/>
            <a:ext cx="1614805" cy="11131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Initialize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state  (starting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screen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pixels) at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the  beginning of each  episode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38" y="2167321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63" y="2126332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9267" y="877705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" y="190500"/>
            <a:ext cx="7829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181100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20507" y="2276708"/>
            <a:ext cx="154368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For each timestep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the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38" y="2395920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63" y="2354931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5330" y="942621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242" y="16582"/>
            <a:ext cx="78295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Putting it together: Deep Q-Learning with Experience</a:t>
            </a:r>
            <a:r>
              <a:rPr sz="2400" spc="-90" dirty="0"/>
              <a:t> </a:t>
            </a:r>
            <a:r>
              <a:rPr sz="2400" spc="-5" dirty="0"/>
              <a:t>Replay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6762" y="2429108"/>
            <a:ext cx="1752600" cy="13311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small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probability,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select a random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(explore),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otherwise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select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greedy action from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current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38" y="2548320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63" y="2507331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9267" y="954034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242" y="318008"/>
            <a:ext cx="7829550" cy="37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/>
              <a:t>Putting it together: Deep Q-Learning with Experience</a:t>
            </a:r>
            <a:r>
              <a:rPr sz="2300" spc="-90" dirty="0"/>
              <a:t> </a:t>
            </a:r>
            <a:r>
              <a:rPr sz="2300" spc="-5" dirty="0"/>
              <a:t>Replay</a:t>
            </a:r>
            <a:endParaRPr sz="2300" dirty="0"/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20507" y="2962508"/>
            <a:ext cx="1589405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Take the action</a:t>
            </a:r>
            <a:r>
              <a:rPr sz="1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and observe the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reward r</a:t>
            </a:r>
            <a:r>
              <a:rPr sz="1350" baseline="-30864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and next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50" spc="7" baseline="-30864" dirty="0">
                <a:solidFill>
                  <a:srgbClr val="0000FF"/>
                </a:solidFill>
                <a:latin typeface="Arial"/>
                <a:cs typeface="Arial"/>
              </a:rPr>
              <a:t>t+1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38" y="3081719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63" y="3040720"/>
            <a:ext cx="105499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9267" y="890939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450" y="369214"/>
            <a:ext cx="7829550" cy="37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/>
              <a:t>Putting it together: Deep Q-Learning with Experience</a:t>
            </a:r>
            <a:r>
              <a:rPr sz="2300" spc="-90" dirty="0"/>
              <a:t> </a:t>
            </a:r>
            <a:r>
              <a:rPr sz="2300" spc="-5" dirty="0"/>
              <a:t>Replay</a:t>
            </a:r>
            <a:endParaRPr sz="2300" dirty="0"/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5738" y="3114908"/>
            <a:ext cx="259905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  <a:tab pos="1207135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Store transition</a:t>
            </a:r>
            <a:r>
              <a:rPr sz="1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07135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replay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2463" y="3269320"/>
            <a:ext cx="105499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9267" y="877817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242" y="401605"/>
            <a:ext cx="7829550" cy="37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/>
              <a:t>Putting it together: Deep Q-Learning with Experience</a:t>
            </a:r>
            <a:r>
              <a:rPr sz="2300" spc="-90" dirty="0"/>
              <a:t> </a:t>
            </a:r>
            <a:r>
              <a:rPr sz="2300" spc="-5" dirty="0"/>
              <a:t>Replay</a:t>
            </a:r>
            <a:endParaRPr sz="2300" dirty="0"/>
          </a:p>
        </p:txBody>
      </p:sp>
      <p:sp>
        <p:nvSpPr>
          <p:cNvPr id="3" name="object 3"/>
          <p:cNvSpPr/>
          <p:nvPr/>
        </p:nvSpPr>
        <p:spPr>
          <a:xfrm>
            <a:off x="457199" y="1207673"/>
            <a:ext cx="6941636" cy="349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6138" y="3343506"/>
            <a:ext cx="2785745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86233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Experience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Replay:</a:t>
            </a:r>
            <a:endParaRPr sz="1400">
              <a:latin typeface="Arial"/>
              <a:cs typeface="Arial"/>
            </a:endParaRPr>
          </a:p>
          <a:p>
            <a:pPr marL="95758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Sample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 random  minibatch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transitions  from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replay memory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and perform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gradient  descent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2387" y="3498094"/>
            <a:ext cx="10552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2748" y="855289"/>
            <a:ext cx="3239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0712" y="4640952"/>
            <a:ext cx="2756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Video by </a:t>
            </a:r>
            <a:r>
              <a:rPr sz="800" spc="-5" dirty="0">
                <a:solidFill>
                  <a:srgbClr val="212121"/>
                </a:solidFill>
                <a:latin typeface="Arial"/>
                <a:cs typeface="Arial"/>
              </a:rPr>
              <a:t>Károly Zsolnai-Fehér</a:t>
            </a:r>
            <a:r>
              <a:rPr sz="800" spc="-5" dirty="0">
                <a:latin typeface="Arial"/>
                <a:cs typeface="Arial"/>
              </a:rPr>
              <a:t>. Reproduced with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947288"/>
            <a:ext cx="56817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https://www.youtube.com/watch?v=V1eYniJ0Rnk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57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4" name="V1eYniJ0Rnk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05000" y="1638300"/>
            <a:ext cx="4876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14300"/>
            <a:ext cx="365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Policy</a:t>
            </a:r>
            <a:r>
              <a:rPr sz="3000" spc="-90" dirty="0"/>
              <a:t> </a:t>
            </a:r>
            <a:r>
              <a:rPr sz="3000" spc="-5" dirty="0"/>
              <a:t>Gradients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29375" y="1409199"/>
            <a:ext cx="79965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What is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problem with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Q-learning?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"/>
                <a:cs typeface="Arial"/>
              </a:rPr>
              <a:t>The Q-function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very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complicated!</a:t>
            </a:r>
          </a:p>
          <a:p>
            <a:pPr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Example: </a:t>
            </a:r>
            <a:r>
              <a:rPr dirty="0">
                <a:latin typeface="Arial"/>
                <a:cs typeface="Arial"/>
              </a:rPr>
              <a:t>a robot </a:t>
            </a:r>
            <a:r>
              <a:rPr spc="-5" dirty="0">
                <a:latin typeface="Arial"/>
                <a:cs typeface="Arial"/>
              </a:rPr>
              <a:t>grasping an object has </a:t>
            </a:r>
            <a:r>
              <a:rPr dirty="0">
                <a:latin typeface="Arial"/>
                <a:cs typeface="Arial"/>
              </a:rPr>
              <a:t>a very </a:t>
            </a:r>
            <a:r>
              <a:rPr spc="-5" dirty="0">
                <a:latin typeface="Arial"/>
                <a:cs typeface="Arial"/>
              </a:rPr>
              <a:t>high-dimensional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-5" dirty="0">
                <a:latin typeface="Arial"/>
                <a:cs typeface="Arial"/>
              </a:rPr>
              <a:t>=&gt; hard  to learn exact </a:t>
            </a:r>
            <a:r>
              <a:rPr dirty="0">
                <a:latin typeface="Arial"/>
                <a:cs typeface="Arial"/>
              </a:rPr>
              <a:t>value </a:t>
            </a:r>
            <a:r>
              <a:rPr spc="-5" dirty="0">
                <a:latin typeface="Arial"/>
                <a:cs typeface="Arial"/>
              </a:rPr>
              <a:t>of every </a:t>
            </a:r>
            <a:r>
              <a:rPr dirty="0">
                <a:latin typeface="Arial"/>
                <a:cs typeface="Arial"/>
              </a:rPr>
              <a:t>(state, </a:t>
            </a:r>
            <a:r>
              <a:rPr spc="-5" dirty="0">
                <a:latin typeface="Arial"/>
                <a:cs typeface="Arial"/>
              </a:rPr>
              <a:t>action)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pair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70662"/>
            <a:ext cx="365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Policy</a:t>
            </a:r>
            <a:r>
              <a:rPr sz="3000" spc="-90" dirty="0"/>
              <a:t> </a:t>
            </a:r>
            <a:r>
              <a:rPr sz="3000" spc="-5" dirty="0"/>
              <a:t>Gradients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29375" y="1409199"/>
            <a:ext cx="7996555" cy="2539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What is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problem with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Q-learning?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"/>
                <a:cs typeface="Arial"/>
              </a:rPr>
              <a:t>The Q-function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very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complicated!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Example: </a:t>
            </a:r>
            <a:r>
              <a:rPr dirty="0">
                <a:latin typeface="Arial"/>
                <a:cs typeface="Arial"/>
              </a:rPr>
              <a:t>a robot </a:t>
            </a:r>
            <a:r>
              <a:rPr spc="-5" dirty="0">
                <a:latin typeface="Arial"/>
                <a:cs typeface="Arial"/>
              </a:rPr>
              <a:t>grasping an object has </a:t>
            </a:r>
            <a:r>
              <a:rPr dirty="0">
                <a:latin typeface="Arial"/>
                <a:cs typeface="Arial"/>
              </a:rPr>
              <a:t>a very </a:t>
            </a:r>
            <a:r>
              <a:rPr spc="-5" dirty="0">
                <a:latin typeface="Arial"/>
                <a:cs typeface="Arial"/>
              </a:rPr>
              <a:t>high-dimensional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-5" dirty="0">
                <a:latin typeface="Arial"/>
                <a:cs typeface="Arial"/>
              </a:rPr>
              <a:t>=&gt; hard  to learn exact </a:t>
            </a:r>
            <a:r>
              <a:rPr dirty="0">
                <a:latin typeface="Arial"/>
                <a:cs typeface="Arial"/>
              </a:rPr>
              <a:t>value </a:t>
            </a:r>
            <a:r>
              <a:rPr spc="-5" dirty="0">
                <a:latin typeface="Arial"/>
                <a:cs typeface="Arial"/>
              </a:rPr>
              <a:t>of every </a:t>
            </a:r>
            <a:r>
              <a:rPr dirty="0">
                <a:latin typeface="Arial"/>
                <a:cs typeface="Arial"/>
              </a:rPr>
              <a:t>(state, </a:t>
            </a:r>
            <a:r>
              <a:rPr spc="-5" dirty="0">
                <a:latin typeface="Arial"/>
                <a:cs typeface="Arial"/>
              </a:rPr>
              <a:t>action)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pair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But the policy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be </a:t>
            </a:r>
            <a:r>
              <a:rPr dirty="0">
                <a:latin typeface="Arial"/>
                <a:cs typeface="Arial"/>
              </a:rPr>
              <a:t>much simpler: </a:t>
            </a:r>
            <a:r>
              <a:rPr spc="-5" dirty="0">
                <a:latin typeface="Arial"/>
                <a:cs typeface="Arial"/>
              </a:rPr>
              <a:t>just </a:t>
            </a:r>
            <a:r>
              <a:rPr dirty="0">
                <a:latin typeface="Arial"/>
                <a:cs typeface="Arial"/>
              </a:rPr>
              <a:t>close your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hand</a:t>
            </a:r>
            <a:endParaRPr>
              <a:latin typeface="Arial"/>
              <a:cs typeface="Arial"/>
            </a:endParaRPr>
          </a:p>
          <a:p>
            <a:pPr marL="12700" marR="260985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Can we learn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policy directly, e.g. finding the best policy from </a:t>
            </a:r>
            <a:r>
              <a:rPr dirty="0">
                <a:latin typeface="Arial"/>
                <a:cs typeface="Arial"/>
              </a:rPr>
              <a:t>a collection </a:t>
            </a:r>
            <a:r>
              <a:rPr spc="-5" dirty="0">
                <a:latin typeface="Arial"/>
                <a:cs typeface="Arial"/>
              </a:rPr>
              <a:t>of  policies?</a:t>
            </a:r>
            <a:endParaRPr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8" y="1579273"/>
            <a:ext cx="1947232" cy="56489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68" y="3147395"/>
            <a:ext cx="2480632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8321" y="1922412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6" y="1566231"/>
                </a:moveTo>
                <a:lnTo>
                  <a:pt x="1843868" y="1565703"/>
                </a:lnTo>
                <a:lnTo>
                  <a:pt x="1783145" y="1564132"/>
                </a:lnTo>
                <a:lnTo>
                  <a:pt x="1722533" y="1561542"/>
                </a:lnTo>
                <a:lnTo>
                  <a:pt x="1662085" y="1557955"/>
                </a:lnTo>
                <a:lnTo>
                  <a:pt x="1601857" y="1553393"/>
                </a:lnTo>
                <a:lnTo>
                  <a:pt x="1541904" y="1547881"/>
                </a:lnTo>
                <a:lnTo>
                  <a:pt x="1482282" y="1541439"/>
                </a:lnTo>
                <a:lnTo>
                  <a:pt x="1423044" y="1534091"/>
                </a:lnTo>
                <a:lnTo>
                  <a:pt x="1364247" y="1525860"/>
                </a:lnTo>
                <a:lnTo>
                  <a:pt x="1305944" y="1516767"/>
                </a:lnTo>
                <a:lnTo>
                  <a:pt x="1248193" y="1506837"/>
                </a:lnTo>
                <a:lnTo>
                  <a:pt x="1191046" y="1496090"/>
                </a:lnTo>
                <a:lnTo>
                  <a:pt x="1134560" y="1484551"/>
                </a:lnTo>
                <a:lnTo>
                  <a:pt x="1078789" y="1472242"/>
                </a:lnTo>
                <a:lnTo>
                  <a:pt x="1023789" y="1459185"/>
                </a:lnTo>
                <a:lnTo>
                  <a:pt x="969614" y="1445403"/>
                </a:lnTo>
                <a:lnTo>
                  <a:pt x="916320" y="1430919"/>
                </a:lnTo>
                <a:lnTo>
                  <a:pt x="863961" y="1415755"/>
                </a:lnTo>
                <a:lnTo>
                  <a:pt x="812593" y="1399934"/>
                </a:lnTo>
                <a:lnTo>
                  <a:pt x="762271" y="1383478"/>
                </a:lnTo>
                <a:lnTo>
                  <a:pt x="713050" y="1366411"/>
                </a:lnTo>
                <a:lnTo>
                  <a:pt x="664984" y="1348755"/>
                </a:lnTo>
                <a:lnTo>
                  <a:pt x="618129" y="1330533"/>
                </a:lnTo>
                <a:lnTo>
                  <a:pt x="572541" y="1311767"/>
                </a:lnTo>
                <a:lnTo>
                  <a:pt x="528273" y="1292479"/>
                </a:lnTo>
                <a:lnTo>
                  <a:pt x="485381" y="1272694"/>
                </a:lnTo>
                <a:lnTo>
                  <a:pt x="443920" y="1252432"/>
                </a:lnTo>
                <a:lnTo>
                  <a:pt x="403945" y="1231718"/>
                </a:lnTo>
                <a:lnTo>
                  <a:pt x="365512" y="1210573"/>
                </a:lnTo>
                <a:lnTo>
                  <a:pt x="328674" y="1189020"/>
                </a:lnTo>
                <a:lnTo>
                  <a:pt x="293488" y="1167082"/>
                </a:lnTo>
                <a:lnTo>
                  <a:pt x="260008" y="1144782"/>
                </a:lnTo>
                <a:lnTo>
                  <a:pt x="228290" y="1122141"/>
                </a:lnTo>
                <a:lnTo>
                  <a:pt x="170357" y="1075932"/>
                </a:lnTo>
                <a:lnTo>
                  <a:pt x="120130" y="1028635"/>
                </a:lnTo>
                <a:lnTo>
                  <a:pt x="78050" y="980432"/>
                </a:lnTo>
                <a:lnTo>
                  <a:pt x="44556" y="931504"/>
                </a:lnTo>
                <a:lnTo>
                  <a:pt x="20090" y="882033"/>
                </a:lnTo>
                <a:lnTo>
                  <a:pt x="5091" y="832198"/>
                </a:lnTo>
                <a:lnTo>
                  <a:pt x="0" y="782183"/>
                </a:lnTo>
                <a:lnTo>
                  <a:pt x="2190" y="749523"/>
                </a:lnTo>
                <a:lnTo>
                  <a:pt x="19310" y="684404"/>
                </a:lnTo>
                <a:lnTo>
                  <a:pt x="52599" y="619890"/>
                </a:lnTo>
                <a:lnTo>
                  <a:pt x="75000" y="587986"/>
                </a:lnTo>
                <a:lnTo>
                  <a:pt x="101076" y="556384"/>
                </a:lnTo>
                <a:lnTo>
                  <a:pt x="130705" y="525135"/>
                </a:lnTo>
                <a:lnTo>
                  <a:pt x="163763" y="494290"/>
                </a:lnTo>
                <a:lnTo>
                  <a:pt x="200128" y="463898"/>
                </a:lnTo>
                <a:lnTo>
                  <a:pt x="239678" y="434011"/>
                </a:lnTo>
                <a:lnTo>
                  <a:pt x="282291" y="404678"/>
                </a:lnTo>
                <a:lnTo>
                  <a:pt x="327843" y="375950"/>
                </a:lnTo>
                <a:lnTo>
                  <a:pt x="376213" y="347877"/>
                </a:lnTo>
                <a:lnTo>
                  <a:pt x="427277" y="320511"/>
                </a:lnTo>
                <a:lnTo>
                  <a:pt x="480914" y="293900"/>
                </a:lnTo>
                <a:lnTo>
                  <a:pt x="537001" y="268096"/>
                </a:lnTo>
                <a:lnTo>
                  <a:pt x="595416" y="243149"/>
                </a:lnTo>
                <a:lnTo>
                  <a:pt x="637156" y="226407"/>
                </a:lnTo>
                <a:lnTo>
                  <a:pt x="679912" y="210116"/>
                </a:lnTo>
                <a:lnTo>
                  <a:pt x="723643" y="194294"/>
                </a:lnTo>
                <a:lnTo>
                  <a:pt x="768309" y="178957"/>
                </a:lnTo>
                <a:lnTo>
                  <a:pt x="813869" y="164122"/>
                </a:lnTo>
                <a:lnTo>
                  <a:pt x="860282" y="149805"/>
                </a:lnTo>
                <a:lnTo>
                  <a:pt x="907509" y="136024"/>
                </a:lnTo>
                <a:lnTo>
                  <a:pt x="955508" y="122795"/>
                </a:lnTo>
                <a:lnTo>
                  <a:pt x="1004239" y="110134"/>
                </a:lnTo>
                <a:lnTo>
                  <a:pt x="1053661" y="98059"/>
                </a:lnTo>
                <a:lnTo>
                  <a:pt x="1103735" y="86586"/>
                </a:lnTo>
                <a:lnTo>
                  <a:pt x="1154419" y="75733"/>
                </a:lnTo>
                <a:lnTo>
                  <a:pt x="1205672" y="65514"/>
                </a:lnTo>
                <a:lnTo>
                  <a:pt x="1253735" y="56609"/>
                </a:lnTo>
                <a:lnTo>
                  <a:pt x="1302224" y="48280"/>
                </a:lnTo>
                <a:lnTo>
                  <a:pt x="1351104" y="40541"/>
                </a:lnTo>
                <a:lnTo>
                  <a:pt x="1400343" y="33404"/>
                </a:lnTo>
                <a:lnTo>
                  <a:pt x="1449906" y="26884"/>
                </a:lnTo>
                <a:lnTo>
                  <a:pt x="1499760" y="20993"/>
                </a:lnTo>
                <a:lnTo>
                  <a:pt x="1549871" y="15744"/>
                </a:lnTo>
                <a:lnTo>
                  <a:pt x="1593907" y="11690"/>
                </a:lnTo>
                <a:lnTo>
                  <a:pt x="1638099" y="8148"/>
                </a:lnTo>
                <a:lnTo>
                  <a:pt x="1682428" y="5125"/>
                </a:lnTo>
                <a:lnTo>
                  <a:pt x="1726871" y="2632"/>
                </a:lnTo>
                <a:lnTo>
                  <a:pt x="1771371" y="679"/>
                </a:lnTo>
                <a:lnTo>
                  <a:pt x="17909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9244" y="1881424"/>
            <a:ext cx="105999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149" y="238456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State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718" y="4990644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76200" y="91088"/>
            <a:ext cx="4572000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Reinforcement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4" y="1319503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Formally, let’s define </a:t>
            </a:r>
            <a:r>
              <a:rPr dirty="0">
                <a:latin typeface="Arial"/>
                <a:cs typeface="Arial"/>
              </a:rPr>
              <a:t>a class </a:t>
            </a:r>
            <a:r>
              <a:rPr spc="-5" dirty="0">
                <a:latin typeface="Arial"/>
                <a:cs typeface="Arial"/>
              </a:rPr>
              <a:t>of parametrized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policies: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For each policy, define its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76200" y="114300"/>
            <a:ext cx="350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Policy</a:t>
            </a:r>
            <a:r>
              <a:rPr sz="3000" spc="-90" dirty="0"/>
              <a:t> </a:t>
            </a:r>
            <a:r>
              <a:rPr sz="3000" spc="-5" dirty="0"/>
              <a:t>Gradients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2819400" y="3238500"/>
            <a:ext cx="22952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5887" y="1349122"/>
            <a:ext cx="2153138" cy="297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60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4" y="1319503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Formally, let’s define </a:t>
            </a:r>
            <a:r>
              <a:rPr dirty="0">
                <a:latin typeface="Arial"/>
                <a:cs typeface="Arial"/>
              </a:rPr>
              <a:t>a class </a:t>
            </a:r>
            <a:r>
              <a:rPr spc="-5" dirty="0">
                <a:latin typeface="Arial"/>
                <a:cs typeface="Arial"/>
              </a:rPr>
              <a:t>of parametrized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policies: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For each policy, define its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3" y="3529298"/>
            <a:ext cx="3424554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We want to find the optimal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policy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How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we do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this?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152400" y="158090"/>
            <a:ext cx="350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Policy</a:t>
            </a:r>
            <a:r>
              <a:rPr sz="3000" spc="-90" dirty="0"/>
              <a:t> </a:t>
            </a:r>
            <a:r>
              <a:rPr sz="3000" spc="-5" dirty="0"/>
              <a:t>Gradients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5638800" y="2125718"/>
            <a:ext cx="22952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0392" y="3596168"/>
            <a:ext cx="1842721" cy="347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887" y="1349122"/>
            <a:ext cx="2153138" cy="297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61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4" y="1319503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Formally, let’s define </a:t>
            </a:r>
            <a:r>
              <a:rPr dirty="0">
                <a:latin typeface="Arial"/>
                <a:cs typeface="Arial"/>
              </a:rPr>
              <a:t>a class </a:t>
            </a:r>
            <a:r>
              <a:rPr spc="-5" dirty="0">
                <a:latin typeface="Arial"/>
                <a:cs typeface="Arial"/>
              </a:rPr>
              <a:t>of parametrized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policies: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For each policy, define its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76200" y="190500"/>
            <a:ext cx="3505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Policy</a:t>
            </a:r>
            <a:r>
              <a:rPr sz="3000" spc="-90" dirty="0"/>
              <a:t> </a:t>
            </a:r>
            <a:r>
              <a:rPr sz="3000" spc="-5" dirty="0"/>
              <a:t>Gradients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5486400" y="2171672"/>
            <a:ext cx="22952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0392" y="3596168"/>
            <a:ext cx="1842721" cy="347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5887" y="1349122"/>
            <a:ext cx="2153138" cy="297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8823" y="3529298"/>
            <a:ext cx="3454400" cy="1156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We want to find the optimal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policy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How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we do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this?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Gradient ascent on policy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parameters!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62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56711"/>
            <a:ext cx="486003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4637190" y="3304144"/>
            <a:ext cx="2661644" cy="29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44" y="1797771"/>
            <a:ext cx="2626694" cy="994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599" y="1335056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Mathematically, </a:t>
            </a:r>
            <a:r>
              <a:rPr spc="-5" dirty="0">
                <a:latin typeface="Arial"/>
                <a:cs typeface="Arial"/>
              </a:rPr>
              <a:t>we </a:t>
            </a:r>
            <a:r>
              <a:rPr dirty="0">
                <a:latin typeface="Arial"/>
                <a:cs typeface="Arial"/>
              </a:rPr>
              <a:t>can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write:</a:t>
            </a:r>
            <a:endParaRPr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49599" y="3268627"/>
                <a:ext cx="3903979" cy="7643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spc="-5" dirty="0" smtClean="0">
                    <a:latin typeface="Arial"/>
                    <a:cs typeface="Arial"/>
                  </a:rPr>
                  <a:t>Where </a:t>
                </a:r>
                <a:r>
                  <a:rPr lang="en-US" spc="45" dirty="0" smtClean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pc="45" smtClean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pc="45" dirty="0" smtClean="0">
                    <a:latin typeface="Arial"/>
                    <a:cs typeface="Arial"/>
                  </a:rPr>
                  <a:t>) </a:t>
                </a:r>
                <a:r>
                  <a:rPr lang="en-US" spc="-5" dirty="0">
                    <a:latin typeface="Arial"/>
                    <a:cs typeface="Arial"/>
                  </a:rPr>
                  <a:t>is the </a:t>
                </a:r>
                <a:r>
                  <a:rPr lang="en-US" dirty="0">
                    <a:latin typeface="Arial"/>
                    <a:cs typeface="Arial"/>
                  </a:rPr>
                  <a:t>reward </a:t>
                </a:r>
                <a:r>
                  <a:rPr lang="en-US" spc="-5" dirty="0">
                    <a:latin typeface="Arial"/>
                    <a:cs typeface="Arial"/>
                  </a:rPr>
                  <a:t>of </a:t>
                </a:r>
                <a:r>
                  <a:rPr lang="en-US" dirty="0">
                    <a:latin typeface="Arial"/>
                    <a:cs typeface="Arial"/>
                  </a:rPr>
                  <a:t>a</a:t>
                </a:r>
                <a:r>
                  <a:rPr lang="en-US" spc="-14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trajectory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9" y="3268627"/>
                <a:ext cx="3903979" cy="764312"/>
              </a:xfrm>
              <a:prstGeom prst="rect">
                <a:avLst/>
              </a:prstGeom>
              <a:blipFill>
                <a:blip r:embed="rId5"/>
                <a:stretch>
                  <a:fillRect l="-4368" t="-9524" r="-4368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63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4" y="114300"/>
            <a:ext cx="3940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REINFORCE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algorithm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6220" y="1349122"/>
            <a:ext cx="22655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324" y="1280095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470" y="166932"/>
            <a:ext cx="464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506220" y="1349122"/>
            <a:ext cx="22655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45" y="2383671"/>
            <a:ext cx="3007593" cy="54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700" y="2465916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Now let’s differentiate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24" y="1280095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515" y="166932"/>
            <a:ext cx="4495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506220" y="1349122"/>
            <a:ext cx="22655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45" y="2383671"/>
            <a:ext cx="3007593" cy="54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4787" y="2408458"/>
            <a:ext cx="270192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Intractable! Gradient of an  expectation is problematic when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depends on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00" y="2465916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Now let’s differentiate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24" y="1280095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4020" y="220600"/>
            <a:ext cx="4724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506220" y="1349122"/>
            <a:ext cx="22655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45" y="2383671"/>
            <a:ext cx="3007593" cy="54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4787" y="2408458"/>
            <a:ext cx="270192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Intractable! Gradient of an  expectation is problematic when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depends on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1943" y="3227520"/>
            <a:ext cx="4694515" cy="508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700" y="2465916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Now let’s differentiate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99" y="3266015"/>
            <a:ext cx="3049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However, we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nice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trick: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24" y="1280095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3283" y="122214"/>
            <a:ext cx="4771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2506220" y="1349122"/>
            <a:ext cx="2265545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45" y="2383671"/>
            <a:ext cx="3007593" cy="54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4787" y="2408458"/>
            <a:ext cx="270192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Intractable! Gradient of an  expectation is problematic when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depends on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1943" y="3227520"/>
            <a:ext cx="4694515" cy="508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0395" y="3930617"/>
            <a:ext cx="3956292" cy="857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4678" y="4357107"/>
            <a:ext cx="17545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74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Can estimate with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Monte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Carlo</a:t>
            </a:r>
            <a:r>
              <a:rPr sz="1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00" y="2465916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Now let’s differentiate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99" y="3266015"/>
            <a:ext cx="304927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However, we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nice trick:  If we inject this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back: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324" y="1280095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0031" y="285341"/>
            <a:ext cx="457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68674" y="1349754"/>
            <a:ext cx="7868284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Can we </a:t>
            </a:r>
            <a:r>
              <a:rPr dirty="0">
                <a:latin typeface="Arial"/>
                <a:cs typeface="Arial"/>
              </a:rPr>
              <a:t>compute </a:t>
            </a:r>
            <a:r>
              <a:rPr spc="-5" dirty="0">
                <a:latin typeface="Arial"/>
                <a:cs typeface="Arial"/>
              </a:rPr>
              <a:t>those quantities without </a:t>
            </a:r>
            <a:r>
              <a:rPr dirty="0">
                <a:latin typeface="Arial"/>
                <a:cs typeface="Arial"/>
              </a:rPr>
              <a:t>knowing </a:t>
            </a:r>
            <a:r>
              <a:rPr spc="-5" dirty="0">
                <a:latin typeface="Arial"/>
                <a:cs typeface="Arial"/>
              </a:rPr>
              <a:t>the transition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probabilities?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We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517" y="2817183"/>
            <a:ext cx="3152893" cy="49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7" y="1579273"/>
            <a:ext cx="2029771" cy="56489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1" y="3147395"/>
            <a:ext cx="2235064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64" y="1920521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2" y="5857"/>
                </a:lnTo>
                <a:lnTo>
                  <a:pt x="234985" y="10328"/>
                </a:lnTo>
                <a:lnTo>
                  <a:pt x="293229" y="16006"/>
                </a:lnTo>
                <a:lnTo>
                  <a:pt x="351140" y="22858"/>
                </a:lnTo>
                <a:lnTo>
                  <a:pt x="408649" y="30853"/>
                </a:lnTo>
                <a:lnTo>
                  <a:pt x="465691" y="39960"/>
                </a:lnTo>
                <a:lnTo>
                  <a:pt x="522198" y="50145"/>
                </a:lnTo>
                <a:lnTo>
                  <a:pt x="578104" y="61379"/>
                </a:lnTo>
                <a:lnTo>
                  <a:pt x="633342" y="73628"/>
                </a:lnTo>
                <a:lnTo>
                  <a:pt x="687844" y="86862"/>
                </a:lnTo>
                <a:lnTo>
                  <a:pt x="741545" y="101048"/>
                </a:lnTo>
                <a:lnTo>
                  <a:pt x="794378" y="116155"/>
                </a:lnTo>
                <a:lnTo>
                  <a:pt x="846275" y="132151"/>
                </a:lnTo>
                <a:lnTo>
                  <a:pt x="897170" y="149003"/>
                </a:lnTo>
                <a:lnTo>
                  <a:pt x="946996" y="166682"/>
                </a:lnTo>
                <a:lnTo>
                  <a:pt x="995686" y="185154"/>
                </a:lnTo>
                <a:lnTo>
                  <a:pt x="1043174" y="204388"/>
                </a:lnTo>
                <a:lnTo>
                  <a:pt x="1089393" y="224352"/>
                </a:lnTo>
                <a:lnTo>
                  <a:pt x="1134275" y="245015"/>
                </a:lnTo>
                <a:lnTo>
                  <a:pt x="1177755" y="266344"/>
                </a:lnTo>
                <a:lnTo>
                  <a:pt x="1219765" y="288308"/>
                </a:lnTo>
                <a:lnTo>
                  <a:pt x="1260239" y="310876"/>
                </a:lnTo>
                <a:lnTo>
                  <a:pt x="1299109" y="334015"/>
                </a:lnTo>
                <a:lnTo>
                  <a:pt x="1336310" y="357694"/>
                </a:lnTo>
                <a:lnTo>
                  <a:pt x="1371774" y="381880"/>
                </a:lnTo>
                <a:lnTo>
                  <a:pt x="1405434" y="406543"/>
                </a:lnTo>
                <a:lnTo>
                  <a:pt x="1437223" y="431650"/>
                </a:lnTo>
                <a:lnTo>
                  <a:pt x="1467076" y="457171"/>
                </a:lnTo>
                <a:lnTo>
                  <a:pt x="1520702" y="509322"/>
                </a:lnTo>
                <a:lnTo>
                  <a:pt x="1565779" y="562743"/>
                </a:lnTo>
                <a:lnTo>
                  <a:pt x="1601771" y="617180"/>
                </a:lnTo>
                <a:lnTo>
                  <a:pt x="1628144" y="672380"/>
                </a:lnTo>
                <a:lnTo>
                  <a:pt x="1644364" y="728087"/>
                </a:lnTo>
                <a:lnTo>
                  <a:pt x="1649896" y="784048"/>
                </a:lnTo>
                <a:lnTo>
                  <a:pt x="1647510" y="820790"/>
                </a:lnTo>
                <a:lnTo>
                  <a:pt x="1628845" y="893986"/>
                </a:lnTo>
                <a:lnTo>
                  <a:pt x="1612868" y="930296"/>
                </a:lnTo>
                <a:lnTo>
                  <a:pt x="1592662" y="966319"/>
                </a:lnTo>
                <a:lnTo>
                  <a:pt x="1568380" y="1001982"/>
                </a:lnTo>
                <a:lnTo>
                  <a:pt x="1540171" y="1037215"/>
                </a:lnTo>
                <a:lnTo>
                  <a:pt x="1508187" y="1071944"/>
                </a:lnTo>
                <a:lnTo>
                  <a:pt x="1472579" y="1106099"/>
                </a:lnTo>
                <a:lnTo>
                  <a:pt x="1433497" y="1139608"/>
                </a:lnTo>
                <a:lnTo>
                  <a:pt x="1391093" y="1172399"/>
                </a:lnTo>
                <a:lnTo>
                  <a:pt x="1345517" y="1204400"/>
                </a:lnTo>
                <a:lnTo>
                  <a:pt x="1296922" y="1235539"/>
                </a:lnTo>
                <a:lnTo>
                  <a:pt x="1245457" y="1265746"/>
                </a:lnTo>
                <a:lnTo>
                  <a:pt x="1191273" y="1294947"/>
                </a:lnTo>
                <a:lnTo>
                  <a:pt x="1134522" y="1323072"/>
                </a:lnTo>
                <a:lnTo>
                  <a:pt x="1091722" y="1342815"/>
                </a:lnTo>
                <a:lnTo>
                  <a:pt x="1047703" y="1361922"/>
                </a:lnTo>
                <a:lnTo>
                  <a:pt x="1002521" y="1380366"/>
                </a:lnTo>
                <a:lnTo>
                  <a:pt x="956236" y="1398118"/>
                </a:lnTo>
                <a:lnTo>
                  <a:pt x="908906" y="1415152"/>
                </a:lnTo>
                <a:lnTo>
                  <a:pt x="860588" y="1431439"/>
                </a:lnTo>
                <a:lnTo>
                  <a:pt x="811341" y="1446953"/>
                </a:lnTo>
                <a:lnTo>
                  <a:pt x="761222" y="1461666"/>
                </a:lnTo>
                <a:lnTo>
                  <a:pt x="710291" y="1475550"/>
                </a:lnTo>
                <a:lnTo>
                  <a:pt x="658606" y="1488577"/>
                </a:lnTo>
                <a:lnTo>
                  <a:pt x="606223" y="1500721"/>
                </a:lnTo>
                <a:lnTo>
                  <a:pt x="557637" y="1511049"/>
                </a:lnTo>
                <a:lnTo>
                  <a:pt x="508559" y="1520593"/>
                </a:lnTo>
                <a:lnTo>
                  <a:pt x="459033" y="1529331"/>
                </a:lnTo>
                <a:lnTo>
                  <a:pt x="409105" y="1537242"/>
                </a:lnTo>
                <a:lnTo>
                  <a:pt x="358820" y="1544304"/>
                </a:lnTo>
                <a:lnTo>
                  <a:pt x="308224" y="1550496"/>
                </a:lnTo>
                <a:lnTo>
                  <a:pt x="270104" y="1554540"/>
                </a:lnTo>
                <a:lnTo>
                  <a:pt x="231849" y="1558078"/>
                </a:lnTo>
                <a:lnTo>
                  <a:pt x="193481" y="1561099"/>
                </a:lnTo>
                <a:lnTo>
                  <a:pt x="155024" y="1563596"/>
                </a:lnTo>
                <a:lnTo>
                  <a:pt x="116474" y="1565546"/>
                </a:lnTo>
                <a:lnTo>
                  <a:pt x="114874" y="156562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0" y="3445143"/>
            <a:ext cx="106149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006" y="2526974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Action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15"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7459" y="1919585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6" y="1566231"/>
                </a:moveTo>
                <a:lnTo>
                  <a:pt x="1843868" y="1565703"/>
                </a:lnTo>
                <a:lnTo>
                  <a:pt x="1783145" y="1564132"/>
                </a:lnTo>
                <a:lnTo>
                  <a:pt x="1722533" y="1561542"/>
                </a:lnTo>
                <a:lnTo>
                  <a:pt x="1662085" y="1557955"/>
                </a:lnTo>
                <a:lnTo>
                  <a:pt x="1601857" y="1553393"/>
                </a:lnTo>
                <a:lnTo>
                  <a:pt x="1541904" y="1547881"/>
                </a:lnTo>
                <a:lnTo>
                  <a:pt x="1482282" y="1541439"/>
                </a:lnTo>
                <a:lnTo>
                  <a:pt x="1423044" y="1534091"/>
                </a:lnTo>
                <a:lnTo>
                  <a:pt x="1364247" y="1525860"/>
                </a:lnTo>
                <a:lnTo>
                  <a:pt x="1305944" y="1516767"/>
                </a:lnTo>
                <a:lnTo>
                  <a:pt x="1248193" y="1506837"/>
                </a:lnTo>
                <a:lnTo>
                  <a:pt x="1191046" y="1496090"/>
                </a:lnTo>
                <a:lnTo>
                  <a:pt x="1134560" y="1484551"/>
                </a:lnTo>
                <a:lnTo>
                  <a:pt x="1078789" y="1472242"/>
                </a:lnTo>
                <a:lnTo>
                  <a:pt x="1023789" y="1459185"/>
                </a:lnTo>
                <a:lnTo>
                  <a:pt x="969614" y="1445403"/>
                </a:lnTo>
                <a:lnTo>
                  <a:pt x="916320" y="1430919"/>
                </a:lnTo>
                <a:lnTo>
                  <a:pt x="863961" y="1415755"/>
                </a:lnTo>
                <a:lnTo>
                  <a:pt x="812593" y="1399934"/>
                </a:lnTo>
                <a:lnTo>
                  <a:pt x="762271" y="1383478"/>
                </a:lnTo>
                <a:lnTo>
                  <a:pt x="713050" y="1366411"/>
                </a:lnTo>
                <a:lnTo>
                  <a:pt x="664984" y="1348755"/>
                </a:lnTo>
                <a:lnTo>
                  <a:pt x="618129" y="1330533"/>
                </a:lnTo>
                <a:lnTo>
                  <a:pt x="572541" y="1311767"/>
                </a:lnTo>
                <a:lnTo>
                  <a:pt x="528273" y="1292479"/>
                </a:lnTo>
                <a:lnTo>
                  <a:pt x="485381" y="1272694"/>
                </a:lnTo>
                <a:lnTo>
                  <a:pt x="443920" y="1252432"/>
                </a:lnTo>
                <a:lnTo>
                  <a:pt x="403945" y="1231718"/>
                </a:lnTo>
                <a:lnTo>
                  <a:pt x="365512" y="1210573"/>
                </a:lnTo>
                <a:lnTo>
                  <a:pt x="328674" y="1189020"/>
                </a:lnTo>
                <a:lnTo>
                  <a:pt x="293488" y="1167082"/>
                </a:lnTo>
                <a:lnTo>
                  <a:pt x="260008" y="1144782"/>
                </a:lnTo>
                <a:lnTo>
                  <a:pt x="228290" y="1122141"/>
                </a:lnTo>
                <a:lnTo>
                  <a:pt x="170357" y="1075932"/>
                </a:lnTo>
                <a:lnTo>
                  <a:pt x="120130" y="1028635"/>
                </a:lnTo>
                <a:lnTo>
                  <a:pt x="78050" y="980432"/>
                </a:lnTo>
                <a:lnTo>
                  <a:pt x="44556" y="931504"/>
                </a:lnTo>
                <a:lnTo>
                  <a:pt x="20090" y="882033"/>
                </a:lnTo>
                <a:lnTo>
                  <a:pt x="5091" y="832198"/>
                </a:lnTo>
                <a:lnTo>
                  <a:pt x="0" y="782183"/>
                </a:lnTo>
                <a:lnTo>
                  <a:pt x="2190" y="749523"/>
                </a:lnTo>
                <a:lnTo>
                  <a:pt x="19310" y="684404"/>
                </a:lnTo>
                <a:lnTo>
                  <a:pt x="52599" y="619890"/>
                </a:lnTo>
                <a:lnTo>
                  <a:pt x="75000" y="587986"/>
                </a:lnTo>
                <a:lnTo>
                  <a:pt x="101076" y="556384"/>
                </a:lnTo>
                <a:lnTo>
                  <a:pt x="130705" y="525135"/>
                </a:lnTo>
                <a:lnTo>
                  <a:pt x="163763" y="494290"/>
                </a:lnTo>
                <a:lnTo>
                  <a:pt x="200128" y="463898"/>
                </a:lnTo>
                <a:lnTo>
                  <a:pt x="239678" y="434011"/>
                </a:lnTo>
                <a:lnTo>
                  <a:pt x="282291" y="404678"/>
                </a:lnTo>
                <a:lnTo>
                  <a:pt x="327843" y="375950"/>
                </a:lnTo>
                <a:lnTo>
                  <a:pt x="376213" y="347877"/>
                </a:lnTo>
                <a:lnTo>
                  <a:pt x="427277" y="320511"/>
                </a:lnTo>
                <a:lnTo>
                  <a:pt x="480914" y="293900"/>
                </a:lnTo>
                <a:lnTo>
                  <a:pt x="537001" y="268096"/>
                </a:lnTo>
                <a:lnTo>
                  <a:pt x="595416" y="243149"/>
                </a:lnTo>
                <a:lnTo>
                  <a:pt x="637156" y="226407"/>
                </a:lnTo>
                <a:lnTo>
                  <a:pt x="679912" y="210116"/>
                </a:lnTo>
                <a:lnTo>
                  <a:pt x="723643" y="194294"/>
                </a:lnTo>
                <a:lnTo>
                  <a:pt x="768309" y="178957"/>
                </a:lnTo>
                <a:lnTo>
                  <a:pt x="813869" y="164122"/>
                </a:lnTo>
                <a:lnTo>
                  <a:pt x="860282" y="149805"/>
                </a:lnTo>
                <a:lnTo>
                  <a:pt x="907509" y="136024"/>
                </a:lnTo>
                <a:lnTo>
                  <a:pt x="955508" y="122795"/>
                </a:lnTo>
                <a:lnTo>
                  <a:pt x="1004239" y="110134"/>
                </a:lnTo>
                <a:lnTo>
                  <a:pt x="1053661" y="98059"/>
                </a:lnTo>
                <a:lnTo>
                  <a:pt x="1103735" y="86586"/>
                </a:lnTo>
                <a:lnTo>
                  <a:pt x="1154419" y="75733"/>
                </a:lnTo>
                <a:lnTo>
                  <a:pt x="1205672" y="65514"/>
                </a:lnTo>
                <a:lnTo>
                  <a:pt x="1253735" y="56609"/>
                </a:lnTo>
                <a:lnTo>
                  <a:pt x="1302224" y="48280"/>
                </a:lnTo>
                <a:lnTo>
                  <a:pt x="1351104" y="40541"/>
                </a:lnTo>
                <a:lnTo>
                  <a:pt x="1400343" y="33404"/>
                </a:lnTo>
                <a:lnTo>
                  <a:pt x="1449906" y="26884"/>
                </a:lnTo>
                <a:lnTo>
                  <a:pt x="1499760" y="20993"/>
                </a:lnTo>
                <a:lnTo>
                  <a:pt x="1549871" y="15744"/>
                </a:lnTo>
                <a:lnTo>
                  <a:pt x="1593907" y="11690"/>
                </a:lnTo>
                <a:lnTo>
                  <a:pt x="1638099" y="8148"/>
                </a:lnTo>
                <a:lnTo>
                  <a:pt x="1682428" y="5125"/>
                </a:lnTo>
                <a:lnTo>
                  <a:pt x="1726871" y="2632"/>
                </a:lnTo>
                <a:lnTo>
                  <a:pt x="1771371" y="679"/>
                </a:lnTo>
                <a:lnTo>
                  <a:pt x="17909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244" y="1881424"/>
            <a:ext cx="1059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149" y="238456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State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6718" y="4990644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52400" y="123611"/>
            <a:ext cx="4495800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Reinforcement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229331"/>
            <a:ext cx="4680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8860" y="1046023"/>
            <a:ext cx="82943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Can we </a:t>
            </a:r>
            <a:r>
              <a:rPr dirty="0">
                <a:latin typeface="Arial"/>
                <a:cs typeface="Arial"/>
              </a:rPr>
              <a:t>compute </a:t>
            </a:r>
            <a:r>
              <a:rPr spc="-5" dirty="0">
                <a:latin typeface="Arial"/>
                <a:cs typeface="Arial"/>
              </a:rPr>
              <a:t>those quantities without </a:t>
            </a:r>
            <a:r>
              <a:rPr dirty="0">
                <a:latin typeface="Arial"/>
                <a:cs typeface="Arial"/>
              </a:rPr>
              <a:t>knowing </a:t>
            </a:r>
            <a:r>
              <a:rPr spc="-5" dirty="0">
                <a:latin typeface="Arial"/>
                <a:cs typeface="Arial"/>
              </a:rPr>
              <a:t>the transition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probabilities</a:t>
            </a:r>
            <a:r>
              <a:rPr spc="-5" dirty="0" smtClean="0">
                <a:latin typeface="Arial"/>
                <a:cs typeface="Arial"/>
              </a:rPr>
              <a:t>?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517" y="2633052"/>
            <a:ext cx="3152893" cy="49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4229100"/>
            <a:ext cx="4345416" cy="490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685800" y="2628900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Have: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1147" y="373728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Thus: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757" y="189946"/>
            <a:ext cx="486003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REINFORCE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64813" y="1226254"/>
            <a:ext cx="7868284" cy="14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Can we </a:t>
            </a:r>
            <a:r>
              <a:rPr dirty="0">
                <a:latin typeface="Arial"/>
                <a:cs typeface="Arial"/>
              </a:rPr>
              <a:t>compute </a:t>
            </a:r>
            <a:r>
              <a:rPr spc="-5" dirty="0">
                <a:latin typeface="Arial"/>
                <a:cs typeface="Arial"/>
              </a:rPr>
              <a:t>those quantities without </a:t>
            </a:r>
            <a:r>
              <a:rPr dirty="0">
                <a:latin typeface="Arial"/>
                <a:cs typeface="Arial"/>
              </a:rPr>
              <a:t>knowing </a:t>
            </a:r>
            <a:r>
              <a:rPr spc="-5" dirty="0">
                <a:latin typeface="Arial"/>
                <a:cs typeface="Arial"/>
              </a:rPr>
              <a:t>the transition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probabilities?</a:t>
            </a:r>
            <a:endParaRPr dirty="0">
              <a:latin typeface="Arial"/>
              <a:cs typeface="Arial"/>
            </a:endParaRPr>
          </a:p>
          <a:p>
            <a:pPr marL="12700" marR="6882765">
              <a:lnSpc>
                <a:spcPct val="201399"/>
              </a:lnSpc>
            </a:pPr>
            <a:r>
              <a:rPr spc="-95" dirty="0" smtClean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 </a:t>
            </a:r>
            <a:endParaRPr lang="de-DE" spc="-5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7517" y="2264717"/>
            <a:ext cx="3152893" cy="49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208814"/>
            <a:ext cx="4345416" cy="490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152" y="4152900"/>
            <a:ext cx="3217768" cy="490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0" y="2197877"/>
            <a:ext cx="204343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74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Doesn’t depend on  transition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probabilities!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609600" y="2233940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have: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09600" y="4120925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Thus: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2628" y="2996833"/>
            <a:ext cx="17595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differentiating: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90500"/>
            <a:ext cx="220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Intuition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44874" y="1273554"/>
                <a:ext cx="6507480" cy="252120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spc="-5" dirty="0" smtClean="0">
                    <a:latin typeface="Arial"/>
                    <a:cs typeface="Arial"/>
                  </a:rPr>
                  <a:t>Gradient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estimator:</a:t>
                </a:r>
                <a:endParaRPr lang="en-US" dirty="0">
                  <a:latin typeface="Arial"/>
                  <a:cs typeface="Arial"/>
                </a:endParaRPr>
              </a:p>
              <a:p>
                <a:pPr>
                  <a:spcBef>
                    <a:spcPts val="5"/>
                  </a:spcBef>
                </a:pPr>
                <a:endParaRPr lang="en-US" sz="1900" dirty="0">
                  <a:latin typeface="Times New Roman"/>
                  <a:cs typeface="Times New Roman"/>
                </a:endParaRPr>
              </a:p>
              <a:p>
                <a:pPr marL="12700"/>
                <a:r>
                  <a:rPr lang="en-US" b="1" spc="-5" dirty="0">
                    <a:latin typeface="Arial"/>
                    <a:cs typeface="Arial"/>
                  </a:rPr>
                  <a:t>Interpretation:</a:t>
                </a:r>
                <a:endParaRPr lang="en-US" dirty="0">
                  <a:latin typeface="Arial"/>
                  <a:cs typeface="Arial"/>
                </a:endParaRP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lang="en-US" spc="-5" dirty="0">
                    <a:latin typeface="Arial"/>
                    <a:cs typeface="Arial"/>
                  </a:rPr>
                  <a:t>If </a:t>
                </a:r>
                <a:r>
                  <a:rPr lang="en-US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pc="40" dirty="0" smtClean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pc="40" dirty="0">
                    <a:latin typeface="Arial"/>
                    <a:cs typeface="Arial"/>
                  </a:rPr>
                  <a:t>) </a:t>
                </a:r>
                <a:r>
                  <a:rPr lang="en-US" spc="-5" dirty="0">
                    <a:latin typeface="Arial"/>
                    <a:cs typeface="Arial"/>
                  </a:rPr>
                  <a:t>is high, push up the probabilities of the actions</a:t>
                </a:r>
                <a:r>
                  <a:rPr lang="en-US" spc="-9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seen</a:t>
                </a: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lang="en-US" spc="-5" dirty="0">
                    <a:latin typeface="Arial"/>
                    <a:cs typeface="Arial"/>
                  </a:rPr>
                  <a:t>If </a:t>
                </a:r>
                <a:r>
                  <a:rPr lang="en-US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pc="40" dirty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pc="40" dirty="0">
                    <a:latin typeface="Arial"/>
                    <a:cs typeface="Arial"/>
                  </a:rPr>
                  <a:t>) </a:t>
                </a:r>
                <a:r>
                  <a:rPr lang="en-US" spc="-5" dirty="0">
                    <a:latin typeface="Arial"/>
                    <a:cs typeface="Arial"/>
                  </a:rPr>
                  <a:t>is low, push down the probabilities of the actions</a:t>
                </a:r>
                <a:r>
                  <a:rPr lang="en-US" spc="-9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seen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4" y="1273554"/>
                <a:ext cx="6507480" cy="2521203"/>
              </a:xfrm>
              <a:prstGeom prst="rect">
                <a:avLst/>
              </a:prstGeom>
              <a:blipFill>
                <a:blip r:embed="rId3"/>
                <a:stretch>
                  <a:fillRect l="-2622" t="-2906" r="-3464" b="-6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3657600" y="1181100"/>
            <a:ext cx="3992291" cy="635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266700"/>
            <a:ext cx="2362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Intuition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44875" y="1273555"/>
                <a:ext cx="7915909" cy="39018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pc="-5" dirty="0">
                    <a:latin typeface="Arial"/>
                    <a:cs typeface="Arial"/>
                  </a:rPr>
                  <a:t>Gradient</a:t>
                </a:r>
                <a:r>
                  <a:rPr spc="-10" dirty="0">
                    <a:latin typeface="Arial"/>
                    <a:cs typeface="Arial"/>
                  </a:rPr>
                  <a:t> </a:t>
                </a:r>
                <a:r>
                  <a:rPr spc="-5" dirty="0">
                    <a:latin typeface="Arial"/>
                    <a:cs typeface="Arial"/>
                  </a:rPr>
                  <a:t>estimator:</a:t>
                </a:r>
                <a:endParaRPr dirty="0">
                  <a:latin typeface="Arial"/>
                  <a:cs typeface="Arial"/>
                </a:endParaRPr>
              </a:p>
              <a:p>
                <a:pPr>
                  <a:spcBef>
                    <a:spcPts val="5"/>
                  </a:spcBef>
                </a:pPr>
                <a:endParaRPr sz="1900" dirty="0">
                  <a:latin typeface="Times New Roman"/>
                  <a:cs typeface="Times New Roman"/>
                </a:endParaRPr>
              </a:p>
              <a:p>
                <a:pPr marL="12700"/>
                <a:r>
                  <a:rPr b="1" spc="-5" dirty="0">
                    <a:latin typeface="Arial"/>
                    <a:cs typeface="Arial"/>
                  </a:rPr>
                  <a:t>Interpretation:</a:t>
                </a:r>
                <a:endParaRPr dirty="0">
                  <a:latin typeface="Arial"/>
                  <a:cs typeface="Arial"/>
                </a:endParaRP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spc="-5" dirty="0">
                    <a:latin typeface="Arial"/>
                    <a:cs typeface="Arial"/>
                  </a:rPr>
                  <a:t>If </a:t>
                </a:r>
                <a:r>
                  <a:rPr lang="en-US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pc="40" dirty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pc="40" dirty="0">
                    <a:latin typeface="Arial"/>
                    <a:cs typeface="Arial"/>
                  </a:rPr>
                  <a:t>) </a:t>
                </a:r>
                <a:r>
                  <a:rPr spc="-5" dirty="0">
                    <a:latin typeface="Arial"/>
                    <a:cs typeface="Arial"/>
                  </a:rPr>
                  <a:t>is high, push up the probabilities of the actions</a:t>
                </a:r>
                <a:r>
                  <a:rPr spc="-65" dirty="0">
                    <a:latin typeface="Arial"/>
                    <a:cs typeface="Arial"/>
                  </a:rPr>
                  <a:t> </a:t>
                </a:r>
                <a:r>
                  <a:rPr dirty="0">
                    <a:latin typeface="Arial"/>
                    <a:cs typeface="Arial"/>
                  </a:rPr>
                  <a:t>seen</a:t>
                </a: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spc="-5" dirty="0">
                    <a:latin typeface="Arial"/>
                    <a:cs typeface="Arial"/>
                  </a:rPr>
                  <a:t>If </a:t>
                </a:r>
                <a:r>
                  <a:rPr lang="en-US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pc="40" dirty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pc="40" dirty="0">
                    <a:latin typeface="Arial"/>
                    <a:cs typeface="Arial"/>
                  </a:rPr>
                  <a:t>) </a:t>
                </a:r>
                <a:r>
                  <a:rPr spc="-5" dirty="0">
                    <a:latin typeface="Arial"/>
                    <a:cs typeface="Arial"/>
                  </a:rPr>
                  <a:t>is low, push down the probabilities of the actions</a:t>
                </a:r>
                <a:r>
                  <a:rPr spc="-65" dirty="0">
                    <a:latin typeface="Arial"/>
                    <a:cs typeface="Arial"/>
                  </a:rPr>
                  <a:t> </a:t>
                </a:r>
                <a:r>
                  <a:rPr dirty="0">
                    <a:latin typeface="Arial"/>
                    <a:cs typeface="Arial"/>
                  </a:rPr>
                  <a:t>seen</a:t>
                </a:r>
              </a:p>
              <a:p>
                <a:pPr>
                  <a:spcBef>
                    <a:spcPts val="45"/>
                  </a:spcBef>
                </a:pPr>
                <a:endParaRPr sz="1850" dirty="0">
                  <a:latin typeface="Times New Roman"/>
                  <a:cs typeface="Times New Roman"/>
                </a:endParaRPr>
              </a:p>
              <a:p>
                <a:pPr marL="12700" marR="5080">
                  <a:lnSpc>
                    <a:spcPct val="100699"/>
                  </a:lnSpc>
                </a:pPr>
                <a:r>
                  <a:rPr dirty="0">
                    <a:latin typeface="Arial"/>
                    <a:cs typeface="Arial"/>
                  </a:rPr>
                  <a:t>Might seem simplistic </a:t>
                </a:r>
                <a:r>
                  <a:rPr spc="-5" dirty="0">
                    <a:latin typeface="Arial"/>
                    <a:cs typeface="Arial"/>
                  </a:rPr>
                  <a:t>to </a:t>
                </a:r>
                <a:r>
                  <a:rPr dirty="0">
                    <a:latin typeface="Arial"/>
                    <a:cs typeface="Arial"/>
                  </a:rPr>
                  <a:t>say </a:t>
                </a:r>
                <a:r>
                  <a:rPr spc="-5" dirty="0">
                    <a:latin typeface="Arial"/>
                    <a:cs typeface="Arial"/>
                  </a:rPr>
                  <a:t>that if </a:t>
                </a:r>
                <a:r>
                  <a:rPr dirty="0">
                    <a:latin typeface="Arial"/>
                    <a:cs typeface="Arial"/>
                  </a:rPr>
                  <a:t>a </a:t>
                </a:r>
                <a:r>
                  <a:rPr spc="-5" dirty="0">
                    <a:latin typeface="Arial"/>
                    <a:cs typeface="Arial"/>
                  </a:rPr>
                  <a:t>trajectory is good then all its actions were  good. </a:t>
                </a:r>
                <a:r>
                  <a:rPr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But in expectation, it averages</a:t>
                </a:r>
                <a:r>
                  <a:rPr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out!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5" y="1273555"/>
                <a:ext cx="7915909" cy="3901837"/>
              </a:xfrm>
              <a:prstGeom prst="rect">
                <a:avLst/>
              </a:prstGeom>
              <a:blipFill>
                <a:blip r:embed="rId3"/>
                <a:stretch>
                  <a:fillRect l="-2156" t="-1875" r="-539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3657600" y="1265702"/>
            <a:ext cx="3992291" cy="635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52908"/>
            <a:ext cx="213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Intuition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44875" y="1273555"/>
                <a:ext cx="7915909" cy="39305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pc="-5" dirty="0">
                    <a:latin typeface="Arial"/>
                    <a:cs typeface="Arial"/>
                  </a:rPr>
                  <a:t>Gradient</a:t>
                </a:r>
                <a:r>
                  <a:rPr spc="-10" dirty="0">
                    <a:latin typeface="Arial"/>
                    <a:cs typeface="Arial"/>
                  </a:rPr>
                  <a:t> </a:t>
                </a:r>
                <a:r>
                  <a:rPr spc="-5" dirty="0">
                    <a:latin typeface="Arial"/>
                    <a:cs typeface="Arial"/>
                  </a:rPr>
                  <a:t>estimator:</a:t>
                </a:r>
                <a:endParaRPr dirty="0">
                  <a:latin typeface="Arial"/>
                  <a:cs typeface="Arial"/>
                </a:endParaRPr>
              </a:p>
              <a:p>
                <a:pPr>
                  <a:spcBef>
                    <a:spcPts val="5"/>
                  </a:spcBef>
                </a:pPr>
                <a:endParaRPr sz="1900" dirty="0">
                  <a:latin typeface="Times New Roman"/>
                  <a:cs typeface="Times New Roman"/>
                </a:endParaRPr>
              </a:p>
              <a:p>
                <a:pPr marL="12700"/>
                <a:r>
                  <a:rPr sz="1800" b="1" spc="-5" dirty="0">
                    <a:latin typeface="Arial"/>
                    <a:cs typeface="Arial"/>
                  </a:rPr>
                  <a:t>Interpretation:</a:t>
                </a:r>
                <a:endParaRPr sz="1800" dirty="0">
                  <a:latin typeface="Arial"/>
                  <a:cs typeface="Arial"/>
                </a:endParaRP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sz="1800" spc="-5" dirty="0">
                    <a:latin typeface="Arial"/>
                    <a:cs typeface="Arial"/>
                  </a:rPr>
                  <a:t>If </a:t>
                </a:r>
                <a:r>
                  <a:rPr lang="en-US" sz="1800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pc="40" dirty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z="1800" spc="40" dirty="0">
                    <a:latin typeface="Arial"/>
                    <a:cs typeface="Arial"/>
                  </a:rPr>
                  <a:t>) </a:t>
                </a:r>
                <a:r>
                  <a:rPr sz="1800" spc="-5" dirty="0">
                    <a:latin typeface="Arial"/>
                    <a:cs typeface="Arial"/>
                  </a:rPr>
                  <a:t>is high, push up the probabilities of the actions</a:t>
                </a:r>
                <a:r>
                  <a:rPr sz="1800" spc="-65" dirty="0">
                    <a:latin typeface="Arial"/>
                    <a:cs typeface="Arial"/>
                  </a:rPr>
                  <a:t> </a:t>
                </a:r>
                <a:r>
                  <a:rPr sz="1800" dirty="0">
                    <a:latin typeface="Arial"/>
                    <a:cs typeface="Arial"/>
                  </a:rPr>
                  <a:t>seen</a:t>
                </a:r>
              </a:p>
              <a:p>
                <a:pPr marL="469900" indent="-304800">
                  <a:spcBef>
                    <a:spcPts val="15"/>
                  </a:spcBef>
                  <a:buChar char="-"/>
                  <a:tabLst>
                    <a:tab pos="469265" algn="l"/>
                    <a:tab pos="469900" algn="l"/>
                  </a:tabLst>
                </a:pPr>
                <a:r>
                  <a:rPr sz="1800" spc="-5" dirty="0">
                    <a:latin typeface="Arial"/>
                    <a:cs typeface="Arial"/>
                  </a:rPr>
                  <a:t>If </a:t>
                </a:r>
                <a:r>
                  <a:rPr lang="en-US" sz="1800" spc="40" dirty="0">
                    <a:latin typeface="Arial"/>
                    <a:cs typeface="Arial"/>
                  </a:rPr>
                  <a:t>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pc="40" dirty="0">
                        <a:latin typeface="Cambria Math" panose="02040503050406030204" pitchFamily="18" charset="0"/>
                        <a:cs typeface="Arial"/>
                      </a:rPr>
                      <m:t>τ</m:t>
                    </m:r>
                  </m:oMath>
                </a14:m>
                <a:r>
                  <a:rPr lang="en-US" sz="1800" spc="40" dirty="0">
                    <a:latin typeface="Arial"/>
                    <a:cs typeface="Arial"/>
                  </a:rPr>
                  <a:t>) </a:t>
                </a:r>
                <a:r>
                  <a:rPr sz="1800" spc="-5" dirty="0">
                    <a:latin typeface="Arial"/>
                    <a:cs typeface="Arial"/>
                  </a:rPr>
                  <a:t>is low, push down the probabilities of the actions</a:t>
                </a:r>
                <a:r>
                  <a:rPr sz="1800" spc="-65" dirty="0">
                    <a:latin typeface="Arial"/>
                    <a:cs typeface="Arial"/>
                  </a:rPr>
                  <a:t> </a:t>
                </a:r>
                <a:r>
                  <a:rPr sz="1800" dirty="0">
                    <a:latin typeface="Arial"/>
                    <a:cs typeface="Arial"/>
                  </a:rPr>
                  <a:t>seen</a:t>
                </a:r>
              </a:p>
              <a:p>
                <a:pPr>
                  <a:spcBef>
                    <a:spcPts val="45"/>
                  </a:spcBef>
                </a:pPr>
                <a:endParaRPr sz="1800" dirty="0">
                  <a:latin typeface="Times New Roman"/>
                  <a:cs typeface="Times New Roman"/>
                </a:endParaRPr>
              </a:p>
              <a:p>
                <a:pPr marL="12700" marR="5080">
                  <a:lnSpc>
                    <a:spcPct val="100699"/>
                  </a:lnSpc>
                </a:pPr>
                <a:r>
                  <a:rPr sz="1800" dirty="0">
                    <a:latin typeface="Arial"/>
                    <a:cs typeface="Arial"/>
                  </a:rPr>
                  <a:t>Might seem simplistic </a:t>
                </a:r>
                <a:r>
                  <a:rPr sz="1800" spc="-5" dirty="0">
                    <a:latin typeface="Arial"/>
                    <a:cs typeface="Arial"/>
                  </a:rPr>
                  <a:t>to </a:t>
                </a:r>
                <a:r>
                  <a:rPr sz="1800" dirty="0">
                    <a:latin typeface="Arial"/>
                    <a:cs typeface="Arial"/>
                  </a:rPr>
                  <a:t>say </a:t>
                </a:r>
                <a:r>
                  <a:rPr sz="1800" spc="-5" dirty="0">
                    <a:latin typeface="Arial"/>
                    <a:cs typeface="Arial"/>
                  </a:rPr>
                  <a:t>that if </a:t>
                </a:r>
                <a:r>
                  <a:rPr sz="1800" dirty="0">
                    <a:latin typeface="Arial"/>
                    <a:cs typeface="Arial"/>
                  </a:rPr>
                  <a:t>a </a:t>
                </a:r>
                <a:r>
                  <a:rPr sz="1800" spc="-5" dirty="0">
                    <a:latin typeface="Arial"/>
                    <a:cs typeface="Arial"/>
                  </a:rPr>
                  <a:t>trajectory is good then all its actions were  good. </a:t>
                </a:r>
                <a:r>
                  <a:rPr sz="1800"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But in expectation, it averages</a:t>
                </a:r>
                <a:r>
                  <a:rPr sz="1800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sz="1800"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out!</a:t>
                </a:r>
                <a:endParaRPr sz="1800" dirty="0">
                  <a:latin typeface="Arial"/>
                  <a:cs typeface="Arial"/>
                </a:endParaRPr>
              </a:p>
              <a:p>
                <a:pPr>
                  <a:spcBef>
                    <a:spcPts val="35"/>
                  </a:spcBef>
                </a:pPr>
                <a:endParaRPr sz="2450" dirty="0">
                  <a:latin typeface="Times New Roman"/>
                  <a:cs typeface="Times New Roman"/>
                </a:endParaRPr>
              </a:p>
              <a:p>
                <a:pPr marL="12700" marR="330200">
                  <a:lnSpc>
                    <a:spcPct val="100699"/>
                  </a:lnSpc>
                </a:pP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However, this also </a:t>
                </a:r>
                <a:r>
                  <a:rPr dirty="0">
                    <a:solidFill>
                      <a:srgbClr val="FF0000"/>
                    </a:solidFill>
                    <a:latin typeface="Arial"/>
                    <a:cs typeface="Arial"/>
                  </a:rPr>
                  <a:t>suffers </a:t>
                </a: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from high </a:t>
                </a:r>
                <a:r>
                  <a:rPr dirty="0">
                    <a:solidFill>
                      <a:srgbClr val="FF0000"/>
                    </a:solidFill>
                    <a:latin typeface="Arial"/>
                    <a:cs typeface="Arial"/>
                  </a:rPr>
                  <a:t>variance </a:t>
                </a: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because </a:t>
                </a:r>
                <a:r>
                  <a:rPr dirty="0">
                    <a:solidFill>
                      <a:srgbClr val="FF0000"/>
                    </a:solidFill>
                    <a:latin typeface="Arial"/>
                    <a:cs typeface="Arial"/>
                  </a:rPr>
                  <a:t>credit </a:t>
                </a: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assignment is  </a:t>
                </a:r>
                <a:r>
                  <a:rPr dirty="0">
                    <a:solidFill>
                      <a:srgbClr val="FF0000"/>
                    </a:solidFill>
                    <a:latin typeface="Arial"/>
                    <a:cs typeface="Arial"/>
                  </a:rPr>
                  <a:t>really </a:t>
                </a: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hard. Can we help the</a:t>
                </a:r>
                <a:r>
                  <a:rPr spc="-2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estimator?</a:t>
                </a:r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5" y="1273555"/>
                <a:ext cx="7915909" cy="3930563"/>
              </a:xfrm>
              <a:prstGeom prst="rect">
                <a:avLst/>
              </a:prstGeom>
              <a:blipFill>
                <a:blip r:embed="rId3"/>
                <a:stretch>
                  <a:fillRect l="-2156" t="-1860" r="-2925" b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3505200" y="1273555"/>
            <a:ext cx="3992291" cy="635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14300"/>
            <a:ext cx="3195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Variance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219" y="2476500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Gradient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estimator: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2626069"/>
            <a:ext cx="3992291" cy="63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92498"/>
            <a:ext cx="3962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Variance</a:t>
            </a:r>
            <a:r>
              <a:rPr sz="3000" spc="-90" dirty="0"/>
              <a:t> </a:t>
            </a:r>
            <a:r>
              <a:rPr sz="300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298454"/>
            <a:ext cx="7490459" cy="1426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Gradient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estimator: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b="1" spc="-5" dirty="0">
                <a:latin typeface="Arial"/>
                <a:cs typeface="Arial"/>
              </a:rPr>
              <a:t>First idea: </a:t>
            </a:r>
            <a:r>
              <a:rPr spc="-5" dirty="0">
                <a:latin typeface="Arial"/>
                <a:cs typeface="Arial"/>
              </a:rPr>
              <a:t>Push up probabilities of an action </a:t>
            </a:r>
            <a:r>
              <a:rPr dirty="0">
                <a:latin typeface="Arial"/>
                <a:cs typeface="Arial"/>
              </a:rPr>
              <a:t>seen, </a:t>
            </a:r>
            <a:r>
              <a:rPr spc="-5" dirty="0">
                <a:latin typeface="Arial"/>
                <a:cs typeface="Arial"/>
              </a:rPr>
              <a:t>only by the </a:t>
            </a:r>
            <a:r>
              <a:rPr dirty="0">
                <a:latin typeface="Arial"/>
                <a:cs typeface="Arial"/>
              </a:rPr>
              <a:t>cumulative  </a:t>
            </a:r>
            <a:r>
              <a:rPr spc="-5" dirty="0">
                <a:latin typeface="Arial"/>
                <a:cs typeface="Arial"/>
              </a:rPr>
              <a:t>future </a:t>
            </a:r>
            <a:r>
              <a:rPr dirty="0">
                <a:latin typeface="Arial"/>
                <a:cs typeface="Arial"/>
              </a:rPr>
              <a:t>reward </a:t>
            </a:r>
            <a:r>
              <a:rPr spc="-5" dirty="0">
                <a:latin typeface="Arial"/>
                <a:cs typeface="Arial"/>
              </a:rPr>
              <a:t>from 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state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543300"/>
            <a:ext cx="3893142" cy="81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1276499"/>
            <a:ext cx="3992291" cy="635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99091" y="193158"/>
            <a:ext cx="4114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Variance</a:t>
            </a:r>
            <a:r>
              <a:rPr sz="3000" spc="-90" dirty="0"/>
              <a:t> </a:t>
            </a:r>
            <a:r>
              <a:rPr sz="300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1" y="1145531"/>
            <a:ext cx="7490459" cy="151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Gradient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estimator: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2000" b="1" spc="-5" dirty="0">
                <a:latin typeface="Arial"/>
                <a:cs typeface="Arial"/>
              </a:rPr>
              <a:t>First idea: </a:t>
            </a:r>
            <a:r>
              <a:rPr sz="2000" spc="-5" dirty="0">
                <a:latin typeface="Arial"/>
                <a:cs typeface="Arial"/>
              </a:rPr>
              <a:t>Push up probabilities of an action </a:t>
            </a:r>
            <a:r>
              <a:rPr sz="2000" dirty="0">
                <a:latin typeface="Arial"/>
                <a:cs typeface="Arial"/>
              </a:rPr>
              <a:t>seen, </a:t>
            </a:r>
            <a:r>
              <a:rPr sz="2000" spc="-5" dirty="0">
                <a:latin typeface="Arial"/>
                <a:cs typeface="Arial"/>
              </a:rPr>
              <a:t>only by the </a:t>
            </a:r>
            <a:r>
              <a:rPr sz="2000" dirty="0">
                <a:latin typeface="Arial"/>
                <a:cs typeface="Arial"/>
              </a:rPr>
              <a:t>cumulative  </a:t>
            </a:r>
            <a:r>
              <a:rPr sz="2000" spc="-5" dirty="0">
                <a:latin typeface="Arial"/>
                <a:cs typeface="Arial"/>
              </a:rPr>
              <a:t>future </a:t>
            </a:r>
            <a:r>
              <a:rPr sz="2000" dirty="0">
                <a:latin typeface="Arial"/>
                <a:cs typeface="Arial"/>
              </a:rPr>
              <a:t>reward </a:t>
            </a:r>
            <a:r>
              <a:rPr sz="2000" spc="-5" dirty="0">
                <a:latin typeface="Arial"/>
                <a:cs typeface="Arial"/>
              </a:rPr>
              <a:t>from 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427" y="3679931"/>
            <a:ext cx="619696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Second idea: </a:t>
            </a:r>
            <a:r>
              <a:rPr sz="2000" spc="-5" dirty="0">
                <a:latin typeface="Arial"/>
                <a:cs typeface="Arial"/>
              </a:rPr>
              <a:t>Use discount </a:t>
            </a:r>
            <a:r>
              <a:rPr sz="2000" spc="-5" dirty="0" smtClean="0">
                <a:latin typeface="Arial"/>
                <a:cs typeface="Arial"/>
              </a:rPr>
              <a:t>factor</a:t>
            </a:r>
            <a:r>
              <a:rPr sz="2000" spc="-14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ignore delayed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effects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7561" y="4237896"/>
            <a:ext cx="4368066" cy="81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8945" y="2686096"/>
            <a:ext cx="3893142" cy="812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1909" y="1107139"/>
            <a:ext cx="3992291" cy="635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5638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Variance </a:t>
            </a:r>
            <a:r>
              <a:rPr sz="3000" dirty="0"/>
              <a:t>reduction:</a:t>
            </a:r>
            <a:r>
              <a:rPr sz="3000" spc="-90" dirty="0"/>
              <a:t> </a:t>
            </a:r>
            <a:r>
              <a:rPr sz="3000" spc="-5" dirty="0"/>
              <a:t>Baseline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459840"/>
            <a:ext cx="7818120" cy="276139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21970" algn="just">
              <a:lnSpc>
                <a:spcPct val="100699"/>
              </a:lnSpc>
              <a:spcBef>
                <a:spcPts val="85"/>
              </a:spcBef>
            </a:pPr>
            <a:r>
              <a:rPr sz="2000" b="1" spc="-5" dirty="0">
                <a:latin typeface="Arial"/>
                <a:cs typeface="Arial"/>
              </a:rPr>
              <a:t>Problem: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raw value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trajectory isn’t necessarily </a:t>
            </a:r>
            <a:r>
              <a:rPr sz="2000" dirty="0">
                <a:latin typeface="Arial"/>
                <a:cs typeface="Arial"/>
              </a:rPr>
              <a:t>meaningful. </a:t>
            </a:r>
            <a:r>
              <a:rPr sz="2000" spc="-5" dirty="0">
                <a:latin typeface="Arial"/>
                <a:cs typeface="Arial"/>
              </a:rPr>
              <a:t>For  example, if </a:t>
            </a:r>
            <a:r>
              <a:rPr sz="2000" dirty="0">
                <a:latin typeface="Arial"/>
                <a:cs typeface="Arial"/>
              </a:rPr>
              <a:t>rewards </a:t>
            </a:r>
            <a:r>
              <a:rPr sz="2000" spc="-5" dirty="0">
                <a:latin typeface="Arial"/>
                <a:cs typeface="Arial"/>
              </a:rPr>
              <a:t>are all positive, </a:t>
            </a:r>
            <a:r>
              <a:rPr sz="2000" dirty="0">
                <a:latin typeface="Arial"/>
                <a:cs typeface="Arial"/>
              </a:rPr>
              <a:t>you keep </a:t>
            </a:r>
            <a:r>
              <a:rPr sz="2000" spc="-5" dirty="0">
                <a:latin typeface="Arial"/>
                <a:cs typeface="Arial"/>
              </a:rPr>
              <a:t>pushing up probabilities of  actions.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2000" b="1" spc="-5" dirty="0">
                <a:latin typeface="Arial"/>
                <a:cs typeface="Arial"/>
              </a:rPr>
              <a:t>What is important </a:t>
            </a:r>
            <a:r>
              <a:rPr sz="2000" b="1" dirty="0">
                <a:latin typeface="Arial"/>
                <a:cs typeface="Arial"/>
              </a:rPr>
              <a:t>then? </a:t>
            </a:r>
            <a:r>
              <a:rPr sz="2000" spc="-5" dirty="0">
                <a:latin typeface="Arial"/>
                <a:cs typeface="Arial"/>
              </a:rPr>
              <a:t>Whether </a:t>
            </a:r>
            <a:r>
              <a:rPr sz="2000" dirty="0">
                <a:latin typeface="Arial"/>
                <a:cs typeface="Arial"/>
              </a:rPr>
              <a:t>a reward </a:t>
            </a:r>
            <a:r>
              <a:rPr sz="2000" spc="-5" dirty="0">
                <a:latin typeface="Arial"/>
                <a:cs typeface="Arial"/>
              </a:rPr>
              <a:t>is better or worse than what </a:t>
            </a:r>
            <a:r>
              <a:rPr sz="2000" dirty="0">
                <a:latin typeface="Arial"/>
                <a:cs typeface="Arial"/>
              </a:rPr>
              <a:t>you  </a:t>
            </a:r>
            <a:r>
              <a:rPr sz="2000" spc="-5" dirty="0">
                <a:latin typeface="Arial"/>
                <a:cs typeface="Arial"/>
              </a:rPr>
              <a:t>expect 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821814">
              <a:lnSpc>
                <a:spcPct val="100699"/>
              </a:lnSpc>
            </a:pPr>
            <a:r>
              <a:rPr sz="2000" b="1" spc="-5" dirty="0">
                <a:latin typeface="Arial"/>
                <a:cs typeface="Arial"/>
              </a:rPr>
              <a:t>Idea: </a:t>
            </a:r>
            <a:r>
              <a:rPr sz="2000" spc="-5" dirty="0">
                <a:latin typeface="Arial"/>
                <a:cs typeface="Arial"/>
              </a:rPr>
              <a:t>Introduce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baseline function dependent on the </a:t>
            </a:r>
            <a:r>
              <a:rPr sz="2000" dirty="0">
                <a:latin typeface="Arial"/>
                <a:cs typeface="Arial"/>
              </a:rPr>
              <a:t>state.  </a:t>
            </a:r>
            <a:r>
              <a:rPr sz="2000" spc="-5" dirty="0">
                <a:latin typeface="Arial"/>
                <a:cs typeface="Arial"/>
              </a:rPr>
              <a:t>Concretely, estimator 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now: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6127" y="4457700"/>
            <a:ext cx="4812315" cy="766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4" y="188558"/>
            <a:ext cx="491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How to </a:t>
            </a:r>
            <a:r>
              <a:rPr sz="3000" dirty="0">
                <a:latin typeface="Arial"/>
                <a:cs typeface="Arial"/>
              </a:rPr>
              <a:t>choose </a:t>
            </a:r>
            <a:r>
              <a:rPr sz="3000" spc="-5" dirty="0">
                <a:latin typeface="Arial"/>
                <a:cs typeface="Arial"/>
              </a:rPr>
              <a:t>the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baseline?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7806" y="1762849"/>
            <a:ext cx="4812315" cy="766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7116" y="3314700"/>
            <a:ext cx="756793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/>
                <a:cs typeface="Arial"/>
              </a:rPr>
              <a:t>A simple </a:t>
            </a:r>
            <a:r>
              <a:rPr spc="-5" dirty="0">
                <a:latin typeface="Arial"/>
                <a:cs typeface="Arial"/>
              </a:rPr>
              <a:t>baseline: </a:t>
            </a:r>
            <a:r>
              <a:rPr dirty="0">
                <a:latin typeface="Arial"/>
                <a:cs typeface="Arial"/>
              </a:rPr>
              <a:t>constant moving </a:t>
            </a:r>
            <a:r>
              <a:rPr spc="-5" dirty="0">
                <a:latin typeface="Arial"/>
                <a:cs typeface="Arial"/>
              </a:rPr>
              <a:t>average of </a:t>
            </a:r>
            <a:r>
              <a:rPr dirty="0">
                <a:latin typeface="Arial"/>
                <a:cs typeface="Arial"/>
              </a:rPr>
              <a:t>rewards </a:t>
            </a:r>
            <a:r>
              <a:rPr spc="-5" dirty="0">
                <a:latin typeface="Arial"/>
                <a:cs typeface="Arial"/>
              </a:rPr>
              <a:t>experienced </a:t>
            </a:r>
            <a:r>
              <a:rPr dirty="0">
                <a:latin typeface="Arial"/>
                <a:cs typeface="Arial"/>
              </a:rPr>
              <a:t>so </a:t>
            </a:r>
            <a:r>
              <a:rPr spc="-5" dirty="0">
                <a:latin typeface="Arial"/>
                <a:cs typeface="Arial"/>
              </a:rPr>
              <a:t>far  from all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trajectories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7" y="1579273"/>
            <a:ext cx="1922473" cy="564898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67" y="3147395"/>
            <a:ext cx="2029771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64" y="1920521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2" y="5857"/>
                </a:lnTo>
                <a:lnTo>
                  <a:pt x="234985" y="10328"/>
                </a:lnTo>
                <a:lnTo>
                  <a:pt x="293229" y="16006"/>
                </a:lnTo>
                <a:lnTo>
                  <a:pt x="351140" y="22858"/>
                </a:lnTo>
                <a:lnTo>
                  <a:pt x="408649" y="30853"/>
                </a:lnTo>
                <a:lnTo>
                  <a:pt x="465691" y="39960"/>
                </a:lnTo>
                <a:lnTo>
                  <a:pt x="522198" y="50145"/>
                </a:lnTo>
                <a:lnTo>
                  <a:pt x="578104" y="61379"/>
                </a:lnTo>
                <a:lnTo>
                  <a:pt x="633342" y="73628"/>
                </a:lnTo>
                <a:lnTo>
                  <a:pt x="687844" y="86862"/>
                </a:lnTo>
                <a:lnTo>
                  <a:pt x="741545" y="101048"/>
                </a:lnTo>
                <a:lnTo>
                  <a:pt x="794378" y="116155"/>
                </a:lnTo>
                <a:lnTo>
                  <a:pt x="846275" y="132151"/>
                </a:lnTo>
                <a:lnTo>
                  <a:pt x="897170" y="149003"/>
                </a:lnTo>
                <a:lnTo>
                  <a:pt x="946996" y="166682"/>
                </a:lnTo>
                <a:lnTo>
                  <a:pt x="995686" y="185154"/>
                </a:lnTo>
                <a:lnTo>
                  <a:pt x="1043174" y="204388"/>
                </a:lnTo>
                <a:lnTo>
                  <a:pt x="1089393" y="224352"/>
                </a:lnTo>
                <a:lnTo>
                  <a:pt x="1134275" y="245015"/>
                </a:lnTo>
                <a:lnTo>
                  <a:pt x="1177755" y="266344"/>
                </a:lnTo>
                <a:lnTo>
                  <a:pt x="1219765" y="288308"/>
                </a:lnTo>
                <a:lnTo>
                  <a:pt x="1260239" y="310876"/>
                </a:lnTo>
                <a:lnTo>
                  <a:pt x="1299109" y="334015"/>
                </a:lnTo>
                <a:lnTo>
                  <a:pt x="1336310" y="357694"/>
                </a:lnTo>
                <a:lnTo>
                  <a:pt x="1371774" y="381880"/>
                </a:lnTo>
                <a:lnTo>
                  <a:pt x="1405434" y="406543"/>
                </a:lnTo>
                <a:lnTo>
                  <a:pt x="1437223" y="431650"/>
                </a:lnTo>
                <a:lnTo>
                  <a:pt x="1467076" y="457171"/>
                </a:lnTo>
                <a:lnTo>
                  <a:pt x="1520702" y="509322"/>
                </a:lnTo>
                <a:lnTo>
                  <a:pt x="1565779" y="562743"/>
                </a:lnTo>
                <a:lnTo>
                  <a:pt x="1601771" y="617180"/>
                </a:lnTo>
                <a:lnTo>
                  <a:pt x="1628144" y="672380"/>
                </a:lnTo>
                <a:lnTo>
                  <a:pt x="1644364" y="728087"/>
                </a:lnTo>
                <a:lnTo>
                  <a:pt x="1649896" y="784048"/>
                </a:lnTo>
                <a:lnTo>
                  <a:pt x="1647510" y="820790"/>
                </a:lnTo>
                <a:lnTo>
                  <a:pt x="1628845" y="893986"/>
                </a:lnTo>
                <a:lnTo>
                  <a:pt x="1612868" y="930296"/>
                </a:lnTo>
                <a:lnTo>
                  <a:pt x="1592662" y="966319"/>
                </a:lnTo>
                <a:lnTo>
                  <a:pt x="1568380" y="1001982"/>
                </a:lnTo>
                <a:lnTo>
                  <a:pt x="1540171" y="1037215"/>
                </a:lnTo>
                <a:lnTo>
                  <a:pt x="1508187" y="1071944"/>
                </a:lnTo>
                <a:lnTo>
                  <a:pt x="1472579" y="1106099"/>
                </a:lnTo>
                <a:lnTo>
                  <a:pt x="1433497" y="1139608"/>
                </a:lnTo>
                <a:lnTo>
                  <a:pt x="1391093" y="1172399"/>
                </a:lnTo>
                <a:lnTo>
                  <a:pt x="1345517" y="1204400"/>
                </a:lnTo>
                <a:lnTo>
                  <a:pt x="1296922" y="1235539"/>
                </a:lnTo>
                <a:lnTo>
                  <a:pt x="1245457" y="1265746"/>
                </a:lnTo>
                <a:lnTo>
                  <a:pt x="1191273" y="1294947"/>
                </a:lnTo>
                <a:lnTo>
                  <a:pt x="1134522" y="1323072"/>
                </a:lnTo>
                <a:lnTo>
                  <a:pt x="1091722" y="1342815"/>
                </a:lnTo>
                <a:lnTo>
                  <a:pt x="1047703" y="1361922"/>
                </a:lnTo>
                <a:lnTo>
                  <a:pt x="1002521" y="1380366"/>
                </a:lnTo>
                <a:lnTo>
                  <a:pt x="956236" y="1398118"/>
                </a:lnTo>
                <a:lnTo>
                  <a:pt x="908906" y="1415152"/>
                </a:lnTo>
                <a:lnTo>
                  <a:pt x="860588" y="1431439"/>
                </a:lnTo>
                <a:lnTo>
                  <a:pt x="811341" y="1446953"/>
                </a:lnTo>
                <a:lnTo>
                  <a:pt x="761222" y="1461666"/>
                </a:lnTo>
                <a:lnTo>
                  <a:pt x="710291" y="1475550"/>
                </a:lnTo>
                <a:lnTo>
                  <a:pt x="658606" y="1488577"/>
                </a:lnTo>
                <a:lnTo>
                  <a:pt x="606223" y="1500721"/>
                </a:lnTo>
                <a:lnTo>
                  <a:pt x="557637" y="1511049"/>
                </a:lnTo>
                <a:lnTo>
                  <a:pt x="508559" y="1520593"/>
                </a:lnTo>
                <a:lnTo>
                  <a:pt x="459033" y="1529331"/>
                </a:lnTo>
                <a:lnTo>
                  <a:pt x="409105" y="1537242"/>
                </a:lnTo>
                <a:lnTo>
                  <a:pt x="358820" y="1544304"/>
                </a:lnTo>
                <a:lnTo>
                  <a:pt x="308224" y="1550496"/>
                </a:lnTo>
                <a:lnTo>
                  <a:pt x="270104" y="1554540"/>
                </a:lnTo>
                <a:lnTo>
                  <a:pt x="231849" y="1558078"/>
                </a:lnTo>
                <a:lnTo>
                  <a:pt x="193481" y="1561099"/>
                </a:lnTo>
                <a:lnTo>
                  <a:pt x="155024" y="1563596"/>
                </a:lnTo>
                <a:lnTo>
                  <a:pt x="116474" y="1565546"/>
                </a:lnTo>
                <a:lnTo>
                  <a:pt x="114874" y="156562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0" y="3445143"/>
            <a:ext cx="106149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006" y="2526974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Action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15"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8321" y="1922412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6" y="1566231"/>
                </a:moveTo>
                <a:lnTo>
                  <a:pt x="1843868" y="1565703"/>
                </a:lnTo>
                <a:lnTo>
                  <a:pt x="1783145" y="1564132"/>
                </a:lnTo>
                <a:lnTo>
                  <a:pt x="1722533" y="1561542"/>
                </a:lnTo>
                <a:lnTo>
                  <a:pt x="1662085" y="1557955"/>
                </a:lnTo>
                <a:lnTo>
                  <a:pt x="1601857" y="1553393"/>
                </a:lnTo>
                <a:lnTo>
                  <a:pt x="1541904" y="1547881"/>
                </a:lnTo>
                <a:lnTo>
                  <a:pt x="1482282" y="1541439"/>
                </a:lnTo>
                <a:lnTo>
                  <a:pt x="1423044" y="1534091"/>
                </a:lnTo>
                <a:lnTo>
                  <a:pt x="1364247" y="1525860"/>
                </a:lnTo>
                <a:lnTo>
                  <a:pt x="1305944" y="1516767"/>
                </a:lnTo>
                <a:lnTo>
                  <a:pt x="1248193" y="1506837"/>
                </a:lnTo>
                <a:lnTo>
                  <a:pt x="1191046" y="1496090"/>
                </a:lnTo>
                <a:lnTo>
                  <a:pt x="1134560" y="1484551"/>
                </a:lnTo>
                <a:lnTo>
                  <a:pt x="1078789" y="1472242"/>
                </a:lnTo>
                <a:lnTo>
                  <a:pt x="1023789" y="1459185"/>
                </a:lnTo>
                <a:lnTo>
                  <a:pt x="969614" y="1445403"/>
                </a:lnTo>
                <a:lnTo>
                  <a:pt x="916320" y="1430919"/>
                </a:lnTo>
                <a:lnTo>
                  <a:pt x="863961" y="1415755"/>
                </a:lnTo>
                <a:lnTo>
                  <a:pt x="812593" y="1399934"/>
                </a:lnTo>
                <a:lnTo>
                  <a:pt x="762271" y="1383478"/>
                </a:lnTo>
                <a:lnTo>
                  <a:pt x="713050" y="1366411"/>
                </a:lnTo>
                <a:lnTo>
                  <a:pt x="664984" y="1348755"/>
                </a:lnTo>
                <a:lnTo>
                  <a:pt x="618129" y="1330533"/>
                </a:lnTo>
                <a:lnTo>
                  <a:pt x="572541" y="1311767"/>
                </a:lnTo>
                <a:lnTo>
                  <a:pt x="528273" y="1292479"/>
                </a:lnTo>
                <a:lnTo>
                  <a:pt x="485381" y="1272694"/>
                </a:lnTo>
                <a:lnTo>
                  <a:pt x="443920" y="1252432"/>
                </a:lnTo>
                <a:lnTo>
                  <a:pt x="403945" y="1231718"/>
                </a:lnTo>
                <a:lnTo>
                  <a:pt x="365512" y="1210573"/>
                </a:lnTo>
                <a:lnTo>
                  <a:pt x="328674" y="1189020"/>
                </a:lnTo>
                <a:lnTo>
                  <a:pt x="293488" y="1167082"/>
                </a:lnTo>
                <a:lnTo>
                  <a:pt x="260008" y="1144782"/>
                </a:lnTo>
                <a:lnTo>
                  <a:pt x="228290" y="1122141"/>
                </a:lnTo>
                <a:lnTo>
                  <a:pt x="170357" y="1075932"/>
                </a:lnTo>
                <a:lnTo>
                  <a:pt x="120130" y="1028635"/>
                </a:lnTo>
                <a:lnTo>
                  <a:pt x="78050" y="980432"/>
                </a:lnTo>
                <a:lnTo>
                  <a:pt x="44556" y="931504"/>
                </a:lnTo>
                <a:lnTo>
                  <a:pt x="20090" y="882033"/>
                </a:lnTo>
                <a:lnTo>
                  <a:pt x="5091" y="832198"/>
                </a:lnTo>
                <a:lnTo>
                  <a:pt x="0" y="782183"/>
                </a:lnTo>
                <a:lnTo>
                  <a:pt x="2190" y="749523"/>
                </a:lnTo>
                <a:lnTo>
                  <a:pt x="19310" y="684404"/>
                </a:lnTo>
                <a:lnTo>
                  <a:pt x="52599" y="619890"/>
                </a:lnTo>
                <a:lnTo>
                  <a:pt x="75000" y="587986"/>
                </a:lnTo>
                <a:lnTo>
                  <a:pt x="101076" y="556384"/>
                </a:lnTo>
                <a:lnTo>
                  <a:pt x="130705" y="525135"/>
                </a:lnTo>
                <a:lnTo>
                  <a:pt x="163763" y="494290"/>
                </a:lnTo>
                <a:lnTo>
                  <a:pt x="200128" y="463898"/>
                </a:lnTo>
                <a:lnTo>
                  <a:pt x="239678" y="434011"/>
                </a:lnTo>
                <a:lnTo>
                  <a:pt x="282291" y="404678"/>
                </a:lnTo>
                <a:lnTo>
                  <a:pt x="327843" y="375950"/>
                </a:lnTo>
                <a:lnTo>
                  <a:pt x="376213" y="347877"/>
                </a:lnTo>
                <a:lnTo>
                  <a:pt x="427277" y="320511"/>
                </a:lnTo>
                <a:lnTo>
                  <a:pt x="480914" y="293900"/>
                </a:lnTo>
                <a:lnTo>
                  <a:pt x="537001" y="268096"/>
                </a:lnTo>
                <a:lnTo>
                  <a:pt x="595416" y="243149"/>
                </a:lnTo>
                <a:lnTo>
                  <a:pt x="637156" y="226407"/>
                </a:lnTo>
                <a:lnTo>
                  <a:pt x="679912" y="210116"/>
                </a:lnTo>
                <a:lnTo>
                  <a:pt x="723643" y="194294"/>
                </a:lnTo>
                <a:lnTo>
                  <a:pt x="768309" y="178957"/>
                </a:lnTo>
                <a:lnTo>
                  <a:pt x="813869" y="164122"/>
                </a:lnTo>
                <a:lnTo>
                  <a:pt x="860282" y="149805"/>
                </a:lnTo>
                <a:lnTo>
                  <a:pt x="907509" y="136024"/>
                </a:lnTo>
                <a:lnTo>
                  <a:pt x="955508" y="122795"/>
                </a:lnTo>
                <a:lnTo>
                  <a:pt x="1004239" y="110134"/>
                </a:lnTo>
                <a:lnTo>
                  <a:pt x="1053661" y="98059"/>
                </a:lnTo>
                <a:lnTo>
                  <a:pt x="1103735" y="86586"/>
                </a:lnTo>
                <a:lnTo>
                  <a:pt x="1154419" y="75733"/>
                </a:lnTo>
                <a:lnTo>
                  <a:pt x="1205672" y="65514"/>
                </a:lnTo>
                <a:lnTo>
                  <a:pt x="1253735" y="56609"/>
                </a:lnTo>
                <a:lnTo>
                  <a:pt x="1302224" y="48280"/>
                </a:lnTo>
                <a:lnTo>
                  <a:pt x="1351104" y="40541"/>
                </a:lnTo>
                <a:lnTo>
                  <a:pt x="1400343" y="33404"/>
                </a:lnTo>
                <a:lnTo>
                  <a:pt x="1449906" y="26884"/>
                </a:lnTo>
                <a:lnTo>
                  <a:pt x="1499760" y="20993"/>
                </a:lnTo>
                <a:lnTo>
                  <a:pt x="1549871" y="15744"/>
                </a:lnTo>
                <a:lnTo>
                  <a:pt x="1593907" y="11690"/>
                </a:lnTo>
                <a:lnTo>
                  <a:pt x="1638099" y="8148"/>
                </a:lnTo>
                <a:lnTo>
                  <a:pt x="1682428" y="5125"/>
                </a:lnTo>
                <a:lnTo>
                  <a:pt x="1726871" y="2632"/>
                </a:lnTo>
                <a:lnTo>
                  <a:pt x="1771371" y="679"/>
                </a:lnTo>
                <a:lnTo>
                  <a:pt x="17909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9244" y="1881424"/>
            <a:ext cx="1059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149" y="238456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State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410" y="2375413"/>
            <a:ext cx="11910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 err="1" smtClean="0">
                <a:latin typeface="Arial"/>
                <a:cs typeface="Arial"/>
              </a:rPr>
              <a:t>Rewa</a:t>
            </a:r>
            <a:r>
              <a:rPr lang="de-DE" spc="-5" dirty="0" smtClean="0">
                <a:latin typeface="Arial"/>
                <a:cs typeface="Arial"/>
              </a:rPr>
              <a:t>r</a:t>
            </a:r>
            <a:r>
              <a:rPr spc="-5" dirty="0" smtClean="0">
                <a:latin typeface="Arial"/>
                <a:cs typeface="Arial"/>
              </a:rPr>
              <a:t>d</a:t>
            </a:r>
            <a:r>
              <a:rPr spc="-8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baseline="-30092" dirty="0">
                <a:latin typeface="Arial"/>
                <a:cs typeface="Arial"/>
              </a:rPr>
              <a:t>t</a:t>
            </a:r>
          </a:p>
        </p:txBody>
      </p:sp>
      <p:sp>
        <p:nvSpPr>
          <p:cNvPr id="11" name="object 11"/>
          <p:cNvSpPr/>
          <p:nvPr/>
        </p:nvSpPr>
        <p:spPr>
          <a:xfrm>
            <a:off x="1945370" y="1923480"/>
            <a:ext cx="1517650" cy="1565275"/>
          </a:xfrm>
          <a:custGeom>
            <a:avLst/>
            <a:gdLst/>
            <a:ahLst/>
            <a:cxnLst/>
            <a:rect l="l" t="t" r="r" b="b"/>
            <a:pathLst>
              <a:path w="1517650" h="1565275">
                <a:moveTo>
                  <a:pt x="1517596" y="1565164"/>
                </a:moveTo>
                <a:lnTo>
                  <a:pt x="1459240" y="1564397"/>
                </a:lnTo>
                <a:lnTo>
                  <a:pt x="1400960" y="1562124"/>
                </a:lnTo>
                <a:lnTo>
                  <a:pt x="1342833" y="1558383"/>
                </a:lnTo>
                <a:lnTo>
                  <a:pt x="1284937" y="1553215"/>
                </a:lnTo>
                <a:lnTo>
                  <a:pt x="1227347" y="1546659"/>
                </a:lnTo>
                <a:lnTo>
                  <a:pt x="1170140" y="1538755"/>
                </a:lnTo>
                <a:lnTo>
                  <a:pt x="1113394" y="1529543"/>
                </a:lnTo>
                <a:lnTo>
                  <a:pt x="1057185" y="1519061"/>
                </a:lnTo>
                <a:lnTo>
                  <a:pt x="1001590" y="1507351"/>
                </a:lnTo>
                <a:lnTo>
                  <a:pt x="946686" y="1494450"/>
                </a:lnTo>
                <a:lnTo>
                  <a:pt x="892549" y="1480400"/>
                </a:lnTo>
                <a:lnTo>
                  <a:pt x="839257" y="1465240"/>
                </a:lnTo>
                <a:lnTo>
                  <a:pt x="786885" y="1449009"/>
                </a:lnTo>
                <a:lnTo>
                  <a:pt x="735511" y="1431746"/>
                </a:lnTo>
                <a:lnTo>
                  <a:pt x="685212" y="1413493"/>
                </a:lnTo>
                <a:lnTo>
                  <a:pt x="636064" y="1394288"/>
                </a:lnTo>
                <a:lnTo>
                  <a:pt x="588144" y="1374171"/>
                </a:lnTo>
                <a:lnTo>
                  <a:pt x="541529" y="1353182"/>
                </a:lnTo>
                <a:lnTo>
                  <a:pt x="496295" y="1331360"/>
                </a:lnTo>
                <a:lnTo>
                  <a:pt x="452520" y="1308744"/>
                </a:lnTo>
                <a:lnTo>
                  <a:pt x="410280" y="1285376"/>
                </a:lnTo>
                <a:lnTo>
                  <a:pt x="369652" y="1261294"/>
                </a:lnTo>
                <a:lnTo>
                  <a:pt x="330713" y="1236537"/>
                </a:lnTo>
                <a:lnTo>
                  <a:pt x="293539" y="1211147"/>
                </a:lnTo>
                <a:lnTo>
                  <a:pt x="258208" y="1185161"/>
                </a:lnTo>
                <a:lnTo>
                  <a:pt x="224795" y="1158620"/>
                </a:lnTo>
                <a:lnTo>
                  <a:pt x="193379" y="1131564"/>
                </a:lnTo>
                <a:lnTo>
                  <a:pt x="164035" y="1104032"/>
                </a:lnTo>
                <a:lnTo>
                  <a:pt x="136840" y="1076064"/>
                </a:lnTo>
                <a:lnTo>
                  <a:pt x="89206" y="1018977"/>
                </a:lnTo>
                <a:lnTo>
                  <a:pt x="51091" y="960622"/>
                </a:lnTo>
                <a:lnTo>
                  <a:pt x="23109" y="901315"/>
                </a:lnTo>
                <a:lnTo>
                  <a:pt x="5873" y="841374"/>
                </a:lnTo>
                <a:lnTo>
                  <a:pt x="0" y="781115"/>
                </a:lnTo>
                <a:lnTo>
                  <a:pt x="2207" y="744375"/>
                </a:lnTo>
                <a:lnTo>
                  <a:pt x="19407" y="671182"/>
                </a:lnTo>
                <a:lnTo>
                  <a:pt x="34121" y="634872"/>
                </a:lnTo>
                <a:lnTo>
                  <a:pt x="52727" y="598850"/>
                </a:lnTo>
                <a:lnTo>
                  <a:pt x="75085" y="563186"/>
                </a:lnTo>
                <a:lnTo>
                  <a:pt x="101056" y="527953"/>
                </a:lnTo>
                <a:lnTo>
                  <a:pt x="130501" y="493223"/>
                </a:lnTo>
                <a:lnTo>
                  <a:pt x="163282" y="459066"/>
                </a:lnTo>
                <a:lnTo>
                  <a:pt x="199259" y="425556"/>
                </a:lnTo>
                <a:lnTo>
                  <a:pt x="238293" y="392764"/>
                </a:lnTo>
                <a:lnTo>
                  <a:pt x="280246" y="360761"/>
                </a:lnTo>
                <a:lnTo>
                  <a:pt x="324979" y="329620"/>
                </a:lnTo>
                <a:lnTo>
                  <a:pt x="372352" y="299411"/>
                </a:lnTo>
                <a:lnTo>
                  <a:pt x="422226" y="270208"/>
                </a:lnTo>
                <a:lnTo>
                  <a:pt x="474464" y="242082"/>
                </a:lnTo>
                <a:lnTo>
                  <a:pt x="517864" y="220404"/>
                </a:lnTo>
                <a:lnTo>
                  <a:pt x="562615" y="199498"/>
                </a:lnTo>
                <a:lnTo>
                  <a:pt x="608647" y="179401"/>
                </a:lnTo>
                <a:lnTo>
                  <a:pt x="655889" y="160149"/>
                </a:lnTo>
                <a:lnTo>
                  <a:pt x="704269" y="141779"/>
                </a:lnTo>
                <a:lnTo>
                  <a:pt x="753715" y="124328"/>
                </a:lnTo>
                <a:lnTo>
                  <a:pt x="804158" y="107832"/>
                </a:lnTo>
                <a:lnTo>
                  <a:pt x="855525" y="92329"/>
                </a:lnTo>
                <a:lnTo>
                  <a:pt x="907745" y="77855"/>
                </a:lnTo>
                <a:lnTo>
                  <a:pt x="960748" y="64447"/>
                </a:lnTo>
                <a:lnTo>
                  <a:pt x="1014462" y="52140"/>
                </a:lnTo>
                <a:lnTo>
                  <a:pt x="1068819" y="40973"/>
                </a:lnTo>
                <a:lnTo>
                  <a:pt x="1123746" y="30983"/>
                </a:lnTo>
                <a:lnTo>
                  <a:pt x="1179171" y="22205"/>
                </a:lnTo>
                <a:lnTo>
                  <a:pt x="1235022" y="14677"/>
                </a:lnTo>
                <a:lnTo>
                  <a:pt x="1305328" y="7080"/>
                </a:lnTo>
                <a:lnTo>
                  <a:pt x="1376047" y="1564"/>
                </a:lnTo>
                <a:lnTo>
                  <a:pt x="1393772" y="519"/>
                </a:lnTo>
                <a:lnTo>
                  <a:pt x="140394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68" y="1882500"/>
            <a:ext cx="106274" cy="8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 idx="4294967295"/>
          </p:nvPr>
        </p:nvSpPr>
        <p:spPr>
          <a:xfrm>
            <a:off x="76200" y="180959"/>
            <a:ext cx="4648200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Reinforcement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 dirty="0"/>
          </a:p>
        </p:txBody>
      </p:sp>
      <p:sp>
        <p:nvSpPr>
          <p:cNvPr id="14" name="object 14"/>
          <p:cNvSpPr txBox="1"/>
          <p:nvPr/>
        </p:nvSpPr>
        <p:spPr>
          <a:xfrm>
            <a:off x="5246718" y="4990644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233422"/>
            <a:ext cx="5638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How to </a:t>
            </a:r>
            <a:r>
              <a:rPr sz="3000" dirty="0"/>
              <a:t>choose </a:t>
            </a:r>
            <a:r>
              <a:rPr sz="3000" spc="-5" dirty="0"/>
              <a:t>the</a:t>
            </a:r>
            <a:r>
              <a:rPr sz="3000" spc="-105" dirty="0"/>
              <a:t> </a:t>
            </a:r>
            <a:r>
              <a:rPr sz="3000" spc="-5" dirty="0"/>
              <a:t>baseline?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99999" y="2933700"/>
            <a:ext cx="756793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/>
                <a:cs typeface="Arial"/>
              </a:rPr>
              <a:t>A simple </a:t>
            </a:r>
            <a:r>
              <a:rPr spc="-5" dirty="0">
                <a:latin typeface="Arial"/>
                <a:cs typeface="Arial"/>
              </a:rPr>
              <a:t>baseline: </a:t>
            </a:r>
            <a:r>
              <a:rPr dirty="0">
                <a:latin typeface="Arial"/>
                <a:cs typeface="Arial"/>
              </a:rPr>
              <a:t>constant moving </a:t>
            </a:r>
            <a:r>
              <a:rPr spc="-5" dirty="0">
                <a:latin typeface="Arial"/>
                <a:cs typeface="Arial"/>
              </a:rPr>
              <a:t>average of </a:t>
            </a:r>
            <a:r>
              <a:rPr dirty="0">
                <a:latin typeface="Arial"/>
                <a:cs typeface="Arial"/>
              </a:rPr>
              <a:t>rewards </a:t>
            </a:r>
            <a:r>
              <a:rPr spc="-5" dirty="0">
                <a:latin typeface="Arial"/>
                <a:cs typeface="Arial"/>
              </a:rPr>
              <a:t>experienced </a:t>
            </a:r>
            <a:r>
              <a:rPr dirty="0">
                <a:latin typeface="Arial"/>
                <a:cs typeface="Arial"/>
              </a:rPr>
              <a:t>so </a:t>
            </a:r>
            <a:r>
              <a:rPr spc="-5" dirty="0">
                <a:latin typeface="Arial"/>
                <a:cs typeface="Arial"/>
              </a:rPr>
              <a:t>far  from all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trajectories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94970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Variance </a:t>
            </a:r>
            <a:r>
              <a:rPr dirty="0">
                <a:latin typeface="Arial"/>
                <a:cs typeface="Arial"/>
              </a:rPr>
              <a:t>reduction </a:t>
            </a:r>
            <a:r>
              <a:rPr spc="-5" dirty="0">
                <a:latin typeface="Arial"/>
                <a:cs typeface="Arial"/>
              </a:rPr>
              <a:t>techniques </a:t>
            </a:r>
            <a:r>
              <a:rPr dirty="0">
                <a:latin typeface="Arial"/>
                <a:cs typeface="Arial"/>
              </a:rPr>
              <a:t>seen so </a:t>
            </a:r>
            <a:r>
              <a:rPr spc="-5" dirty="0">
                <a:latin typeface="Arial"/>
                <a:cs typeface="Arial"/>
              </a:rPr>
              <a:t>far are typically used in </a:t>
            </a:r>
            <a:r>
              <a:rPr dirty="0">
                <a:latin typeface="Arial"/>
                <a:cs typeface="Arial"/>
              </a:rPr>
              <a:t>“Vanilla  </a:t>
            </a:r>
            <a:r>
              <a:rPr spc="-5" dirty="0">
                <a:latin typeface="Arial"/>
                <a:cs typeface="Arial"/>
              </a:rPr>
              <a:t>REINFORCE”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7806" y="1455365"/>
            <a:ext cx="4812315" cy="766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80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5715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How to </a:t>
            </a:r>
            <a:r>
              <a:rPr sz="3000" dirty="0"/>
              <a:t>choose </a:t>
            </a:r>
            <a:r>
              <a:rPr sz="3000" spc="-5" dirty="0"/>
              <a:t>the</a:t>
            </a:r>
            <a:r>
              <a:rPr sz="3000" spc="-105" dirty="0"/>
              <a:t> </a:t>
            </a:r>
            <a:r>
              <a:rPr sz="3000" spc="-5" dirty="0"/>
              <a:t>baseline?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85624" y="1336799"/>
            <a:ext cx="7781290" cy="141955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better baseline: Want to push up the probability of an action from </a:t>
            </a:r>
            <a:r>
              <a:rPr dirty="0">
                <a:latin typeface="Arial"/>
                <a:cs typeface="Arial"/>
              </a:rPr>
              <a:t>a state, </a:t>
            </a:r>
            <a:r>
              <a:rPr spc="-5" dirty="0">
                <a:latin typeface="Arial"/>
                <a:cs typeface="Arial"/>
              </a:rPr>
              <a:t>if  this action was better than the </a:t>
            </a:r>
            <a:r>
              <a:rPr b="1" spc="-5" dirty="0">
                <a:latin typeface="Arial"/>
                <a:cs typeface="Arial"/>
              </a:rPr>
              <a:t>expected value of what we should get </a:t>
            </a:r>
            <a:r>
              <a:rPr b="1" dirty="0">
                <a:latin typeface="Arial"/>
                <a:cs typeface="Arial"/>
              </a:rPr>
              <a:t>from  that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state</a:t>
            </a:r>
            <a:r>
              <a:rPr spc="-5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algn="just"/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Q: What does this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remind you</a:t>
            </a:r>
            <a:r>
              <a:rPr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of?</a:t>
            </a:r>
            <a:endParaRPr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81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90500"/>
            <a:ext cx="586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How to </a:t>
            </a:r>
            <a:r>
              <a:rPr sz="3000" dirty="0"/>
              <a:t>choose </a:t>
            </a:r>
            <a:r>
              <a:rPr sz="3000" spc="-5" dirty="0"/>
              <a:t>the</a:t>
            </a:r>
            <a:r>
              <a:rPr sz="3000" spc="-105" dirty="0"/>
              <a:t> </a:t>
            </a:r>
            <a:r>
              <a:rPr sz="3000" spc="-5" dirty="0"/>
              <a:t>baseline?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85624" y="1336799"/>
            <a:ext cx="7781290" cy="14798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better baseline: Want to push up the probability of an action from </a:t>
            </a:r>
            <a:r>
              <a:rPr dirty="0">
                <a:latin typeface="Arial"/>
                <a:cs typeface="Arial"/>
              </a:rPr>
              <a:t>a state, </a:t>
            </a:r>
            <a:r>
              <a:rPr spc="-5" dirty="0">
                <a:latin typeface="Arial"/>
                <a:cs typeface="Arial"/>
              </a:rPr>
              <a:t>if  this action was better than the </a:t>
            </a:r>
            <a:r>
              <a:rPr b="1" spc="-5" dirty="0">
                <a:latin typeface="Arial"/>
                <a:cs typeface="Arial"/>
              </a:rPr>
              <a:t>expected value of what we should get </a:t>
            </a:r>
            <a:r>
              <a:rPr b="1" dirty="0">
                <a:latin typeface="Arial"/>
                <a:cs typeface="Arial"/>
              </a:rPr>
              <a:t>from  that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state</a:t>
            </a:r>
            <a:r>
              <a:rPr spc="-5" dirty="0" smtClean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82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209800" y="3162300"/>
            <a:ext cx="8146352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2700" marR="4373245">
              <a:lnSpc>
                <a:spcPct val="201399"/>
              </a:lnSpc>
            </a:pPr>
            <a:r>
              <a:rPr lang="en-US" sz="2000" spc="-5" dirty="0">
                <a:solidFill>
                  <a:srgbClr val="0000FF"/>
                </a:solidFill>
                <a:latin typeface="Arial"/>
                <a:cs typeface="Arial"/>
              </a:rPr>
              <a:t>Q: What does this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remind you</a:t>
            </a:r>
            <a:r>
              <a:rPr lang="en-US"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0000FF"/>
                </a:solidFill>
                <a:latin typeface="Arial"/>
                <a:cs typeface="Arial"/>
              </a:rPr>
              <a:t>of?  </a:t>
            </a:r>
          </a:p>
          <a:p>
            <a:pPr marL="12700" marR="4373245">
              <a:lnSpc>
                <a:spcPct val="201399"/>
              </a:lnSpc>
            </a:pP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A: Q-function and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lang="en-US"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function!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90500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How to </a:t>
            </a:r>
            <a:r>
              <a:rPr sz="3000" dirty="0"/>
              <a:t>choose </a:t>
            </a:r>
            <a:r>
              <a:rPr sz="3000" spc="-5" dirty="0"/>
              <a:t>the</a:t>
            </a:r>
            <a:r>
              <a:rPr sz="3000" spc="-105" dirty="0"/>
              <a:t> </a:t>
            </a:r>
            <a:r>
              <a:rPr sz="3000" spc="-5" dirty="0"/>
              <a:t>baseline?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56349" y="1336800"/>
            <a:ext cx="7810500" cy="15031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910" marR="5080" algn="just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better baseline: Want to push up the probability of an action from </a:t>
            </a:r>
            <a:r>
              <a:rPr dirty="0">
                <a:latin typeface="Arial"/>
                <a:cs typeface="Arial"/>
              </a:rPr>
              <a:t>a state, </a:t>
            </a:r>
            <a:r>
              <a:rPr spc="-5" dirty="0" smtClean="0">
                <a:latin typeface="Arial"/>
                <a:cs typeface="Arial"/>
              </a:rPr>
              <a:t>if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this </a:t>
            </a:r>
            <a:r>
              <a:rPr spc="-5" dirty="0">
                <a:latin typeface="Arial"/>
                <a:cs typeface="Arial"/>
              </a:rPr>
              <a:t>action was better than the </a:t>
            </a:r>
            <a:r>
              <a:rPr b="1" spc="-5" dirty="0">
                <a:latin typeface="Arial"/>
                <a:cs typeface="Arial"/>
              </a:rPr>
              <a:t>expected value of what we should get </a:t>
            </a:r>
            <a:r>
              <a:rPr b="1" dirty="0">
                <a:latin typeface="Arial"/>
                <a:cs typeface="Arial"/>
              </a:rPr>
              <a:t>from  that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state</a:t>
            </a:r>
            <a:r>
              <a:rPr spc="-5" dirty="0" smtClean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3164" y="3617984"/>
            <a:ext cx="2066370" cy="25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83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TextBox 4"/>
          <p:cNvSpPr txBox="1"/>
          <p:nvPr/>
        </p:nvSpPr>
        <p:spPr bwMode="auto">
          <a:xfrm flipH="1">
            <a:off x="573761" y="3439516"/>
            <a:ext cx="51054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2700" algn="just">
              <a:spcBef>
                <a:spcPts val="765"/>
              </a:spcBef>
            </a:pPr>
            <a:r>
              <a:rPr lang="en-US" sz="1800" spc="-5" dirty="0">
                <a:latin typeface="Arial"/>
                <a:cs typeface="Arial"/>
              </a:rPr>
              <a:t>Intuitively, we are happy with an action </a:t>
            </a:r>
            <a:r>
              <a:rPr lang="en-US" sz="1800" spc="25" dirty="0">
                <a:latin typeface="Arial"/>
                <a:cs typeface="Arial"/>
              </a:rPr>
              <a:t>a</a:t>
            </a:r>
            <a:r>
              <a:rPr lang="en-US" sz="1800" spc="37" baseline="-30092" dirty="0">
                <a:latin typeface="Arial"/>
                <a:cs typeface="Arial"/>
              </a:rPr>
              <a:t>t </a:t>
            </a:r>
            <a:r>
              <a:rPr lang="en-US" sz="1800" spc="-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a state </a:t>
            </a:r>
            <a:r>
              <a:rPr lang="en-US" sz="1800" dirty="0" err="1">
                <a:latin typeface="Arial"/>
                <a:cs typeface="Arial"/>
              </a:rPr>
              <a:t>s</a:t>
            </a:r>
            <a:r>
              <a:rPr lang="en-US" sz="1800" baseline="-30092" dirty="0" err="1">
                <a:latin typeface="Arial"/>
                <a:cs typeface="Arial"/>
              </a:rPr>
              <a:t>t</a:t>
            </a:r>
            <a:r>
              <a:rPr lang="en-US" sz="1800" spc="-89" baseline="-30092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if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large. On the </a:t>
            </a:r>
            <a:r>
              <a:rPr lang="en-US" sz="1800" dirty="0">
                <a:latin typeface="Arial"/>
                <a:cs typeface="Arial"/>
              </a:rPr>
              <a:t>contrary, </a:t>
            </a:r>
            <a:r>
              <a:rPr lang="en-US" sz="1800" spc="-5" dirty="0">
                <a:latin typeface="Arial"/>
                <a:cs typeface="Arial"/>
              </a:rPr>
              <a:t>we are unhappy with an action if it’s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small.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119339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How to </a:t>
            </a:r>
            <a:r>
              <a:rPr sz="3000" dirty="0"/>
              <a:t>choose </a:t>
            </a:r>
            <a:r>
              <a:rPr sz="3000" spc="-5" dirty="0"/>
              <a:t>the</a:t>
            </a:r>
            <a:r>
              <a:rPr sz="3000" spc="-105" dirty="0"/>
              <a:t> </a:t>
            </a:r>
            <a:r>
              <a:rPr sz="3000" spc="-5" dirty="0"/>
              <a:t>baseline?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56349" y="1336799"/>
            <a:ext cx="7810500" cy="23233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910" marR="5080" algn="just">
              <a:lnSpc>
                <a:spcPct val="100699"/>
              </a:lnSpc>
              <a:spcBef>
                <a:spcPts val="85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better baseline: Want to push up the probability of an action from </a:t>
            </a:r>
            <a:r>
              <a:rPr sz="2000" dirty="0">
                <a:latin typeface="Arial"/>
                <a:cs typeface="Arial"/>
              </a:rPr>
              <a:t>a state, </a:t>
            </a:r>
            <a:r>
              <a:rPr sz="2000" spc="-5" dirty="0">
                <a:latin typeface="Arial"/>
                <a:cs typeface="Arial"/>
              </a:rPr>
              <a:t>if  this action was better than the </a:t>
            </a:r>
            <a:r>
              <a:rPr sz="2000" b="1" spc="-5" dirty="0">
                <a:latin typeface="Arial"/>
                <a:cs typeface="Arial"/>
              </a:rPr>
              <a:t>expected value of what we should get </a:t>
            </a:r>
            <a:r>
              <a:rPr sz="2000" b="1" dirty="0">
                <a:latin typeface="Arial"/>
                <a:cs typeface="Arial"/>
              </a:rPr>
              <a:t>from  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state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algn="just">
              <a:spcBef>
                <a:spcPts val="765"/>
              </a:spcBef>
            </a:pPr>
            <a:r>
              <a:rPr sz="2000" spc="-5" dirty="0" smtClean="0">
                <a:latin typeface="Arial"/>
                <a:cs typeface="Arial"/>
              </a:rPr>
              <a:t>Intuitively</a:t>
            </a:r>
            <a:r>
              <a:rPr sz="2000" spc="-5" dirty="0">
                <a:latin typeface="Arial"/>
                <a:cs typeface="Arial"/>
              </a:rPr>
              <a:t>, we are happy with an action </a:t>
            </a:r>
            <a:r>
              <a:rPr sz="2000" spc="25" dirty="0">
                <a:latin typeface="Arial"/>
                <a:cs typeface="Arial"/>
              </a:rPr>
              <a:t>a</a:t>
            </a:r>
            <a:r>
              <a:rPr sz="2000" spc="37" baseline="-30092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state s</a:t>
            </a:r>
            <a:r>
              <a:rPr sz="2000" baseline="-30092" dirty="0">
                <a:latin typeface="Arial"/>
                <a:cs typeface="Arial"/>
              </a:rPr>
              <a:t>t</a:t>
            </a:r>
            <a:r>
              <a:rPr sz="2000" spc="-89" baseline="-30092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endParaRPr sz="2000" dirty="0">
              <a:latin typeface="Arial"/>
              <a:cs typeface="Arial"/>
            </a:endParaRPr>
          </a:p>
          <a:p>
            <a:pPr marL="12700" algn="just"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is large. On the </a:t>
            </a:r>
            <a:r>
              <a:rPr sz="2000" dirty="0">
                <a:latin typeface="Arial"/>
                <a:cs typeface="Arial"/>
              </a:rPr>
              <a:t>contrary, </a:t>
            </a:r>
            <a:r>
              <a:rPr sz="2000" spc="-5" dirty="0">
                <a:latin typeface="Arial"/>
                <a:cs typeface="Arial"/>
              </a:rPr>
              <a:t>we are unhappy with an action if it’s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small.</a:t>
            </a:r>
          </a:p>
          <a:p>
            <a:pPr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Using this, we get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estimator: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4405" y="4229100"/>
            <a:ext cx="4827365" cy="495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3367132"/>
            <a:ext cx="2066370" cy="256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84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205989"/>
            <a:ext cx="457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Actor-Critic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8860" y="800100"/>
            <a:ext cx="7353300" cy="3526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Problem: </a:t>
            </a:r>
            <a:r>
              <a:rPr sz="1800" spc="-5" dirty="0">
                <a:latin typeface="Arial"/>
                <a:cs typeface="Arial"/>
              </a:rPr>
              <a:t>we don’t </a:t>
            </a:r>
            <a:r>
              <a:rPr sz="1800" dirty="0">
                <a:latin typeface="Arial"/>
                <a:cs typeface="Arial"/>
              </a:rPr>
              <a:t>know Q </a:t>
            </a:r>
            <a:r>
              <a:rPr sz="1800" spc="-5" dirty="0">
                <a:latin typeface="Arial"/>
                <a:cs typeface="Arial"/>
              </a:rPr>
              <a:t>and V. Can we learn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them?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Yes, </a:t>
            </a:r>
            <a:r>
              <a:rPr sz="1800" spc="-5" dirty="0">
                <a:latin typeface="Arial"/>
                <a:cs typeface="Arial"/>
              </a:rPr>
              <a:t>using Q-learning! We </a:t>
            </a:r>
            <a:r>
              <a:rPr sz="1800" dirty="0">
                <a:latin typeface="Arial"/>
                <a:cs typeface="Arial"/>
              </a:rPr>
              <a:t>can combine </a:t>
            </a:r>
            <a:r>
              <a:rPr sz="1800" spc="-5" dirty="0">
                <a:latin typeface="Arial"/>
                <a:cs typeface="Arial"/>
              </a:rPr>
              <a:t>Policy Gradients and Q-learning  by training both an </a:t>
            </a:r>
            <a:r>
              <a:rPr sz="1800" b="1" spc="-5" dirty="0">
                <a:latin typeface="Arial"/>
                <a:cs typeface="Arial"/>
              </a:rPr>
              <a:t>actor </a:t>
            </a:r>
            <a:r>
              <a:rPr sz="1800" dirty="0">
                <a:latin typeface="Arial"/>
                <a:cs typeface="Arial"/>
              </a:rPr>
              <a:t>(the </a:t>
            </a:r>
            <a:r>
              <a:rPr sz="1800" spc="-5" dirty="0">
                <a:latin typeface="Arial"/>
                <a:cs typeface="Arial"/>
              </a:rPr>
              <a:t>policy) 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critic </a:t>
            </a:r>
            <a:r>
              <a:rPr sz="1800" dirty="0">
                <a:latin typeface="Arial"/>
                <a:cs typeface="Arial"/>
              </a:rPr>
              <a:t>(the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Q-function).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 marR="153035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The actor decides which action to take, and the </a:t>
            </a:r>
            <a:r>
              <a:rPr sz="1800" dirty="0">
                <a:latin typeface="Arial"/>
                <a:cs typeface="Arial"/>
              </a:rPr>
              <a:t>critic </a:t>
            </a:r>
            <a:r>
              <a:rPr sz="1800" spc="-5" dirty="0">
                <a:latin typeface="Arial"/>
                <a:cs typeface="Arial"/>
              </a:rPr>
              <a:t>tells the actor  how good its action was and how it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adjust</a:t>
            </a:r>
            <a:endParaRPr sz="1800" dirty="0">
              <a:latin typeface="Arial"/>
              <a:cs typeface="Arial"/>
            </a:endParaRPr>
          </a:p>
          <a:p>
            <a:pPr marL="469900" marR="6350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Also alleviates the task of the </a:t>
            </a:r>
            <a:r>
              <a:rPr sz="1800" dirty="0">
                <a:latin typeface="Arial"/>
                <a:cs typeface="Arial"/>
              </a:rPr>
              <a:t>critic </a:t>
            </a:r>
            <a:r>
              <a:rPr sz="1800" spc="-5" dirty="0">
                <a:latin typeface="Arial"/>
                <a:cs typeface="Arial"/>
              </a:rPr>
              <a:t>as it only has to learn the </a:t>
            </a:r>
            <a:r>
              <a:rPr sz="1800" dirty="0">
                <a:latin typeface="Arial"/>
                <a:cs typeface="Arial"/>
              </a:rPr>
              <a:t>values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(state, </a:t>
            </a:r>
            <a:r>
              <a:rPr sz="1800" spc="-5" dirty="0">
                <a:latin typeface="Arial"/>
                <a:cs typeface="Arial"/>
              </a:rPr>
              <a:t>action) pairs generated by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policy</a:t>
            </a:r>
            <a:endParaRPr sz="1800" dirty="0">
              <a:latin typeface="Arial"/>
              <a:cs typeface="Arial"/>
            </a:endParaRPr>
          </a:p>
          <a:p>
            <a:pPr marL="469900" indent="-304800"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Can also incorporate Q-learning tricks e.g. </a:t>
            </a:r>
            <a:r>
              <a:rPr spc="-5" dirty="0">
                <a:latin typeface="Arial"/>
                <a:cs typeface="Arial"/>
              </a:rPr>
              <a:t>experience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replay</a:t>
            </a:r>
          </a:p>
          <a:p>
            <a:pPr marL="469900" marR="217804" indent="-304800">
              <a:lnSpc>
                <a:spcPct val="100699"/>
              </a:lnSpc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Remark: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define by the </a:t>
            </a:r>
            <a:r>
              <a:rPr sz="2000" b="1" spc="-5" dirty="0">
                <a:latin typeface="Arial"/>
                <a:cs typeface="Arial"/>
              </a:rPr>
              <a:t>advantage </a:t>
            </a:r>
            <a:r>
              <a:rPr sz="2000" b="1" dirty="0">
                <a:latin typeface="Arial"/>
                <a:cs typeface="Arial"/>
              </a:rPr>
              <a:t>function </a:t>
            </a:r>
            <a:r>
              <a:rPr sz="2000" spc="-5" dirty="0">
                <a:latin typeface="Arial"/>
                <a:cs typeface="Arial"/>
              </a:rPr>
              <a:t>how </a:t>
            </a:r>
            <a:r>
              <a:rPr sz="2000" dirty="0">
                <a:latin typeface="Arial"/>
                <a:cs typeface="Arial"/>
              </a:rPr>
              <a:t>much </a:t>
            </a:r>
            <a:r>
              <a:rPr sz="2000" spc="-5" dirty="0">
                <a:latin typeface="Arial"/>
                <a:cs typeface="Arial"/>
              </a:rPr>
              <a:t>an  action was better 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expected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4752478"/>
            <a:ext cx="2958243" cy="252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170557"/>
            <a:ext cx="480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Actor-Critic</a:t>
            </a:r>
            <a:r>
              <a:rPr sz="3000" spc="-85" dirty="0"/>
              <a:t> </a:t>
            </a:r>
            <a:r>
              <a:rPr sz="3000" spc="-5" dirty="0"/>
              <a:t>Algorithm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89548" y="1276098"/>
            <a:ext cx="41021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Initialize policy parameters </a:t>
            </a:r>
            <a:r>
              <a:rPr sz="1400" spc="-20" dirty="0">
                <a:latin typeface="Arial"/>
                <a:cs typeface="Arial"/>
              </a:rPr>
              <a:t>8, </a:t>
            </a:r>
            <a:r>
              <a:rPr sz="1400" dirty="0">
                <a:latin typeface="Arial"/>
                <a:cs typeface="Arial"/>
              </a:rPr>
              <a:t>critic </a:t>
            </a:r>
            <a:r>
              <a:rPr sz="1400" spc="-5" dirty="0">
                <a:latin typeface="Arial"/>
                <a:cs typeface="Arial"/>
              </a:rPr>
              <a:t>parameters </a:t>
            </a:r>
            <a:r>
              <a:rPr sz="1400" spc="40" dirty="0">
                <a:latin typeface="Arial"/>
                <a:cs typeface="Arial"/>
              </a:rPr>
              <a:t>ø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iteration=1, </a:t>
            </a:r>
            <a:r>
              <a:rPr sz="1400" dirty="0">
                <a:latin typeface="Arial"/>
                <a:cs typeface="Arial"/>
              </a:rPr>
              <a:t>2 …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Sample 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5" dirty="0">
                <a:latin typeface="Arial"/>
                <a:cs typeface="Arial"/>
              </a:rPr>
              <a:t>trajectories under the </a:t>
            </a:r>
            <a:r>
              <a:rPr sz="1400" dirty="0">
                <a:latin typeface="Arial"/>
                <a:cs typeface="Arial"/>
              </a:rPr>
              <a:t>current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i=1, </a:t>
            </a:r>
            <a:r>
              <a:rPr sz="1400" dirty="0">
                <a:latin typeface="Arial"/>
                <a:cs typeface="Arial"/>
              </a:rPr>
              <a:t>…, 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t=1, ... </a:t>
            </a:r>
            <a:r>
              <a:rPr sz="1400" dirty="0">
                <a:latin typeface="Arial"/>
                <a:cs typeface="Arial"/>
              </a:rPr>
              <a:t>, T </a:t>
            </a:r>
            <a:r>
              <a:rPr sz="1400" b="1" spc="-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48" y="4419341"/>
            <a:ext cx="646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End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573" y="1967834"/>
            <a:ext cx="671873" cy="156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6771" y="2611270"/>
            <a:ext cx="2298470" cy="496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573" y="3435994"/>
            <a:ext cx="2067645" cy="44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6771" y="3158769"/>
            <a:ext cx="2298470" cy="22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5572" y="3880292"/>
            <a:ext cx="824518" cy="1567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5572" y="4108742"/>
            <a:ext cx="990720" cy="226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86</a:t>
            </a:fld>
            <a:endParaRPr lang="de-DE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490762" y="1403948"/>
            <a:ext cx="1904071" cy="1904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350" y="1153737"/>
            <a:ext cx="7571105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Objective: </a:t>
            </a:r>
            <a:r>
              <a:rPr sz="1400" spc="-5" dirty="0">
                <a:latin typeface="Arial"/>
                <a:cs typeface="Arial"/>
              </a:rPr>
              <a:t>Image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17043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a sequence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“glimpses” selectively </a:t>
            </a:r>
            <a:r>
              <a:rPr sz="1400" spc="-5" dirty="0">
                <a:latin typeface="Arial"/>
                <a:cs typeface="Arial"/>
              </a:rPr>
              <a:t>focusing on </a:t>
            </a:r>
            <a:r>
              <a:rPr sz="1400" dirty="0">
                <a:latin typeface="Arial"/>
                <a:cs typeface="Arial"/>
              </a:rPr>
              <a:t>regions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 image, to predict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469900" indent="-288290">
              <a:lnSpc>
                <a:spcPts val="1585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Inspiration from human perception and eye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movements</a:t>
            </a:r>
            <a:endParaRPr sz="1400">
              <a:latin typeface="Arial"/>
              <a:cs typeface="Arial"/>
            </a:endParaRPr>
          </a:p>
          <a:p>
            <a:pPr marL="469900" indent="-288290">
              <a:lnSpc>
                <a:spcPts val="165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Saves </a:t>
            </a:r>
            <a:r>
              <a:rPr sz="1400" dirty="0">
                <a:latin typeface="Arial"/>
                <a:cs typeface="Arial"/>
              </a:rPr>
              <a:t>computational resources </a:t>
            </a:r>
            <a:r>
              <a:rPr sz="1400" spc="-5" dirty="0">
                <a:latin typeface="Arial"/>
                <a:cs typeface="Arial"/>
              </a:rPr>
              <a:t>=&gt;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  <a:p>
            <a:pPr marL="469900" indent="-288290">
              <a:lnSpc>
                <a:spcPts val="1664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Able to ignore </a:t>
            </a:r>
            <a:r>
              <a:rPr sz="1400" dirty="0">
                <a:latin typeface="Arial"/>
                <a:cs typeface="Arial"/>
              </a:rPr>
              <a:t>clutter / </a:t>
            </a:r>
            <a:r>
              <a:rPr sz="1400" spc="-5" dirty="0">
                <a:latin typeface="Arial"/>
                <a:cs typeface="Arial"/>
              </a:rPr>
              <a:t>irrelevant parts 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State: </a:t>
            </a:r>
            <a:r>
              <a:rPr sz="1400" spc="-5" dirty="0">
                <a:latin typeface="Arial"/>
                <a:cs typeface="Arial"/>
              </a:rPr>
              <a:t>Glimpses </a:t>
            </a:r>
            <a:r>
              <a:rPr sz="1400" dirty="0">
                <a:latin typeface="Arial"/>
                <a:cs typeface="Arial"/>
              </a:rPr>
              <a:t>seen so </a:t>
            </a:r>
            <a:r>
              <a:rPr sz="1400" spc="-5" dirty="0">
                <a:latin typeface="Arial"/>
                <a:cs typeface="Arial"/>
              </a:rPr>
              <a:t>far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Action: </a:t>
            </a:r>
            <a:r>
              <a:rPr sz="1400" dirty="0">
                <a:latin typeface="Arial"/>
                <a:cs typeface="Arial"/>
              </a:rPr>
              <a:t>(x,y) coordinates (center </a:t>
            </a:r>
            <a:r>
              <a:rPr sz="1400" spc="-5" dirty="0">
                <a:latin typeface="Arial"/>
                <a:cs typeface="Arial"/>
              </a:rPr>
              <a:t>of glimpse) of where to look next 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400" b="1" spc="-5" dirty="0">
                <a:latin typeface="Arial"/>
                <a:cs typeface="Arial"/>
              </a:rPr>
              <a:t>Reward: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at the final timestep if image </a:t>
            </a:r>
            <a:r>
              <a:rPr sz="1400" dirty="0">
                <a:latin typeface="Arial"/>
                <a:cs typeface="Arial"/>
              </a:rPr>
              <a:t>correctly classified, 0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otherwise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630"/>
              </a:lnSpc>
            </a:pPr>
            <a:r>
              <a:rPr sz="1400" spc="-5" dirty="0">
                <a:latin typeface="Arial"/>
                <a:cs typeface="Arial"/>
              </a:rPr>
              <a:t>glimpse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4385" y="2470154"/>
            <a:ext cx="195580" cy="991235"/>
          </a:xfrm>
          <a:custGeom>
            <a:avLst/>
            <a:gdLst/>
            <a:ahLst/>
            <a:cxnLst/>
            <a:rect l="l" t="t" r="r" b="b"/>
            <a:pathLst>
              <a:path w="195579" h="991235">
                <a:moveTo>
                  <a:pt x="195124" y="99064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4010" y="2375809"/>
            <a:ext cx="80774" cy="10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87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490762" y="1403948"/>
            <a:ext cx="1904071" cy="1904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849" y="1153736"/>
            <a:ext cx="8611870" cy="34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Objective: </a:t>
            </a:r>
            <a:r>
              <a:rPr sz="1400" spc="-5" dirty="0">
                <a:latin typeface="Arial"/>
                <a:cs typeface="Arial"/>
              </a:rPr>
              <a:t>Image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78105" marR="314515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a sequence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“glimpses” selectively </a:t>
            </a:r>
            <a:r>
              <a:rPr sz="1400" spc="-5" dirty="0">
                <a:latin typeface="Arial"/>
                <a:cs typeface="Arial"/>
              </a:rPr>
              <a:t>focusing on </a:t>
            </a:r>
            <a:r>
              <a:rPr sz="1400" dirty="0">
                <a:latin typeface="Arial"/>
                <a:cs typeface="Arial"/>
              </a:rPr>
              <a:t>regions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 image, to predict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535305" indent="-288290">
              <a:lnSpc>
                <a:spcPts val="1585"/>
              </a:lnSpc>
              <a:buChar char="-"/>
              <a:tabLst>
                <a:tab pos="535305" algn="l"/>
                <a:tab pos="535940" algn="l"/>
              </a:tabLst>
            </a:pPr>
            <a:r>
              <a:rPr sz="1400" spc="-5" dirty="0">
                <a:latin typeface="Arial"/>
                <a:cs typeface="Arial"/>
              </a:rPr>
              <a:t>Inspiration from human perception and eye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movements</a:t>
            </a:r>
            <a:endParaRPr sz="1400">
              <a:latin typeface="Arial"/>
              <a:cs typeface="Arial"/>
            </a:endParaRPr>
          </a:p>
          <a:p>
            <a:pPr marL="535305" indent="-288290">
              <a:lnSpc>
                <a:spcPts val="1650"/>
              </a:lnSpc>
              <a:buChar char="-"/>
              <a:tabLst>
                <a:tab pos="535305" algn="l"/>
                <a:tab pos="535940" algn="l"/>
              </a:tabLst>
            </a:pPr>
            <a:r>
              <a:rPr sz="1400" spc="-5" dirty="0">
                <a:latin typeface="Arial"/>
                <a:cs typeface="Arial"/>
              </a:rPr>
              <a:t>Saves </a:t>
            </a:r>
            <a:r>
              <a:rPr sz="1400" dirty="0">
                <a:latin typeface="Arial"/>
                <a:cs typeface="Arial"/>
              </a:rPr>
              <a:t>computational resources </a:t>
            </a:r>
            <a:r>
              <a:rPr sz="1400" spc="-5" dirty="0">
                <a:latin typeface="Arial"/>
                <a:cs typeface="Arial"/>
              </a:rPr>
              <a:t>=&gt;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  <a:p>
            <a:pPr marL="535305" indent="-288290">
              <a:lnSpc>
                <a:spcPts val="1664"/>
              </a:lnSpc>
              <a:buChar char="-"/>
              <a:tabLst>
                <a:tab pos="535305" algn="l"/>
                <a:tab pos="535940" algn="l"/>
              </a:tabLst>
            </a:pPr>
            <a:r>
              <a:rPr sz="1400" spc="-5" dirty="0">
                <a:latin typeface="Arial"/>
                <a:cs typeface="Arial"/>
              </a:rPr>
              <a:t>Able to ignore </a:t>
            </a:r>
            <a:r>
              <a:rPr sz="1400" dirty="0">
                <a:latin typeface="Arial"/>
                <a:cs typeface="Arial"/>
              </a:rPr>
              <a:t>clutter / </a:t>
            </a:r>
            <a:r>
              <a:rPr sz="1400" spc="-5" dirty="0">
                <a:latin typeface="Arial"/>
                <a:cs typeface="Arial"/>
              </a:rPr>
              <a:t>irrelevant parts 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78105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State: </a:t>
            </a:r>
            <a:r>
              <a:rPr sz="1400" spc="-5" dirty="0">
                <a:latin typeface="Arial"/>
                <a:cs typeface="Arial"/>
              </a:rPr>
              <a:t>Glimpses </a:t>
            </a:r>
            <a:r>
              <a:rPr sz="1400" dirty="0">
                <a:latin typeface="Arial"/>
                <a:cs typeface="Arial"/>
              </a:rPr>
              <a:t>seen so </a:t>
            </a:r>
            <a:r>
              <a:rPr sz="1400" spc="-5" dirty="0">
                <a:latin typeface="Arial"/>
                <a:cs typeface="Arial"/>
              </a:rPr>
              <a:t>far</a:t>
            </a:r>
            <a:endParaRPr sz="1400">
              <a:latin typeface="Arial"/>
              <a:cs typeface="Arial"/>
            </a:endParaRPr>
          </a:p>
          <a:p>
            <a:pPr marL="78105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Action: </a:t>
            </a:r>
            <a:r>
              <a:rPr sz="1400" dirty="0">
                <a:latin typeface="Arial"/>
                <a:cs typeface="Arial"/>
              </a:rPr>
              <a:t>(x,y) coordinates (center </a:t>
            </a:r>
            <a:r>
              <a:rPr sz="1400" spc="-5" dirty="0">
                <a:latin typeface="Arial"/>
                <a:cs typeface="Arial"/>
              </a:rPr>
              <a:t>of glimpse) of where to look next 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78105">
              <a:lnSpc>
                <a:spcPts val="1614"/>
              </a:lnSpc>
            </a:pPr>
            <a:r>
              <a:rPr sz="1400" b="1" spc="-5" dirty="0">
                <a:latin typeface="Arial"/>
                <a:cs typeface="Arial"/>
              </a:rPr>
              <a:t>Reward: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at the final timestep if image </a:t>
            </a:r>
            <a:r>
              <a:rPr sz="1400" dirty="0">
                <a:latin typeface="Arial"/>
                <a:cs typeface="Arial"/>
              </a:rPr>
              <a:t>correctly classified, 0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otherwise</a:t>
            </a:r>
            <a:endParaRPr sz="1400">
              <a:latin typeface="Arial"/>
              <a:cs typeface="Arial"/>
            </a:endParaRPr>
          </a:p>
          <a:p>
            <a:pPr marR="979805" algn="r">
              <a:lnSpc>
                <a:spcPts val="1630"/>
              </a:lnSpc>
            </a:pPr>
            <a:r>
              <a:rPr sz="1400" spc="-5" dirty="0">
                <a:latin typeface="Arial"/>
                <a:cs typeface="Arial"/>
              </a:rPr>
              <a:t>glimpse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Glimpsing 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non-differentiable operation =&gt; learn policy for how to take glimpse actions using REINFORCE  Given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of glimpses </a:t>
            </a:r>
            <a:r>
              <a:rPr sz="1400" dirty="0">
                <a:latin typeface="Arial"/>
                <a:cs typeface="Arial"/>
              </a:rPr>
              <a:t>seen so </a:t>
            </a:r>
            <a:r>
              <a:rPr sz="1400" spc="-5" dirty="0">
                <a:latin typeface="Arial"/>
                <a:cs typeface="Arial"/>
              </a:rPr>
              <a:t>far, use RNN to </a:t>
            </a:r>
            <a:r>
              <a:rPr sz="1400" dirty="0">
                <a:latin typeface="Arial"/>
                <a:cs typeface="Arial"/>
              </a:rPr>
              <a:t>model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and output next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4385" y="2470154"/>
            <a:ext cx="195580" cy="991235"/>
          </a:xfrm>
          <a:custGeom>
            <a:avLst/>
            <a:gdLst/>
            <a:ahLst/>
            <a:cxnLst/>
            <a:rect l="l" t="t" r="r" b="b"/>
            <a:pathLst>
              <a:path w="195579" h="991235">
                <a:moveTo>
                  <a:pt x="195124" y="99064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4010" y="2375809"/>
            <a:ext cx="80774" cy="10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621675" y="178811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675" y="1788110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1225" y="2740838"/>
            <a:ext cx="721360" cy="217366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8599" y="1779677"/>
            <a:ext cx="857398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1824" y="2505489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6092" y="246226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6091" y="246226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1824" y="1649361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6092" y="160613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6091" y="160613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13378" y="1257503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2775" y="4243748"/>
            <a:ext cx="597198" cy="59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800" y="3238500"/>
            <a:ext cx="721198" cy="67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1400" y="3055650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2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5894" y="301242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0" y="43199"/>
                </a:lnTo>
                <a:lnTo>
                  <a:pt x="15787" y="0"/>
                </a:lnTo>
                <a:lnTo>
                  <a:pt x="3146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5894" y="3012426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15787" y="0"/>
                </a:lnTo>
                <a:lnTo>
                  <a:pt x="0" y="43199"/>
                </a:lnTo>
                <a:lnTo>
                  <a:pt x="3146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07813" y="2702992"/>
            <a:ext cx="5391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Input 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89</a:t>
            </a:fld>
            <a:endParaRPr lang="de-DE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68" y="1579273"/>
            <a:ext cx="1905000" cy="472565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spcBef>
                <a:spcPts val="1525"/>
              </a:spcBef>
            </a:pPr>
            <a:r>
              <a:rPr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3147395"/>
            <a:ext cx="2167568" cy="564898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spcBef>
                <a:spcPts val="1525"/>
              </a:spcBef>
            </a:pPr>
            <a:r>
              <a:rPr spc="-5" dirty="0">
                <a:solidFill>
                  <a:srgbClr val="4985E8"/>
                </a:solidFill>
                <a:latin typeface="Arial"/>
                <a:cs typeface="Arial"/>
              </a:rPr>
              <a:t>Environment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64" y="1920521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2" y="5857"/>
                </a:lnTo>
                <a:lnTo>
                  <a:pt x="234985" y="10328"/>
                </a:lnTo>
                <a:lnTo>
                  <a:pt x="293229" y="16006"/>
                </a:lnTo>
                <a:lnTo>
                  <a:pt x="351140" y="22858"/>
                </a:lnTo>
                <a:lnTo>
                  <a:pt x="408649" y="30853"/>
                </a:lnTo>
                <a:lnTo>
                  <a:pt x="465691" y="39960"/>
                </a:lnTo>
                <a:lnTo>
                  <a:pt x="522198" y="50145"/>
                </a:lnTo>
                <a:lnTo>
                  <a:pt x="578104" y="61379"/>
                </a:lnTo>
                <a:lnTo>
                  <a:pt x="633342" y="73628"/>
                </a:lnTo>
                <a:lnTo>
                  <a:pt x="687844" y="86862"/>
                </a:lnTo>
                <a:lnTo>
                  <a:pt x="741545" y="101048"/>
                </a:lnTo>
                <a:lnTo>
                  <a:pt x="794378" y="116155"/>
                </a:lnTo>
                <a:lnTo>
                  <a:pt x="846275" y="132151"/>
                </a:lnTo>
                <a:lnTo>
                  <a:pt x="897170" y="149003"/>
                </a:lnTo>
                <a:lnTo>
                  <a:pt x="946996" y="166682"/>
                </a:lnTo>
                <a:lnTo>
                  <a:pt x="995686" y="185154"/>
                </a:lnTo>
                <a:lnTo>
                  <a:pt x="1043174" y="204388"/>
                </a:lnTo>
                <a:lnTo>
                  <a:pt x="1089393" y="224352"/>
                </a:lnTo>
                <a:lnTo>
                  <a:pt x="1134275" y="245015"/>
                </a:lnTo>
                <a:lnTo>
                  <a:pt x="1177755" y="266344"/>
                </a:lnTo>
                <a:lnTo>
                  <a:pt x="1219765" y="288308"/>
                </a:lnTo>
                <a:lnTo>
                  <a:pt x="1260239" y="310876"/>
                </a:lnTo>
                <a:lnTo>
                  <a:pt x="1299109" y="334015"/>
                </a:lnTo>
                <a:lnTo>
                  <a:pt x="1336310" y="357694"/>
                </a:lnTo>
                <a:lnTo>
                  <a:pt x="1371774" y="381880"/>
                </a:lnTo>
                <a:lnTo>
                  <a:pt x="1405434" y="406543"/>
                </a:lnTo>
                <a:lnTo>
                  <a:pt x="1437223" y="431650"/>
                </a:lnTo>
                <a:lnTo>
                  <a:pt x="1467076" y="457171"/>
                </a:lnTo>
                <a:lnTo>
                  <a:pt x="1520702" y="509322"/>
                </a:lnTo>
                <a:lnTo>
                  <a:pt x="1565779" y="562743"/>
                </a:lnTo>
                <a:lnTo>
                  <a:pt x="1601771" y="617180"/>
                </a:lnTo>
                <a:lnTo>
                  <a:pt x="1628144" y="672380"/>
                </a:lnTo>
                <a:lnTo>
                  <a:pt x="1644364" y="728087"/>
                </a:lnTo>
                <a:lnTo>
                  <a:pt x="1649896" y="784048"/>
                </a:lnTo>
                <a:lnTo>
                  <a:pt x="1647510" y="820790"/>
                </a:lnTo>
                <a:lnTo>
                  <a:pt x="1628845" y="893986"/>
                </a:lnTo>
                <a:lnTo>
                  <a:pt x="1612868" y="930296"/>
                </a:lnTo>
                <a:lnTo>
                  <a:pt x="1592662" y="966319"/>
                </a:lnTo>
                <a:lnTo>
                  <a:pt x="1568380" y="1001982"/>
                </a:lnTo>
                <a:lnTo>
                  <a:pt x="1540171" y="1037215"/>
                </a:lnTo>
                <a:lnTo>
                  <a:pt x="1508187" y="1071944"/>
                </a:lnTo>
                <a:lnTo>
                  <a:pt x="1472579" y="1106099"/>
                </a:lnTo>
                <a:lnTo>
                  <a:pt x="1433497" y="1139608"/>
                </a:lnTo>
                <a:lnTo>
                  <a:pt x="1391093" y="1172399"/>
                </a:lnTo>
                <a:lnTo>
                  <a:pt x="1345517" y="1204400"/>
                </a:lnTo>
                <a:lnTo>
                  <a:pt x="1296922" y="1235539"/>
                </a:lnTo>
                <a:lnTo>
                  <a:pt x="1245457" y="1265746"/>
                </a:lnTo>
                <a:lnTo>
                  <a:pt x="1191273" y="1294947"/>
                </a:lnTo>
                <a:lnTo>
                  <a:pt x="1134522" y="1323072"/>
                </a:lnTo>
                <a:lnTo>
                  <a:pt x="1091722" y="1342815"/>
                </a:lnTo>
                <a:lnTo>
                  <a:pt x="1047703" y="1361922"/>
                </a:lnTo>
                <a:lnTo>
                  <a:pt x="1002521" y="1380366"/>
                </a:lnTo>
                <a:lnTo>
                  <a:pt x="956236" y="1398118"/>
                </a:lnTo>
                <a:lnTo>
                  <a:pt x="908906" y="1415152"/>
                </a:lnTo>
                <a:lnTo>
                  <a:pt x="860588" y="1431439"/>
                </a:lnTo>
                <a:lnTo>
                  <a:pt x="811341" y="1446953"/>
                </a:lnTo>
                <a:lnTo>
                  <a:pt x="761222" y="1461666"/>
                </a:lnTo>
                <a:lnTo>
                  <a:pt x="710291" y="1475550"/>
                </a:lnTo>
                <a:lnTo>
                  <a:pt x="658606" y="1488577"/>
                </a:lnTo>
                <a:lnTo>
                  <a:pt x="606223" y="1500721"/>
                </a:lnTo>
                <a:lnTo>
                  <a:pt x="557637" y="1511049"/>
                </a:lnTo>
                <a:lnTo>
                  <a:pt x="508559" y="1520593"/>
                </a:lnTo>
                <a:lnTo>
                  <a:pt x="459033" y="1529331"/>
                </a:lnTo>
                <a:lnTo>
                  <a:pt x="409105" y="1537242"/>
                </a:lnTo>
                <a:lnTo>
                  <a:pt x="358820" y="1544304"/>
                </a:lnTo>
                <a:lnTo>
                  <a:pt x="308224" y="1550496"/>
                </a:lnTo>
                <a:lnTo>
                  <a:pt x="270104" y="1554540"/>
                </a:lnTo>
                <a:lnTo>
                  <a:pt x="231849" y="1558078"/>
                </a:lnTo>
                <a:lnTo>
                  <a:pt x="193481" y="1561099"/>
                </a:lnTo>
                <a:lnTo>
                  <a:pt x="155024" y="1563596"/>
                </a:lnTo>
                <a:lnTo>
                  <a:pt x="116474" y="1565546"/>
                </a:lnTo>
                <a:lnTo>
                  <a:pt x="114874" y="156562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0" y="3445143"/>
            <a:ext cx="106149" cy="8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006" y="2526974"/>
            <a:ext cx="119051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 smtClean="0">
                <a:latin typeface="Arial"/>
                <a:cs typeface="Arial"/>
              </a:rPr>
              <a:t>Action</a:t>
            </a:r>
            <a:endParaRPr lang="de-DE" spc="-5" dirty="0" smtClean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dirty="0" smtClean="0">
                <a:latin typeface="Arial"/>
                <a:cs typeface="Arial"/>
              </a:rPr>
              <a:t>a</a:t>
            </a:r>
            <a:r>
              <a:rPr lang="de-DE" spc="-90" dirty="0">
                <a:latin typeface="Arial"/>
                <a:cs typeface="Arial"/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200" y="3090090"/>
            <a:ext cx="67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8321" y="1922412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6" y="1566231"/>
                </a:moveTo>
                <a:lnTo>
                  <a:pt x="1843868" y="1565703"/>
                </a:lnTo>
                <a:lnTo>
                  <a:pt x="1783145" y="1564132"/>
                </a:lnTo>
                <a:lnTo>
                  <a:pt x="1722533" y="1561542"/>
                </a:lnTo>
                <a:lnTo>
                  <a:pt x="1662085" y="1557955"/>
                </a:lnTo>
                <a:lnTo>
                  <a:pt x="1601857" y="1553393"/>
                </a:lnTo>
                <a:lnTo>
                  <a:pt x="1541904" y="1547881"/>
                </a:lnTo>
                <a:lnTo>
                  <a:pt x="1482282" y="1541439"/>
                </a:lnTo>
                <a:lnTo>
                  <a:pt x="1423044" y="1534091"/>
                </a:lnTo>
                <a:lnTo>
                  <a:pt x="1364247" y="1525860"/>
                </a:lnTo>
                <a:lnTo>
                  <a:pt x="1305944" y="1516767"/>
                </a:lnTo>
                <a:lnTo>
                  <a:pt x="1248193" y="1506837"/>
                </a:lnTo>
                <a:lnTo>
                  <a:pt x="1191046" y="1496090"/>
                </a:lnTo>
                <a:lnTo>
                  <a:pt x="1134560" y="1484551"/>
                </a:lnTo>
                <a:lnTo>
                  <a:pt x="1078789" y="1472242"/>
                </a:lnTo>
                <a:lnTo>
                  <a:pt x="1023789" y="1459185"/>
                </a:lnTo>
                <a:lnTo>
                  <a:pt x="969614" y="1445403"/>
                </a:lnTo>
                <a:lnTo>
                  <a:pt x="916320" y="1430919"/>
                </a:lnTo>
                <a:lnTo>
                  <a:pt x="863961" y="1415755"/>
                </a:lnTo>
                <a:lnTo>
                  <a:pt x="812593" y="1399934"/>
                </a:lnTo>
                <a:lnTo>
                  <a:pt x="762271" y="1383478"/>
                </a:lnTo>
                <a:lnTo>
                  <a:pt x="713050" y="1366411"/>
                </a:lnTo>
                <a:lnTo>
                  <a:pt x="664984" y="1348755"/>
                </a:lnTo>
                <a:lnTo>
                  <a:pt x="618129" y="1330533"/>
                </a:lnTo>
                <a:lnTo>
                  <a:pt x="572541" y="1311767"/>
                </a:lnTo>
                <a:lnTo>
                  <a:pt x="528273" y="1292479"/>
                </a:lnTo>
                <a:lnTo>
                  <a:pt x="485381" y="1272694"/>
                </a:lnTo>
                <a:lnTo>
                  <a:pt x="443920" y="1252432"/>
                </a:lnTo>
                <a:lnTo>
                  <a:pt x="403945" y="1231718"/>
                </a:lnTo>
                <a:lnTo>
                  <a:pt x="365512" y="1210573"/>
                </a:lnTo>
                <a:lnTo>
                  <a:pt x="328674" y="1189020"/>
                </a:lnTo>
                <a:lnTo>
                  <a:pt x="293488" y="1167082"/>
                </a:lnTo>
                <a:lnTo>
                  <a:pt x="260008" y="1144782"/>
                </a:lnTo>
                <a:lnTo>
                  <a:pt x="228290" y="1122141"/>
                </a:lnTo>
                <a:lnTo>
                  <a:pt x="170357" y="1075932"/>
                </a:lnTo>
                <a:lnTo>
                  <a:pt x="120130" y="1028635"/>
                </a:lnTo>
                <a:lnTo>
                  <a:pt x="78050" y="980432"/>
                </a:lnTo>
                <a:lnTo>
                  <a:pt x="44556" y="931504"/>
                </a:lnTo>
                <a:lnTo>
                  <a:pt x="20090" y="882033"/>
                </a:lnTo>
                <a:lnTo>
                  <a:pt x="5091" y="832198"/>
                </a:lnTo>
                <a:lnTo>
                  <a:pt x="0" y="782183"/>
                </a:lnTo>
                <a:lnTo>
                  <a:pt x="2190" y="749523"/>
                </a:lnTo>
                <a:lnTo>
                  <a:pt x="19310" y="684404"/>
                </a:lnTo>
                <a:lnTo>
                  <a:pt x="52599" y="619890"/>
                </a:lnTo>
                <a:lnTo>
                  <a:pt x="75000" y="587986"/>
                </a:lnTo>
                <a:lnTo>
                  <a:pt x="101076" y="556384"/>
                </a:lnTo>
                <a:lnTo>
                  <a:pt x="130705" y="525135"/>
                </a:lnTo>
                <a:lnTo>
                  <a:pt x="163763" y="494290"/>
                </a:lnTo>
                <a:lnTo>
                  <a:pt x="200128" y="463898"/>
                </a:lnTo>
                <a:lnTo>
                  <a:pt x="239678" y="434011"/>
                </a:lnTo>
                <a:lnTo>
                  <a:pt x="282291" y="404678"/>
                </a:lnTo>
                <a:lnTo>
                  <a:pt x="327843" y="375950"/>
                </a:lnTo>
                <a:lnTo>
                  <a:pt x="376213" y="347877"/>
                </a:lnTo>
                <a:lnTo>
                  <a:pt x="427277" y="320511"/>
                </a:lnTo>
                <a:lnTo>
                  <a:pt x="480914" y="293900"/>
                </a:lnTo>
                <a:lnTo>
                  <a:pt x="537001" y="268096"/>
                </a:lnTo>
                <a:lnTo>
                  <a:pt x="595416" y="243149"/>
                </a:lnTo>
                <a:lnTo>
                  <a:pt x="637156" y="226407"/>
                </a:lnTo>
                <a:lnTo>
                  <a:pt x="679912" y="210116"/>
                </a:lnTo>
                <a:lnTo>
                  <a:pt x="723643" y="194294"/>
                </a:lnTo>
                <a:lnTo>
                  <a:pt x="768309" y="178957"/>
                </a:lnTo>
                <a:lnTo>
                  <a:pt x="813869" y="164122"/>
                </a:lnTo>
                <a:lnTo>
                  <a:pt x="860282" y="149805"/>
                </a:lnTo>
                <a:lnTo>
                  <a:pt x="907509" y="136024"/>
                </a:lnTo>
                <a:lnTo>
                  <a:pt x="955508" y="122795"/>
                </a:lnTo>
                <a:lnTo>
                  <a:pt x="1004239" y="110134"/>
                </a:lnTo>
                <a:lnTo>
                  <a:pt x="1053661" y="98059"/>
                </a:lnTo>
                <a:lnTo>
                  <a:pt x="1103735" y="86586"/>
                </a:lnTo>
                <a:lnTo>
                  <a:pt x="1154419" y="75733"/>
                </a:lnTo>
                <a:lnTo>
                  <a:pt x="1205672" y="65514"/>
                </a:lnTo>
                <a:lnTo>
                  <a:pt x="1253735" y="56609"/>
                </a:lnTo>
                <a:lnTo>
                  <a:pt x="1302224" y="48280"/>
                </a:lnTo>
                <a:lnTo>
                  <a:pt x="1351104" y="40541"/>
                </a:lnTo>
                <a:lnTo>
                  <a:pt x="1400343" y="33404"/>
                </a:lnTo>
                <a:lnTo>
                  <a:pt x="1449906" y="26884"/>
                </a:lnTo>
                <a:lnTo>
                  <a:pt x="1499760" y="20993"/>
                </a:lnTo>
                <a:lnTo>
                  <a:pt x="1549871" y="15744"/>
                </a:lnTo>
                <a:lnTo>
                  <a:pt x="1593907" y="11690"/>
                </a:lnTo>
                <a:lnTo>
                  <a:pt x="1638099" y="8148"/>
                </a:lnTo>
                <a:lnTo>
                  <a:pt x="1682428" y="5125"/>
                </a:lnTo>
                <a:lnTo>
                  <a:pt x="1726871" y="2632"/>
                </a:lnTo>
                <a:lnTo>
                  <a:pt x="1771371" y="679"/>
                </a:lnTo>
                <a:lnTo>
                  <a:pt x="17909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244" y="1881424"/>
            <a:ext cx="1059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149" y="238456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State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s</a:t>
            </a:r>
            <a:r>
              <a:rPr spc="7" baseline="-30092" dirty="0">
                <a:latin typeface="Arial"/>
                <a:cs typeface="Arial"/>
              </a:rPr>
              <a:t>t</a:t>
            </a:r>
            <a:endParaRPr baseline="-30092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5370" y="1923480"/>
            <a:ext cx="1517650" cy="1565275"/>
          </a:xfrm>
          <a:custGeom>
            <a:avLst/>
            <a:gdLst/>
            <a:ahLst/>
            <a:cxnLst/>
            <a:rect l="l" t="t" r="r" b="b"/>
            <a:pathLst>
              <a:path w="1517650" h="1565275">
                <a:moveTo>
                  <a:pt x="1517596" y="1565164"/>
                </a:moveTo>
                <a:lnTo>
                  <a:pt x="1459240" y="1564397"/>
                </a:lnTo>
                <a:lnTo>
                  <a:pt x="1400960" y="1562124"/>
                </a:lnTo>
                <a:lnTo>
                  <a:pt x="1342833" y="1558383"/>
                </a:lnTo>
                <a:lnTo>
                  <a:pt x="1284937" y="1553215"/>
                </a:lnTo>
                <a:lnTo>
                  <a:pt x="1227347" y="1546659"/>
                </a:lnTo>
                <a:lnTo>
                  <a:pt x="1170140" y="1538755"/>
                </a:lnTo>
                <a:lnTo>
                  <a:pt x="1113394" y="1529543"/>
                </a:lnTo>
                <a:lnTo>
                  <a:pt x="1057185" y="1519061"/>
                </a:lnTo>
                <a:lnTo>
                  <a:pt x="1001590" y="1507351"/>
                </a:lnTo>
                <a:lnTo>
                  <a:pt x="946686" y="1494450"/>
                </a:lnTo>
                <a:lnTo>
                  <a:pt x="892549" y="1480400"/>
                </a:lnTo>
                <a:lnTo>
                  <a:pt x="839257" y="1465240"/>
                </a:lnTo>
                <a:lnTo>
                  <a:pt x="786885" y="1449009"/>
                </a:lnTo>
                <a:lnTo>
                  <a:pt x="735511" y="1431746"/>
                </a:lnTo>
                <a:lnTo>
                  <a:pt x="685212" y="1413493"/>
                </a:lnTo>
                <a:lnTo>
                  <a:pt x="636064" y="1394288"/>
                </a:lnTo>
                <a:lnTo>
                  <a:pt x="588144" y="1374171"/>
                </a:lnTo>
                <a:lnTo>
                  <a:pt x="541529" y="1353182"/>
                </a:lnTo>
                <a:lnTo>
                  <a:pt x="496295" y="1331360"/>
                </a:lnTo>
                <a:lnTo>
                  <a:pt x="452520" y="1308744"/>
                </a:lnTo>
                <a:lnTo>
                  <a:pt x="410280" y="1285376"/>
                </a:lnTo>
                <a:lnTo>
                  <a:pt x="369652" y="1261294"/>
                </a:lnTo>
                <a:lnTo>
                  <a:pt x="330713" y="1236537"/>
                </a:lnTo>
                <a:lnTo>
                  <a:pt x="293539" y="1211147"/>
                </a:lnTo>
                <a:lnTo>
                  <a:pt x="258208" y="1185161"/>
                </a:lnTo>
                <a:lnTo>
                  <a:pt x="224795" y="1158620"/>
                </a:lnTo>
                <a:lnTo>
                  <a:pt x="193379" y="1131564"/>
                </a:lnTo>
                <a:lnTo>
                  <a:pt x="164035" y="1104032"/>
                </a:lnTo>
                <a:lnTo>
                  <a:pt x="136840" y="1076064"/>
                </a:lnTo>
                <a:lnTo>
                  <a:pt x="89206" y="1018977"/>
                </a:lnTo>
                <a:lnTo>
                  <a:pt x="51091" y="960622"/>
                </a:lnTo>
                <a:lnTo>
                  <a:pt x="23109" y="901315"/>
                </a:lnTo>
                <a:lnTo>
                  <a:pt x="5873" y="841374"/>
                </a:lnTo>
                <a:lnTo>
                  <a:pt x="0" y="781115"/>
                </a:lnTo>
                <a:lnTo>
                  <a:pt x="2207" y="744375"/>
                </a:lnTo>
                <a:lnTo>
                  <a:pt x="19407" y="671182"/>
                </a:lnTo>
                <a:lnTo>
                  <a:pt x="34121" y="634872"/>
                </a:lnTo>
                <a:lnTo>
                  <a:pt x="52727" y="598850"/>
                </a:lnTo>
                <a:lnTo>
                  <a:pt x="75085" y="563186"/>
                </a:lnTo>
                <a:lnTo>
                  <a:pt x="101056" y="527953"/>
                </a:lnTo>
                <a:lnTo>
                  <a:pt x="130501" y="493223"/>
                </a:lnTo>
                <a:lnTo>
                  <a:pt x="163282" y="459066"/>
                </a:lnTo>
                <a:lnTo>
                  <a:pt x="199259" y="425556"/>
                </a:lnTo>
                <a:lnTo>
                  <a:pt x="238293" y="392764"/>
                </a:lnTo>
                <a:lnTo>
                  <a:pt x="280246" y="360761"/>
                </a:lnTo>
                <a:lnTo>
                  <a:pt x="324979" y="329620"/>
                </a:lnTo>
                <a:lnTo>
                  <a:pt x="372352" y="299411"/>
                </a:lnTo>
                <a:lnTo>
                  <a:pt x="422226" y="270208"/>
                </a:lnTo>
                <a:lnTo>
                  <a:pt x="474464" y="242082"/>
                </a:lnTo>
                <a:lnTo>
                  <a:pt x="517864" y="220404"/>
                </a:lnTo>
                <a:lnTo>
                  <a:pt x="562615" y="199498"/>
                </a:lnTo>
                <a:lnTo>
                  <a:pt x="608647" y="179401"/>
                </a:lnTo>
                <a:lnTo>
                  <a:pt x="655889" y="160149"/>
                </a:lnTo>
                <a:lnTo>
                  <a:pt x="704269" y="141779"/>
                </a:lnTo>
                <a:lnTo>
                  <a:pt x="753715" y="124328"/>
                </a:lnTo>
                <a:lnTo>
                  <a:pt x="804158" y="107832"/>
                </a:lnTo>
                <a:lnTo>
                  <a:pt x="855525" y="92329"/>
                </a:lnTo>
                <a:lnTo>
                  <a:pt x="907745" y="77855"/>
                </a:lnTo>
                <a:lnTo>
                  <a:pt x="960748" y="64447"/>
                </a:lnTo>
                <a:lnTo>
                  <a:pt x="1014462" y="52140"/>
                </a:lnTo>
                <a:lnTo>
                  <a:pt x="1068819" y="40973"/>
                </a:lnTo>
                <a:lnTo>
                  <a:pt x="1123746" y="30983"/>
                </a:lnTo>
                <a:lnTo>
                  <a:pt x="1179171" y="22205"/>
                </a:lnTo>
                <a:lnTo>
                  <a:pt x="1235022" y="14677"/>
                </a:lnTo>
                <a:lnTo>
                  <a:pt x="1305328" y="7080"/>
                </a:lnTo>
                <a:lnTo>
                  <a:pt x="1376047" y="1564"/>
                </a:lnTo>
                <a:lnTo>
                  <a:pt x="1393772" y="519"/>
                </a:lnTo>
                <a:lnTo>
                  <a:pt x="140394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68" y="1882500"/>
            <a:ext cx="106274" cy="8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0599" y="2361325"/>
            <a:ext cx="1231900" cy="799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Reward </a:t>
            </a:r>
            <a:r>
              <a:rPr dirty="0" err="1" smtClean="0">
                <a:latin typeface="Arial"/>
                <a:cs typeface="Arial"/>
              </a:rPr>
              <a:t>r</a:t>
            </a:r>
            <a:r>
              <a:rPr baseline="-30092" dirty="0" err="1" smtClean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6718" y="4990644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224821" y="197633"/>
            <a:ext cx="4572000" cy="452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Reinforcement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429885" y="3557897"/>
            <a:ext cx="1143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pc="-5" dirty="0">
                <a:latin typeface="Arial"/>
                <a:cs typeface="Arial"/>
              </a:rPr>
              <a:t>Next </a:t>
            </a:r>
            <a:r>
              <a:rPr lang="de-DE" dirty="0" smtClean="0">
                <a:latin typeface="Arial"/>
                <a:cs typeface="Arial"/>
              </a:rPr>
              <a:t>state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spc="7" baseline="-30092" dirty="0" smtClean="0">
                <a:latin typeface="Arial"/>
                <a:cs typeface="Arial"/>
              </a:rPr>
              <a:t>t+1</a:t>
            </a:r>
            <a:endParaRPr lang="de-DE" baseline="-30092" dirty="0">
              <a:latin typeface="Arial"/>
              <a:cs typeface="Arial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822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822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96" y="1814421"/>
            <a:ext cx="857398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421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0689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688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6421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689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068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7975" y="1292247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7219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47219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07818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868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69428" y="1292266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47372" y="4278492"/>
            <a:ext cx="597198" cy="59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6844" y="3273244"/>
            <a:ext cx="721198" cy="67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741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0" y="43199"/>
                </a:lnTo>
                <a:lnTo>
                  <a:pt x="15799" y="0"/>
                </a:lnTo>
                <a:lnTo>
                  <a:pt x="3147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15799" y="0"/>
                </a:lnTo>
                <a:lnTo>
                  <a:pt x="0" y="43199"/>
                </a:lnTo>
                <a:lnTo>
                  <a:pt x="3147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09269" y="4278491"/>
            <a:ext cx="597198" cy="597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397" y="3273244"/>
            <a:ext cx="721198" cy="670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5997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2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0" y="43199"/>
                </a:lnTo>
                <a:lnTo>
                  <a:pt x="15787" y="0"/>
                </a:lnTo>
                <a:lnTo>
                  <a:pt x="3146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15787" y="0"/>
                </a:lnTo>
                <a:lnTo>
                  <a:pt x="0" y="43199"/>
                </a:lnTo>
                <a:lnTo>
                  <a:pt x="3146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6421" y="974064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2"/>
                </a:moveTo>
                <a:lnTo>
                  <a:pt x="11195" y="237927"/>
                </a:lnTo>
                <a:lnTo>
                  <a:pt x="41947" y="165966"/>
                </a:lnTo>
                <a:lnTo>
                  <a:pt x="63328" y="129541"/>
                </a:lnTo>
                <a:lnTo>
                  <a:pt x="88004" y="94834"/>
                </a:lnTo>
                <a:lnTo>
                  <a:pt x="115443" y="63358"/>
                </a:lnTo>
                <a:lnTo>
                  <a:pt x="145115" y="36625"/>
                </a:lnTo>
                <a:lnTo>
                  <a:pt x="209028" y="3434"/>
                </a:lnTo>
                <a:lnTo>
                  <a:pt x="242206" y="0"/>
                </a:lnTo>
                <a:lnTo>
                  <a:pt x="275491" y="7355"/>
                </a:lnTo>
                <a:lnTo>
                  <a:pt x="308351" y="27013"/>
                </a:lnTo>
                <a:lnTo>
                  <a:pt x="340254" y="60485"/>
                </a:lnTo>
                <a:lnTo>
                  <a:pt x="367038" y="102002"/>
                </a:lnTo>
                <a:lnTo>
                  <a:pt x="392753" y="154519"/>
                </a:lnTo>
                <a:lnTo>
                  <a:pt x="417472" y="217303"/>
                </a:lnTo>
                <a:lnTo>
                  <a:pt x="441265" y="289621"/>
                </a:lnTo>
                <a:lnTo>
                  <a:pt x="452837" y="329126"/>
                </a:lnTo>
                <a:lnTo>
                  <a:pt x="464204" y="370739"/>
                </a:lnTo>
                <a:lnTo>
                  <a:pt x="475375" y="414369"/>
                </a:lnTo>
                <a:lnTo>
                  <a:pt x="486360" y="459924"/>
                </a:lnTo>
                <a:lnTo>
                  <a:pt x="497166" y="507312"/>
                </a:lnTo>
                <a:lnTo>
                  <a:pt x="507803" y="556443"/>
                </a:lnTo>
                <a:lnTo>
                  <a:pt x="518280" y="607223"/>
                </a:lnTo>
                <a:lnTo>
                  <a:pt x="528606" y="659562"/>
                </a:lnTo>
                <a:lnTo>
                  <a:pt x="538789" y="713367"/>
                </a:lnTo>
                <a:lnTo>
                  <a:pt x="548839" y="768548"/>
                </a:lnTo>
                <a:lnTo>
                  <a:pt x="558764" y="825012"/>
                </a:lnTo>
                <a:lnTo>
                  <a:pt x="568574" y="882667"/>
                </a:lnTo>
                <a:lnTo>
                  <a:pt x="578277" y="941423"/>
                </a:lnTo>
                <a:lnTo>
                  <a:pt x="587882" y="1001187"/>
                </a:lnTo>
                <a:lnTo>
                  <a:pt x="597398" y="1061868"/>
                </a:lnTo>
                <a:lnTo>
                  <a:pt x="606834" y="1123374"/>
                </a:lnTo>
                <a:lnTo>
                  <a:pt x="616199" y="1185613"/>
                </a:lnTo>
                <a:lnTo>
                  <a:pt x="625501" y="1248494"/>
                </a:lnTo>
                <a:lnTo>
                  <a:pt x="634751" y="1311925"/>
                </a:lnTo>
                <a:lnTo>
                  <a:pt x="643955" y="1375814"/>
                </a:lnTo>
                <a:lnTo>
                  <a:pt x="653125" y="1440070"/>
                </a:lnTo>
                <a:lnTo>
                  <a:pt x="662267" y="1504601"/>
                </a:lnTo>
                <a:lnTo>
                  <a:pt x="671392" y="1569316"/>
                </a:lnTo>
                <a:lnTo>
                  <a:pt x="680508" y="1634122"/>
                </a:lnTo>
                <a:lnTo>
                  <a:pt x="689624" y="1698928"/>
                </a:lnTo>
                <a:lnTo>
                  <a:pt x="698748" y="1763643"/>
                </a:lnTo>
                <a:lnTo>
                  <a:pt x="707890" y="1828175"/>
                </a:lnTo>
                <a:lnTo>
                  <a:pt x="717059" y="1892431"/>
                </a:lnTo>
                <a:lnTo>
                  <a:pt x="726264" y="1956321"/>
                </a:lnTo>
                <a:lnTo>
                  <a:pt x="735513" y="2019752"/>
                </a:lnTo>
                <a:lnTo>
                  <a:pt x="744816" y="2082633"/>
                </a:lnTo>
                <a:lnTo>
                  <a:pt x="754181" y="2144873"/>
                </a:lnTo>
                <a:lnTo>
                  <a:pt x="763617" y="2206379"/>
                </a:lnTo>
                <a:lnTo>
                  <a:pt x="773134" y="2267059"/>
                </a:lnTo>
                <a:lnTo>
                  <a:pt x="782739" y="2326824"/>
                </a:lnTo>
                <a:lnTo>
                  <a:pt x="792443" y="2385579"/>
                </a:lnTo>
                <a:lnTo>
                  <a:pt x="802253" y="2443235"/>
                </a:lnTo>
                <a:lnTo>
                  <a:pt x="812179" y="2499699"/>
                </a:lnTo>
                <a:lnTo>
                  <a:pt x="822230" y="2554879"/>
                </a:lnTo>
                <a:lnTo>
                  <a:pt x="832415" y="2608685"/>
                </a:lnTo>
                <a:lnTo>
                  <a:pt x="842742" y="2661023"/>
                </a:lnTo>
                <a:lnTo>
                  <a:pt x="853220" y="2711803"/>
                </a:lnTo>
                <a:lnTo>
                  <a:pt x="863859" y="2760933"/>
                </a:lnTo>
                <a:lnTo>
                  <a:pt x="874666" y="2808322"/>
                </a:lnTo>
                <a:lnTo>
                  <a:pt x="885652" y="2853876"/>
                </a:lnTo>
                <a:lnTo>
                  <a:pt x="896825" y="2897506"/>
                </a:lnTo>
                <a:lnTo>
                  <a:pt x="908194" y="2939119"/>
                </a:lnTo>
                <a:lnTo>
                  <a:pt x="919768" y="2978623"/>
                </a:lnTo>
                <a:lnTo>
                  <a:pt x="931555" y="3015928"/>
                </a:lnTo>
                <a:lnTo>
                  <a:pt x="955806" y="3083569"/>
                </a:lnTo>
                <a:lnTo>
                  <a:pt x="981019" y="3141310"/>
                </a:lnTo>
                <a:lnTo>
                  <a:pt x="1007265" y="3188417"/>
                </a:lnTo>
                <a:lnTo>
                  <a:pt x="1058132" y="3245421"/>
                </a:lnTo>
                <a:lnTo>
                  <a:pt x="1096647" y="3264624"/>
                </a:lnTo>
                <a:lnTo>
                  <a:pt x="1135500" y="3267766"/>
                </a:lnTo>
                <a:lnTo>
                  <a:pt x="1173847" y="3257250"/>
                </a:lnTo>
                <a:lnTo>
                  <a:pt x="1210844" y="3235478"/>
                </a:lnTo>
                <a:lnTo>
                  <a:pt x="1245647" y="3204854"/>
                </a:lnTo>
                <a:lnTo>
                  <a:pt x="1291884" y="3147547"/>
                </a:lnTo>
                <a:lnTo>
                  <a:pt x="1328447" y="3083829"/>
                </a:lnTo>
                <a:lnTo>
                  <a:pt x="1329072" y="3082479"/>
                </a:lnTo>
                <a:lnTo>
                  <a:pt x="1329697" y="3081154"/>
                </a:lnTo>
                <a:lnTo>
                  <a:pt x="1330322" y="3079804"/>
                </a:lnTo>
                <a:lnTo>
                  <a:pt x="1330422" y="307962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37019" y="3960892"/>
            <a:ext cx="79649" cy="1107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2410" y="2737736"/>
            <a:ext cx="5391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Input 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6571" y="2153003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90</a:t>
            </a:fld>
            <a:endParaRPr lang="de-DE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822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822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96" y="1814421"/>
            <a:ext cx="857398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421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0689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688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6421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689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068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7975" y="1292247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7219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47219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07818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868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69428" y="1292266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8766" y="2775595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699"/>
                </a:lnTo>
                <a:lnTo>
                  <a:pt x="0" y="257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8766" y="2775594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69365" y="2551345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2242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3641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3640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9365" y="169505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3641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3640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30872" y="1336310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7372" y="4278492"/>
            <a:ext cx="597198" cy="59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6844" y="3273244"/>
            <a:ext cx="721198" cy="67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741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0" y="43199"/>
                </a:lnTo>
                <a:lnTo>
                  <a:pt x="15799" y="0"/>
                </a:lnTo>
                <a:lnTo>
                  <a:pt x="3147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15799" y="0"/>
                </a:lnTo>
                <a:lnTo>
                  <a:pt x="0" y="43199"/>
                </a:lnTo>
                <a:lnTo>
                  <a:pt x="3147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9269" y="4278491"/>
            <a:ext cx="597198" cy="597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8292" y="3273244"/>
            <a:ext cx="721173" cy="670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8892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35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74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3590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74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5397" y="3273244"/>
            <a:ext cx="721198" cy="670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5997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2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0" y="43199"/>
                </a:lnTo>
                <a:lnTo>
                  <a:pt x="15787" y="0"/>
                </a:lnTo>
                <a:lnTo>
                  <a:pt x="3146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15787" y="0"/>
                </a:lnTo>
                <a:lnTo>
                  <a:pt x="0" y="43199"/>
                </a:lnTo>
                <a:lnTo>
                  <a:pt x="3146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6421" y="974064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2"/>
                </a:moveTo>
                <a:lnTo>
                  <a:pt x="11195" y="237927"/>
                </a:lnTo>
                <a:lnTo>
                  <a:pt x="41947" y="165966"/>
                </a:lnTo>
                <a:lnTo>
                  <a:pt x="63328" y="129541"/>
                </a:lnTo>
                <a:lnTo>
                  <a:pt x="88004" y="94834"/>
                </a:lnTo>
                <a:lnTo>
                  <a:pt x="115443" y="63358"/>
                </a:lnTo>
                <a:lnTo>
                  <a:pt x="145115" y="36625"/>
                </a:lnTo>
                <a:lnTo>
                  <a:pt x="209028" y="3434"/>
                </a:lnTo>
                <a:lnTo>
                  <a:pt x="242206" y="0"/>
                </a:lnTo>
                <a:lnTo>
                  <a:pt x="275491" y="7355"/>
                </a:lnTo>
                <a:lnTo>
                  <a:pt x="308351" y="27013"/>
                </a:lnTo>
                <a:lnTo>
                  <a:pt x="340254" y="60485"/>
                </a:lnTo>
                <a:lnTo>
                  <a:pt x="367038" y="102002"/>
                </a:lnTo>
                <a:lnTo>
                  <a:pt x="392753" y="154519"/>
                </a:lnTo>
                <a:lnTo>
                  <a:pt x="417472" y="217303"/>
                </a:lnTo>
                <a:lnTo>
                  <a:pt x="441265" y="289621"/>
                </a:lnTo>
                <a:lnTo>
                  <a:pt x="452837" y="329126"/>
                </a:lnTo>
                <a:lnTo>
                  <a:pt x="464204" y="370739"/>
                </a:lnTo>
                <a:lnTo>
                  <a:pt x="475375" y="414369"/>
                </a:lnTo>
                <a:lnTo>
                  <a:pt x="486360" y="459924"/>
                </a:lnTo>
                <a:lnTo>
                  <a:pt x="497166" y="507312"/>
                </a:lnTo>
                <a:lnTo>
                  <a:pt x="507803" y="556443"/>
                </a:lnTo>
                <a:lnTo>
                  <a:pt x="518280" y="607223"/>
                </a:lnTo>
                <a:lnTo>
                  <a:pt x="528606" y="659562"/>
                </a:lnTo>
                <a:lnTo>
                  <a:pt x="538789" y="713367"/>
                </a:lnTo>
                <a:lnTo>
                  <a:pt x="548839" y="768548"/>
                </a:lnTo>
                <a:lnTo>
                  <a:pt x="558764" y="825012"/>
                </a:lnTo>
                <a:lnTo>
                  <a:pt x="568574" y="882667"/>
                </a:lnTo>
                <a:lnTo>
                  <a:pt x="578277" y="941423"/>
                </a:lnTo>
                <a:lnTo>
                  <a:pt x="587882" y="1001187"/>
                </a:lnTo>
                <a:lnTo>
                  <a:pt x="597398" y="1061868"/>
                </a:lnTo>
                <a:lnTo>
                  <a:pt x="606834" y="1123374"/>
                </a:lnTo>
                <a:lnTo>
                  <a:pt x="616199" y="1185613"/>
                </a:lnTo>
                <a:lnTo>
                  <a:pt x="625501" y="1248494"/>
                </a:lnTo>
                <a:lnTo>
                  <a:pt x="634751" y="1311925"/>
                </a:lnTo>
                <a:lnTo>
                  <a:pt x="643955" y="1375814"/>
                </a:lnTo>
                <a:lnTo>
                  <a:pt x="653125" y="1440070"/>
                </a:lnTo>
                <a:lnTo>
                  <a:pt x="662267" y="1504601"/>
                </a:lnTo>
                <a:lnTo>
                  <a:pt x="671392" y="1569316"/>
                </a:lnTo>
                <a:lnTo>
                  <a:pt x="680508" y="1634122"/>
                </a:lnTo>
                <a:lnTo>
                  <a:pt x="689624" y="1698928"/>
                </a:lnTo>
                <a:lnTo>
                  <a:pt x="698748" y="1763643"/>
                </a:lnTo>
                <a:lnTo>
                  <a:pt x="707890" y="1828175"/>
                </a:lnTo>
                <a:lnTo>
                  <a:pt x="717059" y="1892431"/>
                </a:lnTo>
                <a:lnTo>
                  <a:pt x="726264" y="1956321"/>
                </a:lnTo>
                <a:lnTo>
                  <a:pt x="735513" y="2019752"/>
                </a:lnTo>
                <a:lnTo>
                  <a:pt x="744816" y="2082633"/>
                </a:lnTo>
                <a:lnTo>
                  <a:pt x="754181" y="2144873"/>
                </a:lnTo>
                <a:lnTo>
                  <a:pt x="763617" y="2206379"/>
                </a:lnTo>
                <a:lnTo>
                  <a:pt x="773134" y="2267059"/>
                </a:lnTo>
                <a:lnTo>
                  <a:pt x="782739" y="2326824"/>
                </a:lnTo>
                <a:lnTo>
                  <a:pt x="792443" y="2385579"/>
                </a:lnTo>
                <a:lnTo>
                  <a:pt x="802253" y="2443235"/>
                </a:lnTo>
                <a:lnTo>
                  <a:pt x="812179" y="2499699"/>
                </a:lnTo>
                <a:lnTo>
                  <a:pt x="822230" y="2554879"/>
                </a:lnTo>
                <a:lnTo>
                  <a:pt x="832415" y="2608685"/>
                </a:lnTo>
                <a:lnTo>
                  <a:pt x="842742" y="2661023"/>
                </a:lnTo>
                <a:lnTo>
                  <a:pt x="853220" y="2711803"/>
                </a:lnTo>
                <a:lnTo>
                  <a:pt x="863859" y="2760933"/>
                </a:lnTo>
                <a:lnTo>
                  <a:pt x="874666" y="2808322"/>
                </a:lnTo>
                <a:lnTo>
                  <a:pt x="885652" y="2853876"/>
                </a:lnTo>
                <a:lnTo>
                  <a:pt x="896825" y="2897506"/>
                </a:lnTo>
                <a:lnTo>
                  <a:pt x="908194" y="2939119"/>
                </a:lnTo>
                <a:lnTo>
                  <a:pt x="919768" y="2978623"/>
                </a:lnTo>
                <a:lnTo>
                  <a:pt x="931555" y="3015928"/>
                </a:lnTo>
                <a:lnTo>
                  <a:pt x="955806" y="3083569"/>
                </a:lnTo>
                <a:lnTo>
                  <a:pt x="981019" y="3141310"/>
                </a:lnTo>
                <a:lnTo>
                  <a:pt x="1007265" y="3188417"/>
                </a:lnTo>
                <a:lnTo>
                  <a:pt x="1058132" y="3245421"/>
                </a:lnTo>
                <a:lnTo>
                  <a:pt x="1096647" y="3264624"/>
                </a:lnTo>
                <a:lnTo>
                  <a:pt x="1135500" y="3267766"/>
                </a:lnTo>
                <a:lnTo>
                  <a:pt x="1173847" y="3257250"/>
                </a:lnTo>
                <a:lnTo>
                  <a:pt x="1210844" y="3235478"/>
                </a:lnTo>
                <a:lnTo>
                  <a:pt x="1245647" y="3204854"/>
                </a:lnTo>
                <a:lnTo>
                  <a:pt x="1291884" y="3147547"/>
                </a:lnTo>
                <a:lnTo>
                  <a:pt x="1328447" y="3083829"/>
                </a:lnTo>
                <a:lnTo>
                  <a:pt x="1329072" y="3082479"/>
                </a:lnTo>
                <a:lnTo>
                  <a:pt x="1329697" y="3081154"/>
                </a:lnTo>
                <a:lnTo>
                  <a:pt x="1330322" y="3079804"/>
                </a:lnTo>
                <a:lnTo>
                  <a:pt x="1330422" y="307962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37019" y="3960892"/>
            <a:ext cx="79649" cy="1107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7868" y="974077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1"/>
                </a:moveTo>
                <a:lnTo>
                  <a:pt x="11195" y="237927"/>
                </a:lnTo>
                <a:lnTo>
                  <a:pt x="41945" y="165967"/>
                </a:lnTo>
                <a:lnTo>
                  <a:pt x="63326" y="129541"/>
                </a:lnTo>
                <a:lnTo>
                  <a:pt x="88001" y="94834"/>
                </a:lnTo>
                <a:lnTo>
                  <a:pt x="115440" y="63359"/>
                </a:lnTo>
                <a:lnTo>
                  <a:pt x="145111" y="36625"/>
                </a:lnTo>
                <a:lnTo>
                  <a:pt x="209022" y="3434"/>
                </a:lnTo>
                <a:lnTo>
                  <a:pt x="242201" y="0"/>
                </a:lnTo>
                <a:lnTo>
                  <a:pt x="275486" y="7355"/>
                </a:lnTo>
                <a:lnTo>
                  <a:pt x="308345" y="27012"/>
                </a:lnTo>
                <a:lnTo>
                  <a:pt x="340249" y="60484"/>
                </a:lnTo>
                <a:lnTo>
                  <a:pt x="367033" y="102000"/>
                </a:lnTo>
                <a:lnTo>
                  <a:pt x="392750" y="154516"/>
                </a:lnTo>
                <a:lnTo>
                  <a:pt x="417470" y="217300"/>
                </a:lnTo>
                <a:lnTo>
                  <a:pt x="441264" y="289617"/>
                </a:lnTo>
                <a:lnTo>
                  <a:pt x="452836" y="329122"/>
                </a:lnTo>
                <a:lnTo>
                  <a:pt x="464204" y="370735"/>
                </a:lnTo>
                <a:lnTo>
                  <a:pt x="475375" y="414364"/>
                </a:lnTo>
                <a:lnTo>
                  <a:pt x="486360" y="459919"/>
                </a:lnTo>
                <a:lnTo>
                  <a:pt x="497167" y="507307"/>
                </a:lnTo>
                <a:lnTo>
                  <a:pt x="507804" y="556437"/>
                </a:lnTo>
                <a:lnTo>
                  <a:pt x="518282" y="607217"/>
                </a:lnTo>
                <a:lnTo>
                  <a:pt x="528608" y="659555"/>
                </a:lnTo>
                <a:lnTo>
                  <a:pt x="538791" y="713360"/>
                </a:lnTo>
                <a:lnTo>
                  <a:pt x="548841" y="768540"/>
                </a:lnTo>
                <a:lnTo>
                  <a:pt x="558767" y="825004"/>
                </a:lnTo>
                <a:lnTo>
                  <a:pt x="568576" y="882659"/>
                </a:lnTo>
                <a:lnTo>
                  <a:pt x="578279" y="941414"/>
                </a:lnTo>
                <a:lnTo>
                  <a:pt x="587884" y="1001178"/>
                </a:lnTo>
                <a:lnTo>
                  <a:pt x="597399" y="1061858"/>
                </a:lnTo>
                <a:lnTo>
                  <a:pt x="606835" y="1123364"/>
                </a:lnTo>
                <a:lnTo>
                  <a:pt x="616199" y="1185602"/>
                </a:lnTo>
                <a:lnTo>
                  <a:pt x="625500" y="1248483"/>
                </a:lnTo>
                <a:lnTo>
                  <a:pt x="634749" y="1311913"/>
                </a:lnTo>
                <a:lnTo>
                  <a:pt x="643952" y="1375802"/>
                </a:lnTo>
                <a:lnTo>
                  <a:pt x="653120" y="1440058"/>
                </a:lnTo>
                <a:lnTo>
                  <a:pt x="662261" y="1504588"/>
                </a:lnTo>
                <a:lnTo>
                  <a:pt x="671384" y="1569302"/>
                </a:lnTo>
                <a:lnTo>
                  <a:pt x="680498" y="1634108"/>
                </a:lnTo>
                <a:lnTo>
                  <a:pt x="689614" y="1698914"/>
                </a:lnTo>
                <a:lnTo>
                  <a:pt x="698740" y="1763629"/>
                </a:lnTo>
                <a:lnTo>
                  <a:pt x="707883" y="1828161"/>
                </a:lnTo>
                <a:lnTo>
                  <a:pt x="717052" y="1892417"/>
                </a:lnTo>
                <a:lnTo>
                  <a:pt x="726258" y="1956307"/>
                </a:lnTo>
                <a:lnTo>
                  <a:pt x="735508" y="2019738"/>
                </a:lnTo>
                <a:lnTo>
                  <a:pt x="744811" y="2082619"/>
                </a:lnTo>
                <a:lnTo>
                  <a:pt x="754176" y="2144859"/>
                </a:lnTo>
                <a:lnTo>
                  <a:pt x="763613" y="2206365"/>
                </a:lnTo>
                <a:lnTo>
                  <a:pt x="773130" y="2267046"/>
                </a:lnTo>
                <a:lnTo>
                  <a:pt x="782736" y="2326810"/>
                </a:lnTo>
                <a:lnTo>
                  <a:pt x="792440" y="2385566"/>
                </a:lnTo>
                <a:lnTo>
                  <a:pt x="802251" y="2443221"/>
                </a:lnTo>
                <a:lnTo>
                  <a:pt x="812178" y="2499685"/>
                </a:lnTo>
                <a:lnTo>
                  <a:pt x="822229" y="2554866"/>
                </a:lnTo>
                <a:lnTo>
                  <a:pt x="832413" y="2608671"/>
                </a:lnTo>
                <a:lnTo>
                  <a:pt x="842741" y="2661010"/>
                </a:lnTo>
                <a:lnTo>
                  <a:pt x="853219" y="2711790"/>
                </a:lnTo>
                <a:lnTo>
                  <a:pt x="863858" y="2760920"/>
                </a:lnTo>
                <a:lnTo>
                  <a:pt x="874666" y="2808308"/>
                </a:lnTo>
                <a:lnTo>
                  <a:pt x="885652" y="2853863"/>
                </a:lnTo>
                <a:lnTo>
                  <a:pt x="896825" y="2897492"/>
                </a:lnTo>
                <a:lnTo>
                  <a:pt x="908194" y="2939105"/>
                </a:lnTo>
                <a:lnTo>
                  <a:pt x="919768" y="2978610"/>
                </a:lnTo>
                <a:lnTo>
                  <a:pt x="931555" y="3015914"/>
                </a:lnTo>
                <a:lnTo>
                  <a:pt x="955806" y="3083555"/>
                </a:lnTo>
                <a:lnTo>
                  <a:pt x="981019" y="3141296"/>
                </a:lnTo>
                <a:lnTo>
                  <a:pt x="1007265" y="3188403"/>
                </a:lnTo>
                <a:lnTo>
                  <a:pt x="1058132" y="3245398"/>
                </a:lnTo>
                <a:lnTo>
                  <a:pt x="1096647" y="3264599"/>
                </a:lnTo>
                <a:lnTo>
                  <a:pt x="1135500" y="3267743"/>
                </a:lnTo>
                <a:lnTo>
                  <a:pt x="1173847" y="3257230"/>
                </a:lnTo>
                <a:lnTo>
                  <a:pt x="1210844" y="3235462"/>
                </a:lnTo>
                <a:lnTo>
                  <a:pt x="1245647" y="3204840"/>
                </a:lnTo>
                <a:lnTo>
                  <a:pt x="1291884" y="3147534"/>
                </a:lnTo>
                <a:lnTo>
                  <a:pt x="1328447" y="3083815"/>
                </a:lnTo>
                <a:lnTo>
                  <a:pt x="1329072" y="3082465"/>
                </a:lnTo>
                <a:lnTo>
                  <a:pt x="1329697" y="3081140"/>
                </a:lnTo>
                <a:lnTo>
                  <a:pt x="1330322" y="3079790"/>
                </a:lnTo>
                <a:lnTo>
                  <a:pt x="1330422" y="3079615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98441" y="3960892"/>
            <a:ext cx="79674" cy="1107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71166" y="4278491"/>
            <a:ext cx="597198" cy="597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02410" y="2737736"/>
            <a:ext cx="5391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Input 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76571" y="2153003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8019" y="2153004"/>
            <a:ext cx="644525" cy="10795"/>
          </a:xfrm>
          <a:custGeom>
            <a:avLst/>
            <a:gdLst/>
            <a:ahLst/>
            <a:cxnLst/>
            <a:rect l="l" t="t" r="r" b="b"/>
            <a:pathLst>
              <a:path w="644525" h="10794">
                <a:moveTo>
                  <a:pt x="0" y="0"/>
                </a:moveTo>
                <a:lnTo>
                  <a:pt x="643948" y="1019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99" y="0"/>
                </a:lnTo>
                <a:lnTo>
                  <a:pt x="43474" y="16414"/>
                </a:lnTo>
                <a:lnTo>
                  <a:pt x="0" y="314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3474" y="16414"/>
                </a:lnTo>
                <a:lnTo>
                  <a:pt x="499" y="0"/>
                </a:lnTo>
                <a:lnTo>
                  <a:pt x="0" y="31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91</a:t>
            </a:fld>
            <a:endParaRPr lang="de-DE"/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822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822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96" y="1814421"/>
            <a:ext cx="857398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421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0689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688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6421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689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068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7975" y="1292247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7219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47219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07818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868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69428" y="1292266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8766" y="2775595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699"/>
                </a:lnTo>
                <a:lnTo>
                  <a:pt x="0" y="257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8766" y="2775594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69365" y="2551345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2242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3641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3640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9365" y="169505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3641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3640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30872" y="1336310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00714" y="1818729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0713" y="1818729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0314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70314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30913" y="2536033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2395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5188" y="24928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5188" y="24928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0863" y="1679980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15113" y="163675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15113" y="163675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92468" y="1336300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47372" y="4278492"/>
            <a:ext cx="597198" cy="59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6844" y="3273244"/>
            <a:ext cx="721198" cy="67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741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0" y="43199"/>
                </a:lnTo>
                <a:lnTo>
                  <a:pt x="15799" y="0"/>
                </a:lnTo>
                <a:lnTo>
                  <a:pt x="3147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15799" y="0"/>
                </a:lnTo>
                <a:lnTo>
                  <a:pt x="0" y="43199"/>
                </a:lnTo>
                <a:lnTo>
                  <a:pt x="3147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9269" y="4278491"/>
            <a:ext cx="597198" cy="597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08292" y="3273244"/>
            <a:ext cx="721173" cy="670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8892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535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74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53590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74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9689" y="3273244"/>
            <a:ext cx="721198" cy="670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5397" y="3273244"/>
            <a:ext cx="721198" cy="670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5997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2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0" y="43199"/>
                </a:lnTo>
                <a:lnTo>
                  <a:pt x="15787" y="0"/>
                </a:lnTo>
                <a:lnTo>
                  <a:pt x="3146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15787" y="0"/>
                </a:lnTo>
                <a:lnTo>
                  <a:pt x="0" y="43199"/>
                </a:lnTo>
                <a:lnTo>
                  <a:pt x="3146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3028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4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013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74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15013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74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46421" y="974064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2"/>
                </a:moveTo>
                <a:lnTo>
                  <a:pt x="11195" y="237927"/>
                </a:lnTo>
                <a:lnTo>
                  <a:pt x="41947" y="165966"/>
                </a:lnTo>
                <a:lnTo>
                  <a:pt x="63328" y="129541"/>
                </a:lnTo>
                <a:lnTo>
                  <a:pt x="88004" y="94834"/>
                </a:lnTo>
                <a:lnTo>
                  <a:pt x="115443" y="63358"/>
                </a:lnTo>
                <a:lnTo>
                  <a:pt x="145115" y="36625"/>
                </a:lnTo>
                <a:lnTo>
                  <a:pt x="209028" y="3434"/>
                </a:lnTo>
                <a:lnTo>
                  <a:pt x="242206" y="0"/>
                </a:lnTo>
                <a:lnTo>
                  <a:pt x="275491" y="7355"/>
                </a:lnTo>
                <a:lnTo>
                  <a:pt x="308351" y="27013"/>
                </a:lnTo>
                <a:lnTo>
                  <a:pt x="340254" y="60485"/>
                </a:lnTo>
                <a:lnTo>
                  <a:pt x="367038" y="102002"/>
                </a:lnTo>
                <a:lnTo>
                  <a:pt x="392753" y="154519"/>
                </a:lnTo>
                <a:lnTo>
                  <a:pt x="417472" y="217303"/>
                </a:lnTo>
                <a:lnTo>
                  <a:pt x="441265" y="289621"/>
                </a:lnTo>
                <a:lnTo>
                  <a:pt x="452837" y="329126"/>
                </a:lnTo>
                <a:lnTo>
                  <a:pt x="464204" y="370739"/>
                </a:lnTo>
                <a:lnTo>
                  <a:pt x="475375" y="414369"/>
                </a:lnTo>
                <a:lnTo>
                  <a:pt x="486360" y="459924"/>
                </a:lnTo>
                <a:lnTo>
                  <a:pt x="497166" y="507312"/>
                </a:lnTo>
                <a:lnTo>
                  <a:pt x="507803" y="556443"/>
                </a:lnTo>
                <a:lnTo>
                  <a:pt x="518280" y="607223"/>
                </a:lnTo>
                <a:lnTo>
                  <a:pt x="528606" y="659562"/>
                </a:lnTo>
                <a:lnTo>
                  <a:pt x="538789" y="713367"/>
                </a:lnTo>
                <a:lnTo>
                  <a:pt x="548839" y="768548"/>
                </a:lnTo>
                <a:lnTo>
                  <a:pt x="558764" y="825012"/>
                </a:lnTo>
                <a:lnTo>
                  <a:pt x="568574" y="882667"/>
                </a:lnTo>
                <a:lnTo>
                  <a:pt x="578277" y="941423"/>
                </a:lnTo>
                <a:lnTo>
                  <a:pt x="587882" y="1001187"/>
                </a:lnTo>
                <a:lnTo>
                  <a:pt x="597398" y="1061868"/>
                </a:lnTo>
                <a:lnTo>
                  <a:pt x="606834" y="1123374"/>
                </a:lnTo>
                <a:lnTo>
                  <a:pt x="616199" y="1185613"/>
                </a:lnTo>
                <a:lnTo>
                  <a:pt x="625501" y="1248494"/>
                </a:lnTo>
                <a:lnTo>
                  <a:pt x="634751" y="1311925"/>
                </a:lnTo>
                <a:lnTo>
                  <a:pt x="643955" y="1375814"/>
                </a:lnTo>
                <a:lnTo>
                  <a:pt x="653125" y="1440070"/>
                </a:lnTo>
                <a:lnTo>
                  <a:pt x="662267" y="1504601"/>
                </a:lnTo>
                <a:lnTo>
                  <a:pt x="671392" y="1569316"/>
                </a:lnTo>
                <a:lnTo>
                  <a:pt x="680508" y="1634122"/>
                </a:lnTo>
                <a:lnTo>
                  <a:pt x="689624" y="1698928"/>
                </a:lnTo>
                <a:lnTo>
                  <a:pt x="698748" y="1763643"/>
                </a:lnTo>
                <a:lnTo>
                  <a:pt x="707890" y="1828175"/>
                </a:lnTo>
                <a:lnTo>
                  <a:pt x="717059" y="1892431"/>
                </a:lnTo>
                <a:lnTo>
                  <a:pt x="726264" y="1956321"/>
                </a:lnTo>
                <a:lnTo>
                  <a:pt x="735513" y="2019752"/>
                </a:lnTo>
                <a:lnTo>
                  <a:pt x="744816" y="2082633"/>
                </a:lnTo>
                <a:lnTo>
                  <a:pt x="754181" y="2144873"/>
                </a:lnTo>
                <a:lnTo>
                  <a:pt x="763617" y="2206379"/>
                </a:lnTo>
                <a:lnTo>
                  <a:pt x="773134" y="2267059"/>
                </a:lnTo>
                <a:lnTo>
                  <a:pt x="782739" y="2326824"/>
                </a:lnTo>
                <a:lnTo>
                  <a:pt x="792443" y="2385579"/>
                </a:lnTo>
                <a:lnTo>
                  <a:pt x="802253" y="2443235"/>
                </a:lnTo>
                <a:lnTo>
                  <a:pt x="812179" y="2499699"/>
                </a:lnTo>
                <a:lnTo>
                  <a:pt x="822230" y="2554879"/>
                </a:lnTo>
                <a:lnTo>
                  <a:pt x="832415" y="2608685"/>
                </a:lnTo>
                <a:lnTo>
                  <a:pt x="842742" y="2661023"/>
                </a:lnTo>
                <a:lnTo>
                  <a:pt x="853220" y="2711803"/>
                </a:lnTo>
                <a:lnTo>
                  <a:pt x="863859" y="2760933"/>
                </a:lnTo>
                <a:lnTo>
                  <a:pt x="874666" y="2808322"/>
                </a:lnTo>
                <a:lnTo>
                  <a:pt x="885652" y="2853876"/>
                </a:lnTo>
                <a:lnTo>
                  <a:pt x="896825" y="2897506"/>
                </a:lnTo>
                <a:lnTo>
                  <a:pt x="908194" y="2939119"/>
                </a:lnTo>
                <a:lnTo>
                  <a:pt x="919768" y="2978623"/>
                </a:lnTo>
                <a:lnTo>
                  <a:pt x="931555" y="3015928"/>
                </a:lnTo>
                <a:lnTo>
                  <a:pt x="955806" y="3083569"/>
                </a:lnTo>
                <a:lnTo>
                  <a:pt x="981019" y="3141310"/>
                </a:lnTo>
                <a:lnTo>
                  <a:pt x="1007265" y="3188417"/>
                </a:lnTo>
                <a:lnTo>
                  <a:pt x="1058132" y="3245421"/>
                </a:lnTo>
                <a:lnTo>
                  <a:pt x="1096647" y="3264624"/>
                </a:lnTo>
                <a:lnTo>
                  <a:pt x="1135500" y="3267766"/>
                </a:lnTo>
                <a:lnTo>
                  <a:pt x="1173847" y="3257250"/>
                </a:lnTo>
                <a:lnTo>
                  <a:pt x="1210844" y="3235478"/>
                </a:lnTo>
                <a:lnTo>
                  <a:pt x="1245647" y="3204854"/>
                </a:lnTo>
                <a:lnTo>
                  <a:pt x="1291884" y="3147547"/>
                </a:lnTo>
                <a:lnTo>
                  <a:pt x="1328447" y="3083829"/>
                </a:lnTo>
                <a:lnTo>
                  <a:pt x="1329072" y="3082479"/>
                </a:lnTo>
                <a:lnTo>
                  <a:pt x="1329697" y="3081154"/>
                </a:lnTo>
                <a:lnTo>
                  <a:pt x="1330322" y="3079804"/>
                </a:lnTo>
                <a:lnTo>
                  <a:pt x="1330422" y="307962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37019" y="3960892"/>
            <a:ext cx="79649" cy="1107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07868" y="974077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1"/>
                </a:moveTo>
                <a:lnTo>
                  <a:pt x="11195" y="237927"/>
                </a:lnTo>
                <a:lnTo>
                  <a:pt x="41945" y="165967"/>
                </a:lnTo>
                <a:lnTo>
                  <a:pt x="63326" y="129541"/>
                </a:lnTo>
                <a:lnTo>
                  <a:pt x="88001" y="94834"/>
                </a:lnTo>
                <a:lnTo>
                  <a:pt x="115440" y="63359"/>
                </a:lnTo>
                <a:lnTo>
                  <a:pt x="145111" y="36625"/>
                </a:lnTo>
                <a:lnTo>
                  <a:pt x="209022" y="3434"/>
                </a:lnTo>
                <a:lnTo>
                  <a:pt x="242201" y="0"/>
                </a:lnTo>
                <a:lnTo>
                  <a:pt x="275486" y="7355"/>
                </a:lnTo>
                <a:lnTo>
                  <a:pt x="308345" y="27012"/>
                </a:lnTo>
                <a:lnTo>
                  <a:pt x="340249" y="60484"/>
                </a:lnTo>
                <a:lnTo>
                  <a:pt x="367033" y="102000"/>
                </a:lnTo>
                <a:lnTo>
                  <a:pt x="392750" y="154516"/>
                </a:lnTo>
                <a:lnTo>
                  <a:pt x="417470" y="217300"/>
                </a:lnTo>
                <a:lnTo>
                  <a:pt x="441264" y="289617"/>
                </a:lnTo>
                <a:lnTo>
                  <a:pt x="452836" y="329122"/>
                </a:lnTo>
                <a:lnTo>
                  <a:pt x="464204" y="370735"/>
                </a:lnTo>
                <a:lnTo>
                  <a:pt x="475375" y="414364"/>
                </a:lnTo>
                <a:lnTo>
                  <a:pt x="486360" y="459919"/>
                </a:lnTo>
                <a:lnTo>
                  <a:pt x="497167" y="507307"/>
                </a:lnTo>
                <a:lnTo>
                  <a:pt x="507804" y="556437"/>
                </a:lnTo>
                <a:lnTo>
                  <a:pt x="518282" y="607217"/>
                </a:lnTo>
                <a:lnTo>
                  <a:pt x="528608" y="659555"/>
                </a:lnTo>
                <a:lnTo>
                  <a:pt x="538791" y="713360"/>
                </a:lnTo>
                <a:lnTo>
                  <a:pt x="548841" y="768540"/>
                </a:lnTo>
                <a:lnTo>
                  <a:pt x="558767" y="825004"/>
                </a:lnTo>
                <a:lnTo>
                  <a:pt x="568576" y="882659"/>
                </a:lnTo>
                <a:lnTo>
                  <a:pt x="578279" y="941414"/>
                </a:lnTo>
                <a:lnTo>
                  <a:pt x="587884" y="1001178"/>
                </a:lnTo>
                <a:lnTo>
                  <a:pt x="597399" y="1061858"/>
                </a:lnTo>
                <a:lnTo>
                  <a:pt x="606835" y="1123364"/>
                </a:lnTo>
                <a:lnTo>
                  <a:pt x="616199" y="1185602"/>
                </a:lnTo>
                <a:lnTo>
                  <a:pt x="625500" y="1248483"/>
                </a:lnTo>
                <a:lnTo>
                  <a:pt x="634749" y="1311913"/>
                </a:lnTo>
                <a:lnTo>
                  <a:pt x="643952" y="1375802"/>
                </a:lnTo>
                <a:lnTo>
                  <a:pt x="653120" y="1440058"/>
                </a:lnTo>
                <a:lnTo>
                  <a:pt x="662261" y="1504588"/>
                </a:lnTo>
                <a:lnTo>
                  <a:pt x="671384" y="1569302"/>
                </a:lnTo>
                <a:lnTo>
                  <a:pt x="680498" y="1634108"/>
                </a:lnTo>
                <a:lnTo>
                  <a:pt x="689614" y="1698914"/>
                </a:lnTo>
                <a:lnTo>
                  <a:pt x="698740" y="1763629"/>
                </a:lnTo>
                <a:lnTo>
                  <a:pt x="707883" y="1828161"/>
                </a:lnTo>
                <a:lnTo>
                  <a:pt x="717052" y="1892417"/>
                </a:lnTo>
                <a:lnTo>
                  <a:pt x="726258" y="1956307"/>
                </a:lnTo>
                <a:lnTo>
                  <a:pt x="735508" y="2019738"/>
                </a:lnTo>
                <a:lnTo>
                  <a:pt x="744811" y="2082619"/>
                </a:lnTo>
                <a:lnTo>
                  <a:pt x="754176" y="2144859"/>
                </a:lnTo>
                <a:lnTo>
                  <a:pt x="763613" y="2206365"/>
                </a:lnTo>
                <a:lnTo>
                  <a:pt x="773130" y="2267046"/>
                </a:lnTo>
                <a:lnTo>
                  <a:pt x="782736" y="2326810"/>
                </a:lnTo>
                <a:lnTo>
                  <a:pt x="792440" y="2385566"/>
                </a:lnTo>
                <a:lnTo>
                  <a:pt x="802251" y="2443221"/>
                </a:lnTo>
                <a:lnTo>
                  <a:pt x="812178" y="2499685"/>
                </a:lnTo>
                <a:lnTo>
                  <a:pt x="822229" y="2554866"/>
                </a:lnTo>
                <a:lnTo>
                  <a:pt x="832413" y="2608671"/>
                </a:lnTo>
                <a:lnTo>
                  <a:pt x="842741" y="2661010"/>
                </a:lnTo>
                <a:lnTo>
                  <a:pt x="853219" y="2711790"/>
                </a:lnTo>
                <a:lnTo>
                  <a:pt x="863858" y="2760920"/>
                </a:lnTo>
                <a:lnTo>
                  <a:pt x="874666" y="2808308"/>
                </a:lnTo>
                <a:lnTo>
                  <a:pt x="885652" y="2853863"/>
                </a:lnTo>
                <a:lnTo>
                  <a:pt x="896825" y="2897492"/>
                </a:lnTo>
                <a:lnTo>
                  <a:pt x="908194" y="2939105"/>
                </a:lnTo>
                <a:lnTo>
                  <a:pt x="919768" y="2978610"/>
                </a:lnTo>
                <a:lnTo>
                  <a:pt x="931555" y="3015914"/>
                </a:lnTo>
                <a:lnTo>
                  <a:pt x="955806" y="3083555"/>
                </a:lnTo>
                <a:lnTo>
                  <a:pt x="981019" y="3141296"/>
                </a:lnTo>
                <a:lnTo>
                  <a:pt x="1007265" y="3188403"/>
                </a:lnTo>
                <a:lnTo>
                  <a:pt x="1058132" y="3245398"/>
                </a:lnTo>
                <a:lnTo>
                  <a:pt x="1096647" y="3264599"/>
                </a:lnTo>
                <a:lnTo>
                  <a:pt x="1135500" y="3267743"/>
                </a:lnTo>
                <a:lnTo>
                  <a:pt x="1173847" y="3257230"/>
                </a:lnTo>
                <a:lnTo>
                  <a:pt x="1210844" y="3235462"/>
                </a:lnTo>
                <a:lnTo>
                  <a:pt x="1245647" y="3204840"/>
                </a:lnTo>
                <a:lnTo>
                  <a:pt x="1291884" y="3147534"/>
                </a:lnTo>
                <a:lnTo>
                  <a:pt x="1328447" y="3083815"/>
                </a:lnTo>
                <a:lnTo>
                  <a:pt x="1329072" y="3082465"/>
                </a:lnTo>
                <a:lnTo>
                  <a:pt x="1329697" y="3081140"/>
                </a:lnTo>
                <a:lnTo>
                  <a:pt x="1330322" y="3079790"/>
                </a:lnTo>
                <a:lnTo>
                  <a:pt x="1330422" y="3079615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98441" y="3960892"/>
            <a:ext cx="79674" cy="1107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69316" y="1019391"/>
            <a:ext cx="1330325" cy="3221355"/>
          </a:xfrm>
          <a:custGeom>
            <a:avLst/>
            <a:gdLst/>
            <a:ahLst/>
            <a:cxnLst/>
            <a:rect l="l" t="t" r="r" b="b"/>
            <a:pathLst>
              <a:path w="1330325" h="3221354">
                <a:moveTo>
                  <a:pt x="0" y="297357"/>
                </a:moveTo>
                <a:lnTo>
                  <a:pt x="11195" y="236832"/>
                </a:lnTo>
                <a:lnTo>
                  <a:pt x="41945" y="165260"/>
                </a:lnTo>
                <a:lnTo>
                  <a:pt x="63326" y="129059"/>
                </a:lnTo>
                <a:lnTo>
                  <a:pt x="88001" y="94571"/>
                </a:lnTo>
                <a:lnTo>
                  <a:pt x="115440" y="63285"/>
                </a:lnTo>
                <a:lnTo>
                  <a:pt x="145111" y="36694"/>
                </a:lnTo>
                <a:lnTo>
                  <a:pt x="209022" y="3560"/>
                </a:lnTo>
                <a:lnTo>
                  <a:pt x="242201" y="0"/>
                </a:lnTo>
                <a:lnTo>
                  <a:pt x="275486" y="7098"/>
                </a:lnTo>
                <a:lnTo>
                  <a:pt x="340249" y="59238"/>
                </a:lnTo>
                <a:lnTo>
                  <a:pt x="367033" y="100092"/>
                </a:lnTo>
                <a:lnTo>
                  <a:pt x="392749" y="151809"/>
                </a:lnTo>
                <a:lnTo>
                  <a:pt x="417467" y="213664"/>
                </a:lnTo>
                <a:lnTo>
                  <a:pt x="441260" y="284932"/>
                </a:lnTo>
                <a:lnTo>
                  <a:pt x="452832" y="323870"/>
                </a:lnTo>
                <a:lnTo>
                  <a:pt x="464199" y="364889"/>
                </a:lnTo>
                <a:lnTo>
                  <a:pt x="475370" y="407900"/>
                </a:lnTo>
                <a:lnTo>
                  <a:pt x="486354" y="452812"/>
                </a:lnTo>
                <a:lnTo>
                  <a:pt x="497159" y="499535"/>
                </a:lnTo>
                <a:lnTo>
                  <a:pt x="507796" y="547977"/>
                </a:lnTo>
                <a:lnTo>
                  <a:pt x="518273" y="598048"/>
                </a:lnTo>
                <a:lnTo>
                  <a:pt x="528598" y="649658"/>
                </a:lnTo>
                <a:lnTo>
                  <a:pt x="538781" y="702716"/>
                </a:lnTo>
                <a:lnTo>
                  <a:pt x="548831" y="757132"/>
                </a:lnTo>
                <a:lnTo>
                  <a:pt x="558756" y="812815"/>
                </a:lnTo>
                <a:lnTo>
                  <a:pt x="568565" y="869675"/>
                </a:lnTo>
                <a:lnTo>
                  <a:pt x="578268" y="927621"/>
                </a:lnTo>
                <a:lnTo>
                  <a:pt x="587873" y="986562"/>
                </a:lnTo>
                <a:lnTo>
                  <a:pt x="597388" y="1046409"/>
                </a:lnTo>
                <a:lnTo>
                  <a:pt x="606824" y="1107070"/>
                </a:lnTo>
                <a:lnTo>
                  <a:pt x="616189" y="1168456"/>
                </a:lnTo>
                <a:lnTo>
                  <a:pt x="625491" y="1230475"/>
                </a:lnTo>
                <a:lnTo>
                  <a:pt x="634740" y="1293037"/>
                </a:lnTo>
                <a:lnTo>
                  <a:pt x="643945" y="1356051"/>
                </a:lnTo>
                <a:lnTo>
                  <a:pt x="653114" y="1419428"/>
                </a:lnTo>
                <a:lnTo>
                  <a:pt x="662257" y="1483076"/>
                </a:lnTo>
                <a:lnTo>
                  <a:pt x="671382" y="1546905"/>
                </a:lnTo>
                <a:lnTo>
                  <a:pt x="680498" y="1610825"/>
                </a:lnTo>
                <a:lnTo>
                  <a:pt x="689614" y="1674745"/>
                </a:lnTo>
                <a:lnTo>
                  <a:pt x="698740" y="1738575"/>
                </a:lnTo>
                <a:lnTo>
                  <a:pt x="707883" y="1802223"/>
                </a:lnTo>
                <a:lnTo>
                  <a:pt x="717052" y="1865600"/>
                </a:lnTo>
                <a:lnTo>
                  <a:pt x="726258" y="1928614"/>
                </a:lnTo>
                <a:lnTo>
                  <a:pt x="735508" y="1991176"/>
                </a:lnTo>
                <a:lnTo>
                  <a:pt x="744811" y="2053195"/>
                </a:lnTo>
                <a:lnTo>
                  <a:pt x="754176" y="2114580"/>
                </a:lnTo>
                <a:lnTo>
                  <a:pt x="763613" y="2175241"/>
                </a:lnTo>
                <a:lnTo>
                  <a:pt x="773130" y="2235088"/>
                </a:lnTo>
                <a:lnTo>
                  <a:pt x="782736" y="2294029"/>
                </a:lnTo>
                <a:lnTo>
                  <a:pt x="792440" y="2351974"/>
                </a:lnTo>
                <a:lnTo>
                  <a:pt x="802251" y="2408834"/>
                </a:lnTo>
                <a:lnTo>
                  <a:pt x="812178" y="2464516"/>
                </a:lnTo>
                <a:lnTo>
                  <a:pt x="822229" y="2518932"/>
                </a:lnTo>
                <a:lnTo>
                  <a:pt x="832413" y="2571989"/>
                </a:lnTo>
                <a:lnTo>
                  <a:pt x="842741" y="2623599"/>
                </a:lnTo>
                <a:lnTo>
                  <a:pt x="853219" y="2673670"/>
                </a:lnTo>
                <a:lnTo>
                  <a:pt x="863858" y="2722112"/>
                </a:lnTo>
                <a:lnTo>
                  <a:pt x="874666" y="2768834"/>
                </a:lnTo>
                <a:lnTo>
                  <a:pt x="885652" y="2813746"/>
                </a:lnTo>
                <a:lnTo>
                  <a:pt x="896825" y="2856758"/>
                </a:lnTo>
                <a:lnTo>
                  <a:pt x="908194" y="2897778"/>
                </a:lnTo>
                <a:lnTo>
                  <a:pt x="919768" y="2936717"/>
                </a:lnTo>
                <a:lnTo>
                  <a:pt x="931555" y="2973483"/>
                </a:lnTo>
                <a:lnTo>
                  <a:pt x="955806" y="3040138"/>
                </a:lnTo>
                <a:lnTo>
                  <a:pt x="981019" y="3097018"/>
                </a:lnTo>
                <a:lnTo>
                  <a:pt x="1007265" y="3143399"/>
                </a:lnTo>
                <a:lnTo>
                  <a:pt x="1058132" y="3199436"/>
                </a:lnTo>
                <a:lnTo>
                  <a:pt x="1096647" y="3218217"/>
                </a:lnTo>
                <a:lnTo>
                  <a:pt x="1135500" y="3221139"/>
                </a:lnTo>
                <a:lnTo>
                  <a:pt x="1173847" y="3210569"/>
                </a:lnTo>
                <a:lnTo>
                  <a:pt x="1210844" y="3188875"/>
                </a:lnTo>
                <a:lnTo>
                  <a:pt x="1245647" y="3158426"/>
                </a:lnTo>
                <a:lnTo>
                  <a:pt x="1291881" y="3101514"/>
                </a:lnTo>
                <a:lnTo>
                  <a:pt x="1328422" y="3038227"/>
                </a:lnTo>
                <a:lnTo>
                  <a:pt x="1330197" y="303450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9713" y="3961142"/>
            <a:ext cx="79624" cy="110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1166" y="4278491"/>
            <a:ext cx="597198" cy="597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31713" y="4278491"/>
            <a:ext cx="597198" cy="5971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02410" y="2737736"/>
            <a:ext cx="5391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Input 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6571" y="2153003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38019" y="2153004"/>
            <a:ext cx="644525" cy="10795"/>
          </a:xfrm>
          <a:custGeom>
            <a:avLst/>
            <a:gdLst/>
            <a:ahLst/>
            <a:cxnLst/>
            <a:rect l="l" t="t" r="r" b="b"/>
            <a:pathLst>
              <a:path w="644525" h="10794">
                <a:moveTo>
                  <a:pt x="0" y="0"/>
                </a:moveTo>
                <a:lnTo>
                  <a:pt x="643948" y="1019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99" y="0"/>
                </a:lnTo>
                <a:lnTo>
                  <a:pt x="43474" y="16414"/>
                </a:lnTo>
                <a:lnTo>
                  <a:pt x="0" y="314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3474" y="16414"/>
                </a:lnTo>
                <a:lnTo>
                  <a:pt x="499" y="0"/>
                </a:lnTo>
                <a:lnTo>
                  <a:pt x="0" y="31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9516" y="2150176"/>
            <a:ext cx="644525" cy="13970"/>
          </a:xfrm>
          <a:custGeom>
            <a:avLst/>
            <a:gdLst/>
            <a:ahLst/>
            <a:cxnLst/>
            <a:rect l="l" t="t" r="r" b="b"/>
            <a:pathLst>
              <a:path w="644525" h="13969">
                <a:moveTo>
                  <a:pt x="0" y="13777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43140" y="213444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4" y="31457"/>
                </a:moveTo>
                <a:lnTo>
                  <a:pt x="0" y="0"/>
                </a:lnTo>
                <a:lnTo>
                  <a:pt x="43549" y="14802"/>
                </a:lnTo>
                <a:lnTo>
                  <a:pt x="674" y="314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43140" y="213444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4" y="31457"/>
                </a:moveTo>
                <a:lnTo>
                  <a:pt x="43549" y="14802"/>
                </a:lnTo>
                <a:lnTo>
                  <a:pt x="0" y="0"/>
                </a:lnTo>
                <a:lnTo>
                  <a:pt x="674" y="314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92</a:t>
            </a:fld>
            <a:endParaRPr lang="de-DE"/>
          </a:p>
        </p:txBody>
      </p:sp>
      <p:sp>
        <p:nvSpPr>
          <p:cNvPr id="90" name="Date Placeholder 8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6272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8" y="234797"/>
                </a:lnTo>
                <a:lnTo>
                  <a:pt x="30684" y="190966"/>
                </a:lnTo>
                <a:lnTo>
                  <a:pt x="53188" y="150379"/>
                </a:lnTo>
                <a:lnTo>
                  <a:pt x="80979" y="113546"/>
                </a:lnTo>
                <a:lnTo>
                  <a:pt x="113546" y="80979"/>
                </a:lnTo>
                <a:lnTo>
                  <a:pt x="150379" y="53188"/>
                </a:lnTo>
                <a:lnTo>
                  <a:pt x="190966" y="30684"/>
                </a:lnTo>
                <a:lnTo>
                  <a:pt x="234797" y="13978"/>
                </a:lnTo>
                <a:lnTo>
                  <a:pt x="281362" y="3579"/>
                </a:lnTo>
                <a:lnTo>
                  <a:pt x="330149" y="0"/>
                </a:lnTo>
                <a:lnTo>
                  <a:pt x="382107" y="4112"/>
                </a:lnTo>
                <a:lnTo>
                  <a:pt x="432318" y="16206"/>
                </a:lnTo>
                <a:lnTo>
                  <a:pt x="479895" y="35914"/>
                </a:lnTo>
                <a:lnTo>
                  <a:pt x="523951" y="62867"/>
                </a:lnTo>
                <a:lnTo>
                  <a:pt x="563601" y="96699"/>
                </a:lnTo>
                <a:lnTo>
                  <a:pt x="597433" y="136348"/>
                </a:lnTo>
                <a:lnTo>
                  <a:pt x="624386" y="180404"/>
                </a:lnTo>
                <a:lnTo>
                  <a:pt x="644092" y="227980"/>
                </a:lnTo>
                <a:lnTo>
                  <a:pt x="656185" y="278191"/>
                </a:lnTo>
                <a:lnTo>
                  <a:pt x="660298" y="330149"/>
                </a:lnTo>
                <a:lnTo>
                  <a:pt x="656719" y="378936"/>
                </a:lnTo>
                <a:lnTo>
                  <a:pt x="646320" y="425501"/>
                </a:lnTo>
                <a:lnTo>
                  <a:pt x="629613" y="469332"/>
                </a:lnTo>
                <a:lnTo>
                  <a:pt x="607109" y="509919"/>
                </a:lnTo>
                <a:lnTo>
                  <a:pt x="579318" y="546751"/>
                </a:lnTo>
                <a:lnTo>
                  <a:pt x="546751" y="579318"/>
                </a:lnTo>
                <a:lnTo>
                  <a:pt x="509919" y="607109"/>
                </a:lnTo>
                <a:lnTo>
                  <a:pt x="469332" y="629613"/>
                </a:lnTo>
                <a:lnTo>
                  <a:pt x="425501" y="646320"/>
                </a:lnTo>
                <a:lnTo>
                  <a:pt x="378936" y="656719"/>
                </a:lnTo>
                <a:lnTo>
                  <a:pt x="330149" y="660298"/>
                </a:lnTo>
                <a:lnTo>
                  <a:pt x="281362" y="656719"/>
                </a:lnTo>
                <a:lnTo>
                  <a:pt x="234797" y="646320"/>
                </a:lnTo>
                <a:lnTo>
                  <a:pt x="190966" y="629613"/>
                </a:lnTo>
                <a:lnTo>
                  <a:pt x="150379" y="607109"/>
                </a:lnTo>
                <a:lnTo>
                  <a:pt x="113546" y="579318"/>
                </a:lnTo>
                <a:lnTo>
                  <a:pt x="80979" y="546751"/>
                </a:lnTo>
                <a:lnTo>
                  <a:pt x="53188" y="509919"/>
                </a:lnTo>
                <a:lnTo>
                  <a:pt x="30684" y="469332"/>
                </a:lnTo>
                <a:lnTo>
                  <a:pt x="13978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822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5822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196" y="1814421"/>
            <a:ext cx="857398" cy="857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421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0689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0688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6421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689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68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7975" y="1292247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7719" y="182285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7219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7219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7818" y="254023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2093" y="24970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7868" y="168410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118" y="16408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69428" y="1292266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9216" y="1833804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34" y="136348"/>
                </a:lnTo>
                <a:lnTo>
                  <a:pt x="624388" y="180404"/>
                </a:lnTo>
                <a:lnTo>
                  <a:pt x="644094" y="227980"/>
                </a:lnTo>
                <a:lnTo>
                  <a:pt x="656186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8766" y="2775595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699"/>
                </a:lnTo>
                <a:lnTo>
                  <a:pt x="0" y="2576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08766" y="2775594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69365" y="2551345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2242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3641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3640" y="25081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9365" y="169505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3641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3640" y="16518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30872" y="1336310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0714" y="1818729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9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0713" y="1818729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6"/>
                </a:lnTo>
                <a:lnTo>
                  <a:pt x="479887" y="35914"/>
                </a:lnTo>
                <a:lnTo>
                  <a:pt x="523945" y="62867"/>
                </a:lnTo>
                <a:lnTo>
                  <a:pt x="563598" y="96699"/>
                </a:lnTo>
                <a:lnTo>
                  <a:pt x="597425" y="136348"/>
                </a:lnTo>
                <a:lnTo>
                  <a:pt x="624377" y="180404"/>
                </a:lnTo>
                <a:lnTo>
                  <a:pt x="644087" y="227980"/>
                </a:lnTo>
                <a:lnTo>
                  <a:pt x="656184" y="278191"/>
                </a:lnTo>
                <a:lnTo>
                  <a:pt x="660298" y="330149"/>
                </a:lnTo>
                <a:lnTo>
                  <a:pt x="656718" y="378936"/>
                </a:lnTo>
                <a:lnTo>
                  <a:pt x="646319" y="425501"/>
                </a:lnTo>
                <a:lnTo>
                  <a:pt x="629611" y="469332"/>
                </a:lnTo>
                <a:lnTo>
                  <a:pt x="607106" y="509919"/>
                </a:lnTo>
                <a:lnTo>
                  <a:pt x="579314" y="546751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9"/>
                </a:lnTo>
                <a:lnTo>
                  <a:pt x="330149" y="660298"/>
                </a:lnTo>
                <a:lnTo>
                  <a:pt x="281359" y="656719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1"/>
                </a:lnTo>
                <a:lnTo>
                  <a:pt x="53185" y="509919"/>
                </a:lnTo>
                <a:lnTo>
                  <a:pt x="30682" y="469332"/>
                </a:lnTo>
                <a:lnTo>
                  <a:pt x="13977" y="425501"/>
                </a:lnTo>
                <a:lnTo>
                  <a:pt x="3579" y="378936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0314" y="2775582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60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70314" y="2775582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30913" y="2536033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2395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5188" y="24928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5188" y="249280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0863" y="1679980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5113" y="163675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15113" y="163675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92468" y="1336300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62211" y="1818721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30149" y="660298"/>
                </a:moveTo>
                <a:lnTo>
                  <a:pt x="281359" y="656718"/>
                </a:lnTo>
                <a:lnTo>
                  <a:pt x="234793" y="646320"/>
                </a:lnTo>
                <a:lnTo>
                  <a:pt x="190961" y="629613"/>
                </a:lnTo>
                <a:lnTo>
                  <a:pt x="150373" y="607109"/>
                </a:lnTo>
                <a:lnTo>
                  <a:pt x="113541" y="579318"/>
                </a:lnTo>
                <a:lnTo>
                  <a:pt x="80975" y="546750"/>
                </a:lnTo>
                <a:lnTo>
                  <a:pt x="53185" y="509918"/>
                </a:lnTo>
                <a:lnTo>
                  <a:pt x="30682" y="469331"/>
                </a:lnTo>
                <a:lnTo>
                  <a:pt x="13977" y="425500"/>
                </a:lnTo>
                <a:lnTo>
                  <a:pt x="3579" y="378935"/>
                </a:lnTo>
                <a:lnTo>
                  <a:pt x="0" y="330149"/>
                </a:ln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1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5"/>
                </a:lnTo>
                <a:lnTo>
                  <a:pt x="479887" y="35912"/>
                </a:lnTo>
                <a:lnTo>
                  <a:pt x="523945" y="62865"/>
                </a:lnTo>
                <a:lnTo>
                  <a:pt x="563598" y="96697"/>
                </a:lnTo>
                <a:lnTo>
                  <a:pt x="597425" y="136345"/>
                </a:lnTo>
                <a:lnTo>
                  <a:pt x="624377" y="180401"/>
                </a:lnTo>
                <a:lnTo>
                  <a:pt x="644087" y="227978"/>
                </a:lnTo>
                <a:lnTo>
                  <a:pt x="656184" y="278190"/>
                </a:lnTo>
                <a:lnTo>
                  <a:pt x="660298" y="330149"/>
                </a:lnTo>
                <a:lnTo>
                  <a:pt x="656718" y="378935"/>
                </a:lnTo>
                <a:lnTo>
                  <a:pt x="646319" y="425500"/>
                </a:lnTo>
                <a:lnTo>
                  <a:pt x="629611" y="469331"/>
                </a:lnTo>
                <a:lnTo>
                  <a:pt x="607106" y="509918"/>
                </a:lnTo>
                <a:lnTo>
                  <a:pt x="579314" y="546750"/>
                </a:lnTo>
                <a:lnTo>
                  <a:pt x="546746" y="579318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8"/>
                </a:lnTo>
                <a:lnTo>
                  <a:pt x="330149" y="6602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62211" y="1818721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0" y="330149"/>
                </a:moveTo>
                <a:lnTo>
                  <a:pt x="3579" y="281362"/>
                </a:lnTo>
                <a:lnTo>
                  <a:pt x="13977" y="234797"/>
                </a:lnTo>
                <a:lnTo>
                  <a:pt x="30682" y="190966"/>
                </a:lnTo>
                <a:lnTo>
                  <a:pt x="53185" y="150379"/>
                </a:lnTo>
                <a:lnTo>
                  <a:pt x="80975" y="113546"/>
                </a:lnTo>
                <a:lnTo>
                  <a:pt x="113541" y="80979"/>
                </a:lnTo>
                <a:lnTo>
                  <a:pt x="150373" y="53188"/>
                </a:lnTo>
                <a:lnTo>
                  <a:pt x="190960" y="30684"/>
                </a:lnTo>
                <a:lnTo>
                  <a:pt x="234793" y="13978"/>
                </a:lnTo>
                <a:lnTo>
                  <a:pt x="281359" y="3579"/>
                </a:lnTo>
                <a:lnTo>
                  <a:pt x="330149" y="0"/>
                </a:lnTo>
                <a:lnTo>
                  <a:pt x="382102" y="4112"/>
                </a:lnTo>
                <a:lnTo>
                  <a:pt x="432310" y="16205"/>
                </a:lnTo>
                <a:lnTo>
                  <a:pt x="479887" y="35912"/>
                </a:lnTo>
                <a:lnTo>
                  <a:pt x="523945" y="62865"/>
                </a:lnTo>
                <a:lnTo>
                  <a:pt x="563598" y="96697"/>
                </a:lnTo>
                <a:lnTo>
                  <a:pt x="597425" y="136345"/>
                </a:lnTo>
                <a:lnTo>
                  <a:pt x="624377" y="180401"/>
                </a:lnTo>
                <a:lnTo>
                  <a:pt x="644087" y="227978"/>
                </a:lnTo>
                <a:lnTo>
                  <a:pt x="656184" y="278190"/>
                </a:lnTo>
                <a:lnTo>
                  <a:pt x="660298" y="330149"/>
                </a:lnTo>
                <a:lnTo>
                  <a:pt x="656718" y="378935"/>
                </a:lnTo>
                <a:lnTo>
                  <a:pt x="646319" y="425500"/>
                </a:lnTo>
                <a:lnTo>
                  <a:pt x="629611" y="469331"/>
                </a:lnTo>
                <a:lnTo>
                  <a:pt x="607106" y="509918"/>
                </a:lnTo>
                <a:lnTo>
                  <a:pt x="579314" y="546750"/>
                </a:lnTo>
                <a:lnTo>
                  <a:pt x="546746" y="579317"/>
                </a:lnTo>
                <a:lnTo>
                  <a:pt x="509913" y="607109"/>
                </a:lnTo>
                <a:lnTo>
                  <a:pt x="469326" y="629613"/>
                </a:lnTo>
                <a:lnTo>
                  <a:pt x="425496" y="646320"/>
                </a:lnTo>
                <a:lnTo>
                  <a:pt x="378933" y="656718"/>
                </a:lnTo>
                <a:lnTo>
                  <a:pt x="330149" y="660298"/>
                </a:lnTo>
                <a:lnTo>
                  <a:pt x="281359" y="656718"/>
                </a:lnTo>
                <a:lnTo>
                  <a:pt x="234793" y="646320"/>
                </a:lnTo>
                <a:lnTo>
                  <a:pt x="190960" y="629613"/>
                </a:lnTo>
                <a:lnTo>
                  <a:pt x="150373" y="607109"/>
                </a:lnTo>
                <a:lnTo>
                  <a:pt x="113541" y="579317"/>
                </a:lnTo>
                <a:lnTo>
                  <a:pt x="80975" y="546750"/>
                </a:lnTo>
                <a:lnTo>
                  <a:pt x="53185" y="509918"/>
                </a:lnTo>
                <a:lnTo>
                  <a:pt x="30682" y="469331"/>
                </a:lnTo>
                <a:lnTo>
                  <a:pt x="13977" y="425500"/>
                </a:lnTo>
                <a:lnTo>
                  <a:pt x="3579" y="378935"/>
                </a:lnTo>
                <a:lnTo>
                  <a:pt x="0" y="330149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1861" y="2753557"/>
            <a:ext cx="721360" cy="257810"/>
          </a:xfrm>
          <a:custGeom>
            <a:avLst/>
            <a:gdLst/>
            <a:ahLst/>
            <a:cxnLst/>
            <a:rect l="l" t="t" r="r" b="b"/>
            <a:pathLst>
              <a:path w="721359" h="257810">
                <a:moveTo>
                  <a:pt x="0" y="0"/>
                </a:moveTo>
                <a:lnTo>
                  <a:pt x="721198" y="0"/>
                </a:lnTo>
                <a:lnTo>
                  <a:pt x="721198" y="257711"/>
                </a:lnTo>
                <a:lnTo>
                  <a:pt x="0" y="2577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31861" y="2753557"/>
            <a:ext cx="721360" cy="217366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spcBef>
                <a:spcPts val="254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NN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92460" y="2536207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5">
                <a:moveTo>
                  <a:pt x="0" y="217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76735" y="249298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76735" y="249298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360" y="167997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138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76610" y="16367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6610" y="163674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54169" y="1336329"/>
            <a:ext cx="4768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(x</a:t>
            </a:r>
            <a:r>
              <a:rPr sz="1200" spc="-7" baseline="-31250" dirty="0">
                <a:latin typeface="Arial"/>
                <a:cs typeface="Arial"/>
              </a:rPr>
              <a:t>5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-7" baseline="-31250" dirty="0">
                <a:latin typeface="Arial"/>
                <a:cs typeface="Arial"/>
              </a:rPr>
              <a:t>5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47372" y="4278492"/>
            <a:ext cx="597198" cy="59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46844" y="3273244"/>
            <a:ext cx="721198" cy="67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741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0" y="43199"/>
                </a:lnTo>
                <a:lnTo>
                  <a:pt x="15799" y="0"/>
                </a:lnTo>
                <a:lnTo>
                  <a:pt x="3147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18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49"/>
                </a:moveTo>
                <a:lnTo>
                  <a:pt x="15799" y="0"/>
                </a:lnTo>
                <a:lnTo>
                  <a:pt x="0" y="43199"/>
                </a:lnTo>
                <a:lnTo>
                  <a:pt x="3147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09269" y="4278491"/>
            <a:ext cx="597198" cy="597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8292" y="3273244"/>
            <a:ext cx="721173" cy="670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8892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535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74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3590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74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9689" y="3273244"/>
            <a:ext cx="721198" cy="670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31136" y="3273244"/>
            <a:ext cx="721198" cy="670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85397" y="3273244"/>
            <a:ext cx="721198" cy="670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45997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22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0" y="43199"/>
                </a:lnTo>
                <a:lnTo>
                  <a:pt x="15787" y="0"/>
                </a:lnTo>
                <a:lnTo>
                  <a:pt x="31464" y="432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30491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49"/>
                </a:moveTo>
                <a:lnTo>
                  <a:pt x="15787" y="0"/>
                </a:lnTo>
                <a:lnTo>
                  <a:pt x="0" y="43199"/>
                </a:lnTo>
                <a:lnTo>
                  <a:pt x="31464" y="432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0289" y="3090394"/>
            <a:ext cx="635" cy="182880"/>
          </a:xfrm>
          <a:custGeom>
            <a:avLst/>
            <a:gdLst/>
            <a:ahLst/>
            <a:cxnLst/>
            <a:rect l="l" t="t" r="r" b="b"/>
            <a:pathLst>
              <a:path w="635" h="182880">
                <a:moveTo>
                  <a:pt x="0" y="182849"/>
                </a:moveTo>
                <a:lnTo>
                  <a:pt x="4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15013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74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15013" y="30471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74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91736" y="3068494"/>
            <a:ext cx="635" cy="205104"/>
          </a:xfrm>
          <a:custGeom>
            <a:avLst/>
            <a:gdLst/>
            <a:ahLst/>
            <a:cxnLst/>
            <a:rect l="l" t="t" r="r" b="b"/>
            <a:pathLst>
              <a:path w="634" h="205105">
                <a:moveTo>
                  <a:pt x="0" y="204749"/>
                </a:moveTo>
                <a:lnTo>
                  <a:pt x="4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76460" y="30252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0" y="43199"/>
                </a:lnTo>
                <a:lnTo>
                  <a:pt x="15849" y="0"/>
                </a:lnTo>
                <a:lnTo>
                  <a:pt x="31474" y="432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76460" y="302527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74"/>
                </a:moveTo>
                <a:lnTo>
                  <a:pt x="15849" y="0"/>
                </a:lnTo>
                <a:lnTo>
                  <a:pt x="0" y="43199"/>
                </a:lnTo>
                <a:lnTo>
                  <a:pt x="31474" y="432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46421" y="974064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2"/>
                </a:moveTo>
                <a:lnTo>
                  <a:pt x="11195" y="237927"/>
                </a:lnTo>
                <a:lnTo>
                  <a:pt x="41947" y="165966"/>
                </a:lnTo>
                <a:lnTo>
                  <a:pt x="63328" y="129541"/>
                </a:lnTo>
                <a:lnTo>
                  <a:pt x="88004" y="94834"/>
                </a:lnTo>
                <a:lnTo>
                  <a:pt x="115443" y="63358"/>
                </a:lnTo>
                <a:lnTo>
                  <a:pt x="145115" y="36625"/>
                </a:lnTo>
                <a:lnTo>
                  <a:pt x="209028" y="3434"/>
                </a:lnTo>
                <a:lnTo>
                  <a:pt x="242206" y="0"/>
                </a:lnTo>
                <a:lnTo>
                  <a:pt x="275491" y="7355"/>
                </a:lnTo>
                <a:lnTo>
                  <a:pt x="308351" y="27013"/>
                </a:lnTo>
                <a:lnTo>
                  <a:pt x="340254" y="60485"/>
                </a:lnTo>
                <a:lnTo>
                  <a:pt x="367038" y="102002"/>
                </a:lnTo>
                <a:lnTo>
                  <a:pt x="392753" y="154519"/>
                </a:lnTo>
                <a:lnTo>
                  <a:pt x="417472" y="217303"/>
                </a:lnTo>
                <a:lnTo>
                  <a:pt x="441265" y="289621"/>
                </a:lnTo>
                <a:lnTo>
                  <a:pt x="452837" y="329126"/>
                </a:lnTo>
                <a:lnTo>
                  <a:pt x="464204" y="370739"/>
                </a:lnTo>
                <a:lnTo>
                  <a:pt x="475375" y="414369"/>
                </a:lnTo>
                <a:lnTo>
                  <a:pt x="486360" y="459924"/>
                </a:lnTo>
                <a:lnTo>
                  <a:pt x="497166" y="507312"/>
                </a:lnTo>
                <a:lnTo>
                  <a:pt x="507803" y="556443"/>
                </a:lnTo>
                <a:lnTo>
                  <a:pt x="518280" y="607223"/>
                </a:lnTo>
                <a:lnTo>
                  <a:pt x="528606" y="659562"/>
                </a:lnTo>
                <a:lnTo>
                  <a:pt x="538789" y="713367"/>
                </a:lnTo>
                <a:lnTo>
                  <a:pt x="548839" y="768548"/>
                </a:lnTo>
                <a:lnTo>
                  <a:pt x="558764" y="825012"/>
                </a:lnTo>
                <a:lnTo>
                  <a:pt x="568574" y="882667"/>
                </a:lnTo>
                <a:lnTo>
                  <a:pt x="578277" y="941423"/>
                </a:lnTo>
                <a:lnTo>
                  <a:pt x="587882" y="1001187"/>
                </a:lnTo>
                <a:lnTo>
                  <a:pt x="597398" y="1061868"/>
                </a:lnTo>
                <a:lnTo>
                  <a:pt x="606834" y="1123374"/>
                </a:lnTo>
                <a:lnTo>
                  <a:pt x="616199" y="1185613"/>
                </a:lnTo>
                <a:lnTo>
                  <a:pt x="625501" y="1248494"/>
                </a:lnTo>
                <a:lnTo>
                  <a:pt x="634751" y="1311925"/>
                </a:lnTo>
                <a:lnTo>
                  <a:pt x="643955" y="1375814"/>
                </a:lnTo>
                <a:lnTo>
                  <a:pt x="653125" y="1440070"/>
                </a:lnTo>
                <a:lnTo>
                  <a:pt x="662267" y="1504601"/>
                </a:lnTo>
                <a:lnTo>
                  <a:pt x="671392" y="1569316"/>
                </a:lnTo>
                <a:lnTo>
                  <a:pt x="680508" y="1634122"/>
                </a:lnTo>
                <a:lnTo>
                  <a:pt x="689624" y="1698928"/>
                </a:lnTo>
                <a:lnTo>
                  <a:pt x="698748" y="1763643"/>
                </a:lnTo>
                <a:lnTo>
                  <a:pt x="707890" y="1828175"/>
                </a:lnTo>
                <a:lnTo>
                  <a:pt x="717059" y="1892431"/>
                </a:lnTo>
                <a:lnTo>
                  <a:pt x="726264" y="1956321"/>
                </a:lnTo>
                <a:lnTo>
                  <a:pt x="735513" y="2019752"/>
                </a:lnTo>
                <a:lnTo>
                  <a:pt x="744816" y="2082633"/>
                </a:lnTo>
                <a:lnTo>
                  <a:pt x="754181" y="2144873"/>
                </a:lnTo>
                <a:lnTo>
                  <a:pt x="763617" y="2206379"/>
                </a:lnTo>
                <a:lnTo>
                  <a:pt x="773134" y="2267059"/>
                </a:lnTo>
                <a:lnTo>
                  <a:pt x="782739" y="2326824"/>
                </a:lnTo>
                <a:lnTo>
                  <a:pt x="792443" y="2385579"/>
                </a:lnTo>
                <a:lnTo>
                  <a:pt x="802253" y="2443235"/>
                </a:lnTo>
                <a:lnTo>
                  <a:pt x="812179" y="2499699"/>
                </a:lnTo>
                <a:lnTo>
                  <a:pt x="822230" y="2554879"/>
                </a:lnTo>
                <a:lnTo>
                  <a:pt x="832415" y="2608685"/>
                </a:lnTo>
                <a:lnTo>
                  <a:pt x="842742" y="2661023"/>
                </a:lnTo>
                <a:lnTo>
                  <a:pt x="853220" y="2711803"/>
                </a:lnTo>
                <a:lnTo>
                  <a:pt x="863859" y="2760933"/>
                </a:lnTo>
                <a:lnTo>
                  <a:pt x="874666" y="2808322"/>
                </a:lnTo>
                <a:lnTo>
                  <a:pt x="885652" y="2853876"/>
                </a:lnTo>
                <a:lnTo>
                  <a:pt x="896825" y="2897506"/>
                </a:lnTo>
                <a:lnTo>
                  <a:pt x="908194" y="2939119"/>
                </a:lnTo>
                <a:lnTo>
                  <a:pt x="919768" y="2978623"/>
                </a:lnTo>
                <a:lnTo>
                  <a:pt x="931555" y="3015928"/>
                </a:lnTo>
                <a:lnTo>
                  <a:pt x="955806" y="3083569"/>
                </a:lnTo>
                <a:lnTo>
                  <a:pt x="981019" y="3141310"/>
                </a:lnTo>
                <a:lnTo>
                  <a:pt x="1007265" y="3188417"/>
                </a:lnTo>
                <a:lnTo>
                  <a:pt x="1058132" y="3245421"/>
                </a:lnTo>
                <a:lnTo>
                  <a:pt x="1096647" y="3264624"/>
                </a:lnTo>
                <a:lnTo>
                  <a:pt x="1135500" y="3267766"/>
                </a:lnTo>
                <a:lnTo>
                  <a:pt x="1173847" y="3257250"/>
                </a:lnTo>
                <a:lnTo>
                  <a:pt x="1210844" y="3235478"/>
                </a:lnTo>
                <a:lnTo>
                  <a:pt x="1245647" y="3204854"/>
                </a:lnTo>
                <a:lnTo>
                  <a:pt x="1291884" y="3147547"/>
                </a:lnTo>
                <a:lnTo>
                  <a:pt x="1328447" y="3083829"/>
                </a:lnTo>
                <a:lnTo>
                  <a:pt x="1329072" y="3082479"/>
                </a:lnTo>
                <a:lnTo>
                  <a:pt x="1329697" y="3081154"/>
                </a:lnTo>
                <a:lnTo>
                  <a:pt x="1330322" y="3079804"/>
                </a:lnTo>
                <a:lnTo>
                  <a:pt x="1330422" y="307962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37019" y="3960892"/>
            <a:ext cx="79649" cy="110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07868" y="974077"/>
            <a:ext cx="1330960" cy="3268345"/>
          </a:xfrm>
          <a:custGeom>
            <a:avLst/>
            <a:gdLst/>
            <a:ahLst/>
            <a:cxnLst/>
            <a:rect l="l" t="t" r="r" b="b"/>
            <a:pathLst>
              <a:path w="1330960" h="3268345">
                <a:moveTo>
                  <a:pt x="0" y="298621"/>
                </a:moveTo>
                <a:lnTo>
                  <a:pt x="11195" y="237927"/>
                </a:lnTo>
                <a:lnTo>
                  <a:pt x="41945" y="165967"/>
                </a:lnTo>
                <a:lnTo>
                  <a:pt x="63326" y="129541"/>
                </a:lnTo>
                <a:lnTo>
                  <a:pt x="88001" y="94834"/>
                </a:lnTo>
                <a:lnTo>
                  <a:pt x="115440" y="63359"/>
                </a:lnTo>
                <a:lnTo>
                  <a:pt x="145111" y="36625"/>
                </a:lnTo>
                <a:lnTo>
                  <a:pt x="209022" y="3434"/>
                </a:lnTo>
                <a:lnTo>
                  <a:pt x="242201" y="0"/>
                </a:lnTo>
                <a:lnTo>
                  <a:pt x="275486" y="7355"/>
                </a:lnTo>
                <a:lnTo>
                  <a:pt x="308345" y="27012"/>
                </a:lnTo>
                <a:lnTo>
                  <a:pt x="340249" y="60484"/>
                </a:lnTo>
                <a:lnTo>
                  <a:pt x="367033" y="102000"/>
                </a:lnTo>
                <a:lnTo>
                  <a:pt x="392750" y="154516"/>
                </a:lnTo>
                <a:lnTo>
                  <a:pt x="417470" y="217300"/>
                </a:lnTo>
                <a:lnTo>
                  <a:pt x="441264" y="289617"/>
                </a:lnTo>
                <a:lnTo>
                  <a:pt x="452836" y="329122"/>
                </a:lnTo>
                <a:lnTo>
                  <a:pt x="464204" y="370735"/>
                </a:lnTo>
                <a:lnTo>
                  <a:pt x="475375" y="414364"/>
                </a:lnTo>
                <a:lnTo>
                  <a:pt x="486360" y="459919"/>
                </a:lnTo>
                <a:lnTo>
                  <a:pt x="497167" y="507307"/>
                </a:lnTo>
                <a:lnTo>
                  <a:pt x="507804" y="556437"/>
                </a:lnTo>
                <a:lnTo>
                  <a:pt x="518282" y="607217"/>
                </a:lnTo>
                <a:lnTo>
                  <a:pt x="528608" y="659555"/>
                </a:lnTo>
                <a:lnTo>
                  <a:pt x="538791" y="713360"/>
                </a:lnTo>
                <a:lnTo>
                  <a:pt x="548841" y="768540"/>
                </a:lnTo>
                <a:lnTo>
                  <a:pt x="558767" y="825004"/>
                </a:lnTo>
                <a:lnTo>
                  <a:pt x="568576" y="882659"/>
                </a:lnTo>
                <a:lnTo>
                  <a:pt x="578279" y="941414"/>
                </a:lnTo>
                <a:lnTo>
                  <a:pt x="587884" y="1001178"/>
                </a:lnTo>
                <a:lnTo>
                  <a:pt x="597399" y="1061858"/>
                </a:lnTo>
                <a:lnTo>
                  <a:pt x="606835" y="1123364"/>
                </a:lnTo>
                <a:lnTo>
                  <a:pt x="616199" y="1185602"/>
                </a:lnTo>
                <a:lnTo>
                  <a:pt x="625500" y="1248483"/>
                </a:lnTo>
                <a:lnTo>
                  <a:pt x="634749" y="1311913"/>
                </a:lnTo>
                <a:lnTo>
                  <a:pt x="643952" y="1375802"/>
                </a:lnTo>
                <a:lnTo>
                  <a:pt x="653120" y="1440058"/>
                </a:lnTo>
                <a:lnTo>
                  <a:pt x="662261" y="1504588"/>
                </a:lnTo>
                <a:lnTo>
                  <a:pt x="671384" y="1569302"/>
                </a:lnTo>
                <a:lnTo>
                  <a:pt x="680498" y="1634108"/>
                </a:lnTo>
                <a:lnTo>
                  <a:pt x="689614" y="1698914"/>
                </a:lnTo>
                <a:lnTo>
                  <a:pt x="698740" y="1763629"/>
                </a:lnTo>
                <a:lnTo>
                  <a:pt x="707883" y="1828161"/>
                </a:lnTo>
                <a:lnTo>
                  <a:pt x="717052" y="1892417"/>
                </a:lnTo>
                <a:lnTo>
                  <a:pt x="726258" y="1956307"/>
                </a:lnTo>
                <a:lnTo>
                  <a:pt x="735508" y="2019738"/>
                </a:lnTo>
                <a:lnTo>
                  <a:pt x="744811" y="2082619"/>
                </a:lnTo>
                <a:lnTo>
                  <a:pt x="754176" y="2144859"/>
                </a:lnTo>
                <a:lnTo>
                  <a:pt x="763613" y="2206365"/>
                </a:lnTo>
                <a:lnTo>
                  <a:pt x="773130" y="2267046"/>
                </a:lnTo>
                <a:lnTo>
                  <a:pt x="782736" y="2326810"/>
                </a:lnTo>
                <a:lnTo>
                  <a:pt x="792440" y="2385566"/>
                </a:lnTo>
                <a:lnTo>
                  <a:pt x="802251" y="2443221"/>
                </a:lnTo>
                <a:lnTo>
                  <a:pt x="812178" y="2499685"/>
                </a:lnTo>
                <a:lnTo>
                  <a:pt x="822229" y="2554866"/>
                </a:lnTo>
                <a:lnTo>
                  <a:pt x="832413" y="2608671"/>
                </a:lnTo>
                <a:lnTo>
                  <a:pt x="842741" y="2661010"/>
                </a:lnTo>
                <a:lnTo>
                  <a:pt x="853219" y="2711790"/>
                </a:lnTo>
                <a:lnTo>
                  <a:pt x="863858" y="2760920"/>
                </a:lnTo>
                <a:lnTo>
                  <a:pt x="874666" y="2808308"/>
                </a:lnTo>
                <a:lnTo>
                  <a:pt x="885652" y="2853863"/>
                </a:lnTo>
                <a:lnTo>
                  <a:pt x="896825" y="2897492"/>
                </a:lnTo>
                <a:lnTo>
                  <a:pt x="908194" y="2939105"/>
                </a:lnTo>
                <a:lnTo>
                  <a:pt x="919768" y="2978610"/>
                </a:lnTo>
                <a:lnTo>
                  <a:pt x="931555" y="3015914"/>
                </a:lnTo>
                <a:lnTo>
                  <a:pt x="955806" y="3083555"/>
                </a:lnTo>
                <a:lnTo>
                  <a:pt x="981019" y="3141296"/>
                </a:lnTo>
                <a:lnTo>
                  <a:pt x="1007265" y="3188403"/>
                </a:lnTo>
                <a:lnTo>
                  <a:pt x="1058132" y="3245398"/>
                </a:lnTo>
                <a:lnTo>
                  <a:pt x="1096647" y="3264599"/>
                </a:lnTo>
                <a:lnTo>
                  <a:pt x="1135500" y="3267743"/>
                </a:lnTo>
                <a:lnTo>
                  <a:pt x="1173847" y="3257230"/>
                </a:lnTo>
                <a:lnTo>
                  <a:pt x="1210844" y="3235462"/>
                </a:lnTo>
                <a:lnTo>
                  <a:pt x="1245647" y="3204840"/>
                </a:lnTo>
                <a:lnTo>
                  <a:pt x="1291884" y="3147534"/>
                </a:lnTo>
                <a:lnTo>
                  <a:pt x="1328447" y="3083815"/>
                </a:lnTo>
                <a:lnTo>
                  <a:pt x="1329072" y="3082465"/>
                </a:lnTo>
                <a:lnTo>
                  <a:pt x="1329697" y="3081140"/>
                </a:lnTo>
                <a:lnTo>
                  <a:pt x="1330322" y="3079790"/>
                </a:lnTo>
                <a:lnTo>
                  <a:pt x="1330422" y="3079615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98441" y="3960892"/>
            <a:ext cx="79674" cy="110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9316" y="1019391"/>
            <a:ext cx="1330325" cy="3221355"/>
          </a:xfrm>
          <a:custGeom>
            <a:avLst/>
            <a:gdLst/>
            <a:ahLst/>
            <a:cxnLst/>
            <a:rect l="l" t="t" r="r" b="b"/>
            <a:pathLst>
              <a:path w="1330325" h="3221354">
                <a:moveTo>
                  <a:pt x="0" y="297357"/>
                </a:moveTo>
                <a:lnTo>
                  <a:pt x="11195" y="236832"/>
                </a:lnTo>
                <a:lnTo>
                  <a:pt x="41945" y="165260"/>
                </a:lnTo>
                <a:lnTo>
                  <a:pt x="63326" y="129059"/>
                </a:lnTo>
                <a:lnTo>
                  <a:pt x="88001" y="94571"/>
                </a:lnTo>
                <a:lnTo>
                  <a:pt x="115440" y="63285"/>
                </a:lnTo>
                <a:lnTo>
                  <a:pt x="145111" y="36694"/>
                </a:lnTo>
                <a:lnTo>
                  <a:pt x="209022" y="3560"/>
                </a:lnTo>
                <a:lnTo>
                  <a:pt x="242201" y="0"/>
                </a:lnTo>
                <a:lnTo>
                  <a:pt x="275486" y="7098"/>
                </a:lnTo>
                <a:lnTo>
                  <a:pt x="340249" y="59238"/>
                </a:lnTo>
                <a:lnTo>
                  <a:pt x="367033" y="100092"/>
                </a:lnTo>
                <a:lnTo>
                  <a:pt x="392749" y="151809"/>
                </a:lnTo>
                <a:lnTo>
                  <a:pt x="417467" y="213664"/>
                </a:lnTo>
                <a:lnTo>
                  <a:pt x="441260" y="284932"/>
                </a:lnTo>
                <a:lnTo>
                  <a:pt x="452832" y="323870"/>
                </a:lnTo>
                <a:lnTo>
                  <a:pt x="464199" y="364889"/>
                </a:lnTo>
                <a:lnTo>
                  <a:pt x="475370" y="407900"/>
                </a:lnTo>
                <a:lnTo>
                  <a:pt x="486354" y="452812"/>
                </a:lnTo>
                <a:lnTo>
                  <a:pt x="497159" y="499535"/>
                </a:lnTo>
                <a:lnTo>
                  <a:pt x="507796" y="547977"/>
                </a:lnTo>
                <a:lnTo>
                  <a:pt x="518273" y="598048"/>
                </a:lnTo>
                <a:lnTo>
                  <a:pt x="528598" y="649658"/>
                </a:lnTo>
                <a:lnTo>
                  <a:pt x="538781" y="702716"/>
                </a:lnTo>
                <a:lnTo>
                  <a:pt x="548831" y="757132"/>
                </a:lnTo>
                <a:lnTo>
                  <a:pt x="558756" y="812815"/>
                </a:lnTo>
                <a:lnTo>
                  <a:pt x="568565" y="869675"/>
                </a:lnTo>
                <a:lnTo>
                  <a:pt x="578268" y="927621"/>
                </a:lnTo>
                <a:lnTo>
                  <a:pt x="587873" y="986562"/>
                </a:lnTo>
                <a:lnTo>
                  <a:pt x="597388" y="1046409"/>
                </a:lnTo>
                <a:lnTo>
                  <a:pt x="606824" y="1107070"/>
                </a:lnTo>
                <a:lnTo>
                  <a:pt x="616189" y="1168456"/>
                </a:lnTo>
                <a:lnTo>
                  <a:pt x="625491" y="1230475"/>
                </a:lnTo>
                <a:lnTo>
                  <a:pt x="634740" y="1293037"/>
                </a:lnTo>
                <a:lnTo>
                  <a:pt x="643945" y="1356051"/>
                </a:lnTo>
                <a:lnTo>
                  <a:pt x="653114" y="1419428"/>
                </a:lnTo>
                <a:lnTo>
                  <a:pt x="662257" y="1483076"/>
                </a:lnTo>
                <a:lnTo>
                  <a:pt x="671382" y="1546905"/>
                </a:lnTo>
                <a:lnTo>
                  <a:pt x="680498" y="1610825"/>
                </a:lnTo>
                <a:lnTo>
                  <a:pt x="689614" y="1674745"/>
                </a:lnTo>
                <a:lnTo>
                  <a:pt x="698740" y="1738575"/>
                </a:lnTo>
                <a:lnTo>
                  <a:pt x="707883" y="1802223"/>
                </a:lnTo>
                <a:lnTo>
                  <a:pt x="717052" y="1865600"/>
                </a:lnTo>
                <a:lnTo>
                  <a:pt x="726258" y="1928614"/>
                </a:lnTo>
                <a:lnTo>
                  <a:pt x="735508" y="1991176"/>
                </a:lnTo>
                <a:lnTo>
                  <a:pt x="744811" y="2053195"/>
                </a:lnTo>
                <a:lnTo>
                  <a:pt x="754176" y="2114580"/>
                </a:lnTo>
                <a:lnTo>
                  <a:pt x="763613" y="2175241"/>
                </a:lnTo>
                <a:lnTo>
                  <a:pt x="773130" y="2235088"/>
                </a:lnTo>
                <a:lnTo>
                  <a:pt x="782736" y="2294029"/>
                </a:lnTo>
                <a:lnTo>
                  <a:pt x="792440" y="2351974"/>
                </a:lnTo>
                <a:lnTo>
                  <a:pt x="802251" y="2408834"/>
                </a:lnTo>
                <a:lnTo>
                  <a:pt x="812178" y="2464516"/>
                </a:lnTo>
                <a:lnTo>
                  <a:pt x="822229" y="2518932"/>
                </a:lnTo>
                <a:lnTo>
                  <a:pt x="832413" y="2571989"/>
                </a:lnTo>
                <a:lnTo>
                  <a:pt x="842741" y="2623599"/>
                </a:lnTo>
                <a:lnTo>
                  <a:pt x="853219" y="2673670"/>
                </a:lnTo>
                <a:lnTo>
                  <a:pt x="863858" y="2722112"/>
                </a:lnTo>
                <a:lnTo>
                  <a:pt x="874666" y="2768834"/>
                </a:lnTo>
                <a:lnTo>
                  <a:pt x="885652" y="2813746"/>
                </a:lnTo>
                <a:lnTo>
                  <a:pt x="896825" y="2856758"/>
                </a:lnTo>
                <a:lnTo>
                  <a:pt x="908194" y="2897778"/>
                </a:lnTo>
                <a:lnTo>
                  <a:pt x="919768" y="2936717"/>
                </a:lnTo>
                <a:lnTo>
                  <a:pt x="931555" y="2973483"/>
                </a:lnTo>
                <a:lnTo>
                  <a:pt x="955806" y="3040138"/>
                </a:lnTo>
                <a:lnTo>
                  <a:pt x="981019" y="3097018"/>
                </a:lnTo>
                <a:lnTo>
                  <a:pt x="1007265" y="3143399"/>
                </a:lnTo>
                <a:lnTo>
                  <a:pt x="1058132" y="3199436"/>
                </a:lnTo>
                <a:lnTo>
                  <a:pt x="1096647" y="3218217"/>
                </a:lnTo>
                <a:lnTo>
                  <a:pt x="1135500" y="3221139"/>
                </a:lnTo>
                <a:lnTo>
                  <a:pt x="1173847" y="3210569"/>
                </a:lnTo>
                <a:lnTo>
                  <a:pt x="1210844" y="3188875"/>
                </a:lnTo>
                <a:lnTo>
                  <a:pt x="1245647" y="3158426"/>
                </a:lnTo>
                <a:lnTo>
                  <a:pt x="1291881" y="3101514"/>
                </a:lnTo>
                <a:lnTo>
                  <a:pt x="1328422" y="3038227"/>
                </a:lnTo>
                <a:lnTo>
                  <a:pt x="1330197" y="303450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59713" y="3961142"/>
            <a:ext cx="79624" cy="110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30914" y="1019377"/>
            <a:ext cx="1330325" cy="3221355"/>
          </a:xfrm>
          <a:custGeom>
            <a:avLst/>
            <a:gdLst/>
            <a:ahLst/>
            <a:cxnLst/>
            <a:rect l="l" t="t" r="r" b="b"/>
            <a:pathLst>
              <a:path w="1330325" h="3221354">
                <a:moveTo>
                  <a:pt x="0" y="297358"/>
                </a:moveTo>
                <a:lnTo>
                  <a:pt x="11193" y="236833"/>
                </a:lnTo>
                <a:lnTo>
                  <a:pt x="41940" y="165260"/>
                </a:lnTo>
                <a:lnTo>
                  <a:pt x="63318" y="129059"/>
                </a:lnTo>
                <a:lnTo>
                  <a:pt x="87989" y="94571"/>
                </a:lnTo>
                <a:lnTo>
                  <a:pt x="115424" y="63285"/>
                </a:lnTo>
                <a:lnTo>
                  <a:pt x="145091" y="36694"/>
                </a:lnTo>
                <a:lnTo>
                  <a:pt x="208993" y="3560"/>
                </a:lnTo>
                <a:lnTo>
                  <a:pt x="242167" y="0"/>
                </a:lnTo>
                <a:lnTo>
                  <a:pt x="275446" y="7098"/>
                </a:lnTo>
                <a:lnTo>
                  <a:pt x="340199" y="59239"/>
                </a:lnTo>
                <a:lnTo>
                  <a:pt x="366979" y="100094"/>
                </a:lnTo>
                <a:lnTo>
                  <a:pt x="392692" y="151811"/>
                </a:lnTo>
                <a:lnTo>
                  <a:pt x="417408" y="213666"/>
                </a:lnTo>
                <a:lnTo>
                  <a:pt x="441199" y="284935"/>
                </a:lnTo>
                <a:lnTo>
                  <a:pt x="452770" y="323873"/>
                </a:lnTo>
                <a:lnTo>
                  <a:pt x="464137" y="364893"/>
                </a:lnTo>
                <a:lnTo>
                  <a:pt x="475307" y="407905"/>
                </a:lnTo>
                <a:lnTo>
                  <a:pt x="486291" y="452817"/>
                </a:lnTo>
                <a:lnTo>
                  <a:pt x="497097" y="499540"/>
                </a:lnTo>
                <a:lnTo>
                  <a:pt x="507734" y="547982"/>
                </a:lnTo>
                <a:lnTo>
                  <a:pt x="518211" y="598054"/>
                </a:lnTo>
                <a:lnTo>
                  <a:pt x="528536" y="649664"/>
                </a:lnTo>
                <a:lnTo>
                  <a:pt x="538719" y="702723"/>
                </a:lnTo>
                <a:lnTo>
                  <a:pt x="548768" y="757139"/>
                </a:lnTo>
                <a:lnTo>
                  <a:pt x="558693" y="812823"/>
                </a:lnTo>
                <a:lnTo>
                  <a:pt x="568503" y="869683"/>
                </a:lnTo>
                <a:lnTo>
                  <a:pt x="578205" y="927630"/>
                </a:lnTo>
                <a:lnTo>
                  <a:pt x="587809" y="986572"/>
                </a:lnTo>
                <a:lnTo>
                  <a:pt x="597325" y="1046419"/>
                </a:lnTo>
                <a:lnTo>
                  <a:pt x="606760" y="1107081"/>
                </a:lnTo>
                <a:lnTo>
                  <a:pt x="616124" y="1168467"/>
                </a:lnTo>
                <a:lnTo>
                  <a:pt x="625426" y="1230487"/>
                </a:lnTo>
                <a:lnTo>
                  <a:pt x="634674" y="1293049"/>
                </a:lnTo>
                <a:lnTo>
                  <a:pt x="643877" y="1356065"/>
                </a:lnTo>
                <a:lnTo>
                  <a:pt x="653045" y="1419442"/>
                </a:lnTo>
                <a:lnTo>
                  <a:pt x="662186" y="1483091"/>
                </a:lnTo>
                <a:lnTo>
                  <a:pt x="671309" y="1546920"/>
                </a:lnTo>
                <a:lnTo>
                  <a:pt x="680423" y="1610841"/>
                </a:lnTo>
                <a:lnTo>
                  <a:pt x="689537" y="1674761"/>
                </a:lnTo>
                <a:lnTo>
                  <a:pt x="698660" y="1738590"/>
                </a:lnTo>
                <a:lnTo>
                  <a:pt x="707800" y="1802239"/>
                </a:lnTo>
                <a:lnTo>
                  <a:pt x="716967" y="1865616"/>
                </a:lnTo>
                <a:lnTo>
                  <a:pt x="726169" y="1928631"/>
                </a:lnTo>
                <a:lnTo>
                  <a:pt x="735416" y="1991193"/>
                </a:lnTo>
                <a:lnTo>
                  <a:pt x="744716" y="2053213"/>
                </a:lnTo>
                <a:lnTo>
                  <a:pt x="754078" y="2114598"/>
                </a:lnTo>
                <a:lnTo>
                  <a:pt x="763512" y="2175260"/>
                </a:lnTo>
                <a:lnTo>
                  <a:pt x="773025" y="2235107"/>
                </a:lnTo>
                <a:lnTo>
                  <a:pt x="782628" y="2294049"/>
                </a:lnTo>
                <a:lnTo>
                  <a:pt x="792328" y="2351995"/>
                </a:lnTo>
                <a:lnTo>
                  <a:pt x="802135" y="2408855"/>
                </a:lnTo>
                <a:lnTo>
                  <a:pt x="812057" y="2464538"/>
                </a:lnTo>
                <a:lnTo>
                  <a:pt x="822105" y="2518954"/>
                </a:lnTo>
                <a:lnTo>
                  <a:pt x="832285" y="2572013"/>
                </a:lnTo>
                <a:lnTo>
                  <a:pt x="842608" y="2623623"/>
                </a:lnTo>
                <a:lnTo>
                  <a:pt x="853083" y="2673694"/>
                </a:lnTo>
                <a:lnTo>
                  <a:pt x="863717" y="2722136"/>
                </a:lnTo>
                <a:lnTo>
                  <a:pt x="874521" y="2768859"/>
                </a:lnTo>
                <a:lnTo>
                  <a:pt x="885503" y="2813771"/>
                </a:lnTo>
                <a:lnTo>
                  <a:pt x="896671" y="2856782"/>
                </a:lnTo>
                <a:lnTo>
                  <a:pt x="908036" y="2897802"/>
                </a:lnTo>
                <a:lnTo>
                  <a:pt x="919605" y="2936741"/>
                </a:lnTo>
                <a:lnTo>
                  <a:pt x="931387" y="2973507"/>
                </a:lnTo>
                <a:lnTo>
                  <a:pt x="955630" y="3040159"/>
                </a:lnTo>
                <a:lnTo>
                  <a:pt x="980833" y="3097037"/>
                </a:lnTo>
                <a:lnTo>
                  <a:pt x="1007070" y="3143415"/>
                </a:lnTo>
                <a:lnTo>
                  <a:pt x="1057919" y="3199449"/>
                </a:lnTo>
                <a:lnTo>
                  <a:pt x="1096422" y="3218231"/>
                </a:lnTo>
                <a:lnTo>
                  <a:pt x="1135263" y="3221152"/>
                </a:lnTo>
                <a:lnTo>
                  <a:pt x="1173597" y="3210582"/>
                </a:lnTo>
                <a:lnTo>
                  <a:pt x="1210581" y="3188889"/>
                </a:lnTo>
                <a:lnTo>
                  <a:pt x="1245372" y="3158440"/>
                </a:lnTo>
                <a:lnTo>
                  <a:pt x="1291606" y="3101528"/>
                </a:lnTo>
                <a:lnTo>
                  <a:pt x="1328147" y="3038240"/>
                </a:lnTo>
                <a:lnTo>
                  <a:pt x="1329922" y="3034515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21011" y="3961118"/>
            <a:ext cx="79649" cy="1107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2509" y="2148871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6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02160" y="2133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2159" y="21331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959309" y="2020021"/>
            <a:ext cx="857885" cy="217366"/>
          </a:xfrm>
          <a:prstGeom prst="rect">
            <a:avLst/>
          </a:prstGeom>
          <a:solidFill>
            <a:srgbClr val="D8D1E8"/>
          </a:solidFill>
          <a:ln w="19049">
            <a:solidFill>
              <a:srgbClr val="9900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8590">
              <a:spcBef>
                <a:spcPts val="254"/>
              </a:spcBef>
            </a:pPr>
            <a:r>
              <a:rPr sz="1200" spc="-5" dirty="0">
                <a:solidFill>
                  <a:srgbClr val="9900FF"/>
                </a:solidFill>
                <a:latin typeface="Arial"/>
                <a:cs typeface="Arial"/>
              </a:rPr>
              <a:t>Softmax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171166" y="4278491"/>
            <a:ext cx="597198" cy="5971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31713" y="4278491"/>
            <a:ext cx="597198" cy="5971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0036" y="4278492"/>
            <a:ext cx="597198" cy="5971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02410" y="2737736"/>
            <a:ext cx="53911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Input 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224595" y="2682930"/>
            <a:ext cx="3270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y=2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76571" y="2153003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20520" y="2137271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38019" y="2153004"/>
            <a:ext cx="644525" cy="10795"/>
          </a:xfrm>
          <a:custGeom>
            <a:avLst/>
            <a:gdLst/>
            <a:ahLst/>
            <a:cxnLst/>
            <a:rect l="l" t="t" r="r" b="b"/>
            <a:pathLst>
              <a:path w="644525" h="10794">
                <a:moveTo>
                  <a:pt x="0" y="0"/>
                </a:moveTo>
                <a:lnTo>
                  <a:pt x="643948" y="1019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99" y="0"/>
                </a:lnTo>
                <a:lnTo>
                  <a:pt x="43474" y="16414"/>
                </a:lnTo>
                <a:lnTo>
                  <a:pt x="0" y="314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81717" y="21474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2"/>
                </a:moveTo>
                <a:lnTo>
                  <a:pt x="43474" y="16414"/>
                </a:lnTo>
                <a:lnTo>
                  <a:pt x="499" y="0"/>
                </a:lnTo>
                <a:lnTo>
                  <a:pt x="0" y="31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99516" y="2150176"/>
            <a:ext cx="644525" cy="13970"/>
          </a:xfrm>
          <a:custGeom>
            <a:avLst/>
            <a:gdLst/>
            <a:ahLst/>
            <a:cxnLst/>
            <a:rect l="l" t="t" r="r" b="b"/>
            <a:pathLst>
              <a:path w="644525" h="13969">
                <a:moveTo>
                  <a:pt x="0" y="13777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43140" y="213444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4" y="31457"/>
                </a:moveTo>
                <a:lnTo>
                  <a:pt x="0" y="0"/>
                </a:lnTo>
                <a:lnTo>
                  <a:pt x="43549" y="14802"/>
                </a:lnTo>
                <a:lnTo>
                  <a:pt x="674" y="314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43140" y="213444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4" y="31457"/>
                </a:moveTo>
                <a:lnTo>
                  <a:pt x="43549" y="14802"/>
                </a:lnTo>
                <a:lnTo>
                  <a:pt x="0" y="0"/>
                </a:lnTo>
                <a:lnTo>
                  <a:pt x="674" y="314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61013" y="2148878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04962" y="213314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04962" y="213314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88008" y="227772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2821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2283" y="25598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72282" y="25598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113" name="object 113"/>
          <p:cNvSpPr txBox="1"/>
          <p:nvPr/>
        </p:nvSpPr>
        <p:spPr>
          <a:xfrm>
            <a:off x="7772210" y="4613380"/>
            <a:ext cx="11925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93</a:t>
            </a:fld>
            <a:endParaRPr lang="de-DE"/>
          </a:p>
        </p:txBody>
      </p:sp>
      <p:sp>
        <p:nvSpPr>
          <p:cNvPr id="119" name="Date Placeholder 11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20" name="Footer Placeholder 1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54025"/>
            <a:ext cx="7707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REINFORCE in action: Recurrent Attention </a:t>
            </a:r>
            <a:r>
              <a:rPr sz="2400" dirty="0"/>
              <a:t>Model</a:t>
            </a:r>
            <a:r>
              <a:rPr sz="2400" spc="-85" dirty="0"/>
              <a:t> </a:t>
            </a:r>
            <a:r>
              <a:rPr sz="2400" dirty="0"/>
              <a:t>(RAM)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772210" y="4598944"/>
            <a:ext cx="1192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69" y="4688729"/>
            <a:ext cx="2697383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8843" y="1430601"/>
            <a:ext cx="1904996" cy="1904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5639" y="1430601"/>
            <a:ext cx="1904996" cy="1904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047" y="1430601"/>
            <a:ext cx="1904996" cy="19049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6699" y="3686081"/>
            <a:ext cx="642175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Has also been used in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other tasks including fine-grained image </a:t>
            </a:r>
            <a:r>
              <a:rPr sz="1400" dirty="0">
                <a:latin typeface="Arial"/>
                <a:cs typeface="Arial"/>
              </a:rPr>
              <a:t>recognition,  </a:t>
            </a:r>
            <a:r>
              <a:rPr sz="1400" spc="-5" dirty="0"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captioning,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visual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question-answering!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3535" y="4846791"/>
            <a:ext cx="3079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94</a:t>
            </a:fld>
            <a:endParaRPr lang="de-DE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901" y="190500"/>
            <a:ext cx="228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Summary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073" y="1529700"/>
            <a:ext cx="778637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328295" indent="-313055">
              <a:spcBef>
                <a:spcPts val="100"/>
              </a:spcBef>
              <a:buFont typeface="Arial"/>
              <a:buChar char="-"/>
              <a:tabLst>
                <a:tab pos="325755" algn="l"/>
                <a:tab pos="326390" algn="l"/>
              </a:tabLst>
            </a:pPr>
            <a:r>
              <a:rPr sz="2000" b="1" spc="-5" dirty="0">
                <a:latin typeface="Arial"/>
                <a:cs typeface="Arial"/>
              </a:rPr>
              <a:t>Policy gradients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very </a:t>
            </a:r>
            <a:r>
              <a:rPr sz="2000" spc="-5" dirty="0">
                <a:latin typeface="Arial"/>
                <a:cs typeface="Arial"/>
              </a:rPr>
              <a:t>general but </a:t>
            </a:r>
            <a:r>
              <a:rPr sz="2000" dirty="0">
                <a:latin typeface="Arial"/>
                <a:cs typeface="Arial"/>
              </a:rPr>
              <a:t>suffer </a:t>
            </a:r>
            <a:r>
              <a:rPr sz="2000" spc="-5" dirty="0">
                <a:latin typeface="Arial"/>
                <a:cs typeface="Arial"/>
              </a:rPr>
              <a:t>from high </a:t>
            </a:r>
            <a:r>
              <a:rPr sz="2000" dirty="0">
                <a:latin typeface="Arial"/>
                <a:cs typeface="Arial"/>
              </a:rPr>
              <a:t>variance so  requires a </a:t>
            </a:r>
            <a:r>
              <a:rPr sz="2000" spc="-5" dirty="0">
                <a:latin typeface="Arial"/>
                <a:cs typeface="Arial"/>
              </a:rPr>
              <a:t>lot of </a:t>
            </a:r>
            <a:r>
              <a:rPr sz="2000" dirty="0">
                <a:latin typeface="Arial"/>
                <a:cs typeface="Arial"/>
              </a:rPr>
              <a:t>samples. </a:t>
            </a:r>
            <a:r>
              <a:rPr sz="2000" b="1" spc="-5" dirty="0">
                <a:latin typeface="Arial"/>
                <a:cs typeface="Arial"/>
              </a:rPr>
              <a:t>Challenge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sample-efficiency</a:t>
            </a:r>
          </a:p>
          <a:p>
            <a:pPr marL="325755" marR="5080" indent="-313055">
              <a:buFont typeface="Arial"/>
              <a:buChar char="-"/>
              <a:tabLst>
                <a:tab pos="325755" algn="l"/>
                <a:tab pos="326390" algn="l"/>
              </a:tabLst>
            </a:pPr>
            <a:r>
              <a:rPr sz="2000" b="1" spc="-5" dirty="0">
                <a:latin typeface="Arial"/>
                <a:cs typeface="Arial"/>
              </a:rPr>
              <a:t>Q-learning</a:t>
            </a:r>
            <a:r>
              <a:rPr sz="2000" spc="-5" dirty="0">
                <a:latin typeface="Arial"/>
                <a:cs typeface="Arial"/>
              </a:rPr>
              <a:t>: does not always work but when it works, usually </a:t>
            </a:r>
            <a:r>
              <a:rPr sz="2000" dirty="0">
                <a:latin typeface="Arial"/>
                <a:cs typeface="Arial"/>
              </a:rPr>
              <a:t>more  sample-efficient. </a:t>
            </a:r>
            <a:r>
              <a:rPr sz="2000" b="1" spc="-5" dirty="0">
                <a:latin typeface="Arial"/>
                <a:cs typeface="Arial"/>
              </a:rPr>
              <a:t>Challenge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exploration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Font typeface="Arial"/>
              <a:buChar char="-"/>
            </a:pPr>
            <a:endParaRPr sz="2050" dirty="0">
              <a:latin typeface="Times New Roman"/>
              <a:cs typeface="Times New Roman"/>
            </a:endParaRPr>
          </a:p>
          <a:p>
            <a:pPr marL="325755" indent="-313055">
              <a:buChar char="-"/>
              <a:tabLst>
                <a:tab pos="325755" algn="l"/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Guarantees:</a:t>
            </a:r>
            <a:endParaRPr sz="2000" dirty="0">
              <a:latin typeface="Arial"/>
              <a:cs typeface="Arial"/>
            </a:endParaRPr>
          </a:p>
          <a:p>
            <a:pPr marL="782955" marR="267970" lvl="1" indent="-304800">
              <a:lnSpc>
                <a:spcPts val="2170"/>
              </a:lnSpc>
              <a:spcBef>
                <a:spcPts val="75"/>
              </a:spcBef>
              <a:buFont typeface="Arial"/>
              <a:buChar char="-"/>
              <a:tabLst>
                <a:tab pos="782955" algn="l"/>
                <a:tab pos="783590" algn="l"/>
              </a:tabLst>
            </a:pPr>
            <a:r>
              <a:rPr sz="2000" b="1" spc="-5" dirty="0">
                <a:latin typeface="Arial"/>
                <a:cs typeface="Arial"/>
              </a:rPr>
              <a:t>Policy Gradients</a:t>
            </a:r>
            <a:r>
              <a:rPr sz="2000" spc="-5" dirty="0">
                <a:latin typeface="Arial"/>
                <a:cs typeface="Arial"/>
              </a:rPr>
              <a:t>: Converges 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local </a:t>
            </a:r>
            <a:r>
              <a:rPr sz="2000" dirty="0">
                <a:latin typeface="Arial"/>
                <a:cs typeface="Arial"/>
              </a:rPr>
              <a:t>minima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" dirty="0" smtClean="0">
                <a:latin typeface="Arial"/>
                <a:cs typeface="Arial"/>
              </a:rPr>
              <a:t>J(</a:t>
            </a:r>
            <a:r>
              <a:rPr lang="el-GR" sz="2000" spc="-5" dirty="0" smtClean="0">
                <a:latin typeface="Arial"/>
                <a:cs typeface="Arial"/>
              </a:rPr>
              <a:t>θ</a:t>
            </a:r>
            <a:r>
              <a:rPr sz="2000" spc="-5" dirty="0" smtClean="0">
                <a:latin typeface="Arial"/>
                <a:cs typeface="Arial"/>
              </a:rPr>
              <a:t>), </a:t>
            </a:r>
            <a:r>
              <a:rPr sz="2000" spc="-5" dirty="0">
                <a:latin typeface="Arial"/>
                <a:cs typeface="Arial"/>
              </a:rPr>
              <a:t>often good  enough!</a:t>
            </a:r>
            <a:endParaRPr sz="2000" dirty="0">
              <a:latin typeface="Arial"/>
              <a:cs typeface="Arial"/>
            </a:endParaRPr>
          </a:p>
          <a:p>
            <a:pPr marL="782955" marR="243204" lvl="1" indent="-304800">
              <a:lnSpc>
                <a:spcPts val="2170"/>
              </a:lnSpc>
              <a:spcBef>
                <a:spcPts val="10"/>
              </a:spcBef>
              <a:buFont typeface="Arial"/>
              <a:buChar char="-"/>
              <a:tabLst>
                <a:tab pos="782955" algn="l"/>
                <a:tab pos="783590" algn="l"/>
              </a:tabLst>
            </a:pPr>
            <a:r>
              <a:rPr sz="2000" b="1" spc="-5" dirty="0">
                <a:latin typeface="Arial"/>
                <a:cs typeface="Arial"/>
              </a:rPr>
              <a:t>Q-learning</a:t>
            </a:r>
            <a:r>
              <a:rPr sz="2000" spc="-5" dirty="0">
                <a:latin typeface="Arial"/>
                <a:cs typeface="Arial"/>
              </a:rPr>
              <a:t>: Zero guarantees </a:t>
            </a:r>
            <a:r>
              <a:rPr sz="2000" dirty="0">
                <a:latin typeface="Arial"/>
                <a:cs typeface="Arial"/>
              </a:rPr>
              <a:t>since you </a:t>
            </a:r>
            <a:r>
              <a:rPr sz="2000" spc="-5" dirty="0">
                <a:latin typeface="Arial"/>
                <a:cs typeface="Arial"/>
              </a:rPr>
              <a:t>are approximating Bellman  equation with </a:t>
            </a:r>
            <a:r>
              <a:rPr sz="2000" dirty="0">
                <a:latin typeface="Arial"/>
                <a:cs typeface="Arial"/>
              </a:rPr>
              <a:t>a complicated </a:t>
            </a:r>
            <a:r>
              <a:rPr sz="2000" spc="-5" dirty="0">
                <a:latin typeface="Arial"/>
                <a:cs typeface="Arial"/>
              </a:rPr>
              <a:t>function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approximator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217604" y="3612532"/>
            <a:ext cx="533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hlinkClick r:id="rId3"/>
              </a:rPr>
              <a:t>Here</a:t>
            </a:r>
            <a:endParaRPr lang="de-DE" sz="1000" dirty="0"/>
          </a:p>
        </p:txBody>
      </p:sp>
      <p:sp>
        <p:nvSpPr>
          <p:cNvPr id="12" name="object 4"/>
          <p:cNvSpPr/>
          <p:nvPr/>
        </p:nvSpPr>
        <p:spPr>
          <a:xfrm>
            <a:off x="6249162" y="876300"/>
            <a:ext cx="2664369" cy="2255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6648530" y="3612532"/>
            <a:ext cx="10213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dirty="0"/>
              <a:t>And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000" dirty="0">
                <a:hlinkClick r:id="rId5"/>
              </a:rPr>
              <a:t>Here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41" y="-27940"/>
            <a:ext cx="6208641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1" y="1001030"/>
            <a:ext cx="6003613" cy="4312335"/>
          </a:xfrm>
          <a:prstGeom prst="rect">
            <a:avLst/>
          </a:prstGeom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34900" y="198611"/>
            <a:ext cx="3165499" cy="474489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9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de-DE" sz="3000" kern="0" spc="-5" dirty="0" smtClean="0"/>
              <a:t>MCTS Principle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472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34900" y="198611"/>
            <a:ext cx="3165499" cy="474489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9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de-DE" sz="3000" kern="0" spc="-5" dirty="0" smtClean="0"/>
              <a:t>MCTS Principle</a:t>
            </a:r>
            <a:endParaRPr lang="de-DE" sz="30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1" y="696113"/>
            <a:ext cx="559539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23535" y="4846791"/>
            <a:ext cx="32067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536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719" y="4990644"/>
            <a:ext cx="137985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29F05-60A2-43B0-81FD-A8341330E6FF}" type="slidenum">
              <a:rPr lang="de-DE" smtClean="0"/>
              <a:pPr/>
              <a:t>99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May 23, 2017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34900" y="198611"/>
            <a:ext cx="7109310" cy="474489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9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de-DE" sz="3000" kern="0" spc="-5" dirty="0" smtClean="0"/>
              <a:t>MCTS Principle – AlphaGo Zero</a:t>
            </a:r>
            <a:endParaRPr lang="de-DE" sz="3000" kern="0" dirty="0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 bwMode="auto">
          <a:xfrm>
            <a:off x="894627" y="5021422"/>
            <a:ext cx="914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</a:t>
            </a: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Here</a:t>
            </a:r>
            <a:endParaRPr lang="de-DE" sz="1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" y="914400"/>
            <a:ext cx="7915275" cy="2152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56951"/>
            <a:ext cx="19050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606761" y="4579173"/>
            <a:ext cx="1828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08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ineonTheme_16_10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ineonTheme_16_10" id="{CE87D6B3-3A93-43AC-9D3E-BAA89C5CBAD2}" vid="{5B9707DC-CD62-422C-8211-5E04BE840E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InfineonTheme_16_10</Template>
  <TotalTime>0</TotalTime>
  <Words>6120</Words>
  <Application>Microsoft Office PowerPoint</Application>
  <PresentationFormat>On-screen Show (16:10)</PresentationFormat>
  <Paragraphs>1090</Paragraphs>
  <Slides>106</Slides>
  <Notes>101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6" baseType="lpstr">
      <vt:lpstr>Arial</vt:lpstr>
      <vt:lpstr>Calibri</vt:lpstr>
      <vt:lpstr>Cambria Math</vt:lpstr>
      <vt:lpstr>DejaVu Sans</vt:lpstr>
      <vt:lpstr>Georgia</vt:lpstr>
      <vt:lpstr>Times New Roman</vt:lpstr>
      <vt:lpstr>Times-Italic</vt:lpstr>
      <vt:lpstr>Times-Roman</vt:lpstr>
      <vt:lpstr>Verdana</vt:lpstr>
      <vt:lpstr>InfineonTheme_16_10</vt:lpstr>
      <vt:lpstr>Machine learning: Methods and Tools</vt:lpstr>
      <vt:lpstr>Reinforcement Learning</vt:lpstr>
      <vt:lpstr>Reinforcement Learning</vt:lpstr>
      <vt:lpstr>Outline</vt:lpstr>
      <vt:lpstr>Reinforcement Learning</vt:lpstr>
      <vt:lpstr>Reinforcement Learning</vt:lpstr>
      <vt:lpstr>Reinforcement Learning</vt:lpstr>
      <vt:lpstr>Reinforcement Learning</vt:lpstr>
      <vt:lpstr>Reinforcement Learning</vt:lpstr>
      <vt:lpstr>Cart-Pole Problem</vt:lpstr>
      <vt:lpstr>Robot Locomotion</vt:lpstr>
      <vt:lpstr>Atari Games</vt:lpstr>
      <vt:lpstr>Go</vt:lpstr>
      <vt:lpstr>How can we mathematically formalize the RL problem?</vt:lpstr>
      <vt:lpstr>Markov Decision Process</vt:lpstr>
      <vt:lpstr>Markov Decision Process</vt:lpstr>
      <vt:lpstr>A simple MDP: Grid World</vt:lpstr>
      <vt:lpstr>A simple MDP: Grid World</vt:lpstr>
      <vt:lpstr>The optimal policy u*</vt:lpstr>
      <vt:lpstr>The optimal policy u*</vt:lpstr>
      <vt:lpstr>PowerPoint Presentation</vt:lpstr>
      <vt:lpstr>Definitions: Value function and Q-value function</vt:lpstr>
      <vt:lpstr>Definitions: Value function and Q-value function</vt:lpstr>
      <vt:lpstr>PowerPoint Presentation</vt:lpstr>
      <vt:lpstr>Bellman equation</vt:lpstr>
      <vt:lpstr>Bellman equation</vt:lpstr>
      <vt:lpstr>Solving for the optimal policy</vt:lpstr>
      <vt:lpstr>Solving for the optimal policy</vt:lpstr>
      <vt:lpstr>Solving for the optimal policy</vt:lpstr>
      <vt:lpstr>Solving for the optimal policy</vt:lpstr>
      <vt:lpstr>PowerPoint Presentation</vt:lpstr>
      <vt:lpstr>Solving for the optimal policy: Q-learning</vt:lpstr>
      <vt:lpstr>Solving for the optimal policy: Q-learning</vt:lpstr>
      <vt:lpstr>PowerPoint Presentation</vt:lpstr>
      <vt:lpstr>Solving for the optimal policy: Q-learning</vt:lpstr>
      <vt:lpstr>Solving for the optimal policy: Q-learning</vt:lpstr>
      <vt:lpstr>Solving for the optimal policy: Q-learning</vt:lpstr>
      <vt:lpstr>Case Study: Playing Atari Games</vt:lpstr>
      <vt:lpstr>Q-network Architecture</vt:lpstr>
      <vt:lpstr>Q-network Architecture</vt:lpstr>
      <vt:lpstr>Q-network Architecture</vt:lpstr>
      <vt:lpstr>Q-network Architecture</vt:lpstr>
      <vt:lpstr>Q-network Architecture</vt:lpstr>
      <vt:lpstr>Q-network Architecture</vt:lpstr>
      <vt:lpstr>Training the Q-network: Experience Replay</vt:lpstr>
      <vt:lpstr>Training the Q-network: Experience Replay</vt:lpstr>
      <vt:lpstr>Training the Q-network: Experience Replay</vt:lpstr>
      <vt:lpstr>PowerPoint Presentation</vt:lpstr>
      <vt:lpstr>PowerPoint Presentation</vt:lpstr>
      <vt:lpstr>PowerPoint Presentation</vt:lpstr>
      <vt:lpstr>Putting it together: Deep Q-Learning with Experience Replay</vt:lpstr>
      <vt:lpstr>PowerPoint Presentation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PowerPoint Presentation</vt:lpstr>
      <vt:lpstr>Policy Gradients</vt:lpstr>
      <vt:lpstr>Policy Gradients</vt:lpstr>
      <vt:lpstr>Policy Gradients</vt:lpstr>
      <vt:lpstr>Policy Gradients</vt:lpstr>
      <vt:lpstr>Policy Gradients</vt:lpstr>
      <vt:lpstr>REINFORCE algorithm</vt:lpstr>
      <vt:lpstr>PowerPoint Presentation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Intuition</vt:lpstr>
      <vt:lpstr>Intuition</vt:lpstr>
      <vt:lpstr>Intuition</vt:lpstr>
      <vt:lpstr>PowerPoint Presentation</vt:lpstr>
      <vt:lpstr>Variance reduction</vt:lpstr>
      <vt:lpstr>Variance reduction</vt:lpstr>
      <vt:lpstr>Variance reduction: Baseline</vt:lpstr>
      <vt:lpstr>PowerPoint Presentation</vt:lpstr>
      <vt:lpstr>How to choose the baseline?</vt:lpstr>
      <vt:lpstr>How to choose the baseline?</vt:lpstr>
      <vt:lpstr>How to choose the baseline?</vt:lpstr>
      <vt:lpstr>How to choose the baseline?</vt:lpstr>
      <vt:lpstr>How to choose the baseline?</vt:lpstr>
      <vt:lpstr>Actor-Critic Algorithm</vt:lpstr>
      <vt:lpstr>Actor-Critic Algorithm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Servadei Lorenzo (IFAG DES SDF SCS SLM)</dc:creator>
  <cp:lastModifiedBy>Servadei Lorenzo (IFAG DES SDF SCS SLM)</cp:lastModifiedBy>
  <cp:revision>81</cp:revision>
  <dcterms:created xsi:type="dcterms:W3CDTF">2018-04-11T18:54:29Z</dcterms:created>
  <dcterms:modified xsi:type="dcterms:W3CDTF">2018-12-21T11:45:19Z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2018-04-11T00:00:00Z</vt:filetime>
  </property>
  <property fmtid="{D5CDD505-2E9C-101B-9397-08002B2CF9AE}" pid="4" name="TemplateVersion">
    <vt:lpwstr>v.02.00.01-2016-05-01</vt:lpwstr>
  </property>
  <property fmtid="{D5CDD505-2E9C-101B-9397-08002B2CF9AE}" pid="5" name="TemplateCompany">
    <vt:lpwstr>IFX</vt:lpwstr>
  </property>
  <property fmtid="{D5CDD505-2E9C-101B-9397-08002B2CF9AE}" pid="6" name="DocumentID">
    <vt:lpwstr/>
  </property>
  <property fmtid="{D5CDD505-2E9C-101B-9397-08002B2CF9AE}" pid="7" name="DocumentVersion">
    <vt:lpwstr/>
  </property>
  <property fmtid="{D5CDD505-2E9C-101B-9397-08002B2CF9AE}" pid="8" name="Proprietary">
    <vt:lpwstr/>
  </property>
  <property fmtid="{D5CDD505-2E9C-101B-9397-08002B2CF9AE}" pid="9" name="ConfidentialityMarking">
    <vt:lpwstr>no marking</vt:lpwstr>
  </property>
  <property fmtid="{D5CDD505-2E9C-101B-9397-08002B2CF9AE}" pid="10" name="AdditionalMarking">
    <vt:lpwstr/>
  </property>
</Properties>
</file>