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A7D"/>
    <a:srgbClr val="EAE386"/>
    <a:srgbClr val="F2CDC9"/>
    <a:srgbClr val="E8E87D"/>
    <a:srgbClr val="EBC700"/>
    <a:srgbClr val="FFFC00"/>
    <a:srgbClr val="B3F0FF"/>
    <a:srgbClr val="B8FFBA"/>
    <a:srgbClr val="EDD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>
      <p:cViewPr>
        <p:scale>
          <a:sx n="124" d="100"/>
          <a:sy n="124" d="100"/>
        </p:scale>
        <p:origin x="71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1E8D-E6E6-0157-4090-B9FB22D6B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2C06E-3F3D-D9D7-7AE6-9A0FE2E31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C3415-0245-D6FF-6C4F-4FE8518E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19D2-3508-3143-93EE-57C50081BF8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4F9AC-44A3-6FE7-589C-3C79143E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1FBDB-675C-FD37-7DAE-9445956D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D696-93F5-1B42-AECA-DFCB073A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4941-C927-5D33-6550-08463FEA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89747-DEE3-48DE-7CA2-98DFD5123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0239-E9BB-8F88-02A0-4E71B6FB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19D2-3508-3143-93EE-57C50081BF8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1428-19CE-2201-2195-DD2AA8F3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2F2E5-32EE-229E-5649-D67436A8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D696-93F5-1B42-AECA-DFCB073A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1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70C1F-8358-23F3-9083-9EE3F934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C0BBC-509B-A826-79CE-5BF887DFD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83FC3-6343-7111-F89F-E52C5D5E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19D2-3508-3143-93EE-57C50081BF8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444A5-9D02-1F14-7F90-03F57DA3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0189A-743D-323D-9F39-5AA33E1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D696-93F5-1B42-AECA-DFCB073A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4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D96B-21E8-533B-3716-61AF9AE6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4E23-D6B4-227B-1718-569D9401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36C5-3E5D-328A-DEE0-AD8DF64E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19D2-3508-3143-93EE-57C50081BF8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8165-E23D-8D1A-D172-91156BA0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2836-7F74-3B3F-8809-B3189249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D696-93F5-1B42-AECA-DFCB073A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F19F-BF27-AD7E-E19F-E24A3FEF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AAC16-2E07-99EA-B5B6-B56E00719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FA591-AB63-C305-D28D-F382D3FE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19D2-3508-3143-93EE-57C50081BF8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EFE5-1636-F36C-A43C-1A5374D3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59322-FE98-1EC5-642D-D0F600B5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D696-93F5-1B42-AECA-DFCB073A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2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55AD-E8A8-82F3-7C07-06E2EFE1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1B20-3A9E-93C8-8896-798988817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80D38-1A21-01F9-98CE-AC5DB4636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B6028-428B-F53F-FF08-E74115D5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19D2-3508-3143-93EE-57C50081BF8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622B9-8843-5FFC-EAF6-8EBF6031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E79E0-26DB-1679-34BB-3AE4F94A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D696-93F5-1B42-AECA-DFCB073A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5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01D4-0B73-51F4-15F3-127CF669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9A71C-5A16-BAE0-E571-479F9708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CAB47-C51E-B664-3C2F-1586263B8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7EBC0-FC19-1D9C-AAD0-077750DAE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28A30-042A-779D-2802-8BDBABA9F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8836E-FBD0-219C-D194-F8213477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19D2-3508-3143-93EE-57C50081BF8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A7962-477D-B2BC-24D2-B7A645CC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ED882-0C51-C069-8CE4-BAF760E5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D696-93F5-1B42-AECA-DFCB073A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0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CE55-7B25-DA8C-3D06-C57BF192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80AFC-554A-AC91-4894-5842DB35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19D2-3508-3143-93EE-57C50081BF8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15407-176F-2ED6-6CC3-1DAA8B36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C450E-D168-9BAE-6FB9-14B9F10E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D696-93F5-1B42-AECA-DFCB073A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7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F9422-2FB1-B4F1-4D52-8A89A401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19D2-3508-3143-93EE-57C50081BF8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27935-4620-717B-ED2A-12C1F72D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123B0-3796-B0B1-9582-06EED15A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D696-93F5-1B42-AECA-DFCB073A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6159-0EB2-D5F0-BC06-114F8748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3881-BBBE-9398-1F12-A33B3A719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D2FF9-04D2-ED1D-E613-AFB8AB5E0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CACB8-EAFD-E26B-EFDF-E1104755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19D2-3508-3143-93EE-57C50081BF8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E33AA-98F3-98F9-CDFA-D60D9D30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713AC-7BA9-15B1-A20D-82AC12BE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D696-93F5-1B42-AECA-DFCB073A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1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3561-8BE4-10ED-04E9-A567A3F6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3E919-3BFF-A645-4012-DF0B102E7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C5D0B-25BB-E558-5C50-1D15A4EB8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F9EA8-8421-50A9-D6AE-0147FEE2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19D2-3508-3143-93EE-57C50081BF8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169A7-0BD0-0623-D599-6E1BEDA1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EAB70-110D-B344-1A7D-3FCCB59C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D696-93F5-1B42-AECA-DFCB073A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1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C7242-D9BD-72D4-3322-8F304C50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4EF83-D153-B1DB-40F9-6118B2CDC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FEB5-52A2-25F8-898F-CF4E3662F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C19D2-3508-3143-93EE-57C50081BF8E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1571-6C66-AF50-D265-B49F6C963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751A4-C954-625C-8A4B-86142C089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0D696-93F5-1B42-AECA-DFCB073A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3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D9E9BFE-49B7-A3EE-B96D-98D3A9C5D99D}"/>
              </a:ext>
            </a:extLst>
          </p:cNvPr>
          <p:cNvSpPr/>
          <p:nvPr/>
        </p:nvSpPr>
        <p:spPr>
          <a:xfrm>
            <a:off x="565146" y="290863"/>
            <a:ext cx="4591529" cy="401781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Database storage ">
            <a:extLst>
              <a:ext uri="{FF2B5EF4-FFF2-40B4-BE49-F238E27FC236}">
                <a16:creationId xmlns:a16="http://schemas.microsoft.com/office/drawing/2014/main" id="{43E2C026-0E9B-0D1F-66B0-01F29A47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715" y="695494"/>
            <a:ext cx="500776" cy="50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94C446-EEF6-4ED0-172F-C369584891A0}"/>
              </a:ext>
            </a:extLst>
          </p:cNvPr>
          <p:cNvSpPr/>
          <p:nvPr/>
        </p:nvSpPr>
        <p:spPr>
          <a:xfrm>
            <a:off x="1494068" y="1632501"/>
            <a:ext cx="2432808" cy="260058"/>
          </a:xfrm>
          <a:prstGeom prst="rect">
            <a:avLst/>
          </a:prstGeom>
          <a:solidFill>
            <a:srgbClr val="B3F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Remove Peptide with 100% identity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E5D034E-BC3E-FABF-430E-944AFE30D607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2152804" y="1074833"/>
            <a:ext cx="436232" cy="6791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CEA9315-9E88-4EA1-451C-FE48B583C926}"/>
              </a:ext>
            </a:extLst>
          </p:cNvPr>
          <p:cNvCxnSpPr>
            <a:stCxn id="1030" idx="2"/>
            <a:endCxn id="7" idx="0"/>
          </p:cNvCxnSpPr>
          <p:nvPr/>
        </p:nvCxnSpPr>
        <p:spPr>
          <a:xfrm rot="5400000">
            <a:off x="2873673" y="1033070"/>
            <a:ext cx="436231" cy="76263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B1CE2-791D-CA03-8BCF-7096E71522A4}"/>
              </a:ext>
            </a:extLst>
          </p:cNvPr>
          <p:cNvSpPr txBox="1"/>
          <p:nvPr/>
        </p:nvSpPr>
        <p:spPr>
          <a:xfrm>
            <a:off x="1468719" y="430454"/>
            <a:ext cx="1125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Bitter Peptides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3F133-0405-9C78-8B12-9265BE58DBDB}"/>
              </a:ext>
            </a:extLst>
          </p:cNvPr>
          <p:cNvSpPr txBox="1"/>
          <p:nvPr/>
        </p:nvSpPr>
        <p:spPr>
          <a:xfrm>
            <a:off x="2785874" y="430454"/>
            <a:ext cx="1374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Non-Bitter Peptides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4F815D4-92C0-B76C-3154-9F64670D7671}"/>
              </a:ext>
            </a:extLst>
          </p:cNvPr>
          <p:cNvSpPr/>
          <p:nvPr/>
        </p:nvSpPr>
        <p:spPr>
          <a:xfrm>
            <a:off x="3807685" y="708964"/>
            <a:ext cx="134225" cy="55950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CD467B-9C96-C31E-6FA7-A668B2F879A3}"/>
              </a:ext>
            </a:extLst>
          </p:cNvPr>
          <p:cNvSpPr txBox="1"/>
          <p:nvPr/>
        </p:nvSpPr>
        <p:spPr>
          <a:xfrm>
            <a:off x="3963247" y="844440"/>
            <a:ext cx="923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BIOPEP</a:t>
            </a:r>
          </a:p>
          <a:p>
            <a:r>
              <a:rPr lang="en-US" sz="1100" dirty="0">
                <a:latin typeface="Cambria" panose="02040503050406030204" pitchFamily="18" charset="0"/>
              </a:rPr>
              <a:t>Database</a:t>
            </a:r>
          </a:p>
        </p:txBody>
      </p:sp>
      <p:pic>
        <p:nvPicPr>
          <p:cNvPr id="1032" name="Picture 8" descr="Query ">
            <a:extLst>
              <a:ext uri="{FF2B5EF4-FFF2-40B4-BE49-F238E27FC236}">
                <a16:creationId xmlns:a16="http://schemas.microsoft.com/office/drawing/2014/main" id="{E1C81BD2-098C-138C-58F6-C8E74C949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91" y="2133417"/>
            <a:ext cx="614161" cy="61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16A071-07B4-AF28-DBD6-834428E754CB}"/>
              </a:ext>
            </a:extLst>
          </p:cNvPr>
          <p:cNvCxnSpPr>
            <a:stCxn id="7" idx="2"/>
            <a:endCxn id="1032" idx="0"/>
          </p:cNvCxnSpPr>
          <p:nvPr/>
        </p:nvCxnSpPr>
        <p:spPr>
          <a:xfrm>
            <a:off x="2710472" y="1892559"/>
            <a:ext cx="0" cy="240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5959FB79-69F1-FFC1-32DE-BABBD891F526}"/>
              </a:ext>
            </a:extLst>
          </p:cNvPr>
          <p:cNvSpPr/>
          <p:nvPr/>
        </p:nvSpPr>
        <p:spPr>
          <a:xfrm>
            <a:off x="3807684" y="2133417"/>
            <a:ext cx="134225" cy="55950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2529F0-641D-7BE3-0344-7BFAFAD45109}"/>
              </a:ext>
            </a:extLst>
          </p:cNvPr>
          <p:cNvSpPr txBox="1"/>
          <p:nvPr/>
        </p:nvSpPr>
        <p:spPr>
          <a:xfrm>
            <a:off x="3963248" y="2197724"/>
            <a:ext cx="1049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320 – BP</a:t>
            </a:r>
          </a:p>
          <a:p>
            <a:r>
              <a:rPr lang="en-US" sz="1100" dirty="0">
                <a:latin typeface="Cambria" panose="02040503050406030204" pitchFamily="18" charset="0"/>
              </a:rPr>
              <a:t>320 – Non-BP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5B3306-124C-1528-A356-5618F0F32CEE}"/>
              </a:ext>
            </a:extLst>
          </p:cNvPr>
          <p:cNvSpPr/>
          <p:nvPr/>
        </p:nvSpPr>
        <p:spPr>
          <a:xfrm>
            <a:off x="1494068" y="2998368"/>
            <a:ext cx="2432808" cy="260058"/>
          </a:xfrm>
          <a:prstGeom prst="rect">
            <a:avLst/>
          </a:prstGeom>
          <a:solidFill>
            <a:srgbClr val="B3F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Remove Peptide with 100% identity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7B356C-9643-C55E-F62A-D131421E2300}"/>
              </a:ext>
            </a:extLst>
          </p:cNvPr>
          <p:cNvCxnSpPr>
            <a:stCxn id="1032" idx="2"/>
            <a:endCxn id="33" idx="0"/>
          </p:cNvCxnSpPr>
          <p:nvPr/>
        </p:nvCxnSpPr>
        <p:spPr>
          <a:xfrm>
            <a:off x="2710472" y="2747578"/>
            <a:ext cx="0" cy="250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Database ">
            <a:extLst>
              <a:ext uri="{FF2B5EF4-FFF2-40B4-BE49-F238E27FC236}">
                <a16:creationId xmlns:a16="http://schemas.microsoft.com/office/drawing/2014/main" id="{DB0D496C-BC38-166F-B07E-891214093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88" y="3563875"/>
            <a:ext cx="417945" cy="41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Database ">
            <a:extLst>
              <a:ext uri="{FF2B5EF4-FFF2-40B4-BE49-F238E27FC236}">
                <a16:creationId xmlns:a16="http://schemas.microsoft.com/office/drawing/2014/main" id="{9ACE9FCA-F7DA-8F3F-7785-19D51A55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129" y="3563875"/>
            <a:ext cx="417945" cy="41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otein ">
            <a:extLst>
              <a:ext uri="{FF2B5EF4-FFF2-40B4-BE49-F238E27FC236}">
                <a16:creationId xmlns:a16="http://schemas.microsoft.com/office/drawing/2014/main" id="{7E09A966-3256-301A-56FD-3B6EF6CF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90" y="652620"/>
            <a:ext cx="500776" cy="50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41B0E25-74C1-3064-A24A-4546E71EBE4A}"/>
              </a:ext>
            </a:extLst>
          </p:cNvPr>
          <p:cNvCxnSpPr>
            <a:stCxn id="33" idx="2"/>
            <a:endCxn id="1036" idx="0"/>
          </p:cNvCxnSpPr>
          <p:nvPr/>
        </p:nvCxnSpPr>
        <p:spPr>
          <a:xfrm rot="5400000">
            <a:off x="2158643" y="3012045"/>
            <a:ext cx="305449" cy="7982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F9E2A3B4-1CAB-554B-FE89-24A122B123BB}"/>
              </a:ext>
            </a:extLst>
          </p:cNvPr>
          <p:cNvCxnSpPr>
            <a:stCxn id="33" idx="2"/>
            <a:endCxn id="40" idx="0"/>
          </p:cNvCxnSpPr>
          <p:nvPr/>
        </p:nvCxnSpPr>
        <p:spPr>
          <a:xfrm rot="16200000" flipH="1">
            <a:off x="2939063" y="3029835"/>
            <a:ext cx="305449" cy="7626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12" descr="Database ">
            <a:extLst>
              <a:ext uri="{FF2B5EF4-FFF2-40B4-BE49-F238E27FC236}">
                <a16:creationId xmlns:a16="http://schemas.microsoft.com/office/drawing/2014/main" id="{428244A2-B16C-6144-4D3E-B017E65B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29" y="3716275"/>
            <a:ext cx="417945" cy="41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Database ">
            <a:extLst>
              <a:ext uri="{FF2B5EF4-FFF2-40B4-BE49-F238E27FC236}">
                <a16:creationId xmlns:a16="http://schemas.microsoft.com/office/drawing/2014/main" id="{80838D01-44EB-F7B5-E2DC-E163A9232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95" y="3716275"/>
            <a:ext cx="417945" cy="41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Brace 55">
            <a:extLst>
              <a:ext uri="{FF2B5EF4-FFF2-40B4-BE49-F238E27FC236}">
                <a16:creationId xmlns:a16="http://schemas.microsoft.com/office/drawing/2014/main" id="{8B5B97BC-3F53-4074-A5B4-5ACD441E5172}"/>
              </a:ext>
            </a:extLst>
          </p:cNvPr>
          <p:cNvSpPr/>
          <p:nvPr/>
        </p:nvSpPr>
        <p:spPr>
          <a:xfrm>
            <a:off x="3874796" y="3528988"/>
            <a:ext cx="134225" cy="55950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82D11A5C-A499-7C72-1163-CC40CF432CC8}"/>
              </a:ext>
            </a:extLst>
          </p:cNvPr>
          <p:cNvSpPr/>
          <p:nvPr/>
        </p:nvSpPr>
        <p:spPr>
          <a:xfrm rot="10800000">
            <a:off x="1529094" y="3563875"/>
            <a:ext cx="134225" cy="55950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95F363-0B36-5746-784A-DA71E46C3F90}"/>
              </a:ext>
            </a:extLst>
          </p:cNvPr>
          <p:cNvSpPr txBox="1"/>
          <p:nvPr/>
        </p:nvSpPr>
        <p:spPr>
          <a:xfrm>
            <a:off x="568791" y="3573547"/>
            <a:ext cx="1249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256 – BP</a:t>
            </a:r>
          </a:p>
          <a:p>
            <a:r>
              <a:rPr lang="en-US" sz="1100" dirty="0">
                <a:latin typeface="Cambria" panose="02040503050406030204" pitchFamily="18" charset="0"/>
              </a:rPr>
              <a:t>256 – Non-BP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4BEFE3-61B1-8561-2BBB-36735105756E}"/>
              </a:ext>
            </a:extLst>
          </p:cNvPr>
          <p:cNvSpPr txBox="1"/>
          <p:nvPr/>
        </p:nvSpPr>
        <p:spPr>
          <a:xfrm>
            <a:off x="3960995" y="3569616"/>
            <a:ext cx="1036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64 – BP </a:t>
            </a:r>
          </a:p>
          <a:p>
            <a:r>
              <a:rPr lang="en-US" sz="1100" dirty="0">
                <a:latin typeface="Cambria" panose="02040503050406030204" pitchFamily="18" charset="0"/>
              </a:rPr>
              <a:t>64 – Non-BP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B2C20D-8770-9C25-48A0-99357F8581A9}"/>
              </a:ext>
            </a:extLst>
          </p:cNvPr>
          <p:cNvSpPr txBox="1"/>
          <p:nvPr/>
        </p:nvSpPr>
        <p:spPr>
          <a:xfrm>
            <a:off x="1940903" y="90306"/>
            <a:ext cx="176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DATASET CURATION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1CE76AE-6323-0A5C-B6DB-549D1D8CA56C}"/>
              </a:ext>
            </a:extLst>
          </p:cNvPr>
          <p:cNvSpPr/>
          <p:nvPr/>
        </p:nvSpPr>
        <p:spPr>
          <a:xfrm>
            <a:off x="5412483" y="905934"/>
            <a:ext cx="2786403" cy="295061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" name="Rounded Rectangle 1023">
            <a:extLst>
              <a:ext uri="{FF2B5EF4-FFF2-40B4-BE49-F238E27FC236}">
                <a16:creationId xmlns:a16="http://schemas.microsoft.com/office/drawing/2014/main" id="{03DA3C90-5D5A-9861-D98A-682AEC21CC8D}"/>
              </a:ext>
            </a:extLst>
          </p:cNvPr>
          <p:cNvSpPr/>
          <p:nvPr/>
        </p:nvSpPr>
        <p:spPr>
          <a:xfrm>
            <a:off x="8573082" y="905933"/>
            <a:ext cx="2660072" cy="2950621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Diamond 1036">
            <a:extLst>
              <a:ext uri="{FF2B5EF4-FFF2-40B4-BE49-F238E27FC236}">
                <a16:creationId xmlns:a16="http://schemas.microsoft.com/office/drawing/2014/main" id="{D2A820E0-2E9E-C346-AC7D-7E8ECF7D3CC0}"/>
              </a:ext>
            </a:extLst>
          </p:cNvPr>
          <p:cNvSpPr/>
          <p:nvPr/>
        </p:nvSpPr>
        <p:spPr>
          <a:xfrm>
            <a:off x="9051969" y="4985322"/>
            <a:ext cx="1726043" cy="1191154"/>
          </a:xfrm>
          <a:prstGeom prst="diamond">
            <a:avLst/>
          </a:prstGeom>
          <a:gradFill flip="none" rotWithShape="1">
            <a:gsLst>
              <a:gs pos="0">
                <a:srgbClr val="E8E87D">
                  <a:tint val="66000"/>
                  <a:satMod val="160000"/>
                </a:srgbClr>
              </a:gs>
              <a:gs pos="50000">
                <a:srgbClr val="E8E87D">
                  <a:tint val="44500"/>
                  <a:satMod val="160000"/>
                </a:srgbClr>
              </a:gs>
              <a:gs pos="100000">
                <a:srgbClr val="E8E87D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if MCC&gt;0.8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&amp;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ACC&gt;0.85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DFFB663-4D6D-A88C-0399-55CA558B6F44}"/>
              </a:ext>
            </a:extLst>
          </p:cNvPr>
          <p:cNvSpPr/>
          <p:nvPr/>
        </p:nvSpPr>
        <p:spPr>
          <a:xfrm>
            <a:off x="11322874" y="5306820"/>
            <a:ext cx="859529" cy="54815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</a:rPr>
              <a:t> Reject Learner </a:t>
            </a:r>
          </a:p>
        </p:txBody>
      </p:sp>
      <p:sp>
        <p:nvSpPr>
          <p:cNvPr id="1040" name="Rounded Rectangle 1039">
            <a:extLst>
              <a:ext uri="{FF2B5EF4-FFF2-40B4-BE49-F238E27FC236}">
                <a16:creationId xmlns:a16="http://schemas.microsoft.com/office/drawing/2014/main" id="{127F8766-19F8-EEE5-EF1D-D84B64545A72}"/>
              </a:ext>
            </a:extLst>
          </p:cNvPr>
          <p:cNvSpPr/>
          <p:nvPr/>
        </p:nvSpPr>
        <p:spPr>
          <a:xfrm>
            <a:off x="5845494" y="4757977"/>
            <a:ext cx="2660072" cy="1645841"/>
          </a:xfrm>
          <a:prstGeom prst="round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ounded Rectangle 1040">
            <a:extLst>
              <a:ext uri="{FF2B5EF4-FFF2-40B4-BE49-F238E27FC236}">
                <a16:creationId xmlns:a16="http://schemas.microsoft.com/office/drawing/2014/main" id="{6EF527D3-8ED3-4014-07B5-92759DFCFD89}"/>
              </a:ext>
            </a:extLst>
          </p:cNvPr>
          <p:cNvSpPr/>
          <p:nvPr/>
        </p:nvSpPr>
        <p:spPr>
          <a:xfrm>
            <a:off x="1193770" y="4836554"/>
            <a:ext cx="2660072" cy="2021446"/>
          </a:xfrm>
          <a:prstGeom prst="round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5" name="Picture 18" descr="Distribution ">
            <a:extLst>
              <a:ext uri="{FF2B5EF4-FFF2-40B4-BE49-F238E27FC236}">
                <a16:creationId xmlns:a16="http://schemas.microsoft.com/office/drawing/2014/main" id="{1F5B41BC-7082-650F-3DE8-0ED8B784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385" y="5178376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C0D98699-0654-B880-C851-3D7E9292856B}"/>
              </a:ext>
            </a:extLst>
          </p:cNvPr>
          <p:cNvCxnSpPr>
            <a:cxnSpLocks/>
          </p:cNvCxnSpPr>
          <p:nvPr/>
        </p:nvCxnSpPr>
        <p:spPr>
          <a:xfrm>
            <a:off x="9914990" y="3902155"/>
            <a:ext cx="0" cy="8093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2DCD5441-8949-8629-C175-27DE8355DDF6}"/>
              </a:ext>
            </a:extLst>
          </p:cNvPr>
          <p:cNvCxnSpPr>
            <a:cxnSpLocks/>
          </p:cNvCxnSpPr>
          <p:nvPr/>
        </p:nvCxnSpPr>
        <p:spPr>
          <a:xfrm>
            <a:off x="5078216" y="2398182"/>
            <a:ext cx="415930" cy="802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0A00D99F-D6F7-217E-A23C-CFABB40E0372}"/>
              </a:ext>
            </a:extLst>
          </p:cNvPr>
          <p:cNvCxnSpPr>
            <a:cxnSpLocks/>
          </p:cNvCxnSpPr>
          <p:nvPr/>
        </p:nvCxnSpPr>
        <p:spPr>
          <a:xfrm>
            <a:off x="8142006" y="2398182"/>
            <a:ext cx="374196" cy="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0" name="TextBox 1079">
            <a:extLst>
              <a:ext uri="{FF2B5EF4-FFF2-40B4-BE49-F238E27FC236}">
                <a16:creationId xmlns:a16="http://schemas.microsoft.com/office/drawing/2014/main" id="{B20AB792-00FE-65C6-F3DE-5C139643BE1D}"/>
              </a:ext>
            </a:extLst>
          </p:cNvPr>
          <p:cNvSpPr txBox="1"/>
          <p:nvPr/>
        </p:nvSpPr>
        <p:spPr>
          <a:xfrm>
            <a:off x="5578074" y="370748"/>
            <a:ext cx="2430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FEATURE REPRESENTATION</a:t>
            </a:r>
          </a:p>
          <a:p>
            <a:pPr algn="ctr"/>
            <a:r>
              <a:rPr lang="en-US" sz="1400" dirty="0">
                <a:latin typeface="Cambria" panose="02040503050406030204" pitchFamily="18" charset="0"/>
              </a:rPr>
              <a:t>TECHNIQUES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75F92BBE-130A-22BB-0688-04C78A763EF3}"/>
              </a:ext>
            </a:extLst>
          </p:cNvPr>
          <p:cNvSpPr txBox="1"/>
          <p:nvPr/>
        </p:nvSpPr>
        <p:spPr>
          <a:xfrm>
            <a:off x="5960368" y="4630549"/>
            <a:ext cx="2430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OPTIMAL LEARNERS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E57CF369-B102-585E-0C23-4252F7A560BE}"/>
              </a:ext>
            </a:extLst>
          </p:cNvPr>
          <p:cNvSpPr txBox="1"/>
          <p:nvPr/>
        </p:nvSpPr>
        <p:spPr>
          <a:xfrm>
            <a:off x="8687956" y="351061"/>
            <a:ext cx="2430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BASE LEARNER </a:t>
            </a:r>
          </a:p>
          <a:p>
            <a:pPr algn="ctr"/>
            <a:r>
              <a:rPr lang="en-US" sz="1400" dirty="0">
                <a:latin typeface="Cambria" panose="02040503050406030204" pitchFamily="18" charset="0"/>
              </a:rPr>
              <a:t>SELECTION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99D2334F-0360-197F-565C-72EC5055FFAB}"/>
              </a:ext>
            </a:extLst>
          </p:cNvPr>
          <p:cNvSpPr txBox="1"/>
          <p:nvPr/>
        </p:nvSpPr>
        <p:spPr>
          <a:xfrm>
            <a:off x="1379553" y="4784437"/>
            <a:ext cx="2430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META LEARNER</a:t>
            </a: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FC2BB75C-34E0-0E4E-D13B-626F72D97719}"/>
              </a:ext>
            </a:extLst>
          </p:cNvPr>
          <p:cNvSpPr/>
          <p:nvPr/>
        </p:nvSpPr>
        <p:spPr>
          <a:xfrm>
            <a:off x="5612980" y="1047160"/>
            <a:ext cx="2385409" cy="234266"/>
          </a:xfrm>
          <a:prstGeom prst="rect">
            <a:avLst/>
          </a:prstGeom>
          <a:solidFill>
            <a:srgbClr val="B8FFBA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Evolutionary Scale Model (ESM)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100C4F02-B2D2-145C-95D7-B02C6B8EB390}"/>
              </a:ext>
            </a:extLst>
          </p:cNvPr>
          <p:cNvSpPr/>
          <p:nvPr/>
        </p:nvSpPr>
        <p:spPr>
          <a:xfrm>
            <a:off x="5612980" y="1373512"/>
            <a:ext cx="2385409" cy="376286"/>
          </a:xfrm>
          <a:prstGeom prst="rect">
            <a:avLst/>
          </a:prstGeom>
          <a:solidFill>
            <a:srgbClr val="B8FFBA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Binary profile for N- and C- terminus (BPNC)</a:t>
            </a:r>
            <a:endParaRPr lang="en-US" sz="1100" dirty="0">
              <a:latin typeface="Cambria" panose="02040503050406030204" pitchFamily="18" charset="0"/>
            </a:endParaRP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B887E5B4-D48D-FE31-34DE-1BA475CC6FD5}"/>
              </a:ext>
            </a:extLst>
          </p:cNvPr>
          <p:cNvSpPr/>
          <p:nvPr/>
        </p:nvSpPr>
        <p:spPr>
          <a:xfrm>
            <a:off x="5612980" y="1841884"/>
            <a:ext cx="2385409" cy="234266"/>
          </a:xfrm>
          <a:prstGeom prst="rect">
            <a:avLst/>
          </a:prstGeom>
          <a:solidFill>
            <a:srgbClr val="B8FFBA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Amino Acid Index (AAI)</a:t>
            </a:r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7B181CBD-CA10-8187-E52D-C390B6674EA2}"/>
              </a:ext>
            </a:extLst>
          </p:cNvPr>
          <p:cNvSpPr/>
          <p:nvPr/>
        </p:nvSpPr>
        <p:spPr>
          <a:xfrm>
            <a:off x="5612980" y="2168866"/>
            <a:ext cx="2385409" cy="234266"/>
          </a:xfrm>
          <a:prstGeom prst="rect">
            <a:avLst/>
          </a:prstGeom>
          <a:solidFill>
            <a:srgbClr val="B8FFBA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Dipeptide Composition (DPC)</a:t>
            </a:r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E1C09319-0596-B417-6CFC-1681282AAF11}"/>
              </a:ext>
            </a:extLst>
          </p:cNvPr>
          <p:cNvSpPr/>
          <p:nvPr/>
        </p:nvSpPr>
        <p:spPr>
          <a:xfrm>
            <a:off x="5612980" y="2495218"/>
            <a:ext cx="2385409" cy="234266"/>
          </a:xfrm>
          <a:prstGeom prst="rect">
            <a:avLst/>
          </a:prstGeom>
          <a:solidFill>
            <a:srgbClr val="B8FFBA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Amino Acid Entropy (AAE)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7D230B20-3179-7BEB-19C4-8FD88FB3D32D}"/>
              </a:ext>
            </a:extLst>
          </p:cNvPr>
          <p:cNvSpPr/>
          <p:nvPr/>
        </p:nvSpPr>
        <p:spPr>
          <a:xfrm>
            <a:off x="5612980" y="2839469"/>
            <a:ext cx="2385409" cy="386584"/>
          </a:xfrm>
          <a:prstGeom prst="rect">
            <a:avLst/>
          </a:prstGeom>
          <a:solidFill>
            <a:srgbClr val="B8FFBA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Composition-Transition-Distribution (CTD)</a:t>
            </a: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2E7E4522-A10A-C04B-7905-40A8C3A6985F}"/>
              </a:ext>
            </a:extLst>
          </p:cNvPr>
          <p:cNvSpPr/>
          <p:nvPr/>
        </p:nvSpPr>
        <p:spPr>
          <a:xfrm>
            <a:off x="5612980" y="3336038"/>
            <a:ext cx="2385409" cy="361727"/>
          </a:xfrm>
          <a:prstGeom prst="rect">
            <a:avLst/>
          </a:prstGeom>
          <a:solidFill>
            <a:srgbClr val="B8FFBA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Grouped Tripeptide Composition (GTPC)</a:t>
            </a: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F4F6EE31-193F-9AEC-FB28-3812A88D6DCF}"/>
              </a:ext>
            </a:extLst>
          </p:cNvPr>
          <p:cNvSpPr/>
          <p:nvPr/>
        </p:nvSpPr>
        <p:spPr>
          <a:xfrm>
            <a:off x="8722289" y="1066101"/>
            <a:ext cx="2385409" cy="234266"/>
          </a:xfrm>
          <a:prstGeom prst="rect">
            <a:avLst/>
          </a:prstGeom>
          <a:solidFill>
            <a:srgbClr val="EDD0FF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Support Vector Machines (SVM)</a:t>
            </a:r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48340B72-5C4C-18E4-0D12-46083FF1615C}"/>
              </a:ext>
            </a:extLst>
          </p:cNvPr>
          <p:cNvSpPr/>
          <p:nvPr/>
        </p:nvSpPr>
        <p:spPr>
          <a:xfrm>
            <a:off x="8722289" y="1392453"/>
            <a:ext cx="2385409" cy="252641"/>
          </a:xfrm>
          <a:prstGeom prst="rect">
            <a:avLst/>
          </a:prstGeom>
          <a:solidFill>
            <a:srgbClr val="EDD0FF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Decision Tree (DT)</a:t>
            </a:r>
            <a:endParaRPr lang="en-US" sz="1100" dirty="0">
              <a:latin typeface="Cambria" panose="02040503050406030204" pitchFamily="18" charset="0"/>
            </a:endParaRP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5ECA4CA6-D4C7-8872-FC99-AD0EC39C6A54}"/>
              </a:ext>
            </a:extLst>
          </p:cNvPr>
          <p:cNvSpPr/>
          <p:nvPr/>
        </p:nvSpPr>
        <p:spPr>
          <a:xfrm>
            <a:off x="8722289" y="1755079"/>
            <a:ext cx="2385409" cy="234266"/>
          </a:xfrm>
          <a:prstGeom prst="rect">
            <a:avLst/>
          </a:prstGeom>
          <a:solidFill>
            <a:srgbClr val="EDD0FF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Naïve Bayes (NB)</a:t>
            </a: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6771129A-FAB7-F72A-D738-02AE8EDA014E}"/>
              </a:ext>
            </a:extLst>
          </p:cNvPr>
          <p:cNvSpPr/>
          <p:nvPr/>
        </p:nvSpPr>
        <p:spPr>
          <a:xfrm>
            <a:off x="8722289" y="2082061"/>
            <a:ext cx="2385409" cy="234266"/>
          </a:xfrm>
          <a:prstGeom prst="rect">
            <a:avLst/>
          </a:prstGeom>
          <a:solidFill>
            <a:srgbClr val="EDD0FF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K-Nearest Neighbors (KNN)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2FD3023A-B79E-D4B2-BB57-9D91C0053523}"/>
              </a:ext>
            </a:extLst>
          </p:cNvPr>
          <p:cNvSpPr/>
          <p:nvPr/>
        </p:nvSpPr>
        <p:spPr>
          <a:xfrm>
            <a:off x="8722289" y="2408413"/>
            <a:ext cx="2385409" cy="234266"/>
          </a:xfrm>
          <a:prstGeom prst="rect">
            <a:avLst/>
          </a:prstGeom>
          <a:solidFill>
            <a:srgbClr val="EDD0FF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Logistic Regression (LR)</a:t>
            </a: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F4FDA717-30E4-15C6-7F30-2B6D362B5AD0}"/>
              </a:ext>
            </a:extLst>
          </p:cNvPr>
          <p:cNvSpPr/>
          <p:nvPr/>
        </p:nvSpPr>
        <p:spPr>
          <a:xfrm>
            <a:off x="8722289" y="2734542"/>
            <a:ext cx="2385409" cy="234266"/>
          </a:xfrm>
          <a:prstGeom prst="rect">
            <a:avLst/>
          </a:prstGeom>
          <a:solidFill>
            <a:srgbClr val="EDD0FF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Random Forest (RF)</a:t>
            </a: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373E981D-1267-CC2F-6896-04E9171E9C4D}"/>
              </a:ext>
            </a:extLst>
          </p:cNvPr>
          <p:cNvSpPr/>
          <p:nvPr/>
        </p:nvSpPr>
        <p:spPr>
          <a:xfrm>
            <a:off x="8722288" y="3072163"/>
            <a:ext cx="2385409" cy="234266"/>
          </a:xfrm>
          <a:prstGeom prst="rect">
            <a:avLst/>
          </a:prstGeom>
          <a:solidFill>
            <a:srgbClr val="EDD0FF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Adaptive Boosting (ADA Boost)</a:t>
            </a:r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5E198219-1F57-F02C-1C4F-454CF3A0C82D}"/>
              </a:ext>
            </a:extLst>
          </p:cNvPr>
          <p:cNvSpPr/>
          <p:nvPr/>
        </p:nvSpPr>
        <p:spPr>
          <a:xfrm>
            <a:off x="8722287" y="3406860"/>
            <a:ext cx="2385409" cy="234266"/>
          </a:xfrm>
          <a:prstGeom prst="rect">
            <a:avLst/>
          </a:prstGeom>
          <a:solidFill>
            <a:srgbClr val="EDD0FF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Multi-Layer Perceptron (MLP)</a:t>
            </a:r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00973323-6A31-C4BA-4C10-F921CEE1D59A}"/>
              </a:ext>
            </a:extLst>
          </p:cNvPr>
          <p:cNvSpPr/>
          <p:nvPr/>
        </p:nvSpPr>
        <p:spPr>
          <a:xfrm rot="5400000">
            <a:off x="10498958" y="2032680"/>
            <a:ext cx="2468437" cy="535283"/>
          </a:xfrm>
          <a:prstGeom prst="rect">
            <a:avLst/>
          </a:prstGeom>
          <a:solidFill>
            <a:srgbClr val="EDD0FF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</a:rPr>
              <a:t>56 Base Learners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</a:rPr>
              <a:t>(7x8)</a:t>
            </a:r>
          </a:p>
        </p:txBody>
      </p:sp>
      <p:pic>
        <p:nvPicPr>
          <p:cNvPr id="1130" name="Picture 22" descr="Delete ">
            <a:extLst>
              <a:ext uri="{FF2B5EF4-FFF2-40B4-BE49-F238E27FC236}">
                <a16:creationId xmlns:a16="http://schemas.microsoft.com/office/drawing/2014/main" id="{891A6AEA-78A1-E899-EB33-7B98B321A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874" y="5396270"/>
            <a:ext cx="155895" cy="15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2" name="Straight Arrow Connector 1131">
            <a:extLst>
              <a:ext uri="{FF2B5EF4-FFF2-40B4-BE49-F238E27FC236}">
                <a16:creationId xmlns:a16="http://schemas.microsoft.com/office/drawing/2014/main" id="{8AF36E8B-F385-C7E1-4945-99CB6014C017}"/>
              </a:ext>
            </a:extLst>
          </p:cNvPr>
          <p:cNvCxnSpPr>
            <a:cxnSpLocks/>
          </p:cNvCxnSpPr>
          <p:nvPr/>
        </p:nvCxnSpPr>
        <p:spPr>
          <a:xfrm flipH="1" flipV="1">
            <a:off x="8595286" y="5580897"/>
            <a:ext cx="364209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D2A03DD6-C317-B5D1-ECAE-8B46EE5C6755}"/>
              </a:ext>
            </a:extLst>
          </p:cNvPr>
          <p:cNvSpPr/>
          <p:nvPr/>
        </p:nvSpPr>
        <p:spPr>
          <a:xfrm>
            <a:off x="5974842" y="4941135"/>
            <a:ext cx="1186246" cy="218904"/>
          </a:xfrm>
          <a:prstGeom prst="rect">
            <a:avLst/>
          </a:prstGeom>
          <a:solidFill>
            <a:srgbClr val="F2CDC9">
              <a:alpha val="52941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Learner 1</a:t>
            </a:r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07677A6F-330C-D157-8619-C60CC42A0F27}"/>
              </a:ext>
            </a:extLst>
          </p:cNvPr>
          <p:cNvSpPr/>
          <p:nvPr/>
        </p:nvSpPr>
        <p:spPr>
          <a:xfrm>
            <a:off x="7253562" y="4940833"/>
            <a:ext cx="1186246" cy="218904"/>
          </a:xfrm>
          <a:prstGeom prst="rect">
            <a:avLst/>
          </a:prstGeom>
          <a:solidFill>
            <a:srgbClr val="F2CDC9">
              <a:alpha val="52941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Learner 2</a:t>
            </a:r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A9255A89-5993-C066-732C-AA8A55394D39}"/>
              </a:ext>
            </a:extLst>
          </p:cNvPr>
          <p:cNvSpPr/>
          <p:nvPr/>
        </p:nvSpPr>
        <p:spPr>
          <a:xfrm>
            <a:off x="5974842" y="5286818"/>
            <a:ext cx="1186246" cy="218904"/>
          </a:xfrm>
          <a:prstGeom prst="rect">
            <a:avLst/>
          </a:prstGeom>
          <a:solidFill>
            <a:srgbClr val="F2CDC9">
              <a:alpha val="52941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Learner 3</a:t>
            </a:r>
          </a:p>
        </p:txBody>
      </p: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E1557943-C0BA-C8C0-7D3F-DDE3F4FCDDDE}"/>
              </a:ext>
            </a:extLst>
          </p:cNvPr>
          <p:cNvSpPr/>
          <p:nvPr/>
        </p:nvSpPr>
        <p:spPr>
          <a:xfrm>
            <a:off x="7250808" y="5286818"/>
            <a:ext cx="1186246" cy="218904"/>
          </a:xfrm>
          <a:prstGeom prst="rect">
            <a:avLst/>
          </a:prstGeom>
          <a:solidFill>
            <a:srgbClr val="F2CDC9">
              <a:alpha val="52941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Learner 4</a:t>
            </a:r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FD85D8A7-3BBB-DBBB-C007-CA18EBE75450}"/>
              </a:ext>
            </a:extLst>
          </p:cNvPr>
          <p:cNvSpPr/>
          <p:nvPr/>
        </p:nvSpPr>
        <p:spPr>
          <a:xfrm>
            <a:off x="5974842" y="5626414"/>
            <a:ext cx="1186246" cy="218904"/>
          </a:xfrm>
          <a:prstGeom prst="rect">
            <a:avLst/>
          </a:prstGeom>
          <a:solidFill>
            <a:srgbClr val="F2CDC9">
              <a:alpha val="52941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Learner 5</a:t>
            </a:r>
          </a:p>
        </p:txBody>
      </p:sp>
      <p:sp>
        <p:nvSpPr>
          <p:cNvPr id="1144" name="Rectangle 1143">
            <a:extLst>
              <a:ext uri="{FF2B5EF4-FFF2-40B4-BE49-F238E27FC236}">
                <a16:creationId xmlns:a16="http://schemas.microsoft.com/office/drawing/2014/main" id="{856B2E6B-A392-B6EC-6C65-FBC2EE7C123C}"/>
              </a:ext>
            </a:extLst>
          </p:cNvPr>
          <p:cNvSpPr/>
          <p:nvPr/>
        </p:nvSpPr>
        <p:spPr>
          <a:xfrm>
            <a:off x="7250808" y="5637178"/>
            <a:ext cx="1186246" cy="218904"/>
          </a:xfrm>
          <a:prstGeom prst="rect">
            <a:avLst/>
          </a:prstGeom>
          <a:solidFill>
            <a:srgbClr val="F2CDC9">
              <a:alpha val="52941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Learner 6</a:t>
            </a: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056154DB-D823-02B1-518C-DFE8B4B77043}"/>
              </a:ext>
            </a:extLst>
          </p:cNvPr>
          <p:cNvSpPr/>
          <p:nvPr/>
        </p:nvSpPr>
        <p:spPr>
          <a:xfrm>
            <a:off x="5974842" y="5966010"/>
            <a:ext cx="1186246" cy="218904"/>
          </a:xfrm>
          <a:prstGeom prst="rect">
            <a:avLst/>
          </a:prstGeom>
          <a:solidFill>
            <a:srgbClr val="F2CDC9">
              <a:alpha val="52941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Learner 7</a:t>
            </a:r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07204EC1-2C38-ABE7-40F5-21D3FEFE5C79}"/>
              </a:ext>
            </a:extLst>
          </p:cNvPr>
          <p:cNvSpPr/>
          <p:nvPr/>
        </p:nvSpPr>
        <p:spPr>
          <a:xfrm>
            <a:off x="7250808" y="5980832"/>
            <a:ext cx="1186246" cy="218904"/>
          </a:xfrm>
          <a:prstGeom prst="rect">
            <a:avLst/>
          </a:prstGeom>
          <a:solidFill>
            <a:srgbClr val="F2CDC9">
              <a:alpha val="52941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Learner 8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0F024476-D8D1-9270-CECA-7648C192F864}"/>
              </a:ext>
            </a:extLst>
          </p:cNvPr>
          <p:cNvCxnSpPr>
            <a:cxnSpLocks/>
          </p:cNvCxnSpPr>
          <p:nvPr/>
        </p:nvCxnSpPr>
        <p:spPr>
          <a:xfrm flipH="1" flipV="1">
            <a:off x="5312041" y="5585017"/>
            <a:ext cx="364209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8306BA39-CA61-0A26-0890-1DF205C8E94E}"/>
              </a:ext>
            </a:extLst>
          </p:cNvPr>
          <p:cNvCxnSpPr>
            <a:cxnSpLocks/>
          </p:cNvCxnSpPr>
          <p:nvPr/>
        </p:nvCxnSpPr>
        <p:spPr>
          <a:xfrm flipV="1">
            <a:off x="10870486" y="5566439"/>
            <a:ext cx="358106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8" name="Right Brace 1157">
            <a:extLst>
              <a:ext uri="{FF2B5EF4-FFF2-40B4-BE49-F238E27FC236}">
                <a16:creationId xmlns:a16="http://schemas.microsoft.com/office/drawing/2014/main" id="{F618315B-8561-5CAB-A50F-195C085705DC}"/>
              </a:ext>
            </a:extLst>
          </p:cNvPr>
          <p:cNvSpPr/>
          <p:nvPr/>
        </p:nvSpPr>
        <p:spPr>
          <a:xfrm rot="5400000">
            <a:off x="4786951" y="5842080"/>
            <a:ext cx="134225" cy="55950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E2FA938A-0F86-230F-1810-FBA24DDCBAB5}"/>
              </a:ext>
            </a:extLst>
          </p:cNvPr>
          <p:cNvSpPr txBox="1"/>
          <p:nvPr/>
        </p:nvSpPr>
        <p:spPr>
          <a:xfrm>
            <a:off x="4377488" y="6259595"/>
            <a:ext cx="1249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Meta Dataset</a:t>
            </a:r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54D93506-CB61-F89F-12B0-BB77E4896AF7}"/>
              </a:ext>
            </a:extLst>
          </p:cNvPr>
          <p:cNvSpPr/>
          <p:nvPr/>
        </p:nvSpPr>
        <p:spPr>
          <a:xfrm>
            <a:off x="1336353" y="5424806"/>
            <a:ext cx="2412627" cy="324616"/>
          </a:xfrm>
          <a:prstGeom prst="rect">
            <a:avLst/>
          </a:prstGeom>
          <a:solidFill>
            <a:srgbClr val="E9DA7D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Logistic Regression (LR)</a:t>
            </a:r>
          </a:p>
        </p:txBody>
      </p:sp>
      <p:sp>
        <p:nvSpPr>
          <p:cNvPr id="1161" name="Rectangle 1160">
            <a:extLst>
              <a:ext uri="{FF2B5EF4-FFF2-40B4-BE49-F238E27FC236}">
                <a16:creationId xmlns:a16="http://schemas.microsoft.com/office/drawing/2014/main" id="{B319675D-E29A-AD8B-2BFA-102754A80429}"/>
              </a:ext>
            </a:extLst>
          </p:cNvPr>
          <p:cNvSpPr/>
          <p:nvPr/>
        </p:nvSpPr>
        <p:spPr>
          <a:xfrm>
            <a:off x="1336353" y="6228092"/>
            <a:ext cx="2412627" cy="324616"/>
          </a:xfrm>
          <a:prstGeom prst="rect">
            <a:avLst/>
          </a:prstGeom>
          <a:solidFill>
            <a:srgbClr val="E9DA7D">
              <a:alpha val="50196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BP or Non-BP </a:t>
            </a:r>
          </a:p>
        </p:txBody>
      </p:sp>
      <p:cxnSp>
        <p:nvCxnSpPr>
          <p:cNvPr id="1164" name="Elbow Connector 1163">
            <a:extLst>
              <a:ext uri="{FF2B5EF4-FFF2-40B4-BE49-F238E27FC236}">
                <a16:creationId xmlns:a16="http://schemas.microsoft.com/office/drawing/2014/main" id="{654AB86F-22F9-BC11-EC4A-EB4E5B7F22F3}"/>
              </a:ext>
            </a:extLst>
          </p:cNvPr>
          <p:cNvCxnSpPr>
            <a:stCxn id="1045" idx="1"/>
            <a:endCxn id="1160" idx="3"/>
          </p:cNvCxnSpPr>
          <p:nvPr/>
        </p:nvCxnSpPr>
        <p:spPr>
          <a:xfrm rot="10800000" flipV="1">
            <a:off x="3748981" y="5584776"/>
            <a:ext cx="710405" cy="2338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6" name="Straight Arrow Connector 1165">
            <a:extLst>
              <a:ext uri="{FF2B5EF4-FFF2-40B4-BE49-F238E27FC236}">
                <a16:creationId xmlns:a16="http://schemas.microsoft.com/office/drawing/2014/main" id="{770B3D4E-6E78-86E8-0154-A3602CE462E6}"/>
              </a:ext>
            </a:extLst>
          </p:cNvPr>
          <p:cNvCxnSpPr>
            <a:cxnSpLocks/>
            <a:stCxn id="1160" idx="2"/>
            <a:endCxn id="1161" idx="0"/>
          </p:cNvCxnSpPr>
          <p:nvPr/>
        </p:nvCxnSpPr>
        <p:spPr>
          <a:xfrm>
            <a:off x="2542667" y="5749422"/>
            <a:ext cx="0" cy="4786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0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176</Words>
  <Application>Microsoft Macintosh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Momina Ahsan</dc:creator>
  <cp:lastModifiedBy>Momina Ahsan</cp:lastModifiedBy>
  <cp:revision>9</cp:revision>
  <dcterms:created xsi:type="dcterms:W3CDTF">2025-05-17T15:58:17Z</dcterms:created>
  <dcterms:modified xsi:type="dcterms:W3CDTF">2025-05-17T23:44:49Z</dcterms:modified>
</cp:coreProperties>
</file>