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17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28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4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7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7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5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7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0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32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53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341C-88EF-434F-B034-D13D43D15011}" type="datetimeFigureOut">
              <a:rPr lang="de-DE" smtClean="0"/>
              <a:t>08.03.2015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B82C-CC1B-4D47-8F77-CA44A5BEEE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MA.COO-PPM-PV@postbank.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6744" y="457508"/>
            <a:ext cx="164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CR-Prozess</a:t>
            </a:r>
          </a:p>
          <a:p>
            <a:r>
              <a:rPr lang="de-DE" sz="1400" dirty="0" smtClean="0"/>
              <a:t>Basisanforderungen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6744" y="1340768"/>
            <a:ext cx="77356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Benutzergruppen:</a:t>
            </a:r>
          </a:p>
          <a:p>
            <a:r>
              <a:rPr lang="de-DE" sz="1200" dirty="0"/>
              <a:t>f</a:t>
            </a:r>
            <a:r>
              <a:rPr lang="de-DE" sz="1200" dirty="0" smtClean="0"/>
              <a:t>rei konfigurierbar (Admin)</a:t>
            </a:r>
          </a:p>
          <a:p>
            <a:endParaRPr lang="de-DE" sz="1200" u="sng" dirty="0" smtClean="0"/>
          </a:p>
          <a:p>
            <a:r>
              <a:rPr lang="de-DE" sz="1200" u="sng" dirty="0" smtClean="0"/>
              <a:t>Benutzerrechte:</a:t>
            </a:r>
          </a:p>
          <a:p>
            <a:r>
              <a:rPr lang="de-DE" sz="1200" dirty="0" smtClean="0"/>
              <a:t>Arbeitsschritte sollen den Benutzergruppen individuell zugewiesen werden können (Admin)</a:t>
            </a:r>
          </a:p>
          <a:p>
            <a:endParaRPr lang="de-DE" sz="1200" u="sng" dirty="0" smtClean="0"/>
          </a:p>
          <a:p>
            <a:r>
              <a:rPr lang="de-DE" sz="1200" u="sng" dirty="0" smtClean="0"/>
              <a:t>Benutzer:</a:t>
            </a:r>
          </a:p>
          <a:p>
            <a:r>
              <a:rPr lang="de-DE" sz="1200" dirty="0" smtClean="0"/>
              <a:t>Können sich selbst registrieren; müssen aber durch Benutzergruppe „Userverwaltung“  einer Benutzergruppe inkl. Startpasswort zugewiesen werden</a:t>
            </a:r>
          </a:p>
          <a:p>
            <a:endParaRPr lang="de-DE" sz="1200" u="sng" dirty="0" smtClean="0"/>
          </a:p>
          <a:p>
            <a:r>
              <a:rPr lang="de-DE" sz="1200" u="sng" dirty="0" smtClean="0"/>
              <a:t>Besondere Datenschutzanforderungen:</a:t>
            </a:r>
          </a:p>
          <a:p>
            <a:r>
              <a:rPr lang="de-DE" sz="1200" dirty="0" smtClean="0"/>
              <a:t>Verschlüsselung (</a:t>
            </a:r>
            <a:r>
              <a:rPr lang="de-DE" sz="1200" dirty="0" err="1" smtClean="0"/>
              <a:t>tbd</a:t>
            </a:r>
            <a:r>
              <a:rPr lang="de-DE" sz="1200" dirty="0" smtClean="0"/>
              <a:t>)</a:t>
            </a:r>
          </a:p>
          <a:p>
            <a:endParaRPr lang="de-DE" sz="1200" dirty="0" smtClean="0"/>
          </a:p>
          <a:p>
            <a:r>
              <a:rPr lang="de-DE" sz="1200" u="sng" dirty="0" smtClean="0"/>
              <a:t>Folgende Daten müssen durch den Admin konfigurierbar sein:</a:t>
            </a:r>
          </a:p>
          <a:p>
            <a:pPr marL="171450" indent="-171450">
              <a:buFontTx/>
              <a:buChar char="-"/>
            </a:pPr>
            <a:r>
              <a:rPr lang="de-DE" sz="1200" dirty="0" err="1" smtClean="0"/>
              <a:t>eMail</a:t>
            </a:r>
            <a:r>
              <a:rPr lang="de-DE" sz="1200" dirty="0" smtClean="0"/>
              <a:t>-Adressen für verknüpfte Benachrichtigungen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Anlage zusätzlicher Erfassungsfelder in Formularen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Zuweisung des Erfassungsfeldes in eine Auswertung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Abteilungs-/ Teamnamen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Alle </a:t>
            </a:r>
            <a:r>
              <a:rPr lang="de-DE" sz="1200" dirty="0" err="1" smtClean="0"/>
              <a:t>DropDown</a:t>
            </a:r>
            <a:r>
              <a:rPr lang="de-DE" sz="1200" dirty="0" smtClean="0"/>
              <a:t>-Menüs (z.B. Mandanten, Statusbelegungen….)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Benachrichtigungsfristen für nicht erfolgte Aktivitäten / „</a:t>
            </a:r>
            <a:r>
              <a:rPr lang="de-DE" sz="1200" dirty="0" err="1" smtClean="0"/>
              <a:t>friendly</a:t>
            </a:r>
            <a:r>
              <a:rPr lang="de-DE" sz="1200" dirty="0" smtClean="0"/>
              <a:t> </a:t>
            </a:r>
            <a:r>
              <a:rPr lang="de-DE" sz="1200" dirty="0" err="1" smtClean="0"/>
              <a:t>reminder</a:t>
            </a:r>
            <a:r>
              <a:rPr lang="de-DE" sz="1200" dirty="0" smtClean="0"/>
              <a:t>“</a:t>
            </a:r>
          </a:p>
          <a:p>
            <a:pPr marL="171450" indent="-171450">
              <a:buFontTx/>
              <a:buChar char="-"/>
            </a:pPr>
            <a:endParaRPr lang="de-DE" sz="1200" dirty="0" smtClean="0"/>
          </a:p>
          <a:p>
            <a:r>
              <a:rPr lang="de-DE" sz="1200" u="sng" dirty="0" smtClean="0"/>
              <a:t>Sonstiges:</a:t>
            </a:r>
          </a:p>
          <a:p>
            <a:r>
              <a:rPr lang="de-DE" sz="1200" dirty="0" smtClean="0"/>
              <a:t>Auf jedem Blatt (x) automatisch anzeigen: Letzter Bearbeiter, Datum, Uhrzeit der letzten Bearbeitung</a:t>
            </a:r>
          </a:p>
          <a:p>
            <a:r>
              <a:rPr lang="de-DE" sz="1200" dirty="0" smtClean="0"/>
              <a:t>Status in jedem Arbeitsschritt veränderbar</a:t>
            </a:r>
          </a:p>
          <a:p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624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6744" y="188640"/>
            <a:ext cx="340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CR-Prozess</a:t>
            </a:r>
          </a:p>
          <a:p>
            <a:r>
              <a:rPr lang="de-DE" sz="1400" dirty="0" err="1" smtClean="0"/>
              <a:t>Usecase</a:t>
            </a:r>
            <a:r>
              <a:rPr lang="de-DE" sz="1400" dirty="0" smtClean="0"/>
              <a:t> 1: CR von Mandant an BCB (Seite 1)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539552" y="1155809"/>
            <a:ext cx="762933" cy="32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CR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465219" y="767612"/>
            <a:ext cx="77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u="sng" dirty="0" smtClean="0"/>
              <a:t>Mandant</a:t>
            </a:r>
            <a:endParaRPr lang="de-DE" sz="1200" b="1" u="sng" dirty="0"/>
          </a:p>
        </p:txBody>
      </p:sp>
      <p:sp>
        <p:nvSpPr>
          <p:cNvPr id="7" name="Textfeld 6"/>
          <p:cNvSpPr txBox="1"/>
          <p:nvPr/>
        </p:nvSpPr>
        <p:spPr>
          <a:xfrm>
            <a:off x="471312" y="156143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Vorgegebenes Word-Dokument</a:t>
            </a:r>
            <a:endParaRPr lang="de-DE" sz="1200" dirty="0"/>
          </a:p>
        </p:txBody>
      </p:sp>
      <p:cxnSp>
        <p:nvCxnSpPr>
          <p:cNvPr id="9" name="Gerade Verbindung mit Pfeil 8"/>
          <p:cNvCxnSpPr>
            <a:stCxn id="5" idx="3"/>
          </p:cNvCxnSpPr>
          <p:nvPr/>
        </p:nvCxnSpPr>
        <p:spPr>
          <a:xfrm>
            <a:off x="1302485" y="1320734"/>
            <a:ext cx="677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07704" y="764703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u="sng" dirty="0" smtClean="0"/>
              <a:t>BCB /  KBM / KAM</a:t>
            </a:r>
            <a:endParaRPr lang="de-DE" sz="1200" b="1" u="sng" dirty="0"/>
          </a:p>
        </p:txBody>
      </p:sp>
      <p:sp>
        <p:nvSpPr>
          <p:cNvPr id="11" name="Rechteck 10"/>
          <p:cNvSpPr/>
          <p:nvPr/>
        </p:nvSpPr>
        <p:spPr>
          <a:xfrm>
            <a:off x="1979712" y="1155809"/>
            <a:ext cx="762933" cy="32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CR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2987824" y="1155808"/>
            <a:ext cx="1260140" cy="1697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u="sng" dirty="0" smtClean="0"/>
              <a:t>Datenbank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Titel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Mandant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CR-Steller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CR-</a:t>
            </a:r>
            <a:r>
              <a:rPr lang="de-DE" sz="1200" dirty="0" err="1" smtClean="0"/>
              <a:t>Nr</a:t>
            </a:r>
            <a:r>
              <a:rPr lang="de-DE" sz="1200" dirty="0" smtClean="0"/>
              <a:t> </a:t>
            </a:r>
            <a:r>
              <a:rPr lang="de-DE" sz="1200" dirty="0" err="1" smtClean="0"/>
              <a:t>Mdt</a:t>
            </a:r>
            <a:endParaRPr lang="de-DE" sz="1200" dirty="0" smtClean="0"/>
          </a:p>
          <a:p>
            <a:pPr marL="95250" indent="-95250">
              <a:buFontTx/>
              <a:buChar char="-"/>
            </a:pPr>
            <a:r>
              <a:rPr lang="de-DE" sz="1200" dirty="0" smtClean="0"/>
              <a:t>Regulatorisch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Status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Anm. KAM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Link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87824" y="2852350"/>
            <a:ext cx="25202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Titel: </a:t>
            </a:r>
            <a:r>
              <a:rPr lang="de-DE" sz="1200" dirty="0" smtClean="0"/>
              <a:t>Freitext</a:t>
            </a:r>
          </a:p>
          <a:p>
            <a:r>
              <a:rPr lang="de-DE" sz="1200" u="sng" dirty="0" smtClean="0"/>
              <a:t>Mandant:</a:t>
            </a:r>
          </a:p>
          <a:p>
            <a:r>
              <a:rPr lang="de-DE" sz="1200" dirty="0" smtClean="0"/>
              <a:t>Postbank, </a:t>
            </a:r>
            <a:r>
              <a:rPr lang="de-DE" sz="1200" dirty="0" err="1" smtClean="0"/>
              <a:t>DeuBa</a:t>
            </a:r>
            <a:r>
              <a:rPr lang="de-DE" sz="1200" dirty="0" smtClean="0"/>
              <a:t>, HSH, HVB, BHW, IGSA</a:t>
            </a:r>
          </a:p>
          <a:p>
            <a:r>
              <a:rPr lang="de-DE" sz="1200" u="sng" dirty="0" smtClean="0"/>
              <a:t>CR-Steller: </a:t>
            </a:r>
            <a:r>
              <a:rPr lang="de-DE" sz="1200" dirty="0" smtClean="0"/>
              <a:t>Mandant, BCB</a:t>
            </a:r>
          </a:p>
          <a:p>
            <a:r>
              <a:rPr lang="de-DE" sz="1200" u="sng" dirty="0" smtClean="0"/>
              <a:t>CR-</a:t>
            </a:r>
            <a:r>
              <a:rPr lang="de-DE" sz="1200" u="sng" dirty="0" err="1" smtClean="0"/>
              <a:t>Nr</a:t>
            </a:r>
            <a:r>
              <a:rPr lang="de-DE" sz="1200" u="sng" dirty="0" smtClean="0"/>
              <a:t> </a:t>
            </a:r>
            <a:r>
              <a:rPr lang="de-DE" sz="1200" u="sng" dirty="0" err="1" smtClean="0"/>
              <a:t>Mdt</a:t>
            </a:r>
            <a:r>
              <a:rPr lang="de-DE" sz="1200" u="sng" dirty="0" smtClean="0"/>
              <a:t>: </a:t>
            </a:r>
            <a:r>
              <a:rPr lang="de-DE" sz="1200" dirty="0" smtClean="0"/>
              <a:t>Freitext</a:t>
            </a:r>
          </a:p>
          <a:p>
            <a:r>
              <a:rPr lang="de-DE" sz="1200" u="sng" dirty="0" smtClean="0"/>
              <a:t>Regulatorisch:</a:t>
            </a:r>
            <a:r>
              <a:rPr lang="de-DE" sz="1200" dirty="0" smtClean="0"/>
              <a:t> ja, nein</a:t>
            </a:r>
          </a:p>
          <a:p>
            <a:r>
              <a:rPr lang="de-DE" sz="1200" u="sng" dirty="0" smtClean="0"/>
              <a:t>Status:</a:t>
            </a:r>
          </a:p>
          <a:p>
            <a:r>
              <a:rPr lang="de-DE" sz="1200" dirty="0" smtClean="0"/>
              <a:t>Angelegt, Abgewiesen,  Zurückgezogen, Rückfrage an Mandant, An PPM* (*generiert Outlook-Mail an: „FMA.COO-PPM-E2E@postbank.de“, Betreff: „neuer CR </a:t>
            </a:r>
            <a:r>
              <a:rPr lang="de-DE" sz="1200" i="1" dirty="0" smtClean="0"/>
              <a:t>(CR-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Mdt</a:t>
            </a:r>
            <a:r>
              <a:rPr lang="de-DE" sz="1200" i="1" dirty="0" smtClean="0"/>
              <a:t> + Titel)“</a:t>
            </a:r>
            <a:r>
              <a:rPr lang="de-DE" sz="1200" dirty="0" smtClean="0"/>
              <a:t>)</a:t>
            </a:r>
          </a:p>
          <a:p>
            <a:r>
              <a:rPr lang="de-DE" sz="1200" u="sng" dirty="0" smtClean="0"/>
              <a:t>Anmerkung KAM:</a:t>
            </a:r>
          </a:p>
          <a:p>
            <a:r>
              <a:rPr lang="de-DE" sz="1200" dirty="0" smtClean="0"/>
              <a:t>Freitext (z.B. Grund </a:t>
            </a:r>
          </a:p>
          <a:p>
            <a:r>
              <a:rPr lang="de-DE" sz="1200" dirty="0" smtClean="0"/>
              <a:t>einer Abweisung oder RF)</a:t>
            </a:r>
          </a:p>
          <a:p>
            <a:r>
              <a:rPr lang="de-DE" sz="1200" u="sng" dirty="0" smtClean="0"/>
              <a:t>Link: </a:t>
            </a:r>
          </a:p>
          <a:p>
            <a:r>
              <a:rPr lang="de-DE" sz="1200" dirty="0" smtClean="0"/>
              <a:t>Link zum CR-Dokument </a:t>
            </a:r>
            <a:endParaRPr lang="de-DE" sz="1200" dirty="0"/>
          </a:p>
        </p:txBody>
      </p:sp>
      <p:cxnSp>
        <p:nvCxnSpPr>
          <p:cNvPr id="3" name="Gerade Verbindung mit Pfeil 2"/>
          <p:cNvCxnSpPr>
            <a:stCxn id="11" idx="2"/>
          </p:cNvCxnSpPr>
          <p:nvPr/>
        </p:nvCxnSpPr>
        <p:spPr>
          <a:xfrm flipH="1">
            <a:off x="2351896" y="1485659"/>
            <a:ext cx="9283" cy="1036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907704" y="2522220"/>
            <a:ext cx="9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Ablage auf Laufwerk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02168" y="908720"/>
            <a:ext cx="150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(Blatt 1 / Schritt 1)</a:t>
            </a:r>
            <a:endParaRPr lang="de-DE" sz="1200" dirty="0"/>
          </a:p>
        </p:txBody>
      </p:sp>
      <p:cxnSp>
        <p:nvCxnSpPr>
          <p:cNvPr id="16" name="Gerade Verbindung mit Pfeil 15"/>
          <p:cNvCxnSpPr>
            <a:stCxn id="14" idx="2"/>
          </p:cNvCxnSpPr>
          <p:nvPr/>
        </p:nvCxnSpPr>
        <p:spPr>
          <a:xfrm rot="16200000" flipH="1">
            <a:off x="1030591" y="4327797"/>
            <a:ext cx="3109411" cy="421585"/>
          </a:xfrm>
          <a:prstGeom prst="bentConnector3">
            <a:avLst>
              <a:gd name="adj1" fmla="val 10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4644008" y="1299824"/>
            <a:ext cx="677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403852" y="1254826"/>
            <a:ext cx="110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Autom</a:t>
            </a:r>
            <a:r>
              <a:rPr lang="de-DE" sz="1200" dirty="0" smtClean="0"/>
              <a:t>. </a:t>
            </a:r>
            <a:r>
              <a:rPr lang="de-DE" sz="1200" dirty="0" err="1" smtClean="0"/>
              <a:t>eMail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5555823" y="76470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u="sng" dirty="0" smtClean="0"/>
              <a:t>BCB / PPM / E2E-PM</a:t>
            </a:r>
            <a:endParaRPr lang="de-DE" sz="1200" b="1" u="sng" dirty="0"/>
          </a:p>
        </p:txBody>
      </p:sp>
      <p:sp>
        <p:nvSpPr>
          <p:cNvPr id="27" name="Rechteck 26"/>
          <p:cNvSpPr/>
          <p:nvPr/>
        </p:nvSpPr>
        <p:spPr>
          <a:xfrm>
            <a:off x="5624824" y="1155808"/>
            <a:ext cx="1251432" cy="15121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95250">
              <a:buFontTx/>
              <a:buChar char="-"/>
            </a:pPr>
            <a:r>
              <a:rPr lang="de-DE" sz="1200" dirty="0" smtClean="0"/>
              <a:t>CR-</a:t>
            </a:r>
            <a:r>
              <a:rPr lang="de-DE" sz="1200" dirty="0" err="1" smtClean="0"/>
              <a:t>Nr</a:t>
            </a:r>
            <a:r>
              <a:rPr lang="de-DE" sz="1200" dirty="0" smtClean="0"/>
              <a:t> BCB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CR vom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Termin</a:t>
            </a:r>
          </a:p>
          <a:p>
            <a:pPr marL="95250" indent="-95250">
              <a:buFontTx/>
              <a:buChar char="-"/>
            </a:pPr>
            <a:r>
              <a:rPr lang="de-DE" sz="1200" dirty="0" err="1" smtClean="0"/>
              <a:t>Kurzbeschr</a:t>
            </a:r>
            <a:endParaRPr lang="de-DE" sz="1200" dirty="0" smtClean="0"/>
          </a:p>
          <a:p>
            <a:pPr marL="95250" indent="-95250">
              <a:buFontTx/>
              <a:buChar char="-"/>
            </a:pPr>
            <a:r>
              <a:rPr lang="de-DE" sz="1200" dirty="0" smtClean="0"/>
              <a:t>Kategorie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Anm. PPM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Weiter an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539168" y="908720"/>
            <a:ext cx="9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(1 / 2)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5624824" y="2636912"/>
            <a:ext cx="3123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Status </a:t>
            </a:r>
            <a:r>
              <a:rPr lang="de-DE" sz="1200" i="1" u="sng" dirty="0" smtClean="0"/>
              <a:t>(Anpassung zu Schritt 1)</a:t>
            </a:r>
            <a:r>
              <a:rPr lang="de-DE" sz="1200" u="sng" dirty="0" smtClean="0"/>
              <a:t>:</a:t>
            </a:r>
          </a:p>
          <a:p>
            <a:r>
              <a:rPr lang="de-DE" sz="1200" dirty="0" smtClean="0"/>
              <a:t>Zurück an KAM, In Bearbeitung, Abgeschlossen</a:t>
            </a:r>
            <a:endParaRPr lang="de-DE" sz="1200" dirty="0"/>
          </a:p>
          <a:p>
            <a:r>
              <a:rPr lang="de-DE" sz="1200" u="sng" dirty="0" smtClean="0"/>
              <a:t>CR-</a:t>
            </a:r>
            <a:r>
              <a:rPr lang="de-DE" sz="1200" u="sng" dirty="0" err="1" smtClean="0"/>
              <a:t>Nr</a:t>
            </a:r>
            <a:r>
              <a:rPr lang="de-DE" sz="1200" u="sng" dirty="0" smtClean="0"/>
              <a:t> BCB:</a:t>
            </a:r>
          </a:p>
          <a:p>
            <a:r>
              <a:rPr lang="de-DE" sz="1200" dirty="0" smtClean="0"/>
              <a:t>Freitext</a:t>
            </a:r>
          </a:p>
          <a:p>
            <a:r>
              <a:rPr lang="de-DE" sz="1200" u="sng" dirty="0" smtClean="0"/>
              <a:t>CR vom + Termin:</a:t>
            </a:r>
          </a:p>
          <a:p>
            <a:r>
              <a:rPr lang="de-DE" sz="1200" dirty="0" smtClean="0"/>
              <a:t>Datumsfelder (Eingangs- und gewünschter Umsetzungstermin)</a:t>
            </a:r>
          </a:p>
          <a:p>
            <a:r>
              <a:rPr lang="de-DE" sz="1200" u="sng" dirty="0" err="1" smtClean="0"/>
              <a:t>Kurzbeschr</a:t>
            </a:r>
            <a:r>
              <a:rPr lang="de-DE" sz="1200" u="sng" dirty="0" smtClean="0"/>
              <a:t>:</a:t>
            </a:r>
          </a:p>
          <a:p>
            <a:r>
              <a:rPr lang="de-DE" sz="1200" dirty="0" smtClean="0"/>
              <a:t>Freitext; wesentlichen Inhalte</a:t>
            </a:r>
          </a:p>
          <a:p>
            <a:r>
              <a:rPr lang="de-DE" sz="1200" u="sng" dirty="0" smtClean="0"/>
              <a:t>Kategorie:</a:t>
            </a:r>
          </a:p>
          <a:p>
            <a:r>
              <a:rPr lang="de-DE" sz="1200" dirty="0" smtClean="0"/>
              <a:t>Projekt IT, Projekt </a:t>
            </a:r>
            <a:r>
              <a:rPr lang="de-DE" sz="1200" dirty="0" err="1" smtClean="0"/>
              <a:t>Ops</a:t>
            </a:r>
            <a:r>
              <a:rPr lang="de-DE" sz="1200" dirty="0" smtClean="0"/>
              <a:t>, Prozess, </a:t>
            </a:r>
            <a:r>
              <a:rPr lang="de-DE" sz="1200" dirty="0" err="1" smtClean="0"/>
              <a:t>Kontosp</a:t>
            </a:r>
            <a:r>
              <a:rPr lang="de-DE" sz="1200" dirty="0" smtClean="0"/>
              <a:t>. </a:t>
            </a:r>
            <a:r>
              <a:rPr lang="de-DE" sz="1200" dirty="0" err="1" smtClean="0"/>
              <a:t>Weisg</a:t>
            </a:r>
            <a:endParaRPr lang="de-DE" sz="1200" u="sng" dirty="0" smtClean="0"/>
          </a:p>
          <a:p>
            <a:r>
              <a:rPr lang="de-DE" sz="1200" u="sng" dirty="0" smtClean="0"/>
              <a:t>Anm. PPM:</a:t>
            </a:r>
          </a:p>
          <a:p>
            <a:r>
              <a:rPr lang="de-DE" sz="1200" dirty="0" smtClean="0"/>
              <a:t>Freitext (z.B. Grund einer Rückgabe an KAM)</a:t>
            </a:r>
          </a:p>
          <a:p>
            <a:r>
              <a:rPr lang="de-DE" sz="1200" u="sng" dirty="0" smtClean="0"/>
              <a:t>Weiter an </a:t>
            </a:r>
            <a:r>
              <a:rPr lang="de-DE" sz="1200" i="1" u="sng" dirty="0" smtClean="0"/>
              <a:t>(Mehrfachauswahl zulassen)</a:t>
            </a:r>
            <a:r>
              <a:rPr lang="de-DE" sz="1200" u="sng" dirty="0" smtClean="0"/>
              <a:t>:</a:t>
            </a:r>
          </a:p>
          <a:p>
            <a:r>
              <a:rPr lang="de-DE" sz="1200" dirty="0" smtClean="0"/>
              <a:t>KAM (</a:t>
            </a:r>
            <a:r>
              <a:rPr lang="de-DE" sz="1200" dirty="0" err="1" smtClean="0"/>
              <a:t>autom</a:t>
            </a:r>
            <a:r>
              <a:rPr lang="de-DE" sz="1200" dirty="0" smtClean="0"/>
              <a:t>. </a:t>
            </a:r>
            <a:r>
              <a:rPr lang="de-DE" sz="1200" dirty="0" err="1" smtClean="0"/>
              <a:t>eMail</a:t>
            </a:r>
            <a:r>
              <a:rPr lang="de-DE" sz="1200" dirty="0" smtClean="0"/>
              <a:t>; Adresse </a:t>
            </a:r>
            <a:r>
              <a:rPr lang="de-DE" sz="1200" dirty="0" err="1" smtClean="0"/>
              <a:t>tbd</a:t>
            </a:r>
            <a:r>
              <a:rPr lang="de-DE" sz="1200" dirty="0" smtClean="0"/>
              <a:t> je Mandant),</a:t>
            </a:r>
          </a:p>
          <a:p>
            <a:r>
              <a:rPr lang="de-DE" sz="1200" dirty="0" smtClean="0"/>
              <a:t>PPM E2E (keine </a:t>
            </a:r>
            <a:r>
              <a:rPr lang="de-DE" sz="1200" dirty="0" err="1" smtClean="0"/>
              <a:t>eMail</a:t>
            </a:r>
            <a:r>
              <a:rPr lang="de-DE" sz="1200" dirty="0" smtClean="0"/>
              <a:t>, da Bearbeitung bleibt),</a:t>
            </a:r>
          </a:p>
          <a:p>
            <a:r>
              <a:rPr lang="de-DE" sz="1200" dirty="0" smtClean="0"/>
              <a:t>PPM PV (</a:t>
            </a:r>
            <a:r>
              <a:rPr lang="de-DE" sz="1200" dirty="0" err="1" smtClean="0"/>
              <a:t>autom</a:t>
            </a:r>
            <a:r>
              <a:rPr lang="de-DE" sz="1200" dirty="0" smtClean="0"/>
              <a:t>. </a:t>
            </a:r>
            <a:r>
              <a:rPr lang="de-DE" sz="1200" dirty="0" err="1" smtClean="0"/>
              <a:t>eMail</a:t>
            </a:r>
            <a:r>
              <a:rPr lang="de-DE" sz="1200" dirty="0" smtClean="0"/>
              <a:t> an </a:t>
            </a:r>
            <a:r>
              <a:rPr lang="de-DE" sz="1200" dirty="0" smtClean="0">
                <a:hlinkClick r:id="rId2"/>
              </a:rPr>
              <a:t>FMA.COO-PPM-PV@postbank.de</a:t>
            </a:r>
            <a:r>
              <a:rPr lang="de-DE" sz="1200" dirty="0" smtClean="0"/>
              <a:t>), PPM ZV (analog COO-PPM-ZV), PPM SN (analog COO-PPM-SN), Sonstige (freie </a:t>
            </a:r>
            <a:r>
              <a:rPr lang="de-DE" sz="1200" dirty="0" err="1" smtClean="0"/>
              <a:t>eMail</a:t>
            </a:r>
            <a:r>
              <a:rPr lang="de-DE" sz="1200" dirty="0" smtClean="0"/>
              <a:t>-Adresserfassung)</a:t>
            </a:r>
          </a:p>
          <a:p>
            <a:r>
              <a:rPr lang="de-DE" sz="1200" dirty="0" smtClean="0"/>
              <a:t>Betreff: „CR zur Bearbeitung (</a:t>
            </a:r>
            <a:r>
              <a:rPr lang="de-DE" sz="1200" i="1" dirty="0" smtClean="0"/>
              <a:t>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BCB</a:t>
            </a:r>
            <a:r>
              <a:rPr lang="de-DE" sz="1200" dirty="0" smtClean="0"/>
              <a:t>)“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7380312" y="1300110"/>
            <a:ext cx="677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140156" y="1255112"/>
            <a:ext cx="110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Autom</a:t>
            </a:r>
            <a:r>
              <a:rPr lang="de-DE" sz="1200" dirty="0" smtClean="0"/>
              <a:t>. </a:t>
            </a:r>
            <a:r>
              <a:rPr lang="de-DE" sz="1200" dirty="0" err="1" smtClean="0"/>
              <a:t>eMail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85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6744" y="188640"/>
            <a:ext cx="340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CR-Prozess</a:t>
            </a:r>
          </a:p>
          <a:p>
            <a:r>
              <a:rPr lang="de-DE" sz="1400" dirty="0" err="1" smtClean="0"/>
              <a:t>Usecase</a:t>
            </a:r>
            <a:r>
              <a:rPr lang="de-DE" sz="1400" dirty="0" smtClean="0"/>
              <a:t> 1: CR von Mandant an BCB (Seite 2)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484199" y="764703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u="sng" dirty="0" smtClean="0"/>
              <a:t>BCB / PPM / div</a:t>
            </a:r>
            <a:endParaRPr lang="de-DE" sz="1200" b="1" u="sng" dirty="0"/>
          </a:p>
        </p:txBody>
      </p:sp>
      <p:sp>
        <p:nvSpPr>
          <p:cNvPr id="27" name="Rechteck 26"/>
          <p:cNvSpPr/>
          <p:nvPr/>
        </p:nvSpPr>
        <p:spPr>
          <a:xfrm>
            <a:off x="553199" y="1155808"/>
            <a:ext cx="1588339" cy="19439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95250">
              <a:buFontTx/>
              <a:buChar char="-"/>
            </a:pPr>
            <a:r>
              <a:rPr lang="de-DE" sz="1200" dirty="0" smtClean="0"/>
              <a:t>Kopfdaten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Status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Aufwand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Empf. </a:t>
            </a:r>
            <a:r>
              <a:rPr lang="de-DE" sz="1200" dirty="0" err="1" smtClean="0"/>
              <a:t>Ops</a:t>
            </a:r>
            <a:endParaRPr lang="de-DE" sz="1200" dirty="0" smtClean="0"/>
          </a:p>
          <a:p>
            <a:pPr marL="95250" indent="-95250">
              <a:buFontTx/>
              <a:buChar char="-"/>
            </a:pPr>
            <a:r>
              <a:rPr lang="de-DE" sz="1200" dirty="0"/>
              <a:t>l</a:t>
            </a:r>
            <a:r>
              <a:rPr lang="de-DE" sz="1200" dirty="0" smtClean="0"/>
              <a:t>eistbar </a:t>
            </a:r>
            <a:r>
              <a:rPr lang="de-DE" sz="1200" dirty="0" err="1" smtClean="0"/>
              <a:t>Ops</a:t>
            </a:r>
            <a:endParaRPr lang="de-DE" sz="1200" dirty="0" smtClean="0"/>
          </a:p>
          <a:p>
            <a:pPr marL="95250" indent="-95250">
              <a:buFontTx/>
              <a:buChar char="-"/>
            </a:pPr>
            <a:r>
              <a:rPr lang="de-DE" sz="1200" dirty="0" smtClean="0"/>
              <a:t>Name </a:t>
            </a:r>
            <a:r>
              <a:rPr lang="de-DE" sz="1200" dirty="0" err="1" smtClean="0"/>
              <a:t>AbtL</a:t>
            </a:r>
            <a:endParaRPr lang="de-DE" sz="1200" dirty="0" smtClean="0"/>
          </a:p>
          <a:p>
            <a:pPr marL="95250" indent="-95250">
              <a:buFontTx/>
              <a:buChar char="-"/>
            </a:pPr>
            <a:r>
              <a:rPr lang="de-DE" sz="1200" dirty="0" smtClean="0"/>
              <a:t>Empf. PPM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Anm. PPM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Früheste Umsetzung</a:t>
            </a:r>
          </a:p>
          <a:p>
            <a:pPr marL="95250" indent="-95250">
              <a:buFontTx/>
              <a:buChar char="-"/>
            </a:pPr>
            <a:r>
              <a:rPr lang="de-DE" sz="1200" dirty="0" err="1" smtClean="0"/>
              <a:t>Benachr</a:t>
            </a:r>
            <a:r>
              <a:rPr lang="de-DE" sz="1200" dirty="0" smtClean="0"/>
              <a:t>. an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67544" y="908720"/>
            <a:ext cx="9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(2 / 1)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553200" y="3099732"/>
            <a:ext cx="3874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Kopfdaten </a:t>
            </a:r>
            <a:r>
              <a:rPr lang="de-DE" sz="1200" i="1" u="sng" dirty="0" smtClean="0"/>
              <a:t>(</a:t>
            </a:r>
            <a:r>
              <a:rPr lang="de-DE" sz="1200" i="1" u="sng" dirty="0" err="1" smtClean="0"/>
              <a:t>autom</a:t>
            </a:r>
            <a:r>
              <a:rPr lang="de-DE" sz="1200" i="1" u="sng" dirty="0" smtClean="0"/>
              <a:t>. aus Blatt 1)</a:t>
            </a:r>
            <a:r>
              <a:rPr lang="de-DE" sz="1200" u="sng" dirty="0" smtClean="0"/>
              <a:t>:</a:t>
            </a:r>
          </a:p>
          <a:p>
            <a:r>
              <a:rPr lang="de-DE" sz="1200" dirty="0" smtClean="0"/>
              <a:t>Titel, Mandant, CR-Steller,  CR-</a:t>
            </a:r>
            <a:r>
              <a:rPr lang="de-DE" sz="1200" dirty="0" err="1" smtClean="0"/>
              <a:t>Nr</a:t>
            </a:r>
            <a:r>
              <a:rPr lang="de-DE" sz="1200" dirty="0" smtClean="0"/>
              <a:t> BCB, </a:t>
            </a:r>
            <a:r>
              <a:rPr lang="de-DE" sz="1200" dirty="0" err="1" smtClean="0"/>
              <a:t>Kurzbeschr</a:t>
            </a:r>
            <a:r>
              <a:rPr lang="de-DE" sz="1200" dirty="0" smtClean="0"/>
              <a:t>, CR vom, Termin, Kategorie</a:t>
            </a:r>
            <a:endParaRPr lang="de-DE" sz="1200" dirty="0"/>
          </a:p>
          <a:p>
            <a:r>
              <a:rPr lang="de-DE" sz="1200" u="sng" dirty="0" smtClean="0"/>
              <a:t>Status:</a:t>
            </a:r>
          </a:p>
          <a:p>
            <a:r>
              <a:rPr lang="de-DE" sz="1200" dirty="0" smtClean="0"/>
              <a:t>In Bearbeitung, Anfrage an PBS, Anfrage an </a:t>
            </a:r>
            <a:r>
              <a:rPr lang="de-DE" sz="1200" dirty="0" err="1" smtClean="0"/>
              <a:t>Ops</a:t>
            </a:r>
            <a:r>
              <a:rPr lang="de-DE" sz="1200" dirty="0" smtClean="0"/>
              <a:t>, Rückfrage an Mandant, zur Prüfung an BM*, Abgeschlossen*</a:t>
            </a:r>
          </a:p>
          <a:p>
            <a:r>
              <a:rPr lang="de-DE" sz="1200" u="sng" dirty="0" smtClean="0"/>
              <a:t>Aufwand: </a:t>
            </a:r>
            <a:r>
              <a:rPr lang="de-DE" sz="1200" b="1" i="1" dirty="0" smtClean="0"/>
              <a:t>(Siehe Daten bisheriger Laufzettel)</a:t>
            </a:r>
          </a:p>
          <a:p>
            <a:r>
              <a:rPr lang="de-DE" sz="1200" u="sng" dirty="0" err="1" smtClean="0"/>
              <a:t>Empf</a:t>
            </a:r>
            <a:r>
              <a:rPr lang="de-DE" sz="1200" u="sng" dirty="0" smtClean="0"/>
              <a:t> </a:t>
            </a:r>
            <a:r>
              <a:rPr lang="de-DE" sz="1200" u="sng" dirty="0" err="1" smtClean="0"/>
              <a:t>Ops</a:t>
            </a:r>
            <a:r>
              <a:rPr lang="de-DE" sz="1200" u="sng" dirty="0" smtClean="0"/>
              <a:t>: </a:t>
            </a:r>
            <a:r>
              <a:rPr lang="de-DE" sz="1200" dirty="0" smtClean="0"/>
              <a:t>ja, nein</a:t>
            </a:r>
          </a:p>
          <a:p>
            <a:r>
              <a:rPr lang="de-DE" sz="1200" u="sng" dirty="0"/>
              <a:t>l</a:t>
            </a:r>
            <a:r>
              <a:rPr lang="de-DE" sz="1200" u="sng" dirty="0" smtClean="0"/>
              <a:t>eistbar </a:t>
            </a:r>
            <a:r>
              <a:rPr lang="de-DE" sz="1200" u="sng" dirty="0" err="1" smtClean="0"/>
              <a:t>Ops</a:t>
            </a:r>
            <a:r>
              <a:rPr lang="de-DE" sz="1200" u="sng" dirty="0" smtClean="0"/>
              <a:t>: </a:t>
            </a:r>
            <a:r>
              <a:rPr lang="de-DE" sz="1200" dirty="0" smtClean="0"/>
              <a:t>ja, nein</a:t>
            </a:r>
          </a:p>
          <a:p>
            <a:r>
              <a:rPr lang="de-DE" sz="1200" u="sng" dirty="0" smtClean="0"/>
              <a:t>Name </a:t>
            </a:r>
            <a:r>
              <a:rPr lang="de-DE" sz="1200" u="sng" dirty="0" err="1" smtClean="0"/>
              <a:t>AbtL</a:t>
            </a:r>
            <a:r>
              <a:rPr lang="de-DE" sz="1200" u="sng" dirty="0" smtClean="0"/>
              <a:t>: </a:t>
            </a:r>
            <a:r>
              <a:rPr lang="de-DE" sz="1200" dirty="0" smtClean="0"/>
              <a:t>Freitext (ggf. Mehrfachnennung als Aufzählung) </a:t>
            </a:r>
          </a:p>
          <a:p>
            <a:r>
              <a:rPr lang="de-DE" sz="1200" u="sng" dirty="0" err="1" smtClean="0"/>
              <a:t>Empf</a:t>
            </a:r>
            <a:r>
              <a:rPr lang="de-DE" sz="1200" u="sng" dirty="0" smtClean="0"/>
              <a:t> PPM: </a:t>
            </a:r>
            <a:r>
              <a:rPr lang="de-DE" sz="1200" dirty="0" smtClean="0"/>
              <a:t>ja, nein</a:t>
            </a:r>
          </a:p>
          <a:p>
            <a:r>
              <a:rPr lang="de-DE" sz="1200" u="sng" dirty="0" smtClean="0"/>
              <a:t>Anm. PPM: </a:t>
            </a:r>
            <a:r>
              <a:rPr lang="de-DE" sz="1200" dirty="0" smtClean="0"/>
              <a:t>Freitext (z.B. Begründung, Risiken, Termine)</a:t>
            </a:r>
          </a:p>
          <a:p>
            <a:r>
              <a:rPr lang="de-DE" sz="1200" u="sng" dirty="0" smtClean="0"/>
              <a:t>Früheste Umsetzung:</a:t>
            </a:r>
            <a:r>
              <a:rPr lang="de-DE" sz="1200" dirty="0" smtClean="0"/>
              <a:t> Datumsfeld</a:t>
            </a:r>
          </a:p>
          <a:p>
            <a:r>
              <a:rPr lang="de-DE" sz="1200" u="sng" dirty="0" err="1" smtClean="0"/>
              <a:t>Benachr</a:t>
            </a:r>
            <a:r>
              <a:rPr lang="de-DE" sz="1200" u="sng" dirty="0" smtClean="0"/>
              <a:t> an:</a:t>
            </a:r>
          </a:p>
          <a:p>
            <a:r>
              <a:rPr lang="de-DE" sz="1200" dirty="0" smtClean="0"/>
              <a:t>Freie Eingabe </a:t>
            </a:r>
            <a:r>
              <a:rPr lang="de-DE" sz="1200" dirty="0" err="1" smtClean="0"/>
              <a:t>eMail</a:t>
            </a:r>
            <a:r>
              <a:rPr lang="de-DE" sz="1200" dirty="0" smtClean="0"/>
              <a:t>-Adresse und Text; Betreff: </a:t>
            </a:r>
            <a:r>
              <a:rPr lang="de-DE" sz="1200" i="1" dirty="0" smtClean="0"/>
              <a:t>(CR-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BCB)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2524712" y="1300110"/>
            <a:ext cx="677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284556" y="1255112"/>
            <a:ext cx="2071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</a:t>
            </a:r>
            <a:r>
              <a:rPr lang="de-DE" sz="1200" dirty="0" err="1" smtClean="0"/>
              <a:t>utom</a:t>
            </a:r>
            <a:r>
              <a:rPr lang="de-DE" sz="1200" dirty="0" smtClean="0"/>
              <a:t>. </a:t>
            </a:r>
            <a:r>
              <a:rPr lang="de-DE" sz="1200" dirty="0" err="1" smtClean="0"/>
              <a:t>eMail</a:t>
            </a:r>
            <a:r>
              <a:rPr lang="de-DE" sz="1200" dirty="0" smtClean="0"/>
              <a:t> bei „zur Prüfung an BM“ (Adresse </a:t>
            </a:r>
            <a:r>
              <a:rPr lang="de-DE" sz="1200" dirty="0" err="1" smtClean="0"/>
              <a:t>tbd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Betreff: „FTE prüfen </a:t>
            </a:r>
            <a:r>
              <a:rPr lang="de-DE" sz="1200" i="1" dirty="0" smtClean="0"/>
              <a:t>(CR-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BCB</a:t>
            </a:r>
            <a:r>
              <a:rPr lang="de-DE" sz="1200" dirty="0" smtClean="0"/>
              <a:t>)“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716016" y="551723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*bei „Abgeschlossen“ an E2E-PM (siehe 1/ 1)</a:t>
            </a:r>
          </a:p>
          <a:p>
            <a:r>
              <a:rPr lang="de-DE" sz="1200" dirty="0" smtClean="0"/>
              <a:t>Betreff: „CR-Bearbeitung abgeschlossen </a:t>
            </a:r>
            <a:r>
              <a:rPr lang="de-DE" sz="1200" i="1" dirty="0" smtClean="0"/>
              <a:t>(CR-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BCB)</a:t>
            </a:r>
            <a:r>
              <a:rPr lang="de-DE" sz="1200" dirty="0" smtClean="0"/>
              <a:t>“</a:t>
            </a:r>
          </a:p>
          <a:p>
            <a:r>
              <a:rPr lang="de-DE" sz="1200" dirty="0" smtClean="0"/>
              <a:t>5 Tage (Mo-Fr) nach letzter Aktivität und 10 Tage (Mo-Fr) nach Eingangsdatum – sofern Status nicht abgeschlossen - </a:t>
            </a:r>
            <a:r>
              <a:rPr lang="de-DE" sz="1200" dirty="0" err="1" smtClean="0"/>
              <a:t>autom</a:t>
            </a:r>
            <a:r>
              <a:rPr lang="de-DE" sz="1200" dirty="0" smtClean="0"/>
              <a:t> </a:t>
            </a:r>
            <a:r>
              <a:rPr lang="de-DE" sz="1200" dirty="0" err="1" smtClean="0"/>
              <a:t>eMail</a:t>
            </a:r>
            <a:r>
              <a:rPr lang="de-DE" sz="1200" dirty="0" smtClean="0"/>
              <a:t> an letzten Bearbeiter (User); Betreff: „</a:t>
            </a:r>
            <a:r>
              <a:rPr lang="de-DE" sz="1200" dirty="0" err="1" smtClean="0"/>
              <a:t>friendly</a:t>
            </a:r>
            <a:r>
              <a:rPr lang="de-DE" sz="1200" dirty="0" smtClean="0"/>
              <a:t> </a:t>
            </a:r>
            <a:r>
              <a:rPr lang="de-DE" sz="1200" dirty="0" err="1" smtClean="0"/>
              <a:t>reminder</a:t>
            </a:r>
            <a:r>
              <a:rPr lang="de-DE" sz="1200" dirty="0" smtClean="0"/>
              <a:t> </a:t>
            </a:r>
            <a:r>
              <a:rPr lang="de-DE" sz="1200" i="1" dirty="0" smtClean="0"/>
              <a:t>(CR-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BCB)</a:t>
            </a:r>
            <a:r>
              <a:rPr lang="de-DE" sz="1200" dirty="0" smtClean="0"/>
              <a:t>“ </a:t>
            </a:r>
            <a:endParaRPr lang="de-DE" sz="120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4788024" y="5517232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588655" y="764704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u="sng" dirty="0" smtClean="0"/>
              <a:t>BCB / KBM / BM</a:t>
            </a:r>
            <a:endParaRPr lang="de-DE" sz="1200" b="1" u="sng" dirty="0"/>
          </a:p>
        </p:txBody>
      </p:sp>
      <p:sp>
        <p:nvSpPr>
          <p:cNvPr id="30" name="Rechteck 29"/>
          <p:cNvSpPr/>
          <p:nvPr/>
        </p:nvSpPr>
        <p:spPr>
          <a:xfrm>
            <a:off x="4677483" y="1148825"/>
            <a:ext cx="1334677" cy="1697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95250">
              <a:buFontTx/>
              <a:buChar char="-"/>
            </a:pPr>
            <a:r>
              <a:rPr lang="de-DE" sz="1200" dirty="0" smtClean="0"/>
              <a:t>Kopfdaten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Status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leistbar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leistbar ab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Anm. BM</a:t>
            </a:r>
          </a:p>
          <a:p>
            <a:pPr marL="95250" indent="-95250">
              <a:buFontTx/>
              <a:buChar char="-"/>
            </a:pPr>
            <a:r>
              <a:rPr lang="de-DE" sz="1200" dirty="0" err="1" smtClean="0"/>
              <a:t>Benachr</a:t>
            </a:r>
            <a:r>
              <a:rPr lang="de-DE" sz="1200" dirty="0" smtClean="0"/>
              <a:t>. an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572000" y="908721"/>
            <a:ext cx="9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(3 / 1)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4657656" y="2829411"/>
            <a:ext cx="3802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Kopfdaten:</a:t>
            </a:r>
          </a:p>
          <a:p>
            <a:r>
              <a:rPr lang="de-DE" sz="1200" b="1" i="1" dirty="0" smtClean="0"/>
              <a:t>Konsolidiert aus Blatt 2 analog heutigem Laufzettel</a:t>
            </a:r>
          </a:p>
          <a:p>
            <a:r>
              <a:rPr lang="de-DE" sz="1200" u="sng" dirty="0" smtClean="0"/>
              <a:t>Status :</a:t>
            </a:r>
          </a:p>
          <a:p>
            <a:r>
              <a:rPr lang="de-DE" sz="1200" dirty="0" smtClean="0"/>
              <a:t>In Bearbeitung  BM, abgeschlossen*</a:t>
            </a:r>
          </a:p>
          <a:p>
            <a:r>
              <a:rPr lang="de-DE" sz="1200" u="sng" dirty="0" smtClean="0"/>
              <a:t>leistbar:</a:t>
            </a:r>
          </a:p>
          <a:p>
            <a:r>
              <a:rPr lang="de-DE" sz="1200" dirty="0" smtClean="0"/>
              <a:t>BM: ja, BM: nein</a:t>
            </a:r>
          </a:p>
          <a:p>
            <a:r>
              <a:rPr lang="de-DE" sz="1200" u="sng" dirty="0" smtClean="0"/>
              <a:t>leistbar ab:</a:t>
            </a:r>
          </a:p>
          <a:p>
            <a:r>
              <a:rPr lang="de-DE" sz="1200" dirty="0" smtClean="0"/>
              <a:t>Datumsfeld (optional; falls Personalstand eine Umsetzung zu einem  definierbaren Zustand zulässt) </a:t>
            </a:r>
          </a:p>
          <a:p>
            <a:r>
              <a:rPr lang="de-DE" sz="1200" u="sng" dirty="0" smtClean="0"/>
              <a:t>Anm. BM:</a:t>
            </a:r>
          </a:p>
          <a:p>
            <a:r>
              <a:rPr lang="de-DE" sz="1200" dirty="0" smtClean="0"/>
              <a:t>Freitext (z.B. Begründung, Risiken)</a:t>
            </a:r>
          </a:p>
          <a:p>
            <a:r>
              <a:rPr lang="de-DE" sz="1200" u="sng" dirty="0" err="1" smtClean="0"/>
              <a:t>Benachr</a:t>
            </a:r>
            <a:r>
              <a:rPr lang="de-DE" sz="1200" u="sng" dirty="0" smtClean="0"/>
              <a:t> an:</a:t>
            </a:r>
          </a:p>
          <a:p>
            <a:r>
              <a:rPr lang="de-DE" sz="1200" dirty="0" smtClean="0"/>
              <a:t>Freie Eingabe </a:t>
            </a:r>
            <a:r>
              <a:rPr lang="de-DE" sz="1200" dirty="0" err="1" smtClean="0"/>
              <a:t>eMail</a:t>
            </a:r>
            <a:r>
              <a:rPr lang="de-DE" sz="1200" dirty="0" smtClean="0"/>
              <a:t>-Adresse und Text</a:t>
            </a:r>
          </a:p>
          <a:p>
            <a:r>
              <a:rPr lang="de-DE" sz="1200" dirty="0" smtClean="0"/>
              <a:t>Betreff: </a:t>
            </a:r>
            <a:r>
              <a:rPr lang="de-DE" sz="1200" i="1" dirty="0" smtClean="0"/>
              <a:t>(CR-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BCB)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6413144" y="1300111"/>
            <a:ext cx="677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172988" y="1268760"/>
            <a:ext cx="178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</a:t>
            </a:r>
            <a:r>
              <a:rPr lang="de-DE" sz="1200" dirty="0" err="1" smtClean="0"/>
              <a:t>utom</a:t>
            </a:r>
            <a:r>
              <a:rPr lang="de-DE" sz="1200" dirty="0" smtClean="0"/>
              <a:t>. </a:t>
            </a:r>
            <a:r>
              <a:rPr lang="de-DE" sz="1200" dirty="0" err="1" smtClean="0"/>
              <a:t>eMail</a:t>
            </a:r>
            <a:r>
              <a:rPr lang="de-DE" sz="1200" dirty="0" smtClean="0"/>
              <a:t> an E2E-PM</a:t>
            </a:r>
          </a:p>
          <a:p>
            <a:r>
              <a:rPr lang="de-DE" sz="1200" dirty="0" smtClean="0"/>
              <a:t>(*bei Status „abgeschlossen“)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404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6744" y="188640"/>
            <a:ext cx="340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CR-Prozess</a:t>
            </a:r>
          </a:p>
          <a:p>
            <a:r>
              <a:rPr lang="de-DE" sz="1400" dirty="0" err="1" smtClean="0"/>
              <a:t>Usecase</a:t>
            </a:r>
            <a:r>
              <a:rPr lang="de-DE" sz="1400" dirty="0" smtClean="0"/>
              <a:t> 1: CR von Mandant an BCB (Seite 3)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484199" y="764704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u="sng" dirty="0" smtClean="0"/>
              <a:t>BCB / PPM / E2E-PM</a:t>
            </a:r>
            <a:endParaRPr lang="de-DE" sz="1200" b="1" u="sng" dirty="0"/>
          </a:p>
        </p:txBody>
      </p:sp>
      <p:sp>
        <p:nvSpPr>
          <p:cNvPr id="30" name="Rechteck 29"/>
          <p:cNvSpPr/>
          <p:nvPr/>
        </p:nvSpPr>
        <p:spPr>
          <a:xfrm>
            <a:off x="553199" y="1155809"/>
            <a:ext cx="1433334" cy="1697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95250">
              <a:buFontTx/>
              <a:buChar char="-"/>
            </a:pPr>
            <a:r>
              <a:rPr lang="de-DE" sz="1200" dirty="0" smtClean="0"/>
              <a:t>Kopfdaten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Status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Anm. COO-SB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Datum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Anm. MC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Datum</a:t>
            </a:r>
          </a:p>
          <a:p>
            <a:pPr marL="95250" indent="-95250">
              <a:buFontTx/>
              <a:buChar char="-"/>
            </a:pPr>
            <a:r>
              <a:rPr lang="de-DE" sz="1200" dirty="0" err="1" smtClean="0"/>
              <a:t>Benachr</a:t>
            </a:r>
            <a:r>
              <a:rPr lang="de-DE" sz="1200" dirty="0" smtClean="0"/>
              <a:t>. an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67544" y="908721"/>
            <a:ext cx="9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(4 / 1)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553200" y="2829411"/>
            <a:ext cx="3010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Kopfdaten:</a:t>
            </a:r>
          </a:p>
          <a:p>
            <a:r>
              <a:rPr lang="de-DE" sz="1200" dirty="0" smtClean="0"/>
              <a:t>Alle Inhalte aus Blatt 3, ohne „</a:t>
            </a:r>
            <a:r>
              <a:rPr lang="de-DE" sz="1200" dirty="0" err="1" smtClean="0"/>
              <a:t>Benachr</a:t>
            </a:r>
            <a:r>
              <a:rPr lang="de-DE" sz="1200" dirty="0" smtClean="0"/>
              <a:t> an“</a:t>
            </a:r>
            <a:endParaRPr lang="de-DE" sz="1200" dirty="0"/>
          </a:p>
          <a:p>
            <a:r>
              <a:rPr lang="de-DE" sz="1200" u="sng" dirty="0" smtClean="0"/>
              <a:t>Status:</a:t>
            </a:r>
          </a:p>
          <a:p>
            <a:r>
              <a:rPr lang="de-DE" sz="1200" dirty="0" smtClean="0"/>
              <a:t>In Bearbeitung E2E-PM, an COO-SB, an MC, COO-SB genehmigt, COO-SB abgelehnt, MC genehmigt, MC abgelehnt, COO-SB/MC nicht erforderlich</a:t>
            </a:r>
          </a:p>
          <a:p>
            <a:r>
              <a:rPr lang="de-DE" sz="1200" u="sng" dirty="0" smtClean="0"/>
              <a:t>Anm. COO-SB:</a:t>
            </a:r>
          </a:p>
          <a:p>
            <a:r>
              <a:rPr lang="de-DE" sz="1200" dirty="0" smtClean="0"/>
              <a:t>Freitext</a:t>
            </a:r>
          </a:p>
          <a:p>
            <a:r>
              <a:rPr lang="de-DE" sz="1200" u="sng" dirty="0" smtClean="0"/>
              <a:t>Datum:</a:t>
            </a:r>
          </a:p>
          <a:p>
            <a:r>
              <a:rPr lang="de-DE" sz="1200" dirty="0" smtClean="0"/>
              <a:t>Datumsfeld (Tag der Sitzung)</a:t>
            </a:r>
          </a:p>
          <a:p>
            <a:r>
              <a:rPr lang="de-DE" sz="1200" u="sng" dirty="0" smtClean="0"/>
              <a:t>Anm. MC:</a:t>
            </a:r>
          </a:p>
          <a:p>
            <a:r>
              <a:rPr lang="de-DE" sz="1200" dirty="0" smtClean="0"/>
              <a:t>Freitext</a:t>
            </a:r>
          </a:p>
          <a:p>
            <a:r>
              <a:rPr lang="de-DE" sz="1200" u="sng" dirty="0" smtClean="0"/>
              <a:t>Datum:</a:t>
            </a:r>
          </a:p>
          <a:p>
            <a:r>
              <a:rPr lang="de-DE" sz="1200" dirty="0" smtClean="0"/>
              <a:t>Datumsfeld (Tag der Sitzung)</a:t>
            </a:r>
          </a:p>
          <a:p>
            <a:r>
              <a:rPr lang="de-DE" sz="1200" u="sng" dirty="0" err="1" smtClean="0"/>
              <a:t>Benachr</a:t>
            </a:r>
            <a:r>
              <a:rPr lang="de-DE" sz="1200" u="sng" dirty="0" smtClean="0"/>
              <a:t>. </a:t>
            </a:r>
            <a:r>
              <a:rPr lang="de-DE" sz="1200" u="sng" dirty="0"/>
              <a:t>a</a:t>
            </a:r>
            <a:r>
              <a:rPr lang="de-DE" sz="1200" u="sng" dirty="0" smtClean="0"/>
              <a:t>n:</a:t>
            </a:r>
          </a:p>
          <a:p>
            <a:r>
              <a:rPr lang="de-DE" sz="1200" dirty="0" smtClean="0"/>
              <a:t>Freie Eingabe </a:t>
            </a:r>
            <a:r>
              <a:rPr lang="de-DE" sz="1200" dirty="0" err="1" smtClean="0"/>
              <a:t>eMail</a:t>
            </a:r>
            <a:r>
              <a:rPr lang="de-DE" sz="1200" dirty="0" smtClean="0"/>
              <a:t>-Adresse und Text; Betreff: </a:t>
            </a:r>
            <a:r>
              <a:rPr lang="de-DE" sz="1200" i="1" dirty="0" smtClean="0"/>
              <a:t>(CR-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BCB)</a:t>
            </a:r>
          </a:p>
          <a:p>
            <a:endParaRPr lang="de-DE" sz="1200" dirty="0" smtClean="0"/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2308688" y="1300111"/>
            <a:ext cx="677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068532" y="1255113"/>
            <a:ext cx="1999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</a:t>
            </a:r>
            <a:r>
              <a:rPr lang="de-DE" sz="1200" dirty="0" err="1" smtClean="0"/>
              <a:t>utom</a:t>
            </a:r>
            <a:r>
              <a:rPr lang="de-DE" sz="1200" dirty="0" smtClean="0"/>
              <a:t>. </a:t>
            </a:r>
            <a:r>
              <a:rPr lang="de-DE" sz="1200" dirty="0" err="1" smtClean="0"/>
              <a:t>eMail</a:t>
            </a:r>
            <a:r>
              <a:rPr lang="de-DE" sz="1200" dirty="0" smtClean="0"/>
              <a:t> an KAM / MS (</a:t>
            </a:r>
            <a:r>
              <a:rPr lang="de-DE" sz="1200" dirty="0" err="1" smtClean="0"/>
              <a:t>eMail</a:t>
            </a:r>
            <a:r>
              <a:rPr lang="de-DE" sz="1200" dirty="0" smtClean="0"/>
              <a:t>-Adressen </a:t>
            </a:r>
            <a:r>
              <a:rPr lang="de-DE" sz="1200" dirty="0" err="1" smtClean="0"/>
              <a:t>tbd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Bei Status: „MC genehmigt“, „MC abgelehnt“, COO-SB/MC nicht erforderlich“</a:t>
            </a:r>
          </a:p>
          <a:p>
            <a:r>
              <a:rPr lang="de-DE" sz="1200" dirty="0" smtClean="0"/>
              <a:t>Betreff: „</a:t>
            </a:r>
            <a:r>
              <a:rPr lang="de-DE" sz="1200" i="1" dirty="0" smtClean="0"/>
              <a:t>(Status) + (CR-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BCB)</a:t>
            </a:r>
            <a:r>
              <a:rPr lang="de-DE" sz="1200" dirty="0" smtClean="0"/>
              <a:t>“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4516647" y="764704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u="sng" dirty="0" smtClean="0"/>
              <a:t>BCB / KBM / KAM</a:t>
            </a:r>
            <a:endParaRPr lang="de-DE" sz="1200" b="1" u="sng" dirty="0"/>
          </a:p>
        </p:txBody>
      </p:sp>
      <p:sp>
        <p:nvSpPr>
          <p:cNvPr id="19" name="Rechteck 18"/>
          <p:cNvSpPr/>
          <p:nvPr/>
        </p:nvSpPr>
        <p:spPr>
          <a:xfrm>
            <a:off x="4585647" y="1155809"/>
            <a:ext cx="1426513" cy="1697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5250" indent="-95250">
              <a:buFontTx/>
              <a:buChar char="-"/>
            </a:pPr>
            <a:r>
              <a:rPr lang="de-DE" sz="1200" dirty="0" smtClean="0"/>
              <a:t>Kopfdaten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Status</a:t>
            </a:r>
          </a:p>
          <a:p>
            <a:pPr marL="95250" indent="-95250">
              <a:buFontTx/>
              <a:buChar char="-"/>
            </a:pPr>
            <a:r>
              <a:rPr lang="de-DE" sz="1200" dirty="0" smtClean="0"/>
              <a:t>Angebotsdaten</a:t>
            </a:r>
          </a:p>
          <a:p>
            <a:pPr marL="95250" indent="-95250">
              <a:buFontTx/>
              <a:buChar char="-"/>
            </a:pPr>
            <a:r>
              <a:rPr lang="de-DE" sz="1200" dirty="0" err="1" smtClean="0"/>
              <a:t>Basket</a:t>
            </a:r>
            <a:endParaRPr lang="de-DE" sz="1200" dirty="0" smtClean="0"/>
          </a:p>
          <a:p>
            <a:pPr marL="95250" indent="-95250">
              <a:buFontTx/>
              <a:buChar char="-"/>
            </a:pPr>
            <a:r>
              <a:rPr lang="de-DE" sz="1200" dirty="0" smtClean="0"/>
              <a:t>Euro </a:t>
            </a:r>
            <a:r>
              <a:rPr lang="de-DE" sz="1200" dirty="0" err="1" smtClean="0"/>
              <a:t>Basket</a:t>
            </a:r>
            <a:endParaRPr lang="de-DE" sz="1200" dirty="0" smtClean="0"/>
          </a:p>
          <a:p>
            <a:pPr marL="95250" indent="-95250">
              <a:buFontTx/>
              <a:buChar char="-"/>
            </a:pPr>
            <a:r>
              <a:rPr lang="de-DE" sz="1200" dirty="0" smtClean="0"/>
              <a:t>Anm. KAM</a:t>
            </a:r>
          </a:p>
          <a:p>
            <a:pPr marL="95250" indent="-95250">
              <a:buFontTx/>
              <a:buChar char="-"/>
            </a:pPr>
            <a:r>
              <a:rPr lang="de-DE" sz="1200" dirty="0" err="1" smtClean="0"/>
              <a:t>Benachr</a:t>
            </a:r>
            <a:r>
              <a:rPr lang="de-DE" sz="1200" dirty="0" smtClean="0"/>
              <a:t>. an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499992" y="908721"/>
            <a:ext cx="9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(5 / 1)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4585648" y="2839288"/>
            <a:ext cx="3226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Kopfdaten:</a:t>
            </a:r>
          </a:p>
          <a:p>
            <a:r>
              <a:rPr lang="de-DE" sz="1200" dirty="0"/>
              <a:t>w</a:t>
            </a:r>
            <a:r>
              <a:rPr lang="de-DE" sz="1200" dirty="0" smtClean="0"/>
              <a:t>ie Kopfzeile Blatt 4, zusätzlich Status aus Blatt 4</a:t>
            </a:r>
            <a:endParaRPr lang="de-DE" sz="1200" dirty="0"/>
          </a:p>
          <a:p>
            <a:r>
              <a:rPr lang="de-DE" sz="1200" u="sng" dirty="0" smtClean="0"/>
              <a:t>Status:</a:t>
            </a:r>
          </a:p>
          <a:p>
            <a:r>
              <a:rPr lang="de-DE" sz="1200" dirty="0" smtClean="0"/>
              <a:t>In Bearbeitung KAM, Angebot an Mandant, Angebot angenommen, Angebot abgelehnt, Rückfrage an PPM, Rückfrage an Mandant, Rückfrage an BM, CR umgesetzt </a:t>
            </a:r>
          </a:p>
          <a:p>
            <a:r>
              <a:rPr lang="de-DE" sz="1200" u="sng" dirty="0" smtClean="0"/>
              <a:t>Angebotsdaten:</a:t>
            </a:r>
          </a:p>
          <a:p>
            <a:r>
              <a:rPr lang="de-DE" sz="1200" dirty="0" err="1"/>
              <a:t>t</a:t>
            </a:r>
            <a:r>
              <a:rPr lang="de-DE" sz="1200" dirty="0" err="1" smtClean="0"/>
              <a:t>bd</a:t>
            </a:r>
            <a:r>
              <a:rPr lang="de-DE" sz="1200" dirty="0" smtClean="0"/>
              <a:t>, da mandantenspezifisch aus Vertrag</a:t>
            </a:r>
          </a:p>
          <a:p>
            <a:r>
              <a:rPr lang="de-DE" sz="1200" dirty="0" smtClean="0"/>
              <a:t>Vorschlag: Struktur analog Aufwandsdaten aus PPM, aber mit anderen Verrechnungssätzen</a:t>
            </a:r>
          </a:p>
          <a:p>
            <a:r>
              <a:rPr lang="de-DE" sz="1200" u="sng" dirty="0" err="1" smtClean="0"/>
              <a:t>Basket</a:t>
            </a:r>
            <a:r>
              <a:rPr lang="de-DE" sz="1200" u="sng" dirty="0" smtClean="0"/>
              <a:t>:</a:t>
            </a:r>
          </a:p>
          <a:p>
            <a:r>
              <a:rPr lang="de-DE" sz="1200" dirty="0"/>
              <a:t>j</a:t>
            </a:r>
            <a:r>
              <a:rPr lang="de-DE" sz="1200" dirty="0" smtClean="0"/>
              <a:t>a, nein, teilweise</a:t>
            </a:r>
          </a:p>
          <a:p>
            <a:r>
              <a:rPr lang="de-DE" sz="1200" u="sng" dirty="0" smtClean="0"/>
              <a:t>Euro </a:t>
            </a:r>
            <a:r>
              <a:rPr lang="de-DE" sz="1200" u="sng" dirty="0" err="1" smtClean="0"/>
              <a:t>Basket</a:t>
            </a:r>
            <a:r>
              <a:rPr lang="de-DE" sz="1200" u="sng" dirty="0" smtClean="0"/>
              <a:t>:</a:t>
            </a:r>
          </a:p>
          <a:p>
            <a:r>
              <a:rPr lang="de-DE" sz="1200" dirty="0" smtClean="0"/>
              <a:t>Betragsfeld</a:t>
            </a:r>
          </a:p>
          <a:p>
            <a:r>
              <a:rPr lang="de-DE" sz="1200" u="sng" dirty="0" smtClean="0"/>
              <a:t>Anm. KAM:</a:t>
            </a:r>
          </a:p>
          <a:p>
            <a:r>
              <a:rPr lang="de-DE" sz="1200" dirty="0" smtClean="0"/>
              <a:t>Freitext, z.B. bei Aufteilung </a:t>
            </a:r>
            <a:r>
              <a:rPr lang="de-DE" sz="1200" dirty="0" err="1" smtClean="0"/>
              <a:t>Basket</a:t>
            </a:r>
            <a:endParaRPr lang="de-DE" sz="1200" dirty="0" smtClean="0"/>
          </a:p>
          <a:p>
            <a:r>
              <a:rPr lang="de-DE" sz="1200" u="sng" dirty="0" err="1" smtClean="0"/>
              <a:t>Benachr</a:t>
            </a:r>
            <a:r>
              <a:rPr lang="de-DE" sz="1200" u="sng" dirty="0" smtClean="0"/>
              <a:t>. </a:t>
            </a:r>
            <a:r>
              <a:rPr lang="de-DE" sz="1200" u="sng" dirty="0"/>
              <a:t>a</a:t>
            </a:r>
            <a:r>
              <a:rPr lang="de-DE" sz="1200" u="sng" dirty="0" smtClean="0"/>
              <a:t>n:</a:t>
            </a:r>
          </a:p>
          <a:p>
            <a:r>
              <a:rPr lang="de-DE" sz="1200" dirty="0" smtClean="0"/>
              <a:t>Freie Eingabe </a:t>
            </a:r>
            <a:r>
              <a:rPr lang="de-DE" sz="1200" dirty="0" err="1" smtClean="0"/>
              <a:t>eMail</a:t>
            </a:r>
            <a:r>
              <a:rPr lang="de-DE" sz="1200" dirty="0" smtClean="0"/>
              <a:t>-Adresse und Text; Betreff: </a:t>
            </a:r>
            <a:r>
              <a:rPr lang="de-DE" sz="1200" i="1" dirty="0" smtClean="0"/>
              <a:t>(CR-</a:t>
            </a:r>
            <a:r>
              <a:rPr lang="de-DE" sz="1200" i="1" dirty="0" err="1" smtClean="0"/>
              <a:t>Nr</a:t>
            </a:r>
            <a:r>
              <a:rPr lang="de-DE" sz="1200" i="1" dirty="0" smtClean="0"/>
              <a:t> BCB)</a:t>
            </a:r>
          </a:p>
          <a:p>
            <a:endParaRPr lang="de-DE" sz="1200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516216" y="1135186"/>
            <a:ext cx="762933" cy="32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Angebot</a:t>
            </a:r>
            <a:endParaRPr lang="de-DE" sz="1200" dirty="0"/>
          </a:p>
        </p:txBody>
      </p:sp>
      <p:cxnSp>
        <p:nvCxnSpPr>
          <p:cNvPr id="5" name="Gerade Verbindung mit Pfeil 4"/>
          <p:cNvCxnSpPr>
            <a:stCxn id="24" idx="3"/>
          </p:cNvCxnSpPr>
          <p:nvPr/>
        </p:nvCxnSpPr>
        <p:spPr>
          <a:xfrm>
            <a:off x="7279149" y="1300111"/>
            <a:ext cx="821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7417650" y="764704"/>
            <a:ext cx="77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u="sng" dirty="0" smtClean="0"/>
              <a:t>Mandant</a:t>
            </a:r>
            <a:endParaRPr lang="de-DE" sz="1200" b="1" u="sng" dirty="0"/>
          </a:p>
        </p:txBody>
      </p:sp>
    </p:spTree>
    <p:extLst>
      <p:ext uri="{BB962C8B-B14F-4D97-AF65-F5344CB8AC3E}">
        <p14:creationId xmlns:p14="http://schemas.microsoft.com/office/powerpoint/2010/main" val="95182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6744" y="457508"/>
            <a:ext cx="198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CR-Prozess</a:t>
            </a:r>
          </a:p>
          <a:p>
            <a:r>
              <a:rPr lang="de-DE" sz="1400" dirty="0" err="1" smtClean="0"/>
              <a:t>Reportinganforderungen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6744" y="1340768"/>
            <a:ext cx="7735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Dashboard</a:t>
            </a:r>
          </a:p>
          <a:p>
            <a:r>
              <a:rPr lang="de-DE" sz="1200" dirty="0" smtClean="0"/>
              <a:t>Anzeige der 6 „Bearbeitungsschritte“ und der jeweiligen möglichen </a:t>
            </a:r>
            <a:r>
              <a:rPr lang="de-DE" sz="1200" dirty="0" err="1" smtClean="0"/>
              <a:t>Stati</a:t>
            </a:r>
            <a:r>
              <a:rPr lang="de-DE" sz="1200" dirty="0" smtClean="0"/>
              <a:t> (bei 2/1 für PPM: Einzelauswertung der 5 Teams sowie Summenanzeige für PPM) </a:t>
            </a:r>
          </a:p>
          <a:p>
            <a:r>
              <a:rPr lang="de-DE" sz="1200" dirty="0" smtClean="0"/>
              <a:t>Dahinter Auswertung der im jeweiligen Status befindlichen CRs (Anzahl; sowie Summe der insges. Im Bearbeitungsschritt befindlichen CRs)</a:t>
            </a:r>
          </a:p>
          <a:p>
            <a:r>
              <a:rPr lang="de-DE" sz="1200" dirty="0" smtClean="0"/>
              <a:t>Davon: älter als 5 Tage (Mo-Fr) nach letzter Aktivität, 10 Tage (Mo-Fr) nach Eingang</a:t>
            </a:r>
          </a:p>
          <a:p>
            <a:endParaRPr lang="de-DE" sz="1200" dirty="0" smtClean="0"/>
          </a:p>
          <a:p>
            <a:r>
              <a:rPr lang="de-DE" sz="1200" u="sng" dirty="0" smtClean="0"/>
              <a:t>Report der Einzel-CRs</a:t>
            </a:r>
          </a:p>
          <a:p>
            <a:r>
              <a:rPr lang="de-DE" sz="1200" dirty="0" smtClean="0"/>
              <a:t>Zu jedem CR sind folgende Daten auszuwerten (tabellarisch):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Kopfdaten aus Blatt 3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Status aus jedem Blatt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Letzter Bearbeiter (User)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Datum letzte Änderung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Kennzeichnung älter 5 / 10 Tage (Kriterien siehe Dashboard)</a:t>
            </a:r>
          </a:p>
          <a:p>
            <a:r>
              <a:rPr lang="de-DE" sz="1200" dirty="0" smtClean="0"/>
              <a:t>(Erweiterung des Reports um zusätzliche Datenfelder oder Streichen von Datenfeldern aus dem Report muss durch den Administrator möglich sein) </a:t>
            </a:r>
          </a:p>
          <a:p>
            <a:r>
              <a:rPr lang="de-DE" sz="1200" dirty="0" smtClean="0"/>
              <a:t>Über alle Spalten muss ein Filter gesetzt werden können</a:t>
            </a:r>
          </a:p>
          <a:p>
            <a:r>
              <a:rPr lang="de-DE" sz="1200" dirty="0" smtClean="0"/>
              <a:t>Der Report muss nach Excel exportierbar sein</a:t>
            </a:r>
          </a:p>
        </p:txBody>
      </p:sp>
    </p:spTree>
    <p:extLst>
      <p:ext uri="{BB962C8B-B14F-4D97-AF65-F5344CB8AC3E}">
        <p14:creationId xmlns:p14="http://schemas.microsoft.com/office/powerpoint/2010/main" val="41487150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Microsoft Office PowerPoint</Application>
  <PresentationFormat>Bildschirmpräsentation (4:3)</PresentationFormat>
  <Paragraphs>210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33</cp:revision>
  <dcterms:created xsi:type="dcterms:W3CDTF">2015-03-08T17:00:51Z</dcterms:created>
  <dcterms:modified xsi:type="dcterms:W3CDTF">2015-03-08T21:14:12Z</dcterms:modified>
</cp:coreProperties>
</file>