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4"/>
  </p:notesMasterIdLst>
  <p:sldIdLst>
    <p:sldId id="256" r:id="rId2"/>
    <p:sldId id="257" r:id="rId3"/>
    <p:sldId id="259" r:id="rId4"/>
    <p:sldId id="275" r:id="rId5"/>
    <p:sldId id="260" r:id="rId6"/>
    <p:sldId id="268" r:id="rId7"/>
    <p:sldId id="277" r:id="rId8"/>
    <p:sldId id="273" r:id="rId9"/>
    <p:sldId id="272" r:id="rId10"/>
    <p:sldId id="270" r:id="rId11"/>
    <p:sldId id="278"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5781" autoAdjust="0"/>
  </p:normalViewPr>
  <p:slideViewPr>
    <p:cSldViewPr snapToGrid="0">
      <p:cViewPr varScale="1">
        <p:scale>
          <a:sx n="87" d="100"/>
          <a:sy n="87" d="100"/>
        </p:scale>
        <p:origin x="1476"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1FC710-0F2E-44C1-AB8E-14CD6404A2B4}" type="datetimeFigureOut">
              <a:rPr lang="en-US" smtClean="0"/>
              <a:t>5/16/2025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CBBB69-4572-45DB-B2A5-EEA188F2DB3E}" type="slidenum">
              <a:rPr lang="en-US" smtClean="0"/>
              <a:t>‹#›</a:t>
            </a:fld>
            <a:endParaRPr lang="en-US"/>
          </a:p>
        </p:txBody>
      </p:sp>
    </p:spTree>
    <p:extLst>
      <p:ext uri="{BB962C8B-B14F-4D97-AF65-F5344CB8AC3E}">
        <p14:creationId xmlns:p14="http://schemas.microsoft.com/office/powerpoint/2010/main" val="40569993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kern="1200" dirty="0" smtClean="0">
                <a:solidFill>
                  <a:schemeClr val="tx1"/>
                </a:solidFill>
                <a:latin typeface="+mn-lt"/>
                <a:ea typeface="+mn-ea"/>
                <a:cs typeface="+mn-cs"/>
              </a:rPr>
              <a:t>Создание элементов растительности</a:t>
            </a:r>
            <a:r>
              <a:rPr lang="ru-RU" sz="1200" kern="1200" baseline="0" dirty="0" smtClean="0">
                <a:solidFill>
                  <a:schemeClr val="tx1"/>
                </a:solidFill>
                <a:latin typeface="+mn-lt"/>
                <a:ea typeface="+mn-ea"/>
                <a:cs typeface="+mn-cs"/>
              </a:rPr>
              <a:t> </a:t>
            </a:r>
            <a:r>
              <a:rPr lang="ru-RU" sz="1200" kern="1200" dirty="0" smtClean="0">
                <a:solidFill>
                  <a:schemeClr val="tx1"/>
                </a:solidFill>
                <a:effectLst/>
                <a:latin typeface="+mn-lt"/>
                <a:ea typeface="+mn-ea"/>
                <a:cs typeface="+mn-cs"/>
              </a:rPr>
              <a:t>в компьютерной графике</a:t>
            </a:r>
            <a:r>
              <a:rPr lang="ru-RU" sz="1200" kern="1200" dirty="0" smtClean="0">
                <a:solidFill>
                  <a:schemeClr val="tx1"/>
                </a:solidFill>
                <a:latin typeface="+mn-lt"/>
                <a:ea typeface="+mn-ea"/>
                <a:cs typeface="+mn-cs"/>
              </a:rPr>
              <a:t> представляет собой сложную задачу, обусловленную необходимостью обработки больших массивов объектов в ограниченном пространстве сцены. </a:t>
            </a:r>
          </a:p>
          <a:p>
            <a:pPr marL="0" indent="0">
              <a:buNone/>
            </a:pPr>
            <a:r>
              <a:rPr lang="ru-RU" sz="1200" kern="1200" dirty="0" smtClean="0">
                <a:solidFill>
                  <a:schemeClr val="tx1"/>
                </a:solidFill>
                <a:latin typeface="+mn-lt"/>
                <a:ea typeface="+mn-ea"/>
                <a:cs typeface="+mn-cs"/>
              </a:rPr>
              <a:t>Исследование посвящено анализу современных методов и особенностей рендеринга объектов растительности в </a:t>
            </a:r>
            <a:r>
              <a:rPr lang="ru-RU" sz="1200" kern="1200" dirty="0" err="1" smtClean="0">
                <a:solidFill>
                  <a:schemeClr val="tx1"/>
                </a:solidFill>
                <a:latin typeface="+mn-lt"/>
                <a:ea typeface="+mn-ea"/>
                <a:cs typeface="+mn-cs"/>
              </a:rPr>
              <a:t>Unreal</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Engine</a:t>
            </a:r>
            <a:r>
              <a:rPr lang="ru-RU" sz="1200" kern="1200" dirty="0" smtClean="0">
                <a:solidFill>
                  <a:schemeClr val="tx1"/>
                </a:solidFill>
                <a:latin typeface="+mn-lt"/>
                <a:ea typeface="+mn-ea"/>
                <a:cs typeface="+mn-cs"/>
              </a:rPr>
              <a:t> 5.</a:t>
            </a:r>
          </a:p>
          <a:p>
            <a:pPr marL="0" indent="0">
              <a:buNone/>
            </a:pPr>
            <a:r>
              <a:rPr lang="ru-RU" sz="1200" kern="1200" dirty="0" smtClean="0">
                <a:solidFill>
                  <a:schemeClr val="tx1"/>
                </a:solidFill>
                <a:latin typeface="+mn-lt"/>
                <a:ea typeface="+mn-ea"/>
                <a:cs typeface="+mn-cs"/>
              </a:rPr>
              <a:t>В процессе были поставлены следующие задачи:</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Проанализировать систему обработки полупрозрачных текстур</a:t>
            </a:r>
            <a:r>
              <a:rPr lang="en-US" sz="1200" kern="1200" dirty="0" smtClean="0">
                <a:solidFill>
                  <a:schemeClr val="tx1"/>
                </a:solidFill>
                <a:latin typeface="+mn-lt"/>
                <a:ea typeface="+mn-ea"/>
                <a:cs typeface="+mn-cs"/>
              </a:rPr>
              <a:t>;</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Разобрать методы разрешения избыточной отрисовки</a:t>
            </a:r>
            <a:r>
              <a:rPr lang="en-US" sz="1200" kern="1200" dirty="0" smtClean="0">
                <a:solidFill>
                  <a:schemeClr val="tx1"/>
                </a:solidFill>
                <a:latin typeface="+mn-lt"/>
                <a:ea typeface="+mn-ea"/>
                <a:cs typeface="+mn-cs"/>
              </a:rPr>
              <a:t>;</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Исследовать особенности анимации деревьев</a:t>
            </a:r>
            <a:r>
              <a:rPr lang="en-US" sz="1200" kern="1200" dirty="0" smtClean="0">
                <a:solidFill>
                  <a:schemeClr val="tx1"/>
                </a:solidFill>
                <a:latin typeface="+mn-lt"/>
                <a:ea typeface="+mn-ea"/>
                <a:cs typeface="+mn-cs"/>
              </a:rPr>
              <a:t>;</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Изучить причины световых артефактов в итоговом рендере</a:t>
            </a:r>
            <a:r>
              <a:rPr lang="en-US" sz="1200" kern="1200" dirty="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2</a:t>
            </a:fld>
            <a:endParaRPr lang="en-US"/>
          </a:p>
        </p:txBody>
      </p:sp>
    </p:spTree>
    <p:extLst>
      <p:ext uri="{BB962C8B-B14F-4D97-AF65-F5344CB8AC3E}">
        <p14:creationId xmlns:p14="http://schemas.microsoft.com/office/powerpoint/2010/main" val="17182238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000" kern="1200" dirty="0" smtClean="0">
                <a:solidFill>
                  <a:schemeClr val="tx1"/>
                </a:solidFill>
                <a:latin typeface="+mn-lt"/>
                <a:ea typeface="+mn-ea"/>
                <a:cs typeface="+mn-cs"/>
              </a:rPr>
              <a:t>Решения: </a:t>
            </a:r>
          </a:p>
          <a:p>
            <a:pPr marL="171450" lvl="0" indent="-171450">
              <a:buFont typeface="Arial" panose="020B0604020202020204" pitchFamily="34" charset="0"/>
              <a:buChar char="•"/>
            </a:pPr>
            <a:r>
              <a:rPr lang="ru-RU" sz="1000" kern="1200" dirty="0" smtClean="0">
                <a:solidFill>
                  <a:schemeClr val="tx1"/>
                </a:solidFill>
                <a:latin typeface="+mn-lt"/>
                <a:ea typeface="+mn-ea"/>
                <a:cs typeface="+mn-cs"/>
              </a:rPr>
              <a:t>Решение первых двух проблем связано с устранением ошибок в порядке рендеринга пересекающихся объектов, в частности, посредством настройки параметров смещения глубины (</a:t>
            </a:r>
            <a:r>
              <a:rPr lang="ru-RU" sz="1000" kern="1200" dirty="0" err="1" smtClean="0">
                <a:solidFill>
                  <a:schemeClr val="tx1"/>
                </a:solidFill>
                <a:latin typeface="+mn-lt"/>
                <a:ea typeface="+mn-ea"/>
                <a:cs typeface="+mn-cs"/>
              </a:rPr>
              <a:t>Depth</a:t>
            </a:r>
            <a:r>
              <a:rPr lang="ru-RU" sz="1000" kern="1200" dirty="0" smtClean="0">
                <a:solidFill>
                  <a:schemeClr val="tx1"/>
                </a:solidFill>
                <a:latin typeface="+mn-lt"/>
                <a:ea typeface="+mn-ea"/>
                <a:cs typeface="+mn-cs"/>
              </a:rPr>
              <a:t> </a:t>
            </a:r>
            <a:r>
              <a:rPr lang="ru-RU" sz="1000" kern="1200" dirty="0" err="1" smtClean="0">
                <a:solidFill>
                  <a:schemeClr val="tx1"/>
                </a:solidFill>
                <a:latin typeface="+mn-lt"/>
                <a:ea typeface="+mn-ea"/>
                <a:cs typeface="+mn-cs"/>
              </a:rPr>
              <a:t>Bias</a:t>
            </a:r>
            <a:r>
              <a:rPr lang="ru-RU" sz="1000" kern="1200" dirty="0" smtClean="0">
                <a:solidFill>
                  <a:schemeClr val="tx1"/>
                </a:solidFill>
                <a:latin typeface="+mn-lt"/>
                <a:ea typeface="+mn-ea"/>
                <a:cs typeface="+mn-cs"/>
              </a:rPr>
              <a:t>). </a:t>
            </a:r>
          </a:p>
          <a:p>
            <a:pPr marL="171450" lvl="0" indent="-171450">
              <a:buFont typeface="Arial" panose="020B0604020202020204" pitchFamily="34" charset="0"/>
              <a:buChar char="•"/>
            </a:pPr>
            <a:r>
              <a:rPr lang="ru-RU" sz="1000" kern="1200" dirty="0" smtClean="0">
                <a:solidFill>
                  <a:schemeClr val="tx1"/>
                </a:solidFill>
                <a:latin typeface="+mn-lt"/>
                <a:ea typeface="+mn-ea"/>
                <a:cs typeface="+mn-cs"/>
              </a:rPr>
              <a:t>Третья проблема обусловлена ограничениями технологии </a:t>
            </a:r>
            <a:r>
              <a:rPr lang="ru-RU" sz="1000" kern="1200" dirty="0" err="1" smtClean="0">
                <a:solidFill>
                  <a:schemeClr val="tx1"/>
                </a:solidFill>
                <a:latin typeface="+mn-lt"/>
                <a:ea typeface="+mn-ea"/>
                <a:cs typeface="+mn-cs"/>
              </a:rPr>
              <a:t>Lumen</a:t>
            </a:r>
            <a:r>
              <a:rPr lang="ru-RU" sz="1000" kern="1200" dirty="0" smtClean="0">
                <a:solidFill>
                  <a:schemeClr val="tx1"/>
                </a:solidFill>
                <a:latin typeface="+mn-lt"/>
                <a:ea typeface="+mn-ea"/>
                <a:cs typeface="+mn-cs"/>
              </a:rPr>
              <a:t>, и ее устранение требует снижения вычислительной нагрузки, например, за счет уменьшения количества объектов или интенсивности их анимации.</a:t>
            </a:r>
          </a:p>
          <a:p>
            <a:pPr marL="171450" lvl="0" indent="-171450">
              <a:buFont typeface="Arial" panose="020B0604020202020204" pitchFamily="34" charset="0"/>
              <a:buChar char="•"/>
            </a:pPr>
            <a:endParaRPr lang="ru-RU" sz="10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11</a:t>
            </a:fld>
            <a:endParaRPr lang="en-US"/>
          </a:p>
        </p:txBody>
      </p:sp>
    </p:spTree>
    <p:extLst>
      <p:ext uri="{BB962C8B-B14F-4D97-AF65-F5344CB8AC3E}">
        <p14:creationId xmlns:p14="http://schemas.microsoft.com/office/powerpoint/2010/main" val="17205297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200" kern="1200" dirty="0" smtClean="0">
                <a:solidFill>
                  <a:schemeClr val="tx1"/>
                </a:solidFill>
                <a:latin typeface="+mn-lt"/>
                <a:ea typeface="+mn-ea"/>
                <a:cs typeface="+mn-cs"/>
              </a:rPr>
              <a:t>В рамках работы были проанализированы следующие проблемы, связанные с рендерингом объектов растительности в </a:t>
            </a:r>
            <a:r>
              <a:rPr lang="ru-RU" sz="1200" kern="1200" dirty="0" err="1" smtClean="0">
                <a:solidFill>
                  <a:schemeClr val="tx1"/>
                </a:solidFill>
                <a:latin typeface="+mn-lt"/>
                <a:ea typeface="+mn-ea"/>
                <a:cs typeface="+mn-cs"/>
              </a:rPr>
              <a:t>Unreal</a:t>
            </a:r>
            <a:r>
              <a:rPr lang="ru-RU" sz="1200" kern="1200" dirty="0" smtClean="0">
                <a:solidFill>
                  <a:schemeClr val="tx1"/>
                </a:solidFill>
                <a:latin typeface="+mn-lt"/>
                <a:ea typeface="+mn-ea"/>
                <a:cs typeface="+mn-cs"/>
              </a:rPr>
              <a:t> </a:t>
            </a:r>
            <a:r>
              <a:rPr lang="ru-RU" sz="1200" kern="1200" dirty="0" err="1" smtClean="0">
                <a:solidFill>
                  <a:schemeClr val="tx1"/>
                </a:solidFill>
                <a:latin typeface="+mn-lt"/>
                <a:ea typeface="+mn-ea"/>
                <a:cs typeface="+mn-cs"/>
              </a:rPr>
              <a:t>Engine</a:t>
            </a:r>
            <a:r>
              <a:rPr lang="ru-RU" sz="1200" kern="1200" dirty="0" smtClean="0">
                <a:solidFill>
                  <a:schemeClr val="tx1"/>
                </a:solidFill>
                <a:latin typeface="+mn-lt"/>
                <a:ea typeface="+mn-ea"/>
                <a:cs typeface="+mn-cs"/>
              </a:rPr>
              <a:t> 5:</a:t>
            </a:r>
            <a:endParaRPr lang="en-US" sz="1200" kern="1200" dirty="0" smtClean="0">
              <a:solidFill>
                <a:schemeClr val="tx1"/>
              </a:solidFill>
              <a:latin typeface="+mn-lt"/>
              <a:ea typeface="+mn-ea"/>
              <a:cs typeface="+mn-cs"/>
            </a:endParaRP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обработка полупрозрачных объектов</a:t>
            </a:r>
            <a:r>
              <a:rPr lang="en-US" sz="1200" kern="1200" dirty="0" smtClean="0">
                <a:solidFill>
                  <a:schemeClr val="tx1"/>
                </a:solidFill>
                <a:latin typeface="+mn-lt"/>
                <a:ea typeface="+mn-ea"/>
                <a:cs typeface="+mn-cs"/>
              </a:rPr>
              <a:t>;</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избыточная отрисовка</a:t>
            </a:r>
            <a:r>
              <a:rPr lang="en-US" sz="1200" kern="1200" dirty="0" smtClean="0">
                <a:solidFill>
                  <a:schemeClr val="tx1"/>
                </a:solidFill>
                <a:latin typeface="+mn-lt"/>
                <a:ea typeface="+mn-ea"/>
                <a:cs typeface="+mn-cs"/>
              </a:rPr>
              <a:t>;</a:t>
            </a:r>
            <a:endParaRPr lang="ru-RU" sz="1200" kern="1200" dirty="0" smtClean="0">
              <a:solidFill>
                <a:schemeClr val="tx1"/>
              </a:solidFill>
              <a:latin typeface="+mn-lt"/>
              <a:ea typeface="+mn-ea"/>
              <a:cs typeface="+mn-cs"/>
            </a:endParaRP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оптимизация анимационных циклов</a:t>
            </a:r>
            <a:r>
              <a:rPr lang="en-US" sz="1200" kern="1200" dirty="0" smtClean="0">
                <a:solidFill>
                  <a:schemeClr val="tx1"/>
                </a:solidFill>
                <a:latin typeface="+mn-lt"/>
                <a:ea typeface="+mn-ea"/>
                <a:cs typeface="+mn-cs"/>
              </a:rPr>
              <a:t>;</a:t>
            </a:r>
          </a:p>
          <a:p>
            <a:pPr marL="628650" lvl="1" indent="-171450">
              <a:buFont typeface="Arial" panose="020B0604020202020204" pitchFamily="34" charset="0"/>
              <a:buChar char="•"/>
            </a:pPr>
            <a:r>
              <a:rPr lang="ru-RU" sz="1200" kern="1200" dirty="0" smtClean="0">
                <a:solidFill>
                  <a:schemeClr val="tx1"/>
                </a:solidFill>
                <a:latin typeface="+mn-lt"/>
                <a:ea typeface="+mn-ea"/>
                <a:cs typeface="+mn-cs"/>
              </a:rPr>
              <a:t>устранение световых артефактов.</a:t>
            </a:r>
            <a:endParaRPr lang="en-US" sz="1200" kern="1200" dirty="0" smtClean="0">
              <a:solidFill>
                <a:schemeClr val="tx1"/>
              </a:solidFill>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12</a:t>
            </a:fld>
            <a:endParaRPr lang="en-US"/>
          </a:p>
        </p:txBody>
      </p:sp>
    </p:spTree>
    <p:extLst>
      <p:ext uri="{BB962C8B-B14F-4D97-AF65-F5344CB8AC3E}">
        <p14:creationId xmlns:p14="http://schemas.microsoft.com/office/powerpoint/2010/main" val="5101013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None/>
            </a:pPr>
            <a:r>
              <a:rPr lang="ru-RU" sz="1200" kern="1200" dirty="0" smtClean="0">
                <a:solidFill>
                  <a:schemeClr val="tx1"/>
                </a:solidFill>
                <a:effectLst/>
                <a:latin typeface="+mn-lt"/>
                <a:ea typeface="+mn-ea"/>
                <a:cs typeface="+mn-cs"/>
              </a:rPr>
              <a:t>Для рендеринга кадра применяется множество вычислительных методов. Важными для исследования в рамках данной работы являются следующие</a:t>
            </a:r>
            <a:r>
              <a:rPr lang="ru-RU" sz="800" kern="1200" dirty="0" smtClean="0">
                <a:solidFill>
                  <a:schemeClr val="tx1"/>
                </a:solidFill>
                <a:latin typeface="+mn-lt"/>
                <a:ea typeface="+mn-ea"/>
                <a:cs typeface="+mn-cs"/>
              </a:rPr>
              <a:t>:</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Z-буферизация. Данный метод основан на использовании двумерного массива буфера глубины (Z-буфера), в котором для каждого пикселя экрана фиксируется расстояние до ближайшего объекта. Если фрагмент сцены находится дальше уже зарегистрированного ближайшего объекта, то он не обрабатывается. Основным ограничением метода является невозможность корректной обработки полупрозрачных и пересекающихся объектов.</a:t>
            </a:r>
          </a:p>
          <a:p>
            <a:pPr marL="171450" indent="-171450">
              <a:buFont typeface="Arial" panose="020B0604020202020204" pitchFamily="34" charset="0"/>
              <a:buChar char="•"/>
            </a:pPr>
            <a:r>
              <a:rPr lang="ru-RU" sz="1200" kern="1200" dirty="0" smtClean="0">
                <a:solidFill>
                  <a:schemeClr val="tx1"/>
                </a:solidFill>
                <a:effectLst/>
                <a:latin typeface="+mn-lt"/>
                <a:ea typeface="+mn-ea"/>
                <a:cs typeface="+mn-cs"/>
              </a:rPr>
              <a:t>Z-сортировка (алгоритм художника). Этот метод предполагает рендеринг объектов в порядке от наиболее удаленных к наиболее близким к наблюдателю. Несмотря на свою концептуальную простоту, метод характеризуется высокой вычислительной сложностью.</a:t>
            </a:r>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3</a:t>
            </a:fld>
            <a:endParaRPr lang="en-US"/>
          </a:p>
        </p:txBody>
      </p:sp>
    </p:spTree>
    <p:extLst>
      <p:ext uri="{BB962C8B-B14F-4D97-AF65-F5344CB8AC3E}">
        <p14:creationId xmlns:p14="http://schemas.microsoft.com/office/powerpoint/2010/main" val="4029074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800" kern="1200" dirty="0" smtClean="0">
                <a:solidFill>
                  <a:schemeClr val="tx1"/>
                </a:solidFill>
                <a:latin typeface="+mn-lt"/>
                <a:ea typeface="+mn-ea"/>
                <a:cs typeface="+mn-cs"/>
              </a:rPr>
              <a:t>Ключевые проблемы альфа сортировки можно разделить на следующие:</a:t>
            </a:r>
          </a:p>
          <a:p>
            <a:pPr marL="228600" lvl="0" indent="-228600">
              <a:buFont typeface="+mj-lt"/>
              <a:buAutoNum type="arabicPeriod"/>
            </a:pPr>
            <a:r>
              <a:rPr lang="ru-RU" sz="800" kern="1200" dirty="0" smtClean="0">
                <a:solidFill>
                  <a:schemeClr val="tx1"/>
                </a:solidFill>
                <a:latin typeface="+mn-lt"/>
                <a:ea typeface="+mn-ea"/>
                <a:cs typeface="+mn-cs"/>
              </a:rPr>
              <a:t>Z-конфликты (</a:t>
            </a:r>
            <a:r>
              <a:rPr lang="en-US" sz="800" kern="1200" dirty="0" smtClean="0">
                <a:solidFill>
                  <a:schemeClr val="tx1"/>
                </a:solidFill>
                <a:latin typeface="+mn-lt"/>
                <a:ea typeface="+mn-ea"/>
                <a:cs typeface="+mn-cs"/>
              </a:rPr>
              <a:t>Z-fighting)</a:t>
            </a:r>
            <a:r>
              <a:rPr lang="ru-RU" sz="800" kern="1200" dirty="0" smtClean="0">
                <a:solidFill>
                  <a:schemeClr val="tx1"/>
                </a:solidFill>
                <a:latin typeface="+mn-lt"/>
                <a:ea typeface="+mn-ea"/>
                <a:cs typeface="+mn-cs"/>
              </a:rPr>
              <a:t>. </a:t>
            </a:r>
            <a:r>
              <a:rPr lang="ru-RU" sz="1200" kern="1200" dirty="0" smtClean="0">
                <a:solidFill>
                  <a:schemeClr val="tx1"/>
                </a:solidFill>
                <a:effectLst/>
                <a:latin typeface="+mn-lt"/>
                <a:ea typeface="+mn-ea"/>
                <a:cs typeface="+mn-cs"/>
              </a:rPr>
              <a:t>Данная проблема связана с пересечением объектов, при котором алгоритм рендеринга не может однозначно определить, какой из объектов должен быть отображен поверх другого. Это приводит к визуальным артефактам, таким как мерцание изображений и некорректное отображение объектов</a:t>
            </a:r>
            <a:r>
              <a:rPr lang="ru-RU" sz="800" kern="1200" dirty="0" smtClean="0">
                <a:solidFill>
                  <a:schemeClr val="tx1"/>
                </a:solidFill>
                <a:latin typeface="+mn-lt"/>
                <a:ea typeface="+mn-ea"/>
                <a:cs typeface="+mn-cs"/>
              </a:rPr>
              <a:t>.</a:t>
            </a:r>
          </a:p>
          <a:p>
            <a:pPr marL="228600" lvl="0" indent="-228600">
              <a:buFont typeface="+mj-lt"/>
              <a:buAutoNum type="arabicPeriod"/>
            </a:pPr>
            <a:r>
              <a:rPr lang="ru-RU" sz="800" kern="1200" dirty="0" smtClean="0">
                <a:solidFill>
                  <a:schemeClr val="tx1"/>
                </a:solidFill>
                <a:latin typeface="+mn-lt"/>
                <a:ea typeface="+mn-ea"/>
                <a:cs typeface="+mn-cs"/>
              </a:rPr>
              <a:t>Ошибки буфера глубины. </a:t>
            </a:r>
            <a:r>
              <a:rPr lang="ru-RU" sz="1200" kern="1200" dirty="0" smtClean="0">
                <a:solidFill>
                  <a:schemeClr val="tx1"/>
                </a:solidFill>
                <a:effectLst/>
                <a:latin typeface="+mn-lt"/>
                <a:ea typeface="+mn-ea"/>
                <a:cs typeface="+mn-cs"/>
              </a:rPr>
              <a:t>Проблема проявляется в неверном определении порядка отрисовки объектов, особенно при их пересечении. Ошибки чаще всего возникают в сценах с большим количеством пересекающихся элементов, таких как листья деревьев, что затрудняет корректное определение последовательности рендеринга</a:t>
            </a:r>
            <a:r>
              <a:rPr lang="ru-RU" sz="800" kern="1200" dirty="0" smtClean="0">
                <a:solidFill>
                  <a:schemeClr val="tx1"/>
                </a:solidFill>
                <a:latin typeface="+mn-lt"/>
                <a:ea typeface="+mn-ea"/>
                <a:cs typeface="+mn-cs"/>
              </a:rPr>
              <a:t>.</a:t>
            </a:r>
          </a:p>
          <a:p>
            <a:pPr marL="228600" lvl="0" indent="-228600">
              <a:buFont typeface="+mj-lt"/>
              <a:buAutoNum type="arabicPeriod"/>
            </a:pPr>
            <a:r>
              <a:rPr lang="ru-RU" sz="1200" kern="1200" dirty="0" smtClean="0">
                <a:solidFill>
                  <a:schemeClr val="tx1"/>
                </a:solidFill>
                <a:effectLst/>
                <a:latin typeface="+mn-lt"/>
                <a:ea typeface="+mn-ea"/>
                <a:cs typeface="+mn-cs"/>
              </a:rPr>
              <a:t>Порядок блендинга полупрозрачных объектов. Для верного смешивания полупрозрачные объекты необходимо рендерить в порядке от дальних к ближним.</a:t>
            </a:r>
          </a:p>
          <a:p>
            <a:pPr marL="228600" lvl="0" indent="-228600">
              <a:buFont typeface="+mj-lt"/>
              <a:buAutoNum type="arabicPeriod"/>
            </a:pPr>
            <a:r>
              <a:rPr lang="ru-RU" sz="1200" kern="1200" dirty="0" smtClean="0">
                <a:solidFill>
                  <a:schemeClr val="tx1"/>
                </a:solidFill>
                <a:effectLst/>
                <a:latin typeface="+mn-lt"/>
                <a:ea typeface="+mn-ea"/>
                <a:cs typeface="+mn-cs"/>
              </a:rPr>
              <a:t>Оптимизация производительности.</a:t>
            </a:r>
          </a:p>
        </p:txBody>
      </p:sp>
      <p:sp>
        <p:nvSpPr>
          <p:cNvPr id="4" name="Slide Number Placeholder 3"/>
          <p:cNvSpPr>
            <a:spLocks noGrp="1"/>
          </p:cNvSpPr>
          <p:nvPr>
            <p:ph type="sldNum" sz="quarter" idx="5"/>
          </p:nvPr>
        </p:nvSpPr>
        <p:spPr/>
        <p:txBody>
          <a:bodyPr/>
          <a:lstStyle/>
          <a:p>
            <a:fld id="{20CBBB69-4572-45DB-B2A5-EEA188F2DB3E}" type="slidenum">
              <a:rPr lang="en-US" smtClean="0"/>
              <a:t>4</a:t>
            </a:fld>
            <a:endParaRPr lang="en-US"/>
          </a:p>
        </p:txBody>
      </p:sp>
    </p:spTree>
    <p:extLst>
      <p:ext uri="{BB962C8B-B14F-4D97-AF65-F5344CB8AC3E}">
        <p14:creationId xmlns:p14="http://schemas.microsoft.com/office/powerpoint/2010/main" val="2406725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800" kern="1200" dirty="0" smtClean="0">
                <a:solidFill>
                  <a:schemeClr val="tx1"/>
                </a:solidFill>
                <a:latin typeface="+mn-lt"/>
                <a:ea typeface="+mn-ea"/>
                <a:cs typeface="+mn-cs"/>
              </a:rPr>
              <a:t>Помимо использования функции порядко независимой прозрачности, существуют альтернативные методы решения каждой из проблем</a:t>
            </a:r>
            <a:r>
              <a:rPr lang="ru-RU" sz="1800" kern="1200" baseline="0" dirty="0" smtClean="0">
                <a:solidFill>
                  <a:schemeClr val="tx1"/>
                </a:solidFill>
                <a:latin typeface="+mn-lt"/>
                <a:ea typeface="+mn-ea"/>
                <a:cs typeface="+mn-cs"/>
              </a:rPr>
              <a:t> по отдельности</a:t>
            </a:r>
            <a:r>
              <a:rPr lang="ru-RU" sz="1800" kern="1200" dirty="0" smtClean="0">
                <a:solidFill>
                  <a:schemeClr val="tx1"/>
                </a:solidFill>
                <a:latin typeface="+mn-lt"/>
                <a:ea typeface="+mn-ea"/>
                <a:cs typeface="+mn-cs"/>
              </a:rPr>
              <a:t>:</a:t>
            </a:r>
          </a:p>
          <a:p>
            <a:pPr marL="285750" lvl="0" indent="-285750">
              <a:buFont typeface="Arial" panose="020B0604020202020204" pitchFamily="34" charset="0"/>
              <a:buChar char="•"/>
            </a:pPr>
            <a:r>
              <a:rPr lang="ru-RU" sz="1800" kern="1200" dirty="0" smtClean="0">
                <a:solidFill>
                  <a:schemeClr val="tx1"/>
                </a:solidFill>
                <a:latin typeface="+mn-lt"/>
                <a:ea typeface="+mn-ea"/>
                <a:cs typeface="+mn-cs"/>
              </a:rPr>
              <a:t>Устранение Z-конфликтов. </a:t>
            </a:r>
            <a:r>
              <a:rPr lang="ru-RU" sz="1200" kern="1200" dirty="0" smtClean="0">
                <a:solidFill>
                  <a:schemeClr val="tx1"/>
                </a:solidFill>
                <a:effectLst/>
                <a:latin typeface="+mn-lt"/>
                <a:ea typeface="+mn-ea"/>
                <a:cs typeface="+mn-cs"/>
              </a:rPr>
              <a:t>Для предотвращения конфликтов глубины объектам можно назначать приоритет сортировки (</a:t>
            </a:r>
            <a:r>
              <a:rPr lang="ru-RU" sz="1200" kern="1200" dirty="0" err="1" smtClean="0">
                <a:solidFill>
                  <a:schemeClr val="tx1"/>
                </a:solidFill>
                <a:effectLst/>
                <a:latin typeface="+mn-lt"/>
                <a:ea typeface="+mn-ea"/>
                <a:cs typeface="+mn-cs"/>
              </a:rPr>
              <a:t>Sort</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Priority</a:t>
            </a:r>
            <a:r>
              <a:rPr lang="ru-RU" sz="1200" kern="1200" dirty="0" smtClean="0">
                <a:solidFill>
                  <a:schemeClr val="tx1"/>
                </a:solidFill>
                <a:effectLst/>
                <a:latin typeface="+mn-lt"/>
                <a:ea typeface="+mn-ea"/>
                <a:cs typeface="+mn-cs"/>
              </a:rPr>
              <a:t>) или применять смещение глубины (</a:t>
            </a:r>
            <a:r>
              <a:rPr lang="ru-RU" sz="1200" kern="1200" dirty="0" err="1" smtClean="0">
                <a:solidFill>
                  <a:schemeClr val="tx1"/>
                </a:solidFill>
                <a:effectLst/>
                <a:latin typeface="+mn-lt"/>
                <a:ea typeface="+mn-ea"/>
                <a:cs typeface="+mn-cs"/>
              </a:rPr>
              <a:t>Depth</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Bias</a:t>
            </a:r>
            <a:r>
              <a:rPr lang="ru-RU" sz="1200" kern="1200" dirty="0" smtClean="0">
                <a:solidFill>
                  <a:schemeClr val="tx1"/>
                </a:solidFill>
                <a:effectLst/>
                <a:latin typeface="+mn-lt"/>
                <a:ea typeface="+mn-ea"/>
                <a:cs typeface="+mn-cs"/>
              </a:rPr>
              <a:t>), что позволяет корректно определять порядок их отрисовки.</a:t>
            </a:r>
            <a:endParaRPr lang="ru-RU" sz="1800" kern="1200" dirty="0" smtClean="0">
              <a:solidFill>
                <a:schemeClr val="tx1"/>
              </a:solidFill>
              <a:latin typeface="+mn-lt"/>
              <a:ea typeface="+mn-ea"/>
              <a:cs typeface="+mn-cs"/>
            </a:endParaRPr>
          </a:p>
          <a:p>
            <a:pPr marL="285750" lvl="0" indent="-285750">
              <a:buFont typeface="Arial" panose="020B0604020202020204" pitchFamily="34" charset="0"/>
              <a:buChar char="•"/>
            </a:pPr>
            <a:r>
              <a:rPr lang="ru-RU" sz="1800" kern="1200" dirty="0" smtClean="0">
                <a:solidFill>
                  <a:schemeClr val="tx1"/>
                </a:solidFill>
                <a:latin typeface="+mn-lt"/>
                <a:ea typeface="+mn-ea"/>
                <a:cs typeface="+mn-cs"/>
              </a:rPr>
              <a:t>Обработка пересекающихся объектов. </a:t>
            </a:r>
            <a:r>
              <a:rPr lang="ru-RU" sz="1200" kern="1200" dirty="0" smtClean="0">
                <a:solidFill>
                  <a:schemeClr val="tx1"/>
                </a:solidFill>
                <a:effectLst/>
                <a:latin typeface="+mn-lt"/>
                <a:ea typeface="+mn-ea"/>
                <a:cs typeface="+mn-cs"/>
              </a:rPr>
              <a:t>Для решения проблем, связанных с пересечением объектов, используется наклонная шкала смещения глубины, которая улучшает точность определения порядка рендеринга</a:t>
            </a:r>
            <a:r>
              <a:rPr lang="ru-RU" sz="1800" kern="1200" dirty="0" smtClean="0">
                <a:solidFill>
                  <a:schemeClr val="tx1"/>
                </a:solidFill>
                <a:latin typeface="+mn-lt"/>
                <a:ea typeface="+mn-ea"/>
                <a:cs typeface="+mn-cs"/>
              </a:rPr>
              <a:t>.</a:t>
            </a:r>
          </a:p>
          <a:p>
            <a:pPr marL="285750" lvl="0" indent="-285750">
              <a:buFont typeface="Arial" panose="020B0604020202020204" pitchFamily="34" charset="0"/>
              <a:buChar char="•"/>
            </a:pPr>
            <a:r>
              <a:rPr lang="ru-RU" sz="1800" kern="1200" dirty="0" smtClean="0">
                <a:solidFill>
                  <a:schemeClr val="tx1"/>
                </a:solidFill>
                <a:latin typeface="+mn-lt"/>
                <a:ea typeface="+mn-ea"/>
                <a:cs typeface="+mn-cs"/>
              </a:rPr>
              <a:t>Порядок блендинга полупрозрачных объектов. </a:t>
            </a: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Unreal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Engine</a:t>
            </a:r>
            <a:r>
              <a:rPr lang="ru-RU" sz="1200" kern="1200" dirty="0" smtClean="0">
                <a:solidFill>
                  <a:schemeClr val="tx1"/>
                </a:solidFill>
                <a:effectLst/>
                <a:latin typeface="+mn-lt"/>
                <a:ea typeface="+mn-ea"/>
                <a:cs typeface="+mn-cs"/>
              </a:rPr>
              <a:t> 5 проблемы с порядком смешивания полупрозрачных объектов, возникающие при их пересечении, без применения </a:t>
            </a:r>
            <a:r>
              <a:rPr lang="ru-RU" sz="1200" kern="1200" dirty="0" smtClean="0">
                <a:solidFill>
                  <a:schemeClr val="tx1"/>
                </a:solidFill>
                <a:latin typeface="+mn-lt"/>
                <a:ea typeface="+mn-ea"/>
                <a:cs typeface="+mn-cs"/>
              </a:rPr>
              <a:t>порядко независимой прозрачности</a:t>
            </a:r>
            <a:r>
              <a:rPr lang="ru-RU" sz="1200" kern="1200" dirty="0" smtClean="0">
                <a:solidFill>
                  <a:schemeClr val="tx1"/>
                </a:solidFill>
                <a:effectLst/>
                <a:latin typeface="+mn-lt"/>
                <a:ea typeface="+mn-ea"/>
                <a:cs typeface="+mn-cs"/>
              </a:rPr>
              <a:t> решаются преимущественно вручную путем настройки параметров объектов и их сортировки</a:t>
            </a:r>
            <a:r>
              <a:rPr lang="ru-RU" sz="1800" kern="1200" dirty="0" smtClean="0">
                <a:solidFill>
                  <a:schemeClr val="tx1"/>
                </a:solidFill>
                <a:latin typeface="+mn-lt"/>
                <a:ea typeface="+mn-ea"/>
                <a:cs typeface="+mn-cs"/>
              </a:rPr>
              <a:t>.</a:t>
            </a:r>
          </a:p>
          <a:p>
            <a:pPr marL="285750" lvl="0" indent="-285750">
              <a:buFont typeface="Arial" panose="020B0604020202020204" pitchFamily="34" charset="0"/>
              <a:buChar char="•"/>
            </a:pPr>
            <a:r>
              <a:rPr lang="ru-RU" sz="1800" kern="1200" dirty="0" smtClean="0">
                <a:solidFill>
                  <a:schemeClr val="tx1"/>
                </a:solidFill>
                <a:latin typeface="+mn-lt"/>
                <a:ea typeface="+mn-ea"/>
                <a:cs typeface="+mn-cs"/>
              </a:rPr>
              <a:t>Оптимизация производительности. Метод предварительного обхода глубины (Z-</a:t>
            </a:r>
            <a:r>
              <a:rPr lang="ru-RU" sz="1800" kern="1200" dirty="0" err="1" smtClean="0">
                <a:solidFill>
                  <a:schemeClr val="tx1"/>
                </a:solidFill>
                <a:latin typeface="+mn-lt"/>
                <a:ea typeface="+mn-ea"/>
                <a:cs typeface="+mn-cs"/>
              </a:rPr>
              <a:t>prepass</a:t>
            </a:r>
            <a:r>
              <a:rPr lang="ru-RU" sz="1800" kern="1200" dirty="0" smtClean="0">
                <a:solidFill>
                  <a:schemeClr val="tx1"/>
                </a:solidFill>
                <a:latin typeface="+mn-lt"/>
                <a:ea typeface="+mn-ea"/>
                <a:cs typeface="+mn-cs"/>
              </a:rPr>
              <a:t>). Генерирует упрощенные модели и исключает из обработки объекты, перекрываемые непрозрачными элементами.</a:t>
            </a: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5</a:t>
            </a:fld>
            <a:endParaRPr lang="en-US"/>
          </a:p>
        </p:txBody>
      </p:sp>
    </p:spTree>
    <p:extLst>
      <p:ext uri="{BB962C8B-B14F-4D97-AF65-F5344CB8AC3E}">
        <p14:creationId xmlns:p14="http://schemas.microsoft.com/office/powerpoint/2010/main" val="34888819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800" kern="1200" dirty="0" smtClean="0">
                <a:solidFill>
                  <a:schemeClr val="tx1"/>
                </a:solidFill>
                <a:latin typeface="+mn-lt"/>
                <a:ea typeface="+mn-ea"/>
                <a:cs typeface="+mn-cs"/>
              </a:rPr>
              <a:t>Большое число элементов в сцене приводит к снижению производительности, ключевым фактором которого является избыточная отрисовка объектов (Overdraw).</a:t>
            </a: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6</a:t>
            </a:fld>
            <a:endParaRPr lang="en-US"/>
          </a:p>
        </p:txBody>
      </p:sp>
    </p:spTree>
    <p:extLst>
      <p:ext uri="{BB962C8B-B14F-4D97-AF65-F5344CB8AC3E}">
        <p14:creationId xmlns:p14="http://schemas.microsoft.com/office/powerpoint/2010/main" val="42718890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buFont typeface="Arial" panose="020B0604020202020204" pitchFamily="34" charset="0"/>
              <a:buChar char="•"/>
            </a:pPr>
            <a:r>
              <a:rPr lang="ru-RU" sz="800" kern="1200" dirty="0" err="1" smtClean="0">
                <a:solidFill>
                  <a:schemeClr val="tx1"/>
                </a:solidFill>
                <a:latin typeface="+mn-lt"/>
                <a:ea typeface="+mn-ea"/>
                <a:cs typeface="+mn-cs"/>
              </a:rPr>
              <a:t>Инстанцирование</a:t>
            </a:r>
            <a:r>
              <a:rPr lang="ru-RU" sz="800" kern="1200" dirty="0" smtClean="0">
                <a:solidFill>
                  <a:schemeClr val="tx1"/>
                </a:solidFill>
                <a:latin typeface="+mn-lt"/>
                <a:ea typeface="+mn-ea"/>
                <a:cs typeface="+mn-cs"/>
              </a:rPr>
              <a:t> объектов растительности. Объединение объектов одного типа для сокращения числа вызовов отрисовки.</a:t>
            </a:r>
          </a:p>
          <a:p>
            <a:pPr marL="171450" lvl="0" indent="-171450">
              <a:buFont typeface="Arial" panose="020B0604020202020204" pitchFamily="34" charset="0"/>
              <a:buChar char="•"/>
            </a:pPr>
            <a:r>
              <a:rPr lang="ru-RU" sz="800" kern="1200" dirty="0" smtClean="0">
                <a:solidFill>
                  <a:schemeClr val="tx1"/>
                </a:solidFill>
                <a:latin typeface="+mn-lt"/>
                <a:ea typeface="+mn-ea"/>
                <a:cs typeface="+mn-cs"/>
              </a:rPr>
              <a:t>Настройка уровней детализации (LOD). Позволяет снизить детализацию объектов на удалении от наблюдателя.</a:t>
            </a:r>
          </a:p>
          <a:p>
            <a:pPr marL="171450" lvl="0" indent="-171450">
              <a:buFont typeface="Arial" panose="020B0604020202020204" pitchFamily="34" charset="0"/>
              <a:buChar char="•"/>
            </a:pPr>
            <a:r>
              <a:rPr lang="ru-RU" sz="800" kern="1200" dirty="0" smtClean="0">
                <a:solidFill>
                  <a:schemeClr val="tx1"/>
                </a:solidFill>
                <a:latin typeface="+mn-lt"/>
                <a:ea typeface="+mn-ea"/>
                <a:cs typeface="+mn-cs"/>
              </a:rPr>
              <a:t>Методы отсечения объектов. Применение технологий отсечения GPU </a:t>
            </a:r>
            <a:r>
              <a:rPr lang="ru-RU" sz="800" kern="1200" dirty="0" err="1" smtClean="0">
                <a:solidFill>
                  <a:schemeClr val="tx1"/>
                </a:solidFill>
                <a:latin typeface="+mn-lt"/>
                <a:ea typeface="+mn-ea"/>
                <a:cs typeface="+mn-cs"/>
              </a:rPr>
              <a:t>Culling</a:t>
            </a:r>
            <a:r>
              <a:rPr lang="ru-RU" sz="800" kern="1200" dirty="0" smtClean="0">
                <a:solidFill>
                  <a:schemeClr val="tx1"/>
                </a:solidFill>
                <a:latin typeface="+mn-lt"/>
                <a:ea typeface="+mn-ea"/>
                <a:cs typeface="+mn-cs"/>
              </a:rPr>
              <a:t>, </a:t>
            </a:r>
            <a:r>
              <a:rPr lang="ru-RU" sz="800" kern="1200" dirty="0" err="1" smtClean="0">
                <a:solidFill>
                  <a:schemeClr val="tx1"/>
                </a:solidFill>
                <a:latin typeface="+mn-lt"/>
                <a:ea typeface="+mn-ea"/>
                <a:cs typeface="+mn-cs"/>
              </a:rPr>
              <a:t>Instance</a:t>
            </a:r>
            <a:r>
              <a:rPr lang="ru-RU" sz="800" kern="1200" dirty="0" smtClean="0">
                <a:solidFill>
                  <a:schemeClr val="tx1"/>
                </a:solidFill>
                <a:latin typeface="+mn-lt"/>
                <a:ea typeface="+mn-ea"/>
                <a:cs typeface="+mn-cs"/>
              </a:rPr>
              <a:t> </a:t>
            </a:r>
            <a:r>
              <a:rPr lang="ru-RU" sz="800" kern="1200" dirty="0" err="1" smtClean="0">
                <a:solidFill>
                  <a:schemeClr val="tx1"/>
                </a:solidFill>
                <a:latin typeface="+mn-lt"/>
                <a:ea typeface="+mn-ea"/>
                <a:cs typeface="+mn-cs"/>
              </a:rPr>
              <a:t>Culling</a:t>
            </a:r>
            <a:r>
              <a:rPr lang="ru-RU" sz="800" kern="1200" dirty="0" smtClean="0">
                <a:solidFill>
                  <a:schemeClr val="tx1"/>
                </a:solidFill>
                <a:latin typeface="+mn-lt"/>
                <a:ea typeface="+mn-ea"/>
                <a:cs typeface="+mn-cs"/>
              </a:rPr>
              <a:t> и Nanite </a:t>
            </a:r>
            <a:r>
              <a:rPr lang="ru-RU" sz="800" kern="1200" dirty="0" err="1" smtClean="0">
                <a:solidFill>
                  <a:schemeClr val="tx1"/>
                </a:solidFill>
                <a:latin typeface="+mn-lt"/>
                <a:ea typeface="+mn-ea"/>
                <a:cs typeface="+mn-cs"/>
              </a:rPr>
              <a:t>Foliage</a:t>
            </a:r>
            <a:r>
              <a:rPr lang="ru-RU" sz="800" kern="1200" dirty="0" smtClean="0">
                <a:solidFill>
                  <a:schemeClr val="tx1"/>
                </a:solidFill>
                <a:latin typeface="+mn-lt"/>
                <a:ea typeface="+mn-ea"/>
                <a:cs typeface="+mn-cs"/>
              </a:rPr>
              <a:t> </a:t>
            </a:r>
            <a:r>
              <a:rPr lang="ru-RU" sz="800" kern="1200" dirty="0" err="1" smtClean="0">
                <a:solidFill>
                  <a:schemeClr val="tx1"/>
                </a:solidFill>
                <a:latin typeface="+mn-lt"/>
                <a:ea typeface="+mn-ea"/>
                <a:cs typeface="+mn-cs"/>
              </a:rPr>
              <a:t>Culling</a:t>
            </a:r>
            <a:r>
              <a:rPr lang="ru-RU" sz="800" kern="1200" dirty="0" smtClean="0">
                <a:solidFill>
                  <a:schemeClr val="tx1"/>
                </a:solidFill>
                <a:latin typeface="+mn-lt"/>
                <a:ea typeface="+mn-ea"/>
                <a:cs typeface="+mn-cs"/>
              </a:rPr>
              <a:t>, для  исключения объектов за пределами поля зрения наблюдателя</a:t>
            </a:r>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7</a:t>
            </a:fld>
            <a:endParaRPr lang="en-US"/>
          </a:p>
        </p:txBody>
      </p:sp>
    </p:spTree>
    <p:extLst>
      <p:ext uri="{BB962C8B-B14F-4D97-AF65-F5344CB8AC3E}">
        <p14:creationId xmlns:p14="http://schemas.microsoft.com/office/powerpoint/2010/main" val="27493433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sz="800" kern="1200" dirty="0" smtClean="0">
                <a:solidFill>
                  <a:schemeClr val="tx1"/>
                </a:solidFill>
                <a:latin typeface="+mn-lt"/>
                <a:ea typeface="+mn-ea"/>
                <a:cs typeface="+mn-cs"/>
              </a:rPr>
              <a:t>Анимация растительности в компьютерной графике необходима для моделирования взаимодействия объектов с окружающей средой, включая симуляцию воздействия ветра, реакции на контакт с игроком и другие динамические процессы</a:t>
            </a:r>
            <a:r>
              <a:rPr lang="en-US" sz="800" kern="1200" dirty="0" smtClean="0">
                <a:solidFill>
                  <a:schemeClr val="tx1"/>
                </a:solidFill>
                <a:latin typeface="+mn-lt"/>
                <a:ea typeface="+mn-ea"/>
                <a:cs typeface="+mn-cs"/>
              </a:rPr>
              <a:t>.</a:t>
            </a:r>
            <a:r>
              <a:rPr lang="en-US" sz="800" kern="1200" baseline="0" dirty="0" smtClean="0">
                <a:solidFill>
                  <a:schemeClr val="tx1"/>
                </a:solidFill>
                <a:latin typeface="+mn-lt"/>
                <a:ea typeface="+mn-ea"/>
                <a:cs typeface="+mn-cs"/>
              </a:rPr>
              <a:t> </a:t>
            </a:r>
            <a:r>
              <a:rPr lang="ru-RU" sz="1200" kern="1200" dirty="0" smtClean="0">
                <a:solidFill>
                  <a:schemeClr val="tx1"/>
                </a:solidFill>
                <a:effectLst/>
                <a:latin typeface="+mn-lt"/>
                <a:ea typeface="+mn-ea"/>
                <a:cs typeface="+mn-cs"/>
              </a:rPr>
              <a:t>В </a:t>
            </a:r>
            <a:r>
              <a:rPr lang="ru-RU" sz="1200" kern="1200" dirty="0" err="1" smtClean="0">
                <a:solidFill>
                  <a:schemeClr val="tx1"/>
                </a:solidFill>
                <a:effectLst/>
                <a:latin typeface="+mn-lt"/>
                <a:ea typeface="+mn-ea"/>
                <a:cs typeface="+mn-cs"/>
              </a:rPr>
              <a:t>Unreal</a:t>
            </a:r>
            <a:r>
              <a:rPr lang="ru-RU" sz="1200" kern="1200" dirty="0" smtClean="0">
                <a:solidFill>
                  <a:schemeClr val="tx1"/>
                </a:solidFill>
                <a:effectLst/>
                <a:latin typeface="+mn-lt"/>
                <a:ea typeface="+mn-ea"/>
                <a:cs typeface="+mn-cs"/>
              </a:rPr>
              <a:t> </a:t>
            </a:r>
            <a:r>
              <a:rPr lang="ru-RU" sz="1200" kern="1200" dirty="0" err="1" smtClean="0">
                <a:solidFill>
                  <a:schemeClr val="tx1"/>
                </a:solidFill>
                <a:effectLst/>
                <a:latin typeface="+mn-lt"/>
                <a:ea typeface="+mn-ea"/>
                <a:cs typeface="+mn-cs"/>
              </a:rPr>
              <a:t>Engine</a:t>
            </a:r>
            <a:r>
              <a:rPr lang="ru-RU" sz="1200" kern="1200" dirty="0" smtClean="0">
                <a:solidFill>
                  <a:schemeClr val="tx1"/>
                </a:solidFill>
                <a:effectLst/>
                <a:latin typeface="+mn-lt"/>
                <a:ea typeface="+mn-ea"/>
                <a:cs typeface="+mn-cs"/>
              </a:rPr>
              <a:t> 5 реализовано несколько методов анимации растительности, наиболее значимыми из которых являются:</a:t>
            </a:r>
            <a:endParaRPr lang="ru-RU" sz="800" kern="1200" dirty="0" smtClean="0">
              <a:solidFill>
                <a:schemeClr val="tx1"/>
              </a:solidFill>
              <a:latin typeface="+mn-lt"/>
              <a:ea typeface="+mn-ea"/>
              <a:cs typeface="+mn-cs"/>
            </a:endParaRPr>
          </a:p>
          <a:p>
            <a:endParaRPr lang="en-US" dirty="0" smtClean="0"/>
          </a:p>
          <a:p>
            <a:pPr marL="171450" indent="-171450">
              <a:buFont typeface="Arial" panose="020B0604020202020204" pitchFamily="34" charset="0"/>
              <a:buChar char="•"/>
            </a:pPr>
            <a:r>
              <a:rPr lang="ru-RU" sz="800" kern="1200" dirty="0" smtClean="0">
                <a:solidFill>
                  <a:schemeClr val="tx1"/>
                </a:solidFill>
                <a:latin typeface="+mn-lt"/>
                <a:ea typeface="+mn-ea"/>
                <a:cs typeface="+mn-cs"/>
              </a:rPr>
              <a:t>Вертексная анимация – позволяет симулировать движение деревьев под действием ветра с указанием направления, типа воздействия и силы.</a:t>
            </a:r>
          </a:p>
          <a:p>
            <a:pPr marL="171450" indent="-171450">
              <a:buFont typeface="Arial" panose="020B0604020202020204" pitchFamily="34" charset="0"/>
              <a:buChar char="•"/>
            </a:pPr>
            <a:r>
              <a:rPr lang="ru-RU" sz="800" kern="1200" dirty="0" smtClean="0">
                <a:solidFill>
                  <a:schemeClr val="tx1"/>
                </a:solidFill>
                <a:latin typeface="+mn-lt"/>
                <a:ea typeface="+mn-ea"/>
                <a:cs typeface="+mn-cs"/>
              </a:rPr>
              <a:t>Физическая анимация – позволяет симулировать взаимодействие с объектами. Характеризуется высокой ресурсоемкостью и, как правило, применяется для ключевых или близко расположенных объектов.</a:t>
            </a:r>
          </a:p>
          <a:p>
            <a:pPr marL="171450" indent="-171450">
              <a:buFont typeface="Arial" panose="020B0604020202020204" pitchFamily="34" charset="0"/>
              <a:buChar char="•"/>
            </a:pPr>
            <a:r>
              <a:rPr lang="ru-RU" sz="800" kern="1200" dirty="0" smtClean="0">
                <a:solidFill>
                  <a:schemeClr val="tx1"/>
                </a:solidFill>
                <a:latin typeface="+mn-lt"/>
                <a:ea typeface="+mn-ea"/>
                <a:cs typeface="+mn-cs"/>
              </a:rPr>
              <a:t>Скелетная анимация – обладает возможностью точной настройки анимации деревьев.</a:t>
            </a:r>
          </a:p>
          <a:p>
            <a:pPr marL="171450" indent="-171450">
              <a:buFont typeface="Arial" panose="020B0604020202020204" pitchFamily="34" charset="0"/>
              <a:buChar char="•"/>
            </a:pPr>
            <a:r>
              <a:rPr lang="ru-RU" sz="800" kern="1200" dirty="0" smtClean="0">
                <a:solidFill>
                  <a:schemeClr val="tx1"/>
                </a:solidFill>
                <a:latin typeface="+mn-lt"/>
                <a:ea typeface="+mn-ea"/>
                <a:cs typeface="+mn-cs"/>
              </a:rPr>
              <a:t>Анимация глобального ветра – универсальная настройка поведения растительности на всей обрабатываемой сцене</a:t>
            </a:r>
          </a:p>
          <a:p>
            <a:endParaRPr lang="ru-RU" dirty="0" smtClean="0"/>
          </a:p>
          <a:p>
            <a:r>
              <a:rPr lang="ru-RU" dirty="0" smtClean="0"/>
              <a:t>Применение тех или иных</a:t>
            </a:r>
            <a:r>
              <a:rPr lang="ru-RU" baseline="0" dirty="0" smtClean="0"/>
              <a:t> методов анимации зависит от непосредственных задач, поставленных объекту.</a:t>
            </a:r>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8</a:t>
            </a:fld>
            <a:endParaRPr lang="en-US"/>
          </a:p>
        </p:txBody>
      </p:sp>
    </p:spTree>
    <p:extLst>
      <p:ext uri="{BB962C8B-B14F-4D97-AF65-F5344CB8AC3E}">
        <p14:creationId xmlns:p14="http://schemas.microsoft.com/office/powerpoint/2010/main" val="36240157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000" kern="1200" dirty="0" smtClean="0">
                <a:solidFill>
                  <a:schemeClr val="tx1"/>
                </a:solidFill>
                <a:latin typeface="+mn-lt"/>
                <a:ea typeface="+mn-ea"/>
                <a:cs typeface="+mn-cs"/>
              </a:rPr>
              <a:t>Для повышения производительности применяются следующие методы оптимизации:</a:t>
            </a:r>
          </a:p>
          <a:p>
            <a:pPr marL="171450" indent="-171450">
              <a:buFont typeface="Arial" panose="020B0604020202020204" pitchFamily="34" charset="0"/>
              <a:buChar char="•"/>
            </a:pPr>
            <a:r>
              <a:rPr lang="ru-RU" sz="1000" kern="1200" dirty="0" smtClean="0">
                <a:solidFill>
                  <a:schemeClr val="tx1"/>
                </a:solidFill>
                <a:latin typeface="+mn-lt"/>
                <a:ea typeface="+mn-ea"/>
                <a:cs typeface="+mn-cs"/>
              </a:rPr>
              <a:t>Упрощение детализации анимации для удаленных объектов. Достигается путем снижения параметров интенсивности ветра и частоты анимационных циклов.</a:t>
            </a:r>
          </a:p>
          <a:p>
            <a:pPr marL="171450" indent="-171450">
              <a:buFont typeface="Arial" panose="020B0604020202020204" pitchFamily="34" charset="0"/>
              <a:buChar char="•"/>
            </a:pPr>
            <a:r>
              <a:rPr lang="ru-RU" sz="1000" kern="1200" dirty="0" err="1" smtClean="0">
                <a:solidFill>
                  <a:schemeClr val="tx1"/>
                </a:solidFill>
                <a:latin typeface="+mn-lt"/>
                <a:ea typeface="+mn-ea"/>
                <a:cs typeface="+mn-cs"/>
              </a:rPr>
              <a:t>Инстанцирование</a:t>
            </a:r>
            <a:r>
              <a:rPr lang="ru-RU" sz="1000" kern="1200" dirty="0" smtClean="0">
                <a:solidFill>
                  <a:schemeClr val="tx1"/>
                </a:solidFill>
                <a:latin typeface="+mn-lt"/>
                <a:ea typeface="+mn-ea"/>
                <a:cs typeface="+mn-cs"/>
              </a:rPr>
              <a:t> анимации. Использование инстанцирования для идентичных или удаленных деревьев позволяет оптимизировать обработку анимации за счет объединения вычислений для однотипных элементов</a:t>
            </a:r>
            <a:endParaRPr lang="ru-RU" sz="1800" dirty="0">
              <a:effectLst/>
              <a:latin typeface="Times New Roman" panose="02020603050405020304" pitchFamily="18" charset="0"/>
              <a:ea typeface="Times New Roman" panose="02020603050405020304" pitchFamily="18" charset="0"/>
            </a:endParaRPr>
          </a:p>
          <a:p>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9</a:t>
            </a:fld>
            <a:endParaRPr lang="en-US"/>
          </a:p>
        </p:txBody>
      </p:sp>
    </p:spTree>
    <p:extLst>
      <p:ext uri="{BB962C8B-B14F-4D97-AF65-F5344CB8AC3E}">
        <p14:creationId xmlns:p14="http://schemas.microsoft.com/office/powerpoint/2010/main" val="58171780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ru-RU" sz="1000" kern="1200" dirty="0" smtClean="0">
                <a:solidFill>
                  <a:schemeClr val="tx1"/>
                </a:solidFill>
                <a:latin typeface="+mn-lt"/>
                <a:ea typeface="+mn-ea"/>
                <a:cs typeface="+mn-cs"/>
              </a:rPr>
              <a:t>Основной причиной возникновения световых артефактов при рендеринге деревьев в </a:t>
            </a:r>
            <a:r>
              <a:rPr lang="ru-RU" sz="1000" kern="1200" dirty="0" err="1" smtClean="0">
                <a:solidFill>
                  <a:schemeClr val="tx1"/>
                </a:solidFill>
                <a:latin typeface="+mn-lt"/>
                <a:ea typeface="+mn-ea"/>
                <a:cs typeface="+mn-cs"/>
              </a:rPr>
              <a:t>Unreal</a:t>
            </a:r>
            <a:r>
              <a:rPr lang="ru-RU" sz="1000" kern="1200" dirty="0" smtClean="0">
                <a:solidFill>
                  <a:schemeClr val="tx1"/>
                </a:solidFill>
                <a:latin typeface="+mn-lt"/>
                <a:ea typeface="+mn-ea"/>
                <a:cs typeface="+mn-cs"/>
              </a:rPr>
              <a:t> </a:t>
            </a:r>
            <a:r>
              <a:rPr lang="ru-RU" sz="1000" kern="1200" dirty="0" err="1" smtClean="0">
                <a:solidFill>
                  <a:schemeClr val="tx1"/>
                </a:solidFill>
                <a:latin typeface="+mn-lt"/>
                <a:ea typeface="+mn-ea"/>
                <a:cs typeface="+mn-cs"/>
              </a:rPr>
              <a:t>Engine</a:t>
            </a:r>
            <a:r>
              <a:rPr lang="ru-RU" sz="1000" kern="1200" dirty="0" smtClean="0">
                <a:solidFill>
                  <a:schemeClr val="tx1"/>
                </a:solidFill>
                <a:latin typeface="+mn-lt"/>
                <a:ea typeface="+mn-ea"/>
                <a:cs typeface="+mn-cs"/>
              </a:rPr>
              <a:t> 5 являются проблемы обработки полупрозрачных объектов, а также высокая плотность движущихся элементов в сцене.</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Мерцании теней. Данная проблема аналогична </a:t>
            </a:r>
            <a:r>
              <a:rPr lang="en-US" sz="1200" kern="1200" dirty="0" smtClean="0">
                <a:solidFill>
                  <a:schemeClr val="tx1"/>
                </a:solidFill>
                <a:effectLst/>
                <a:latin typeface="+mn-lt"/>
                <a:ea typeface="+mn-ea"/>
                <a:cs typeface="+mn-cs"/>
              </a:rPr>
              <a:t>Z</a:t>
            </a:r>
            <a:r>
              <a:rPr lang="ru-RU" sz="1200" kern="1200" dirty="0" smtClean="0">
                <a:solidFill>
                  <a:schemeClr val="tx1"/>
                </a:solidFill>
                <a:effectLst/>
                <a:latin typeface="+mn-lt"/>
                <a:ea typeface="+mn-ea"/>
                <a:cs typeface="+mn-cs"/>
              </a:rPr>
              <a:t>-конфликтам при рендеринге объектов и возникает из-за отсутствия четкого порядка обработки пересекающихся элементов, что приводит к нестабильному отображению теней.</a:t>
            </a:r>
          </a:p>
          <a:p>
            <a:pPr marL="171450" lvl="0" indent="-171450">
              <a:buFont typeface="Arial" panose="020B0604020202020204" pitchFamily="34" charset="0"/>
              <a:buChar char="•"/>
            </a:pPr>
            <a:r>
              <a:rPr lang="ru-RU" sz="1200" kern="1200" dirty="0" smtClean="0">
                <a:solidFill>
                  <a:schemeClr val="tx1"/>
                </a:solidFill>
                <a:effectLst/>
                <a:latin typeface="+mn-lt"/>
                <a:ea typeface="+mn-ea"/>
                <a:cs typeface="+mn-cs"/>
              </a:rPr>
              <a:t>Возникновения просветов. Ошибка связана с неполным перекрытием непрозрачными объектами лучей света, вызванным некорректным определением порядка рендеринга.</a:t>
            </a:r>
          </a:p>
          <a:p>
            <a:pPr marL="171450" indent="-171450">
              <a:buFont typeface="Arial" panose="020B0604020202020204" pitchFamily="34" charset="0"/>
              <a:buChar char="•"/>
            </a:pPr>
            <a:r>
              <a:rPr lang="ru-RU" sz="1200" kern="1200" dirty="0" smtClean="0">
                <a:solidFill>
                  <a:schemeClr val="tx1"/>
                </a:solidFill>
                <a:effectLst/>
                <a:latin typeface="+mn-lt"/>
                <a:ea typeface="+mn-ea"/>
                <a:cs typeface="+mn-cs"/>
              </a:rPr>
              <a:t>Возникновение шумов и зернистости. Эти артефакты обусловлены техническими ограничениями технологий освещения, таких как </a:t>
            </a:r>
            <a:r>
              <a:rPr lang="en-US" sz="1200" kern="1200" dirty="0" smtClean="0">
                <a:solidFill>
                  <a:schemeClr val="tx1"/>
                </a:solidFill>
                <a:effectLst/>
                <a:latin typeface="+mn-lt"/>
                <a:ea typeface="+mn-ea"/>
                <a:cs typeface="+mn-cs"/>
              </a:rPr>
              <a:t>Lumen</a:t>
            </a:r>
            <a:r>
              <a:rPr lang="ru-RU" sz="1200" kern="1200" dirty="0" smtClean="0">
                <a:solidFill>
                  <a:schemeClr val="tx1"/>
                </a:solidFill>
                <a:effectLst/>
                <a:latin typeface="+mn-lt"/>
                <a:ea typeface="+mn-ea"/>
                <a:cs typeface="+mn-cs"/>
              </a:rPr>
              <a:t>, при обработке сцен с большим количеством движущихся объектов</a:t>
            </a:r>
            <a:endParaRPr lang="en-US" dirty="0"/>
          </a:p>
        </p:txBody>
      </p:sp>
      <p:sp>
        <p:nvSpPr>
          <p:cNvPr id="4" name="Slide Number Placeholder 3"/>
          <p:cNvSpPr>
            <a:spLocks noGrp="1"/>
          </p:cNvSpPr>
          <p:nvPr>
            <p:ph type="sldNum" sz="quarter" idx="5"/>
          </p:nvPr>
        </p:nvSpPr>
        <p:spPr/>
        <p:txBody>
          <a:bodyPr/>
          <a:lstStyle/>
          <a:p>
            <a:fld id="{20CBBB69-4572-45DB-B2A5-EEA188F2DB3E}" type="slidenum">
              <a:rPr lang="en-US" smtClean="0"/>
              <a:t>10</a:t>
            </a:fld>
            <a:endParaRPr lang="en-US"/>
          </a:p>
        </p:txBody>
      </p:sp>
    </p:spTree>
    <p:extLst>
      <p:ext uri="{BB962C8B-B14F-4D97-AF65-F5344CB8AC3E}">
        <p14:creationId xmlns:p14="http://schemas.microsoft.com/office/powerpoint/2010/main" val="61234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7CB6FA-F8B0-40B6-B0A3-09F2EF77705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34859037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CB6FA-F8B0-40B6-B0A3-09F2EF77705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2184107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CB6FA-F8B0-40B6-B0A3-09F2EF77705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37248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7CB6FA-F8B0-40B6-B0A3-09F2EF77705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96094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77CB6FA-F8B0-40B6-B0A3-09F2EF777051}" type="datetimeFigureOut">
              <a:rPr lang="en-US" smtClean="0"/>
              <a:t>5/16/2025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656929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77CB6FA-F8B0-40B6-B0A3-09F2EF77705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5393786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77CB6FA-F8B0-40B6-B0A3-09F2EF777051}" type="datetimeFigureOut">
              <a:rPr lang="en-US" smtClean="0"/>
              <a:t>5/16/2025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10567632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77CB6FA-F8B0-40B6-B0A3-09F2EF777051}" type="datetimeFigureOut">
              <a:rPr lang="en-US" smtClean="0"/>
              <a:t>5/16/2025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4110878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77CB6FA-F8B0-40B6-B0A3-09F2EF777051}" type="datetimeFigureOut">
              <a:rPr lang="en-US" smtClean="0"/>
              <a:t>5/16/2025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2097267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CB6FA-F8B0-40B6-B0A3-09F2EF77705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31323120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77CB6FA-F8B0-40B6-B0A3-09F2EF777051}" type="datetimeFigureOut">
              <a:rPr lang="en-US" smtClean="0"/>
              <a:t>5/16/2025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82551B-C098-44A7-9F20-F49B953C6DDA}" type="slidenum">
              <a:rPr lang="en-US" smtClean="0"/>
              <a:t>‹#›</a:t>
            </a:fld>
            <a:endParaRPr lang="en-US"/>
          </a:p>
        </p:txBody>
      </p:sp>
    </p:spTree>
    <p:extLst>
      <p:ext uri="{BB962C8B-B14F-4D97-AF65-F5344CB8AC3E}">
        <p14:creationId xmlns:p14="http://schemas.microsoft.com/office/powerpoint/2010/main" val="2168923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7CB6FA-F8B0-40B6-B0A3-09F2EF777051}" type="datetimeFigureOut">
              <a:rPr lang="en-US" smtClean="0"/>
              <a:t>5/16/2025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82551B-C098-44A7-9F20-F49B953C6DDA}" type="slidenum">
              <a:rPr lang="en-US" smtClean="0"/>
              <a:t>‹#›</a:t>
            </a:fld>
            <a:endParaRPr lang="en-US"/>
          </a:p>
        </p:txBody>
      </p:sp>
    </p:spTree>
    <p:extLst>
      <p:ext uri="{BB962C8B-B14F-4D97-AF65-F5344CB8AC3E}">
        <p14:creationId xmlns:p14="http://schemas.microsoft.com/office/powerpoint/2010/main" val="240693434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F4B95-DB6B-9B71-E71E-ACFC77DE1B09}"/>
              </a:ext>
            </a:extLst>
          </p:cNvPr>
          <p:cNvSpPr>
            <a:spLocks noGrp="1"/>
          </p:cNvSpPr>
          <p:nvPr>
            <p:ph type="ctrTitle"/>
          </p:nvPr>
        </p:nvSpPr>
        <p:spPr>
          <a:xfrm>
            <a:off x="1167880" y="542494"/>
            <a:ext cx="9856237" cy="3160388"/>
          </a:xfrm>
        </p:spPr>
        <p:txBody>
          <a:bodyPr>
            <a:normAutofit/>
          </a:bodyPr>
          <a:lstStyle/>
          <a:p>
            <a:r>
              <a:rPr lang="ru-RU" sz="5400" b="1" dirty="0"/>
              <a:t>ИССЛЕДОВАНИЕ ОСОБЕННОСТЕЙ РЕНДЕРИНГА ДЕРЕВЬЕВ В UNREAL ENGINE 5</a:t>
            </a:r>
            <a:endParaRPr lang="ru-RU" sz="5400" dirty="0"/>
          </a:p>
        </p:txBody>
      </p:sp>
      <p:sp>
        <p:nvSpPr>
          <p:cNvPr id="4" name="Subtitle 2">
            <a:extLst>
              <a:ext uri="{FF2B5EF4-FFF2-40B4-BE49-F238E27FC236}">
                <a16:creationId xmlns:a16="http://schemas.microsoft.com/office/drawing/2014/main" id="{D415591D-693A-5348-2C7D-B99BEEC6C75D}"/>
              </a:ext>
            </a:extLst>
          </p:cNvPr>
          <p:cNvSpPr>
            <a:spLocks noGrp="1"/>
          </p:cNvSpPr>
          <p:nvPr>
            <p:ph type="subTitle" idx="1"/>
          </p:nvPr>
        </p:nvSpPr>
        <p:spPr>
          <a:xfrm>
            <a:off x="1523999" y="4455739"/>
            <a:ext cx="9144000" cy="985611"/>
          </a:xfrm>
        </p:spPr>
        <p:txBody>
          <a:bodyPr/>
          <a:lstStyle/>
          <a:p>
            <a:pPr algn="l"/>
            <a:r>
              <a:rPr lang="ru-RU" dirty="0" smtClean="0">
                <a:latin typeface="+mj-lt"/>
              </a:rPr>
              <a:t>Автор: Самарин С.Д. РК6-85Б</a:t>
            </a:r>
            <a:endParaRPr lang="ru-RU" dirty="0">
              <a:latin typeface="+mj-lt"/>
            </a:endParaRPr>
          </a:p>
          <a:p>
            <a:pPr algn="l"/>
            <a:r>
              <a:rPr lang="ru-RU" dirty="0">
                <a:latin typeface="+mj-lt"/>
              </a:rPr>
              <a:t>Научный руководитель: Витюков Ф.А.</a:t>
            </a:r>
          </a:p>
        </p:txBody>
      </p:sp>
      <p:pic>
        <p:nvPicPr>
          <p:cNvPr id="5" name="Рисунок 9">
            <a:extLst>
              <a:ext uri="{FF2B5EF4-FFF2-40B4-BE49-F238E27FC236}">
                <a16:creationId xmlns:a16="http://schemas.microsoft.com/office/drawing/2014/main" id="{52E6ECB2-091E-D86D-762A-F84B7D9E1B17}"/>
              </a:ext>
            </a:extLst>
          </p:cNvPr>
          <p:cNvPicPr>
            <a:picLocks noChangeAspect="1"/>
          </p:cNvPicPr>
          <p:nvPr/>
        </p:nvPicPr>
        <p:blipFill>
          <a:blip r:embed="rId2"/>
          <a:stretch>
            <a:fillRect/>
          </a:stretch>
        </p:blipFill>
        <p:spPr>
          <a:xfrm>
            <a:off x="8945327" y="3702882"/>
            <a:ext cx="1722673" cy="2032754"/>
          </a:xfrm>
          <a:prstGeom prst="rect">
            <a:avLst/>
          </a:prstGeom>
        </p:spPr>
      </p:pic>
    </p:spTree>
    <p:extLst>
      <p:ext uri="{BB962C8B-B14F-4D97-AF65-F5344CB8AC3E}">
        <p14:creationId xmlns:p14="http://schemas.microsoft.com/office/powerpoint/2010/main" val="923385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F64D7-A0CE-B046-25F8-829A8A4ABEAF}"/>
              </a:ext>
            </a:extLst>
          </p:cNvPr>
          <p:cNvSpPr>
            <a:spLocks noGrp="1"/>
          </p:cNvSpPr>
          <p:nvPr>
            <p:ph type="title"/>
          </p:nvPr>
        </p:nvSpPr>
        <p:spPr/>
        <p:txBody>
          <a:bodyPr/>
          <a:lstStyle/>
          <a:p>
            <a:r>
              <a:rPr lang="ru-RU" b="1" dirty="0" smtClean="0"/>
              <a:t>Световые артефакты</a:t>
            </a:r>
            <a:endParaRPr lang="en-US" b="1" dirty="0"/>
          </a:p>
        </p:txBody>
      </p:sp>
      <p:sp>
        <p:nvSpPr>
          <p:cNvPr id="3" name="Content Placeholder 2">
            <a:extLst>
              <a:ext uri="{FF2B5EF4-FFF2-40B4-BE49-F238E27FC236}">
                <a16:creationId xmlns:a16="http://schemas.microsoft.com/office/drawing/2014/main" id="{337E12DC-5007-7F29-2F06-90A4BEDF6DE4}"/>
              </a:ext>
            </a:extLst>
          </p:cNvPr>
          <p:cNvSpPr>
            <a:spLocks noGrp="1"/>
          </p:cNvSpPr>
          <p:nvPr>
            <p:ph idx="1"/>
          </p:nvPr>
        </p:nvSpPr>
        <p:spPr/>
        <p:txBody>
          <a:bodyPr/>
          <a:lstStyle/>
          <a:p>
            <a:pPr marL="0" indent="0">
              <a:buNone/>
            </a:pPr>
            <a:r>
              <a:rPr lang="ru-RU" dirty="0">
                <a:latin typeface="+mj-lt"/>
              </a:rPr>
              <a:t>Основной причиной возникновения световых артефактов при </a:t>
            </a:r>
            <a:r>
              <a:rPr lang="ru-RU" dirty="0" smtClean="0">
                <a:latin typeface="+mj-lt"/>
              </a:rPr>
              <a:t>рендеринге </a:t>
            </a:r>
            <a:r>
              <a:rPr lang="ru-RU" dirty="0">
                <a:latin typeface="+mj-lt"/>
              </a:rPr>
              <a:t>деревьев в </a:t>
            </a:r>
            <a:r>
              <a:rPr lang="ru-RU" dirty="0" err="1">
                <a:latin typeface="+mj-lt"/>
              </a:rPr>
              <a:t>Unreal</a:t>
            </a:r>
            <a:r>
              <a:rPr lang="ru-RU" dirty="0">
                <a:latin typeface="+mj-lt"/>
              </a:rPr>
              <a:t> </a:t>
            </a:r>
            <a:r>
              <a:rPr lang="ru-RU" dirty="0" err="1">
                <a:latin typeface="+mj-lt"/>
              </a:rPr>
              <a:t>Engine</a:t>
            </a:r>
            <a:r>
              <a:rPr lang="ru-RU" dirty="0">
                <a:latin typeface="+mj-lt"/>
              </a:rPr>
              <a:t> 5 являются проблемы обработки </a:t>
            </a:r>
            <a:r>
              <a:rPr lang="ru-RU" dirty="0" smtClean="0">
                <a:latin typeface="+mj-lt"/>
              </a:rPr>
              <a:t>полупрозрачных </a:t>
            </a:r>
            <a:r>
              <a:rPr lang="ru-RU" dirty="0">
                <a:latin typeface="+mj-lt"/>
              </a:rPr>
              <a:t>объектов, а также высокая плотность движущихся </a:t>
            </a:r>
            <a:r>
              <a:rPr lang="ru-RU" dirty="0" smtClean="0">
                <a:latin typeface="+mj-lt"/>
              </a:rPr>
              <a:t>элементов </a:t>
            </a:r>
            <a:r>
              <a:rPr lang="ru-RU" dirty="0">
                <a:latin typeface="+mj-lt"/>
              </a:rPr>
              <a:t>в сцене</a:t>
            </a:r>
            <a:r>
              <a:rPr lang="ru-RU" dirty="0" smtClean="0">
                <a:latin typeface="+mj-lt"/>
              </a:rPr>
              <a:t>.</a:t>
            </a:r>
          </a:p>
          <a:p>
            <a:pPr marL="0" indent="0">
              <a:buNone/>
            </a:pPr>
            <a:r>
              <a:rPr lang="ru-RU" dirty="0">
                <a:latin typeface="+mj-lt"/>
              </a:rPr>
              <a:t>Основные проблемы: </a:t>
            </a:r>
          </a:p>
          <a:p>
            <a:r>
              <a:rPr lang="ru-RU" dirty="0">
                <a:latin typeface="+mj-lt"/>
              </a:rPr>
              <a:t>Мерцании теней.</a:t>
            </a:r>
          </a:p>
          <a:p>
            <a:r>
              <a:rPr lang="ru-RU" dirty="0">
                <a:latin typeface="+mj-lt"/>
              </a:rPr>
              <a:t>Возникновения просветов. </a:t>
            </a:r>
          </a:p>
          <a:p>
            <a:r>
              <a:rPr lang="ru-RU" dirty="0">
                <a:latin typeface="+mj-lt"/>
              </a:rPr>
              <a:t>Возникновение шумов и зернистости. </a:t>
            </a:r>
          </a:p>
          <a:p>
            <a:pPr marL="0" indent="0">
              <a:buNone/>
            </a:pPr>
            <a:endParaRPr lang="ru-RU" dirty="0">
              <a:latin typeface="+mj-lt"/>
            </a:endParaRPr>
          </a:p>
        </p:txBody>
      </p:sp>
      <p:sp>
        <p:nvSpPr>
          <p:cNvPr id="4" name="Slide Number Placeholder 3">
            <a:extLst>
              <a:ext uri="{FF2B5EF4-FFF2-40B4-BE49-F238E27FC236}">
                <a16:creationId xmlns:a16="http://schemas.microsoft.com/office/drawing/2014/main" id="{8F053D2D-48FB-97D9-4906-A51A45DDE96B}"/>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10</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776495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1EC8E-FE4B-B209-F87D-C63CA4FFD58C}"/>
              </a:ext>
            </a:extLst>
          </p:cNvPr>
          <p:cNvSpPr>
            <a:spLocks noGrp="1"/>
          </p:cNvSpPr>
          <p:nvPr>
            <p:ph type="title"/>
          </p:nvPr>
        </p:nvSpPr>
        <p:spPr/>
        <p:txBody>
          <a:bodyPr/>
          <a:lstStyle/>
          <a:p>
            <a:r>
              <a:rPr lang="ru-RU" b="1" dirty="0" smtClean="0"/>
              <a:t>Световые артефакты</a:t>
            </a:r>
            <a:endParaRPr lang="en-US" dirty="0"/>
          </a:p>
        </p:txBody>
      </p:sp>
      <p:sp>
        <p:nvSpPr>
          <p:cNvPr id="8" name="Slide Number Placeholder 3">
            <a:extLst>
              <a:ext uri="{FF2B5EF4-FFF2-40B4-BE49-F238E27FC236}">
                <a16:creationId xmlns:a16="http://schemas.microsoft.com/office/drawing/2014/main" id="{1A48B70A-8EE3-9495-3691-E502BA530249}"/>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11</a:t>
            </a:fld>
            <a:r>
              <a:rPr lang="en-US" sz="1800" dirty="0"/>
              <a:t> / </a:t>
            </a:r>
            <a:r>
              <a:rPr lang="en-US" sz="1800" dirty="0"/>
              <a:t>1</a:t>
            </a:r>
            <a:r>
              <a:rPr lang="ru-RU" sz="1800" dirty="0"/>
              <a:t>2</a:t>
            </a:r>
            <a:endParaRPr lang="en-US" sz="1800" dirty="0"/>
          </a:p>
        </p:txBody>
      </p:sp>
      <p:sp>
        <p:nvSpPr>
          <p:cNvPr id="9" name="Content Placeholder 2">
            <a:extLst>
              <a:ext uri="{FF2B5EF4-FFF2-40B4-BE49-F238E27FC236}">
                <a16:creationId xmlns:a16="http://schemas.microsoft.com/office/drawing/2014/main" id="{337E12DC-5007-7F29-2F06-90A4BEDF6DE4}"/>
              </a:ext>
            </a:extLst>
          </p:cNvPr>
          <p:cNvSpPr>
            <a:spLocks noGrp="1"/>
          </p:cNvSpPr>
          <p:nvPr>
            <p:ph idx="1"/>
          </p:nvPr>
        </p:nvSpPr>
        <p:spPr>
          <a:xfrm>
            <a:off x="838200" y="1825625"/>
            <a:ext cx="10515600" cy="4351338"/>
          </a:xfrm>
        </p:spPr>
        <p:txBody>
          <a:bodyPr>
            <a:normAutofit/>
          </a:bodyPr>
          <a:lstStyle/>
          <a:p>
            <a:pPr marL="0" indent="0">
              <a:buNone/>
            </a:pPr>
            <a:r>
              <a:rPr lang="ru-RU" dirty="0" smtClean="0">
                <a:latin typeface="+mj-lt"/>
              </a:rPr>
              <a:t>Решения: </a:t>
            </a:r>
          </a:p>
          <a:p>
            <a:pPr lvl="0"/>
            <a:r>
              <a:rPr lang="ru-RU" dirty="0">
                <a:latin typeface="+mj-lt"/>
              </a:rPr>
              <a:t>Решение первых двух проблем связано с устранением ошибок в </a:t>
            </a:r>
            <a:r>
              <a:rPr lang="ru-RU" dirty="0" smtClean="0">
                <a:latin typeface="+mj-lt"/>
              </a:rPr>
              <a:t>порядке </a:t>
            </a:r>
            <a:r>
              <a:rPr lang="ru-RU" dirty="0">
                <a:latin typeface="+mj-lt"/>
              </a:rPr>
              <a:t>рендеринга пересекающихся </a:t>
            </a:r>
            <a:r>
              <a:rPr lang="ru-RU" dirty="0" smtClean="0">
                <a:latin typeface="+mj-lt"/>
              </a:rPr>
              <a:t>объектов.</a:t>
            </a:r>
          </a:p>
          <a:p>
            <a:pPr lvl="0"/>
            <a:r>
              <a:rPr lang="ru-RU" dirty="0" smtClean="0">
                <a:latin typeface="+mj-lt"/>
              </a:rPr>
              <a:t>Третья </a:t>
            </a:r>
            <a:r>
              <a:rPr lang="ru-RU" dirty="0">
                <a:latin typeface="+mj-lt"/>
              </a:rPr>
              <a:t>проблема обусловлена ограничениями технологии </a:t>
            </a:r>
            <a:r>
              <a:rPr lang="ru-RU" dirty="0" err="1">
                <a:latin typeface="+mj-lt"/>
              </a:rPr>
              <a:t>Lumen</a:t>
            </a:r>
            <a:r>
              <a:rPr lang="ru-RU" dirty="0">
                <a:latin typeface="+mj-lt"/>
              </a:rPr>
              <a:t>, и ее </a:t>
            </a:r>
            <a:r>
              <a:rPr lang="ru-RU" dirty="0" smtClean="0">
                <a:latin typeface="+mj-lt"/>
              </a:rPr>
              <a:t>устранение </a:t>
            </a:r>
            <a:r>
              <a:rPr lang="ru-RU" dirty="0">
                <a:latin typeface="+mj-lt"/>
              </a:rPr>
              <a:t>требует снижения вычислительной </a:t>
            </a:r>
            <a:r>
              <a:rPr lang="ru-RU" dirty="0" smtClean="0">
                <a:latin typeface="+mj-lt"/>
              </a:rPr>
              <a:t>нагрузки.</a:t>
            </a:r>
            <a:endParaRPr lang="ru-RU" dirty="0">
              <a:latin typeface="+mj-lt"/>
            </a:endParaRPr>
          </a:p>
        </p:txBody>
      </p:sp>
    </p:spTree>
    <p:extLst>
      <p:ext uri="{BB962C8B-B14F-4D97-AF65-F5344CB8AC3E}">
        <p14:creationId xmlns:p14="http://schemas.microsoft.com/office/powerpoint/2010/main" val="26080283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2D76A-2BDC-D8F4-A80A-9C74B3AF4E04}"/>
              </a:ext>
            </a:extLst>
          </p:cNvPr>
          <p:cNvSpPr>
            <a:spLocks noGrp="1"/>
          </p:cNvSpPr>
          <p:nvPr>
            <p:ph type="title"/>
          </p:nvPr>
        </p:nvSpPr>
        <p:spPr/>
        <p:txBody>
          <a:bodyPr/>
          <a:lstStyle/>
          <a:p>
            <a:r>
              <a:rPr lang="ru-RU" b="1" dirty="0"/>
              <a:t>Заключение</a:t>
            </a:r>
            <a:endParaRPr lang="en-US" b="1" dirty="0"/>
          </a:p>
        </p:txBody>
      </p:sp>
      <p:sp>
        <p:nvSpPr>
          <p:cNvPr id="3" name="Content Placeholder 2">
            <a:extLst>
              <a:ext uri="{FF2B5EF4-FFF2-40B4-BE49-F238E27FC236}">
                <a16:creationId xmlns:a16="http://schemas.microsoft.com/office/drawing/2014/main" id="{6576F5F6-2517-D14B-FD87-6BCA38DBC9CC}"/>
              </a:ext>
            </a:extLst>
          </p:cNvPr>
          <p:cNvSpPr>
            <a:spLocks noGrp="1"/>
          </p:cNvSpPr>
          <p:nvPr>
            <p:ph idx="1"/>
          </p:nvPr>
        </p:nvSpPr>
        <p:spPr/>
        <p:txBody>
          <a:bodyPr/>
          <a:lstStyle/>
          <a:p>
            <a:pPr marL="0" indent="0">
              <a:buNone/>
            </a:pPr>
            <a:r>
              <a:rPr lang="ru-RU" dirty="0" smtClean="0">
                <a:latin typeface="+mj-lt"/>
              </a:rPr>
              <a:t>В </a:t>
            </a:r>
            <a:r>
              <a:rPr lang="ru-RU" dirty="0">
                <a:latin typeface="+mj-lt"/>
              </a:rPr>
              <a:t>рамках </a:t>
            </a:r>
            <a:r>
              <a:rPr lang="ru-RU" dirty="0" smtClean="0">
                <a:latin typeface="+mj-lt"/>
              </a:rPr>
              <a:t>работы </a:t>
            </a:r>
            <a:r>
              <a:rPr lang="ru-RU" dirty="0">
                <a:latin typeface="+mj-lt"/>
              </a:rPr>
              <a:t>были </a:t>
            </a:r>
            <a:r>
              <a:rPr lang="ru-RU" dirty="0" smtClean="0">
                <a:latin typeface="+mj-lt"/>
              </a:rPr>
              <a:t>проанализированы следующие проблемы</a:t>
            </a:r>
            <a:r>
              <a:rPr lang="ru-RU" dirty="0">
                <a:latin typeface="+mj-lt"/>
              </a:rPr>
              <a:t>, связанные с рендерингом объектов растительности в </a:t>
            </a:r>
            <a:r>
              <a:rPr lang="ru-RU" dirty="0" err="1">
                <a:latin typeface="+mj-lt"/>
              </a:rPr>
              <a:t>Unreal</a:t>
            </a:r>
            <a:r>
              <a:rPr lang="ru-RU" dirty="0">
                <a:latin typeface="+mj-lt"/>
              </a:rPr>
              <a:t> </a:t>
            </a:r>
            <a:r>
              <a:rPr lang="ru-RU" dirty="0" err="1">
                <a:latin typeface="+mj-lt"/>
              </a:rPr>
              <a:t>Engine</a:t>
            </a:r>
            <a:r>
              <a:rPr lang="ru-RU" dirty="0">
                <a:latin typeface="+mj-lt"/>
              </a:rPr>
              <a:t> </a:t>
            </a:r>
            <a:r>
              <a:rPr lang="ru-RU" dirty="0" smtClean="0">
                <a:latin typeface="+mj-lt"/>
              </a:rPr>
              <a:t>5:</a:t>
            </a:r>
            <a:endParaRPr lang="en-US" dirty="0">
              <a:latin typeface="+mj-lt"/>
            </a:endParaRPr>
          </a:p>
          <a:p>
            <a:pPr lvl="1"/>
            <a:r>
              <a:rPr lang="ru-RU" dirty="0" smtClean="0">
                <a:latin typeface="+mj-lt"/>
              </a:rPr>
              <a:t>обработка полупрозрачных объектов</a:t>
            </a:r>
            <a:r>
              <a:rPr lang="en-US" dirty="0" smtClean="0">
                <a:latin typeface="+mj-lt"/>
              </a:rPr>
              <a:t>;</a:t>
            </a:r>
            <a:endParaRPr lang="en-US" dirty="0">
              <a:latin typeface="+mj-lt"/>
            </a:endParaRPr>
          </a:p>
          <a:p>
            <a:pPr lvl="1"/>
            <a:r>
              <a:rPr lang="ru-RU" dirty="0" smtClean="0">
                <a:latin typeface="+mj-lt"/>
              </a:rPr>
              <a:t>избыточная отрисовка</a:t>
            </a:r>
            <a:r>
              <a:rPr lang="en-US" dirty="0" smtClean="0">
                <a:latin typeface="+mj-lt"/>
              </a:rPr>
              <a:t>;</a:t>
            </a:r>
            <a:endParaRPr lang="ru-RU" dirty="0">
              <a:latin typeface="+mj-lt"/>
            </a:endParaRPr>
          </a:p>
          <a:p>
            <a:pPr lvl="1"/>
            <a:r>
              <a:rPr lang="ru-RU" dirty="0" smtClean="0">
                <a:latin typeface="+mj-lt"/>
              </a:rPr>
              <a:t>оптимизация анимационных циклов</a:t>
            </a:r>
            <a:r>
              <a:rPr lang="en-US" dirty="0" smtClean="0">
                <a:latin typeface="+mj-lt"/>
              </a:rPr>
              <a:t>;</a:t>
            </a:r>
            <a:endParaRPr lang="en-US" dirty="0">
              <a:latin typeface="+mj-lt"/>
            </a:endParaRPr>
          </a:p>
          <a:p>
            <a:pPr lvl="1"/>
            <a:r>
              <a:rPr lang="ru-RU" dirty="0" smtClean="0">
                <a:latin typeface="+mj-lt"/>
              </a:rPr>
              <a:t>устранение световых артефактов.</a:t>
            </a:r>
            <a:endParaRPr lang="en-US" dirty="0">
              <a:latin typeface="+mj-lt"/>
            </a:endParaRPr>
          </a:p>
        </p:txBody>
      </p:sp>
      <p:sp>
        <p:nvSpPr>
          <p:cNvPr id="4" name="Slide Number Placeholder 3">
            <a:extLst>
              <a:ext uri="{FF2B5EF4-FFF2-40B4-BE49-F238E27FC236}">
                <a16:creationId xmlns:a16="http://schemas.microsoft.com/office/drawing/2014/main" id="{4113AA7D-4100-8077-4ED6-31F0C8857C46}"/>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12</a:t>
            </a:fld>
            <a:r>
              <a:rPr lang="en-US" sz="1800" dirty="0"/>
              <a:t> / </a:t>
            </a:r>
            <a:r>
              <a:rPr lang="en-US" sz="1800" dirty="0" smtClean="0"/>
              <a:t>1</a:t>
            </a:r>
            <a:r>
              <a:rPr lang="ru-RU" sz="1800" dirty="0" smtClean="0"/>
              <a:t>2</a:t>
            </a:r>
            <a:endParaRPr lang="en-US" sz="1800" dirty="0"/>
          </a:p>
        </p:txBody>
      </p:sp>
    </p:spTree>
    <p:extLst>
      <p:ext uri="{BB962C8B-B14F-4D97-AF65-F5344CB8AC3E}">
        <p14:creationId xmlns:p14="http://schemas.microsoft.com/office/powerpoint/2010/main" val="41875301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B28614-BE86-F279-8B7C-CAB2F12BACE8}"/>
              </a:ext>
            </a:extLst>
          </p:cNvPr>
          <p:cNvSpPr>
            <a:spLocks noGrp="1"/>
          </p:cNvSpPr>
          <p:nvPr>
            <p:ph type="title"/>
          </p:nvPr>
        </p:nvSpPr>
        <p:spPr/>
        <p:txBody>
          <a:bodyPr/>
          <a:lstStyle/>
          <a:p>
            <a:r>
              <a:rPr lang="ru-RU" b="1" dirty="0" smtClean="0"/>
              <a:t>Введение</a:t>
            </a:r>
            <a:endParaRPr lang="en-US" b="1" dirty="0"/>
          </a:p>
        </p:txBody>
      </p:sp>
      <p:sp>
        <p:nvSpPr>
          <p:cNvPr id="3" name="Content Placeholder 2">
            <a:extLst>
              <a:ext uri="{FF2B5EF4-FFF2-40B4-BE49-F238E27FC236}">
                <a16:creationId xmlns:a16="http://schemas.microsoft.com/office/drawing/2014/main" id="{14FE68FA-81CD-10EB-69E4-34BEF4008B4A}"/>
              </a:ext>
            </a:extLst>
          </p:cNvPr>
          <p:cNvSpPr>
            <a:spLocks noGrp="1"/>
          </p:cNvSpPr>
          <p:nvPr>
            <p:ph idx="1"/>
          </p:nvPr>
        </p:nvSpPr>
        <p:spPr>
          <a:xfrm>
            <a:off x="838200" y="1690688"/>
            <a:ext cx="10773578" cy="4560821"/>
          </a:xfrm>
        </p:spPr>
        <p:txBody>
          <a:bodyPr>
            <a:normAutofit/>
          </a:bodyPr>
          <a:lstStyle/>
          <a:p>
            <a:pPr marL="0" indent="0">
              <a:buNone/>
            </a:pPr>
            <a:r>
              <a:rPr lang="ru-RU" dirty="0" smtClean="0">
                <a:latin typeface="+mj-lt"/>
              </a:rPr>
              <a:t>Исследование </a:t>
            </a:r>
            <a:r>
              <a:rPr lang="ru-RU" dirty="0" smtClean="0">
                <a:latin typeface="+mj-lt"/>
              </a:rPr>
              <a:t>посвящено </a:t>
            </a:r>
            <a:r>
              <a:rPr lang="ru-RU" dirty="0">
                <a:latin typeface="+mj-lt"/>
              </a:rPr>
              <a:t>анализу современных методов и особенностей рендеринга объектов растительности в </a:t>
            </a:r>
            <a:r>
              <a:rPr lang="ru-RU" dirty="0" err="1">
                <a:latin typeface="+mj-lt"/>
              </a:rPr>
              <a:t>Unreal</a:t>
            </a:r>
            <a:r>
              <a:rPr lang="ru-RU" dirty="0">
                <a:latin typeface="+mj-lt"/>
              </a:rPr>
              <a:t> </a:t>
            </a:r>
            <a:r>
              <a:rPr lang="ru-RU" dirty="0" err="1">
                <a:latin typeface="+mj-lt"/>
              </a:rPr>
              <a:t>Engine</a:t>
            </a:r>
            <a:r>
              <a:rPr lang="ru-RU" dirty="0">
                <a:latin typeface="+mj-lt"/>
              </a:rPr>
              <a:t> </a:t>
            </a:r>
            <a:r>
              <a:rPr lang="ru-RU" dirty="0" smtClean="0">
                <a:latin typeface="+mj-lt"/>
              </a:rPr>
              <a:t>5.</a:t>
            </a:r>
          </a:p>
          <a:p>
            <a:pPr marL="0" indent="0">
              <a:buNone/>
            </a:pPr>
            <a:r>
              <a:rPr lang="ru-RU" dirty="0" smtClean="0">
                <a:latin typeface="+mj-lt"/>
              </a:rPr>
              <a:t>Задачи:</a:t>
            </a:r>
          </a:p>
          <a:p>
            <a:pPr lvl="1"/>
            <a:r>
              <a:rPr lang="ru-RU" dirty="0" smtClean="0">
                <a:latin typeface="+mj-lt"/>
              </a:rPr>
              <a:t>Проанализировать систему обработки </a:t>
            </a:r>
            <a:r>
              <a:rPr lang="ru-RU" dirty="0">
                <a:latin typeface="+mj-lt"/>
              </a:rPr>
              <a:t>полупрозрачных </a:t>
            </a:r>
            <a:r>
              <a:rPr lang="ru-RU" dirty="0" smtClean="0">
                <a:latin typeface="+mj-lt"/>
              </a:rPr>
              <a:t>текстур</a:t>
            </a:r>
            <a:r>
              <a:rPr lang="en-US" dirty="0" smtClean="0">
                <a:latin typeface="+mj-lt"/>
              </a:rPr>
              <a:t>;</a:t>
            </a:r>
            <a:endParaRPr lang="en-US" dirty="0">
              <a:latin typeface="+mj-lt"/>
            </a:endParaRPr>
          </a:p>
          <a:p>
            <a:pPr lvl="1"/>
            <a:r>
              <a:rPr lang="ru-RU" dirty="0" smtClean="0">
                <a:latin typeface="+mj-lt"/>
              </a:rPr>
              <a:t>Разобрать методы разрешения избыточной отрисовки</a:t>
            </a:r>
            <a:r>
              <a:rPr lang="en-US" dirty="0" smtClean="0">
                <a:latin typeface="+mj-lt"/>
              </a:rPr>
              <a:t>;</a:t>
            </a:r>
          </a:p>
          <a:p>
            <a:pPr lvl="1"/>
            <a:r>
              <a:rPr lang="ru-RU" dirty="0" smtClean="0">
                <a:latin typeface="+mj-lt"/>
              </a:rPr>
              <a:t>Исследовать особенности </a:t>
            </a:r>
            <a:r>
              <a:rPr lang="ru-RU" dirty="0">
                <a:latin typeface="+mj-lt"/>
              </a:rPr>
              <a:t>анимации </a:t>
            </a:r>
            <a:r>
              <a:rPr lang="ru-RU" dirty="0" smtClean="0">
                <a:latin typeface="+mj-lt"/>
              </a:rPr>
              <a:t>деревьев</a:t>
            </a:r>
            <a:r>
              <a:rPr lang="en-US" dirty="0">
                <a:latin typeface="+mj-lt"/>
              </a:rPr>
              <a:t>;</a:t>
            </a:r>
          </a:p>
          <a:p>
            <a:pPr lvl="1"/>
            <a:r>
              <a:rPr lang="ru-RU" dirty="0" smtClean="0">
                <a:latin typeface="+mj-lt"/>
              </a:rPr>
              <a:t>Изучить причины </a:t>
            </a:r>
            <a:r>
              <a:rPr lang="ru-RU" dirty="0">
                <a:latin typeface="+mj-lt"/>
              </a:rPr>
              <a:t>световых артефактов в итоговом </a:t>
            </a:r>
            <a:r>
              <a:rPr lang="ru-RU" dirty="0" smtClean="0">
                <a:latin typeface="+mj-lt"/>
              </a:rPr>
              <a:t>рендере</a:t>
            </a:r>
            <a:r>
              <a:rPr lang="en-US" dirty="0">
                <a:latin typeface="+mj-lt"/>
              </a:rPr>
              <a:t>.</a:t>
            </a:r>
            <a:endParaRPr lang="ru-RU" dirty="0" smtClean="0">
              <a:latin typeface="+mj-lt"/>
            </a:endParaRPr>
          </a:p>
          <a:p>
            <a:pPr lvl="1"/>
            <a:endParaRPr lang="en-US" dirty="0">
              <a:latin typeface="+mj-lt"/>
            </a:endParaRPr>
          </a:p>
        </p:txBody>
      </p:sp>
      <p:sp>
        <p:nvSpPr>
          <p:cNvPr id="7" name="Slide Number Placeholder 3">
            <a:extLst>
              <a:ext uri="{FF2B5EF4-FFF2-40B4-BE49-F238E27FC236}">
                <a16:creationId xmlns:a16="http://schemas.microsoft.com/office/drawing/2014/main" id="{C286BBDF-AC08-2D08-DF92-2A85D79EEF31}"/>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2</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126003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F92A-337D-7577-875D-6040E106FE99}"/>
              </a:ext>
            </a:extLst>
          </p:cNvPr>
          <p:cNvSpPr>
            <a:spLocks noGrp="1"/>
          </p:cNvSpPr>
          <p:nvPr>
            <p:ph type="title"/>
          </p:nvPr>
        </p:nvSpPr>
        <p:spPr/>
        <p:txBody>
          <a:bodyPr/>
          <a:lstStyle/>
          <a:p>
            <a:r>
              <a:rPr lang="ru-RU" b="1" dirty="0" smtClean="0"/>
              <a:t>Альфа сортировка</a:t>
            </a:r>
            <a:endParaRPr lang="en-US" b="1" dirty="0"/>
          </a:p>
        </p:txBody>
      </p:sp>
      <p:sp>
        <p:nvSpPr>
          <p:cNvPr id="3" name="Content Placeholder 2">
            <a:extLst>
              <a:ext uri="{FF2B5EF4-FFF2-40B4-BE49-F238E27FC236}">
                <a16:creationId xmlns:a16="http://schemas.microsoft.com/office/drawing/2014/main" id="{29C3DA2B-A517-EBA1-84A8-B718808514B2}"/>
              </a:ext>
            </a:extLst>
          </p:cNvPr>
          <p:cNvSpPr>
            <a:spLocks noGrp="1"/>
          </p:cNvSpPr>
          <p:nvPr>
            <p:ph idx="1"/>
          </p:nvPr>
        </p:nvSpPr>
        <p:spPr>
          <a:xfrm>
            <a:off x="838199" y="1825625"/>
            <a:ext cx="8030379" cy="4817546"/>
          </a:xfrm>
        </p:spPr>
        <p:txBody>
          <a:bodyPr>
            <a:normAutofit/>
          </a:bodyPr>
          <a:lstStyle/>
          <a:p>
            <a:pPr marL="0" lvl="0" indent="0">
              <a:buNone/>
            </a:pPr>
            <a:r>
              <a:rPr lang="ru-RU" dirty="0" smtClean="0">
                <a:latin typeface="+mj-lt"/>
              </a:rPr>
              <a:t>Основополагающие способы установления порядка рендеринга:</a:t>
            </a:r>
            <a:endParaRPr lang="ru-RU" dirty="0" smtClean="0">
              <a:latin typeface="+mj-lt"/>
            </a:endParaRPr>
          </a:p>
          <a:p>
            <a:r>
              <a:rPr lang="ru-RU" dirty="0" smtClean="0">
                <a:latin typeface="+mj-lt"/>
              </a:rPr>
              <a:t>Z-буферизация</a:t>
            </a:r>
            <a:r>
              <a:rPr lang="en-US" dirty="0" smtClean="0">
                <a:latin typeface="+mj-lt"/>
              </a:rPr>
              <a:t> (Z-buffering)</a:t>
            </a:r>
            <a:r>
              <a:rPr lang="ru-RU" dirty="0" smtClean="0">
                <a:latin typeface="+mj-lt"/>
              </a:rPr>
              <a:t>. </a:t>
            </a:r>
            <a:r>
              <a:rPr lang="ru-RU" dirty="0" smtClean="0">
                <a:latin typeface="+mj-lt"/>
              </a:rPr>
              <a:t>Использует двумерный массив буфера глубины, где для каждого пикселя экрана фиксируется расстояние до ближайшего объекта. Не </a:t>
            </a:r>
            <a:r>
              <a:rPr lang="ru-RU" dirty="0" smtClean="0">
                <a:latin typeface="+mj-lt"/>
              </a:rPr>
              <a:t>предназначена для полупрозрачных объектов.</a:t>
            </a:r>
          </a:p>
          <a:p>
            <a:r>
              <a:rPr lang="ru-RU" dirty="0" smtClean="0">
                <a:latin typeface="+mj-lt"/>
              </a:rPr>
              <a:t>Z-сортировка (алгоритм художника). Предполагает рендеринг всех объектов в порядке от наиболее удаленных к наиболее близким к наблюдателю. Имеет высокие трудозатраты.</a:t>
            </a:r>
            <a:endParaRPr lang="ru-RU" dirty="0">
              <a:latin typeface="+mj-lt"/>
            </a:endParaRPr>
          </a:p>
        </p:txBody>
      </p:sp>
      <p:sp>
        <p:nvSpPr>
          <p:cNvPr id="6" name="Slide Number Placeholder 3">
            <a:extLst>
              <a:ext uri="{FF2B5EF4-FFF2-40B4-BE49-F238E27FC236}">
                <a16:creationId xmlns:a16="http://schemas.microsoft.com/office/drawing/2014/main" id="{95C89932-CF56-C25B-B2BD-49887012DC5E}"/>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3</a:t>
            </a:fld>
            <a:r>
              <a:rPr lang="en-US" sz="1800" dirty="0"/>
              <a:t> / </a:t>
            </a:r>
            <a:r>
              <a:rPr lang="en-US" sz="1800" dirty="0"/>
              <a:t>1</a:t>
            </a:r>
            <a:r>
              <a:rPr lang="ru-RU" sz="1800" dirty="0"/>
              <a:t>2</a:t>
            </a:r>
            <a:endParaRPr lang="en-US" sz="1800" dirty="0"/>
          </a:p>
        </p:txBody>
      </p:sp>
      <p:pic>
        <p:nvPicPr>
          <p:cNvPr id="9" name="Рисунок 8"/>
          <p:cNvPicPr>
            <a:picLocks noChangeAspect="1"/>
          </p:cNvPicPr>
          <p:nvPr/>
        </p:nvPicPr>
        <p:blipFill>
          <a:blip r:embed="rId3"/>
          <a:stretch>
            <a:fillRect/>
          </a:stretch>
        </p:blipFill>
        <p:spPr>
          <a:xfrm>
            <a:off x="8610600" y="2383947"/>
            <a:ext cx="3295357" cy="1912632"/>
          </a:xfrm>
          <a:prstGeom prst="rect">
            <a:avLst/>
          </a:prstGeom>
        </p:spPr>
      </p:pic>
      <p:sp>
        <p:nvSpPr>
          <p:cNvPr id="10" name="TextBox 9">
            <a:extLst>
              <a:ext uri="{FF2B5EF4-FFF2-40B4-BE49-F238E27FC236}">
                <a16:creationId xmlns:a16="http://schemas.microsoft.com/office/drawing/2014/main" id="{233252D9-6883-EB1E-27B7-35C3A204955B}"/>
              </a:ext>
            </a:extLst>
          </p:cNvPr>
          <p:cNvSpPr txBox="1"/>
          <p:nvPr/>
        </p:nvSpPr>
        <p:spPr>
          <a:xfrm>
            <a:off x="8610600" y="4378135"/>
            <a:ext cx="3295357" cy="369332"/>
          </a:xfrm>
          <a:prstGeom prst="rect">
            <a:avLst/>
          </a:prstGeom>
          <a:noFill/>
        </p:spPr>
        <p:txBody>
          <a:bodyPr wrap="square" rtlCol="0">
            <a:spAutoFit/>
          </a:bodyPr>
          <a:lstStyle/>
          <a:p>
            <a:pPr algn="ctr"/>
            <a:r>
              <a:rPr lang="ru-RU" dirty="0">
                <a:latin typeface="+mj-lt"/>
              </a:rPr>
              <a:t>Рис. </a:t>
            </a:r>
            <a:r>
              <a:rPr lang="ru-RU" dirty="0" smtClean="0">
                <a:latin typeface="+mj-lt"/>
              </a:rPr>
              <a:t>1. </a:t>
            </a:r>
            <a:r>
              <a:rPr lang="en-US" dirty="0" smtClean="0">
                <a:latin typeface="+mj-lt"/>
              </a:rPr>
              <a:t>Z-</a:t>
            </a:r>
            <a:r>
              <a:rPr lang="ru-RU" dirty="0" smtClean="0">
                <a:latin typeface="+mj-lt"/>
              </a:rPr>
              <a:t>буферизация</a:t>
            </a:r>
            <a:endParaRPr lang="en-US" dirty="0">
              <a:latin typeface="+mj-lt"/>
            </a:endParaRPr>
          </a:p>
        </p:txBody>
      </p:sp>
    </p:spTree>
    <p:extLst>
      <p:ext uri="{BB962C8B-B14F-4D97-AF65-F5344CB8AC3E}">
        <p14:creationId xmlns:p14="http://schemas.microsoft.com/office/powerpoint/2010/main" val="2158339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7AF92A-337D-7577-875D-6040E106FE99}"/>
              </a:ext>
            </a:extLst>
          </p:cNvPr>
          <p:cNvSpPr>
            <a:spLocks noGrp="1"/>
          </p:cNvSpPr>
          <p:nvPr>
            <p:ph type="title"/>
          </p:nvPr>
        </p:nvSpPr>
        <p:spPr/>
        <p:txBody>
          <a:bodyPr/>
          <a:lstStyle/>
          <a:p>
            <a:r>
              <a:rPr lang="ru-RU" b="1" dirty="0" smtClean="0"/>
              <a:t>Проблемы альфа сортировки</a:t>
            </a:r>
            <a:endParaRPr lang="en-US" b="1" dirty="0"/>
          </a:p>
        </p:txBody>
      </p:sp>
      <p:sp>
        <p:nvSpPr>
          <p:cNvPr id="3" name="Content Placeholder 2">
            <a:extLst>
              <a:ext uri="{FF2B5EF4-FFF2-40B4-BE49-F238E27FC236}">
                <a16:creationId xmlns:a16="http://schemas.microsoft.com/office/drawing/2014/main" id="{29C3DA2B-A517-EBA1-84A8-B718808514B2}"/>
              </a:ext>
            </a:extLst>
          </p:cNvPr>
          <p:cNvSpPr>
            <a:spLocks noGrp="1"/>
          </p:cNvSpPr>
          <p:nvPr>
            <p:ph idx="1"/>
          </p:nvPr>
        </p:nvSpPr>
        <p:spPr>
          <a:xfrm>
            <a:off x="838200" y="1825625"/>
            <a:ext cx="6939708" cy="4351338"/>
          </a:xfrm>
        </p:spPr>
        <p:txBody>
          <a:bodyPr>
            <a:noAutofit/>
          </a:bodyPr>
          <a:lstStyle/>
          <a:p>
            <a:pPr marL="0" indent="0">
              <a:buNone/>
            </a:pPr>
            <a:r>
              <a:rPr lang="ru-RU" dirty="0" smtClean="0">
                <a:latin typeface="+mj-lt"/>
              </a:rPr>
              <a:t>Ключевые </a:t>
            </a:r>
            <a:r>
              <a:rPr lang="ru-RU" dirty="0">
                <a:latin typeface="+mj-lt"/>
              </a:rPr>
              <a:t>проблемы:</a:t>
            </a:r>
          </a:p>
          <a:p>
            <a:pPr marL="514350" lvl="0" indent="-514350">
              <a:buFont typeface="+mj-lt"/>
              <a:buAutoNum type="arabicPeriod"/>
            </a:pPr>
            <a:r>
              <a:rPr lang="ru-RU" dirty="0" smtClean="0">
                <a:latin typeface="+mj-lt"/>
              </a:rPr>
              <a:t>Z-конфликты (</a:t>
            </a:r>
            <a:r>
              <a:rPr lang="en-US" dirty="0" smtClean="0">
                <a:latin typeface="+mj-lt"/>
              </a:rPr>
              <a:t>Z-fighting)</a:t>
            </a:r>
            <a:r>
              <a:rPr lang="ru-RU" dirty="0" smtClean="0">
                <a:latin typeface="+mj-lt"/>
              </a:rPr>
              <a:t>. Проблема пересечения объектов одной удалённой. </a:t>
            </a:r>
            <a:endParaRPr lang="ru-RU" dirty="0" smtClean="0">
              <a:latin typeface="+mj-lt"/>
            </a:endParaRPr>
          </a:p>
          <a:p>
            <a:pPr marL="514350" lvl="0" indent="-514350">
              <a:buFont typeface="+mj-lt"/>
              <a:buAutoNum type="arabicPeriod"/>
            </a:pPr>
            <a:r>
              <a:rPr lang="ru-RU" dirty="0" smtClean="0">
                <a:latin typeface="+mj-lt"/>
              </a:rPr>
              <a:t>Ошибки </a:t>
            </a:r>
            <a:r>
              <a:rPr lang="ru-RU" dirty="0">
                <a:latin typeface="+mj-lt"/>
              </a:rPr>
              <a:t>буфера глубины. Проблема </a:t>
            </a:r>
            <a:r>
              <a:rPr lang="ru-RU" dirty="0" smtClean="0">
                <a:latin typeface="+mj-lt"/>
              </a:rPr>
              <a:t>неверного определения </a:t>
            </a:r>
            <a:r>
              <a:rPr lang="ru-RU" dirty="0">
                <a:latin typeface="+mj-lt"/>
              </a:rPr>
              <a:t>порядка отрисовки </a:t>
            </a:r>
            <a:r>
              <a:rPr lang="ru-RU" dirty="0" smtClean="0">
                <a:latin typeface="+mj-lt"/>
              </a:rPr>
              <a:t>объектов</a:t>
            </a:r>
            <a:r>
              <a:rPr lang="ru-RU" dirty="0" smtClean="0">
                <a:latin typeface="+mj-lt"/>
              </a:rPr>
              <a:t>.</a:t>
            </a:r>
          </a:p>
          <a:p>
            <a:pPr marL="514350" lvl="0" indent="-514350">
              <a:buFont typeface="+mj-lt"/>
              <a:buAutoNum type="arabicPeriod" startAt="3"/>
            </a:pPr>
            <a:r>
              <a:rPr lang="ru-RU" dirty="0"/>
              <a:t>Неверный порядок блендинга. </a:t>
            </a:r>
            <a:endParaRPr lang="ru-RU" dirty="0" smtClean="0"/>
          </a:p>
          <a:p>
            <a:pPr marL="514350" lvl="0" indent="-514350">
              <a:buFont typeface="+mj-lt"/>
              <a:buAutoNum type="arabicPeriod" startAt="3"/>
            </a:pPr>
            <a:r>
              <a:rPr lang="ru-RU" dirty="0" smtClean="0"/>
              <a:t>Проблемы </a:t>
            </a:r>
            <a:r>
              <a:rPr lang="ru-RU" dirty="0"/>
              <a:t>производительности.</a:t>
            </a:r>
          </a:p>
          <a:p>
            <a:pPr marL="514350" lvl="0" indent="-514350">
              <a:buFont typeface="+mj-lt"/>
              <a:buAutoNum type="arabicPeriod"/>
            </a:pPr>
            <a:endParaRPr lang="ru-RU" dirty="0">
              <a:latin typeface="+mj-lt"/>
            </a:endParaRPr>
          </a:p>
        </p:txBody>
      </p:sp>
      <p:sp>
        <p:nvSpPr>
          <p:cNvPr id="6" name="Slide Number Placeholder 3">
            <a:extLst>
              <a:ext uri="{FF2B5EF4-FFF2-40B4-BE49-F238E27FC236}">
                <a16:creationId xmlns:a16="http://schemas.microsoft.com/office/drawing/2014/main" id="{95C89932-CF56-C25B-B2BD-49887012DC5E}"/>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4</a:t>
            </a:fld>
            <a:r>
              <a:rPr lang="en-US" sz="1800" dirty="0"/>
              <a:t> / </a:t>
            </a:r>
            <a:r>
              <a:rPr lang="en-US" sz="1800" dirty="0"/>
              <a:t>1</a:t>
            </a:r>
            <a:r>
              <a:rPr lang="ru-RU" sz="1800" dirty="0"/>
              <a:t>2</a:t>
            </a:r>
            <a:endParaRPr lang="en-US" sz="1800" dirty="0"/>
          </a:p>
        </p:txBody>
      </p:sp>
      <p:pic>
        <p:nvPicPr>
          <p:cNvPr id="5" name="Рисунок 4"/>
          <p:cNvPicPr>
            <a:picLocks noChangeAspect="1"/>
          </p:cNvPicPr>
          <p:nvPr/>
        </p:nvPicPr>
        <p:blipFill>
          <a:blip r:embed="rId3"/>
          <a:stretch>
            <a:fillRect/>
          </a:stretch>
        </p:blipFill>
        <p:spPr>
          <a:xfrm>
            <a:off x="7777908" y="1690689"/>
            <a:ext cx="4028501" cy="2176231"/>
          </a:xfrm>
          <a:prstGeom prst="rect">
            <a:avLst/>
          </a:prstGeom>
        </p:spPr>
      </p:pic>
      <p:sp>
        <p:nvSpPr>
          <p:cNvPr id="8" name="TextBox 7">
            <a:extLst>
              <a:ext uri="{FF2B5EF4-FFF2-40B4-BE49-F238E27FC236}">
                <a16:creationId xmlns:a16="http://schemas.microsoft.com/office/drawing/2014/main" id="{233252D9-6883-EB1E-27B7-35C3A204955B}"/>
              </a:ext>
            </a:extLst>
          </p:cNvPr>
          <p:cNvSpPr txBox="1"/>
          <p:nvPr/>
        </p:nvSpPr>
        <p:spPr>
          <a:xfrm>
            <a:off x="7777908" y="3866920"/>
            <a:ext cx="4028501" cy="369332"/>
          </a:xfrm>
          <a:prstGeom prst="rect">
            <a:avLst/>
          </a:prstGeom>
          <a:noFill/>
        </p:spPr>
        <p:txBody>
          <a:bodyPr wrap="square" rtlCol="0">
            <a:spAutoFit/>
          </a:bodyPr>
          <a:lstStyle/>
          <a:p>
            <a:pPr algn="ctr"/>
            <a:r>
              <a:rPr lang="ru-RU" dirty="0">
                <a:latin typeface="+mj-lt"/>
              </a:rPr>
              <a:t>Рис. </a:t>
            </a:r>
            <a:r>
              <a:rPr lang="en-US" dirty="0" smtClean="0">
                <a:latin typeface="+mj-lt"/>
              </a:rPr>
              <a:t>2</a:t>
            </a:r>
            <a:r>
              <a:rPr lang="ru-RU" dirty="0" smtClean="0">
                <a:latin typeface="+mj-lt"/>
              </a:rPr>
              <a:t>. </a:t>
            </a:r>
            <a:r>
              <a:rPr lang="en-US" dirty="0" smtClean="0">
                <a:latin typeface="+mj-lt"/>
              </a:rPr>
              <a:t>Z-</a:t>
            </a:r>
            <a:r>
              <a:rPr lang="ru-RU" dirty="0" smtClean="0">
                <a:latin typeface="+mj-lt"/>
              </a:rPr>
              <a:t>конфликт двух поверхностей</a:t>
            </a:r>
            <a:endParaRPr lang="en-US" dirty="0">
              <a:latin typeface="+mj-lt"/>
            </a:endParaRPr>
          </a:p>
        </p:txBody>
      </p:sp>
    </p:spTree>
    <p:extLst>
      <p:ext uri="{BB962C8B-B14F-4D97-AF65-F5344CB8AC3E}">
        <p14:creationId xmlns:p14="http://schemas.microsoft.com/office/powerpoint/2010/main" val="18210549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868F2-BBF3-0E66-539B-10FE35148DAB}"/>
              </a:ext>
            </a:extLst>
          </p:cNvPr>
          <p:cNvSpPr>
            <a:spLocks noGrp="1"/>
          </p:cNvSpPr>
          <p:nvPr>
            <p:ph type="title"/>
          </p:nvPr>
        </p:nvSpPr>
        <p:spPr/>
        <p:txBody>
          <a:bodyPr/>
          <a:lstStyle/>
          <a:p>
            <a:r>
              <a:rPr lang="ru-RU" b="1" dirty="0" smtClean="0"/>
              <a:t>Решения проблемы альфа сортировки</a:t>
            </a:r>
            <a:endParaRPr lang="en-US" b="1" dirty="0"/>
          </a:p>
        </p:txBody>
      </p:sp>
      <p:sp>
        <p:nvSpPr>
          <p:cNvPr id="9" name="Slide Number Placeholder 3">
            <a:extLst>
              <a:ext uri="{FF2B5EF4-FFF2-40B4-BE49-F238E27FC236}">
                <a16:creationId xmlns:a16="http://schemas.microsoft.com/office/drawing/2014/main" id="{C03A515B-5E76-A881-7B82-33F43AA40C5C}"/>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5</a:t>
            </a:fld>
            <a:r>
              <a:rPr lang="en-US" sz="1800" dirty="0"/>
              <a:t> / </a:t>
            </a:r>
            <a:r>
              <a:rPr lang="en-US" sz="1800" dirty="0"/>
              <a:t>1</a:t>
            </a:r>
            <a:r>
              <a:rPr lang="ru-RU" sz="1800" dirty="0"/>
              <a:t>2</a:t>
            </a:r>
            <a:endParaRPr lang="en-US" sz="1800" dirty="0"/>
          </a:p>
        </p:txBody>
      </p:sp>
      <p:sp>
        <p:nvSpPr>
          <p:cNvPr id="4" name="Объект 3"/>
          <p:cNvSpPr>
            <a:spLocks noGrp="1"/>
          </p:cNvSpPr>
          <p:nvPr>
            <p:ph idx="1"/>
          </p:nvPr>
        </p:nvSpPr>
        <p:spPr>
          <a:xfrm>
            <a:off x="838200" y="1825624"/>
            <a:ext cx="10515600" cy="4530726"/>
          </a:xfrm>
        </p:spPr>
        <p:txBody>
          <a:bodyPr>
            <a:normAutofit/>
          </a:bodyPr>
          <a:lstStyle/>
          <a:p>
            <a:pPr marL="0" indent="0">
              <a:buNone/>
            </a:pPr>
            <a:r>
              <a:rPr lang="ru-RU" sz="3000" dirty="0" smtClean="0">
                <a:latin typeface="+mj-lt"/>
              </a:rPr>
              <a:t>Методы </a:t>
            </a:r>
            <a:r>
              <a:rPr lang="ru-RU" sz="3000" dirty="0" smtClean="0">
                <a:latin typeface="+mj-lt"/>
              </a:rPr>
              <a:t>решения:</a:t>
            </a:r>
            <a:endParaRPr lang="ru-RU" sz="3000" dirty="0">
              <a:latin typeface="+mj-lt"/>
            </a:endParaRPr>
          </a:p>
          <a:p>
            <a:pPr lvl="0"/>
            <a:r>
              <a:rPr lang="ru-RU" sz="3000" dirty="0">
                <a:latin typeface="+mj-lt"/>
              </a:rPr>
              <a:t>Устранение Z-конфликтов. </a:t>
            </a:r>
            <a:r>
              <a:rPr lang="ru-RU" sz="3000" dirty="0" smtClean="0">
                <a:latin typeface="+mj-lt"/>
              </a:rPr>
              <a:t>Настройка приоритет </a:t>
            </a:r>
            <a:r>
              <a:rPr lang="ru-RU" sz="3000" dirty="0">
                <a:latin typeface="+mj-lt"/>
              </a:rPr>
              <a:t>сортировки (</a:t>
            </a:r>
            <a:r>
              <a:rPr lang="ru-RU" sz="3000" dirty="0" err="1">
                <a:latin typeface="+mj-lt"/>
              </a:rPr>
              <a:t>Sort</a:t>
            </a:r>
            <a:r>
              <a:rPr lang="ru-RU" sz="3000" dirty="0">
                <a:latin typeface="+mj-lt"/>
              </a:rPr>
              <a:t> </a:t>
            </a:r>
            <a:r>
              <a:rPr lang="ru-RU" sz="3000" dirty="0" err="1">
                <a:latin typeface="+mj-lt"/>
              </a:rPr>
              <a:t>Priority</a:t>
            </a:r>
            <a:r>
              <a:rPr lang="ru-RU" sz="3000" dirty="0">
                <a:latin typeface="+mj-lt"/>
              </a:rPr>
              <a:t>) или </a:t>
            </a:r>
            <a:r>
              <a:rPr lang="ru-RU" sz="3000" dirty="0" smtClean="0">
                <a:latin typeface="+mj-lt"/>
              </a:rPr>
              <a:t>применение </a:t>
            </a:r>
            <a:r>
              <a:rPr lang="ru-RU" sz="3000" dirty="0">
                <a:latin typeface="+mj-lt"/>
              </a:rPr>
              <a:t>смещение глубины (</a:t>
            </a:r>
            <a:r>
              <a:rPr lang="ru-RU" sz="3000" dirty="0" err="1">
                <a:latin typeface="+mj-lt"/>
              </a:rPr>
              <a:t>Depth</a:t>
            </a:r>
            <a:r>
              <a:rPr lang="ru-RU" sz="3000" dirty="0">
                <a:latin typeface="+mj-lt"/>
              </a:rPr>
              <a:t> </a:t>
            </a:r>
            <a:r>
              <a:rPr lang="ru-RU" sz="3000" dirty="0" err="1" smtClean="0">
                <a:latin typeface="+mj-lt"/>
              </a:rPr>
              <a:t>Bias</a:t>
            </a:r>
            <a:r>
              <a:rPr lang="ru-RU" sz="3000" dirty="0" smtClean="0">
                <a:latin typeface="+mj-lt"/>
              </a:rPr>
              <a:t>).</a:t>
            </a:r>
            <a:endParaRPr lang="ru-RU" sz="3000" dirty="0">
              <a:latin typeface="+mj-lt"/>
            </a:endParaRPr>
          </a:p>
          <a:p>
            <a:pPr lvl="0"/>
            <a:r>
              <a:rPr lang="ru-RU" sz="3000" dirty="0" smtClean="0">
                <a:latin typeface="+mj-lt"/>
              </a:rPr>
              <a:t>Обработка пересекающихся объектов. Наклонная шкала смещения глубины (</a:t>
            </a:r>
            <a:r>
              <a:rPr lang="ru-RU" sz="3000" dirty="0" err="1" smtClean="0">
                <a:latin typeface="+mj-lt"/>
              </a:rPr>
              <a:t>Slope</a:t>
            </a:r>
            <a:r>
              <a:rPr lang="ru-RU" sz="3000" dirty="0" smtClean="0">
                <a:latin typeface="+mj-lt"/>
              </a:rPr>
              <a:t> </a:t>
            </a:r>
            <a:r>
              <a:rPr lang="ru-RU" sz="3000" dirty="0" err="1" smtClean="0">
                <a:latin typeface="+mj-lt"/>
              </a:rPr>
              <a:t>Scale</a:t>
            </a:r>
            <a:r>
              <a:rPr lang="ru-RU" sz="3000" dirty="0" smtClean="0">
                <a:latin typeface="+mj-lt"/>
              </a:rPr>
              <a:t> </a:t>
            </a:r>
            <a:r>
              <a:rPr lang="ru-RU" sz="3000" dirty="0" err="1" smtClean="0">
                <a:latin typeface="+mj-lt"/>
              </a:rPr>
              <a:t>Depth</a:t>
            </a:r>
            <a:r>
              <a:rPr lang="ru-RU" sz="3000" dirty="0" smtClean="0">
                <a:latin typeface="+mj-lt"/>
              </a:rPr>
              <a:t> </a:t>
            </a:r>
            <a:r>
              <a:rPr lang="ru-RU" sz="3000" dirty="0" err="1" smtClean="0">
                <a:latin typeface="+mj-lt"/>
              </a:rPr>
              <a:t>Bias</a:t>
            </a:r>
            <a:r>
              <a:rPr lang="ru-RU" sz="3000" dirty="0" smtClean="0">
                <a:latin typeface="+mj-lt"/>
              </a:rPr>
              <a:t>).</a:t>
            </a:r>
          </a:p>
          <a:p>
            <a:pPr lvl="0"/>
            <a:r>
              <a:rPr lang="ru-RU" sz="3000" dirty="0">
                <a:latin typeface="+mj-lt"/>
              </a:rPr>
              <a:t>Порядок блендинга полупрозрачных объектов. </a:t>
            </a:r>
            <a:r>
              <a:rPr lang="ru-RU" sz="3000" dirty="0" smtClean="0">
                <a:latin typeface="+mj-lt"/>
              </a:rPr>
              <a:t>Решается вручную </a:t>
            </a:r>
            <a:r>
              <a:rPr lang="ru-RU" sz="3000" dirty="0" smtClean="0">
                <a:latin typeface="+mj-lt"/>
              </a:rPr>
              <a:t>настройкой </a:t>
            </a:r>
            <a:r>
              <a:rPr lang="ru-RU" sz="3000" dirty="0">
                <a:latin typeface="+mj-lt"/>
              </a:rPr>
              <a:t>параметров объектов и их </a:t>
            </a:r>
            <a:r>
              <a:rPr lang="ru-RU" sz="3000" dirty="0" smtClean="0">
                <a:latin typeface="+mj-lt"/>
              </a:rPr>
              <a:t>сортировкой.</a:t>
            </a:r>
            <a:endParaRPr lang="ru-RU" sz="3000" dirty="0">
              <a:latin typeface="+mj-lt"/>
            </a:endParaRPr>
          </a:p>
          <a:p>
            <a:pPr lvl="0"/>
            <a:r>
              <a:rPr lang="ru-RU" sz="3000" dirty="0">
                <a:latin typeface="+mj-lt"/>
              </a:rPr>
              <a:t>Оптимизация производительности. </a:t>
            </a:r>
            <a:r>
              <a:rPr lang="ru-RU" sz="3000" dirty="0" smtClean="0">
                <a:latin typeface="+mj-lt"/>
              </a:rPr>
              <a:t>Метод </a:t>
            </a:r>
            <a:r>
              <a:rPr lang="ru-RU" sz="3000" dirty="0">
                <a:latin typeface="+mj-lt"/>
              </a:rPr>
              <a:t>предварительного обхода глубины (Z-</a:t>
            </a:r>
            <a:r>
              <a:rPr lang="ru-RU" sz="3000" dirty="0" err="1">
                <a:latin typeface="+mj-lt"/>
              </a:rPr>
              <a:t>prepass</a:t>
            </a:r>
            <a:r>
              <a:rPr lang="ru-RU" sz="3000" dirty="0" smtClean="0">
                <a:latin typeface="+mj-lt"/>
              </a:rPr>
              <a:t>).</a:t>
            </a:r>
            <a:endParaRPr lang="ru-RU" sz="3000" dirty="0">
              <a:latin typeface="+mj-lt"/>
            </a:endParaRPr>
          </a:p>
          <a:p>
            <a:pPr lvl="0"/>
            <a:endParaRPr lang="ru-RU" dirty="0" smtClean="0"/>
          </a:p>
          <a:p>
            <a:endParaRPr lang="ru-RU" dirty="0"/>
          </a:p>
        </p:txBody>
      </p:sp>
    </p:spTree>
    <p:extLst>
      <p:ext uri="{BB962C8B-B14F-4D97-AF65-F5344CB8AC3E}">
        <p14:creationId xmlns:p14="http://schemas.microsoft.com/office/powerpoint/2010/main" val="13379169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F889-4266-DA96-969C-88CFF3A7AB7E}"/>
              </a:ext>
            </a:extLst>
          </p:cNvPr>
          <p:cNvSpPr>
            <a:spLocks noGrp="1"/>
          </p:cNvSpPr>
          <p:nvPr>
            <p:ph type="title"/>
          </p:nvPr>
        </p:nvSpPr>
        <p:spPr/>
        <p:txBody>
          <a:bodyPr/>
          <a:lstStyle/>
          <a:p>
            <a:r>
              <a:rPr lang="ru-RU" b="1" dirty="0" smtClean="0"/>
              <a:t>Проблема перерисовки</a:t>
            </a:r>
            <a:endParaRPr lang="en-US" b="1" dirty="0"/>
          </a:p>
        </p:txBody>
      </p:sp>
      <p:sp>
        <p:nvSpPr>
          <p:cNvPr id="3" name="Content Placeholder 2">
            <a:extLst>
              <a:ext uri="{FF2B5EF4-FFF2-40B4-BE49-F238E27FC236}">
                <a16:creationId xmlns:a16="http://schemas.microsoft.com/office/drawing/2014/main" id="{159918F8-0330-8E3D-C499-1FAA85DB2B1E}"/>
              </a:ext>
            </a:extLst>
          </p:cNvPr>
          <p:cNvSpPr>
            <a:spLocks noGrp="1"/>
          </p:cNvSpPr>
          <p:nvPr>
            <p:ph idx="1"/>
          </p:nvPr>
        </p:nvSpPr>
        <p:spPr>
          <a:xfrm>
            <a:off x="838200" y="1825625"/>
            <a:ext cx="10515600" cy="2165349"/>
          </a:xfrm>
        </p:spPr>
        <p:txBody>
          <a:bodyPr>
            <a:normAutofit/>
          </a:bodyPr>
          <a:lstStyle/>
          <a:p>
            <a:pPr marL="0" indent="0">
              <a:buNone/>
            </a:pPr>
            <a:r>
              <a:rPr lang="ru-RU" dirty="0">
                <a:latin typeface="+mj-lt"/>
              </a:rPr>
              <a:t>Большое </a:t>
            </a:r>
            <a:r>
              <a:rPr lang="ru-RU" dirty="0" smtClean="0">
                <a:latin typeface="+mj-lt"/>
              </a:rPr>
              <a:t>число </a:t>
            </a:r>
            <a:r>
              <a:rPr lang="ru-RU" dirty="0">
                <a:latin typeface="+mj-lt"/>
              </a:rPr>
              <a:t>элементов в сцене </a:t>
            </a:r>
            <a:r>
              <a:rPr lang="ru-RU" dirty="0" smtClean="0">
                <a:latin typeface="+mj-lt"/>
              </a:rPr>
              <a:t>приводит </a:t>
            </a:r>
            <a:r>
              <a:rPr lang="ru-RU" dirty="0">
                <a:latin typeface="+mj-lt"/>
              </a:rPr>
              <a:t>к снижению производительности, ключевым фактором которого является </a:t>
            </a:r>
            <a:r>
              <a:rPr lang="ru-RU" dirty="0" smtClean="0">
                <a:latin typeface="+mj-lt"/>
              </a:rPr>
              <a:t>избыточная </a:t>
            </a:r>
            <a:r>
              <a:rPr lang="ru-RU" dirty="0">
                <a:latin typeface="+mj-lt"/>
              </a:rPr>
              <a:t>отрисовка объектов (Overdraw</a:t>
            </a:r>
            <a:r>
              <a:rPr lang="ru-RU" dirty="0" smtClean="0">
                <a:latin typeface="+mj-lt"/>
              </a:rPr>
              <a:t>).</a:t>
            </a:r>
            <a:endParaRPr lang="ru-RU" dirty="0">
              <a:latin typeface="+mj-lt"/>
            </a:endParaRPr>
          </a:p>
        </p:txBody>
      </p:sp>
      <p:sp>
        <p:nvSpPr>
          <p:cNvPr id="10" name="Slide Number Placeholder 3">
            <a:extLst>
              <a:ext uri="{FF2B5EF4-FFF2-40B4-BE49-F238E27FC236}">
                <a16:creationId xmlns:a16="http://schemas.microsoft.com/office/drawing/2014/main" id="{C5383E25-134E-C13F-A326-E96F731A4CC2}"/>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6</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2052989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46F889-4266-DA96-969C-88CFF3A7AB7E}"/>
              </a:ext>
            </a:extLst>
          </p:cNvPr>
          <p:cNvSpPr>
            <a:spLocks noGrp="1"/>
          </p:cNvSpPr>
          <p:nvPr>
            <p:ph type="title"/>
          </p:nvPr>
        </p:nvSpPr>
        <p:spPr/>
        <p:txBody>
          <a:bodyPr/>
          <a:lstStyle/>
          <a:p>
            <a:r>
              <a:rPr lang="ru-RU" b="1" dirty="0" smtClean="0"/>
              <a:t>Решения проблемы перерисовки</a:t>
            </a:r>
            <a:endParaRPr lang="en-US" b="1" dirty="0"/>
          </a:p>
        </p:txBody>
      </p:sp>
      <p:sp>
        <p:nvSpPr>
          <p:cNvPr id="3" name="Content Placeholder 2">
            <a:extLst>
              <a:ext uri="{FF2B5EF4-FFF2-40B4-BE49-F238E27FC236}">
                <a16:creationId xmlns:a16="http://schemas.microsoft.com/office/drawing/2014/main" id="{159918F8-0330-8E3D-C499-1FAA85DB2B1E}"/>
              </a:ext>
            </a:extLst>
          </p:cNvPr>
          <p:cNvSpPr>
            <a:spLocks noGrp="1"/>
          </p:cNvSpPr>
          <p:nvPr>
            <p:ph idx="1"/>
          </p:nvPr>
        </p:nvSpPr>
        <p:spPr>
          <a:xfrm>
            <a:off x="838200" y="1825625"/>
            <a:ext cx="10515600" cy="4530725"/>
          </a:xfrm>
        </p:spPr>
        <p:txBody>
          <a:bodyPr>
            <a:noAutofit/>
          </a:bodyPr>
          <a:lstStyle/>
          <a:p>
            <a:pPr lvl="0"/>
            <a:r>
              <a:rPr lang="ru-RU" dirty="0" err="1"/>
              <a:t>Инстанцирование</a:t>
            </a:r>
            <a:r>
              <a:rPr lang="ru-RU" dirty="0"/>
              <a:t> объектов растительности</a:t>
            </a:r>
            <a:r>
              <a:rPr lang="ru-RU" dirty="0" smtClean="0">
                <a:latin typeface="+mj-lt"/>
              </a:rPr>
              <a:t>. </a:t>
            </a:r>
            <a:r>
              <a:rPr lang="ru-RU" dirty="0" smtClean="0">
                <a:latin typeface="+mj-lt"/>
              </a:rPr>
              <a:t>Объединение объектов </a:t>
            </a:r>
            <a:r>
              <a:rPr lang="ru-RU" dirty="0">
                <a:latin typeface="+mj-lt"/>
              </a:rPr>
              <a:t>одного </a:t>
            </a:r>
            <a:r>
              <a:rPr lang="ru-RU" dirty="0" smtClean="0">
                <a:latin typeface="+mj-lt"/>
              </a:rPr>
              <a:t>типа для сокращения числа вызовов отрисовки.</a:t>
            </a:r>
            <a:endParaRPr lang="ru-RU" dirty="0">
              <a:latin typeface="+mj-lt"/>
            </a:endParaRPr>
          </a:p>
          <a:p>
            <a:pPr lvl="0"/>
            <a:r>
              <a:rPr lang="ru-RU" dirty="0">
                <a:latin typeface="+mj-lt"/>
              </a:rPr>
              <a:t>Настройка уровней детализации </a:t>
            </a:r>
            <a:r>
              <a:rPr lang="ru-RU" dirty="0" smtClean="0">
                <a:latin typeface="+mj-lt"/>
              </a:rPr>
              <a:t>(LOD</a:t>
            </a:r>
            <a:r>
              <a:rPr lang="ru-RU" dirty="0">
                <a:latin typeface="+mj-lt"/>
              </a:rPr>
              <a:t>). </a:t>
            </a:r>
            <a:endParaRPr lang="ru-RU" dirty="0" smtClean="0">
              <a:latin typeface="+mj-lt"/>
            </a:endParaRPr>
          </a:p>
          <a:p>
            <a:pPr lvl="0"/>
            <a:r>
              <a:rPr lang="ru-RU" dirty="0" smtClean="0">
                <a:latin typeface="+mj-lt"/>
              </a:rPr>
              <a:t>Методы </a:t>
            </a:r>
            <a:r>
              <a:rPr lang="ru-RU" dirty="0">
                <a:latin typeface="+mj-lt"/>
              </a:rPr>
              <a:t>отсечения объектов. Применение технологий </a:t>
            </a:r>
            <a:r>
              <a:rPr lang="ru-RU" dirty="0" smtClean="0">
                <a:latin typeface="+mj-lt"/>
              </a:rPr>
              <a:t>отсечения GPU </a:t>
            </a:r>
            <a:r>
              <a:rPr lang="ru-RU" dirty="0" err="1">
                <a:latin typeface="+mj-lt"/>
              </a:rPr>
              <a:t>Culling</a:t>
            </a:r>
            <a:r>
              <a:rPr lang="ru-RU" dirty="0">
                <a:latin typeface="+mj-lt"/>
              </a:rPr>
              <a:t>, </a:t>
            </a:r>
            <a:r>
              <a:rPr lang="ru-RU" dirty="0" err="1">
                <a:latin typeface="+mj-lt"/>
              </a:rPr>
              <a:t>Instance</a:t>
            </a:r>
            <a:r>
              <a:rPr lang="ru-RU" dirty="0">
                <a:latin typeface="+mj-lt"/>
              </a:rPr>
              <a:t> </a:t>
            </a:r>
            <a:r>
              <a:rPr lang="ru-RU" dirty="0" err="1">
                <a:latin typeface="+mj-lt"/>
              </a:rPr>
              <a:t>Culling</a:t>
            </a:r>
            <a:r>
              <a:rPr lang="ru-RU" dirty="0">
                <a:latin typeface="+mj-lt"/>
              </a:rPr>
              <a:t> и Nanite </a:t>
            </a:r>
            <a:r>
              <a:rPr lang="ru-RU" dirty="0" err="1">
                <a:latin typeface="+mj-lt"/>
              </a:rPr>
              <a:t>Foliage</a:t>
            </a:r>
            <a:r>
              <a:rPr lang="ru-RU" dirty="0">
                <a:latin typeface="+mj-lt"/>
              </a:rPr>
              <a:t> </a:t>
            </a:r>
            <a:r>
              <a:rPr lang="ru-RU" dirty="0" err="1">
                <a:latin typeface="+mj-lt"/>
              </a:rPr>
              <a:t>Culling</a:t>
            </a:r>
            <a:r>
              <a:rPr lang="ru-RU" dirty="0">
                <a:latin typeface="+mj-lt"/>
              </a:rPr>
              <a:t>, </a:t>
            </a:r>
            <a:r>
              <a:rPr lang="ru-RU" dirty="0" smtClean="0">
                <a:latin typeface="+mj-lt"/>
              </a:rPr>
              <a:t>для  исключения объектов за </a:t>
            </a:r>
            <a:r>
              <a:rPr lang="ru-RU" dirty="0">
                <a:latin typeface="+mj-lt"/>
              </a:rPr>
              <a:t>пределами поля зрения </a:t>
            </a:r>
            <a:r>
              <a:rPr lang="ru-RU" dirty="0" smtClean="0">
                <a:latin typeface="+mj-lt"/>
              </a:rPr>
              <a:t>наблюдателя.</a:t>
            </a:r>
            <a:endParaRPr lang="ru-RU" dirty="0">
              <a:latin typeface="+mj-lt"/>
            </a:endParaRPr>
          </a:p>
        </p:txBody>
      </p:sp>
      <p:sp>
        <p:nvSpPr>
          <p:cNvPr id="10" name="Slide Number Placeholder 3">
            <a:extLst>
              <a:ext uri="{FF2B5EF4-FFF2-40B4-BE49-F238E27FC236}">
                <a16:creationId xmlns:a16="http://schemas.microsoft.com/office/drawing/2014/main" id="{C5383E25-134E-C13F-A326-E96F731A4CC2}"/>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7</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437593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962A0-F7CD-3897-DE48-124F8F8A938D}"/>
              </a:ext>
            </a:extLst>
          </p:cNvPr>
          <p:cNvSpPr>
            <a:spLocks noGrp="1"/>
          </p:cNvSpPr>
          <p:nvPr>
            <p:ph type="title"/>
          </p:nvPr>
        </p:nvSpPr>
        <p:spPr/>
        <p:txBody>
          <a:bodyPr/>
          <a:lstStyle/>
          <a:p>
            <a:r>
              <a:rPr lang="ru-RU" b="1" dirty="0" smtClean="0"/>
              <a:t>Оптимизация анимационных циклов</a:t>
            </a:r>
            <a:endParaRPr lang="en-US" dirty="0"/>
          </a:p>
        </p:txBody>
      </p:sp>
      <p:sp>
        <p:nvSpPr>
          <p:cNvPr id="3" name="Content Placeholder 2">
            <a:extLst>
              <a:ext uri="{FF2B5EF4-FFF2-40B4-BE49-F238E27FC236}">
                <a16:creationId xmlns:a16="http://schemas.microsoft.com/office/drawing/2014/main" id="{E05C525F-CE25-DCC0-C02E-463DC7CA91E7}"/>
              </a:ext>
            </a:extLst>
          </p:cNvPr>
          <p:cNvSpPr>
            <a:spLocks noGrp="1"/>
          </p:cNvSpPr>
          <p:nvPr>
            <p:ph idx="1"/>
          </p:nvPr>
        </p:nvSpPr>
        <p:spPr>
          <a:xfrm>
            <a:off x="838199" y="1828818"/>
            <a:ext cx="10777537" cy="4805830"/>
          </a:xfrm>
        </p:spPr>
        <p:txBody>
          <a:bodyPr>
            <a:normAutofit/>
          </a:bodyPr>
          <a:lstStyle/>
          <a:p>
            <a:pPr marL="0" indent="0">
              <a:buNone/>
            </a:pPr>
            <a:r>
              <a:rPr lang="ru-RU" dirty="0">
                <a:latin typeface="+mj-lt"/>
              </a:rPr>
              <a:t>В </a:t>
            </a:r>
            <a:r>
              <a:rPr lang="ru-RU" dirty="0" smtClean="0">
                <a:latin typeface="+mj-lt"/>
              </a:rPr>
              <a:t>наиболее значимые методы анимации в </a:t>
            </a:r>
            <a:r>
              <a:rPr lang="en-US" dirty="0" smtClean="0">
                <a:latin typeface="+mj-lt"/>
              </a:rPr>
              <a:t>Unreal Engine 5</a:t>
            </a:r>
            <a:r>
              <a:rPr lang="ru-RU" dirty="0" smtClean="0">
                <a:latin typeface="+mj-lt"/>
              </a:rPr>
              <a:t>:</a:t>
            </a:r>
            <a:endParaRPr lang="ru-RU" dirty="0">
              <a:latin typeface="+mj-lt"/>
            </a:endParaRPr>
          </a:p>
          <a:p>
            <a:r>
              <a:rPr lang="ru-RU" dirty="0" smtClean="0">
                <a:latin typeface="+mj-lt"/>
              </a:rPr>
              <a:t>Вертексная </a:t>
            </a:r>
            <a:r>
              <a:rPr lang="ru-RU" dirty="0">
                <a:latin typeface="+mj-lt"/>
              </a:rPr>
              <a:t>анимация – </a:t>
            </a:r>
            <a:r>
              <a:rPr lang="ru-RU" dirty="0" smtClean="0">
                <a:latin typeface="+mj-lt"/>
              </a:rPr>
              <a:t>простое движение с </a:t>
            </a:r>
            <a:r>
              <a:rPr lang="ru-RU" dirty="0">
                <a:latin typeface="+mj-lt"/>
              </a:rPr>
              <a:t>указанием </a:t>
            </a:r>
            <a:r>
              <a:rPr lang="ru-RU" dirty="0" smtClean="0">
                <a:latin typeface="+mj-lt"/>
              </a:rPr>
              <a:t>направления, типа воздействия и </a:t>
            </a:r>
            <a:r>
              <a:rPr lang="ru-RU" dirty="0">
                <a:latin typeface="+mj-lt"/>
              </a:rPr>
              <a:t>силы.</a:t>
            </a:r>
          </a:p>
          <a:p>
            <a:r>
              <a:rPr lang="ru-RU" dirty="0" smtClean="0">
                <a:latin typeface="+mj-lt"/>
              </a:rPr>
              <a:t>Физическая </a:t>
            </a:r>
            <a:r>
              <a:rPr lang="ru-RU" dirty="0">
                <a:latin typeface="+mj-lt"/>
              </a:rPr>
              <a:t>анимация – позволяет симулировать </a:t>
            </a:r>
            <a:r>
              <a:rPr lang="ru-RU" dirty="0" smtClean="0">
                <a:latin typeface="+mj-lt"/>
              </a:rPr>
              <a:t>взаимодействие </a:t>
            </a:r>
            <a:r>
              <a:rPr lang="ru-RU" dirty="0">
                <a:latin typeface="+mj-lt"/>
              </a:rPr>
              <a:t>с объектами. </a:t>
            </a:r>
            <a:endParaRPr lang="ru-RU" dirty="0" smtClean="0">
              <a:latin typeface="+mj-lt"/>
            </a:endParaRPr>
          </a:p>
          <a:p>
            <a:r>
              <a:rPr lang="ru-RU" dirty="0" smtClean="0">
                <a:latin typeface="+mj-lt"/>
              </a:rPr>
              <a:t>Скелетная </a:t>
            </a:r>
            <a:r>
              <a:rPr lang="ru-RU" dirty="0">
                <a:latin typeface="+mj-lt"/>
              </a:rPr>
              <a:t>анимация – обладает возможностью точной настройки </a:t>
            </a:r>
            <a:r>
              <a:rPr lang="ru-RU" dirty="0" smtClean="0">
                <a:latin typeface="+mj-lt"/>
              </a:rPr>
              <a:t>анимации.</a:t>
            </a:r>
            <a:endParaRPr lang="ru-RU" dirty="0">
              <a:latin typeface="+mj-lt"/>
            </a:endParaRPr>
          </a:p>
          <a:p>
            <a:r>
              <a:rPr lang="ru-RU" dirty="0" smtClean="0">
                <a:latin typeface="+mj-lt"/>
              </a:rPr>
              <a:t>Анимация </a:t>
            </a:r>
            <a:r>
              <a:rPr lang="ru-RU" dirty="0">
                <a:latin typeface="+mj-lt"/>
              </a:rPr>
              <a:t>глобального ветра – универсальная настройка </a:t>
            </a:r>
            <a:r>
              <a:rPr lang="ru-RU" dirty="0" smtClean="0">
                <a:latin typeface="+mj-lt"/>
              </a:rPr>
              <a:t>поведения </a:t>
            </a:r>
            <a:r>
              <a:rPr lang="ru-RU" dirty="0">
                <a:latin typeface="+mj-lt"/>
              </a:rPr>
              <a:t>растительности на всей обрабатываемой сцене</a:t>
            </a:r>
          </a:p>
        </p:txBody>
      </p:sp>
      <p:sp>
        <p:nvSpPr>
          <p:cNvPr id="14" name="Slide Number Placeholder 3">
            <a:extLst>
              <a:ext uri="{FF2B5EF4-FFF2-40B4-BE49-F238E27FC236}">
                <a16:creationId xmlns:a16="http://schemas.microsoft.com/office/drawing/2014/main" id="{53332FC2-2EFD-2122-A296-452D3498C05F}"/>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8</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691774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53608-9E2D-ADBA-BF0D-9095A45C4DFC}"/>
              </a:ext>
            </a:extLst>
          </p:cNvPr>
          <p:cNvSpPr>
            <a:spLocks noGrp="1"/>
          </p:cNvSpPr>
          <p:nvPr>
            <p:ph type="title"/>
          </p:nvPr>
        </p:nvSpPr>
        <p:spPr/>
        <p:txBody>
          <a:bodyPr/>
          <a:lstStyle/>
          <a:p>
            <a:r>
              <a:rPr lang="ru-RU" b="1" dirty="0" smtClean="0"/>
              <a:t>Проблемы оптимизации анимации</a:t>
            </a:r>
            <a:endParaRPr lang="en-US" b="1" dirty="0"/>
          </a:p>
        </p:txBody>
      </p:sp>
      <p:sp>
        <p:nvSpPr>
          <p:cNvPr id="3" name="Content Placeholder 2">
            <a:extLst>
              <a:ext uri="{FF2B5EF4-FFF2-40B4-BE49-F238E27FC236}">
                <a16:creationId xmlns:a16="http://schemas.microsoft.com/office/drawing/2014/main" id="{98A3BAB8-C4E5-49C5-3C43-0E29BB7070D0}"/>
              </a:ext>
            </a:extLst>
          </p:cNvPr>
          <p:cNvSpPr>
            <a:spLocks noGrp="1"/>
          </p:cNvSpPr>
          <p:nvPr>
            <p:ph idx="1"/>
          </p:nvPr>
        </p:nvSpPr>
        <p:spPr>
          <a:xfrm>
            <a:off x="838200" y="1825625"/>
            <a:ext cx="10515600" cy="4413250"/>
          </a:xfrm>
        </p:spPr>
        <p:txBody>
          <a:bodyPr>
            <a:normAutofit/>
          </a:bodyPr>
          <a:lstStyle/>
          <a:p>
            <a:pPr marL="0" indent="0">
              <a:buNone/>
            </a:pPr>
            <a:r>
              <a:rPr lang="ru-RU" dirty="0">
                <a:latin typeface="+mj-lt"/>
              </a:rPr>
              <a:t>Для повышения производительности </a:t>
            </a:r>
            <a:r>
              <a:rPr lang="ru-RU" dirty="0" smtClean="0">
                <a:latin typeface="+mj-lt"/>
              </a:rPr>
              <a:t>применяются </a:t>
            </a:r>
            <a:r>
              <a:rPr lang="ru-RU" dirty="0">
                <a:latin typeface="+mj-lt"/>
              </a:rPr>
              <a:t>следующие методы оптимизации:</a:t>
            </a:r>
          </a:p>
          <a:p>
            <a:r>
              <a:rPr lang="ru-RU" dirty="0" smtClean="0">
                <a:latin typeface="+mj-lt"/>
              </a:rPr>
              <a:t>Упрощение </a:t>
            </a:r>
            <a:r>
              <a:rPr lang="ru-RU" dirty="0">
                <a:latin typeface="+mj-lt"/>
              </a:rPr>
              <a:t>детализации анимации для удаленных объектов</a:t>
            </a:r>
            <a:r>
              <a:rPr lang="ru-RU" dirty="0" smtClean="0">
                <a:latin typeface="+mj-lt"/>
              </a:rPr>
              <a:t>.</a:t>
            </a:r>
            <a:endParaRPr lang="ru-RU" dirty="0">
              <a:latin typeface="+mj-lt"/>
            </a:endParaRPr>
          </a:p>
          <a:p>
            <a:r>
              <a:rPr lang="ru-RU" dirty="0" err="1" smtClean="0">
                <a:latin typeface="+mj-lt"/>
              </a:rPr>
              <a:t>Инстанцирование</a:t>
            </a:r>
            <a:r>
              <a:rPr lang="ru-RU" dirty="0" smtClean="0">
                <a:latin typeface="+mj-lt"/>
              </a:rPr>
              <a:t> </a:t>
            </a:r>
            <a:r>
              <a:rPr lang="ru-RU" dirty="0">
                <a:latin typeface="+mj-lt"/>
              </a:rPr>
              <a:t>анимации</a:t>
            </a:r>
            <a:r>
              <a:rPr lang="ru-RU" dirty="0" smtClean="0">
                <a:latin typeface="+mj-lt"/>
              </a:rPr>
              <a:t>.</a:t>
            </a:r>
            <a:endParaRPr lang="ru-RU" dirty="0">
              <a:latin typeface="+mj-lt"/>
            </a:endParaRPr>
          </a:p>
        </p:txBody>
      </p:sp>
      <p:sp>
        <p:nvSpPr>
          <p:cNvPr id="4" name="Slide Number Placeholder 3">
            <a:extLst>
              <a:ext uri="{FF2B5EF4-FFF2-40B4-BE49-F238E27FC236}">
                <a16:creationId xmlns:a16="http://schemas.microsoft.com/office/drawing/2014/main" id="{14C6D04F-1419-9CCE-D0E5-791DB8850403}"/>
              </a:ext>
            </a:extLst>
          </p:cNvPr>
          <p:cNvSpPr>
            <a:spLocks noGrp="1"/>
          </p:cNvSpPr>
          <p:nvPr>
            <p:ph type="sldNum" sz="quarter" idx="12"/>
          </p:nvPr>
        </p:nvSpPr>
        <p:spPr>
          <a:xfrm>
            <a:off x="8610600" y="6356350"/>
            <a:ext cx="2743200" cy="365125"/>
          </a:xfrm>
        </p:spPr>
        <p:txBody>
          <a:bodyPr/>
          <a:lstStyle/>
          <a:p>
            <a:fld id="{54320921-3B40-48F9-9480-72E41177CE63}" type="slidenum">
              <a:rPr lang="en-US" sz="1800" smtClean="0"/>
              <a:t>9</a:t>
            </a:fld>
            <a:r>
              <a:rPr lang="en-US" sz="1800" dirty="0"/>
              <a:t> / </a:t>
            </a:r>
            <a:r>
              <a:rPr lang="en-US" sz="1800" dirty="0"/>
              <a:t>1</a:t>
            </a:r>
            <a:r>
              <a:rPr lang="ru-RU" sz="1800" dirty="0"/>
              <a:t>2</a:t>
            </a:r>
            <a:endParaRPr lang="en-US" sz="1800" dirty="0"/>
          </a:p>
        </p:txBody>
      </p:sp>
    </p:spTree>
    <p:extLst>
      <p:ext uri="{BB962C8B-B14F-4D97-AF65-F5344CB8AC3E}">
        <p14:creationId xmlns:p14="http://schemas.microsoft.com/office/powerpoint/2010/main" val="152622431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1734</TotalTime>
  <Words>1408</Words>
  <Application>Microsoft Office PowerPoint</Application>
  <PresentationFormat>Широкоэкранный</PresentationFormat>
  <Paragraphs>129</Paragraphs>
  <Slides>12</Slides>
  <Notes>11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12</vt:i4>
      </vt:variant>
    </vt:vector>
  </HeadingPairs>
  <TitlesOfParts>
    <vt:vector size="17" baseType="lpstr">
      <vt:lpstr>Arial</vt:lpstr>
      <vt:lpstr>Calibri</vt:lpstr>
      <vt:lpstr>Calibri Light</vt:lpstr>
      <vt:lpstr>Times New Roman</vt:lpstr>
      <vt:lpstr>Office Theme</vt:lpstr>
      <vt:lpstr>ИССЛЕДОВАНИЕ ОСОБЕННОСТЕЙ РЕНДЕРИНГА ДЕРЕВЬЕВ В UNREAL ENGINE 5</vt:lpstr>
      <vt:lpstr>Введение</vt:lpstr>
      <vt:lpstr>Альфа сортировка</vt:lpstr>
      <vt:lpstr>Проблемы альфа сортировки</vt:lpstr>
      <vt:lpstr>Решения проблемы альфа сортировки</vt:lpstr>
      <vt:lpstr>Проблема перерисовки</vt:lpstr>
      <vt:lpstr>Решения проблемы перерисовки</vt:lpstr>
      <vt:lpstr>Оптимизация анимационных циклов</vt:lpstr>
      <vt:lpstr>Проблемы оптимизации анимации</vt:lpstr>
      <vt:lpstr>Световые артефакты</vt:lpstr>
      <vt:lpstr>Световые артефакты</vt:lpstr>
      <vt:lpstr>Заключение</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Fuck it all!</dc:title>
  <dc:creator>Elizaveta Kotelnikova</dc:creator>
  <cp:lastModifiedBy>lisle</cp:lastModifiedBy>
  <cp:revision>265</cp:revision>
  <dcterms:created xsi:type="dcterms:W3CDTF">2022-06-19T16:44:14Z</dcterms:created>
  <dcterms:modified xsi:type="dcterms:W3CDTF">2025-05-16T00:25:51Z</dcterms:modified>
</cp:coreProperties>
</file>