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8" d="100"/>
          <a:sy n="58"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D0AEA-4822-4BB1-BE40-4D9B0CBC7B18}" type="doc">
      <dgm:prSet loTypeId="urn:microsoft.com/office/officeart/2018/2/layout/IconCircleList" loCatId="icon" qsTypeId="urn:microsoft.com/office/officeart/2005/8/quickstyle/simple1" qsCatId="simple" csTypeId="urn:microsoft.com/office/officeart/2005/8/colors/colorful4" csCatId="colorful" phldr="1"/>
      <dgm:spPr/>
      <dgm:t>
        <a:bodyPr/>
        <a:lstStyle/>
        <a:p>
          <a:endParaRPr lang="en-US"/>
        </a:p>
      </dgm:t>
    </dgm:pt>
    <dgm:pt modelId="{3D9C564C-FBBE-4090-A911-DD4C594295A1}">
      <dgm:prSet/>
      <dgm:spPr/>
      <dgm:t>
        <a:bodyPr/>
        <a:lstStyle/>
        <a:p>
          <a:pPr>
            <a:lnSpc>
              <a:spcPct val="100000"/>
            </a:lnSpc>
          </a:pPr>
          <a:r>
            <a:rPr lang="en-US"/>
            <a:t>Business Understanding and Data Cleaning</a:t>
          </a:r>
        </a:p>
      </dgm:t>
    </dgm:pt>
    <dgm:pt modelId="{6C904395-0CE6-44CF-92FF-93EB9C231041}" type="parTrans" cxnId="{B909EF33-1DD3-4311-9DE9-29B867FA2A35}">
      <dgm:prSet/>
      <dgm:spPr/>
      <dgm:t>
        <a:bodyPr/>
        <a:lstStyle/>
        <a:p>
          <a:endParaRPr lang="en-US"/>
        </a:p>
      </dgm:t>
    </dgm:pt>
    <dgm:pt modelId="{3CD111B7-486F-48F2-BCD2-796962465928}" type="sibTrans" cxnId="{B909EF33-1DD3-4311-9DE9-29B867FA2A35}">
      <dgm:prSet/>
      <dgm:spPr/>
      <dgm:t>
        <a:bodyPr/>
        <a:lstStyle/>
        <a:p>
          <a:pPr>
            <a:lnSpc>
              <a:spcPct val="100000"/>
            </a:lnSpc>
          </a:pPr>
          <a:endParaRPr lang="en-US"/>
        </a:p>
      </dgm:t>
    </dgm:pt>
    <dgm:pt modelId="{4A864C2D-2C20-4C43-9F14-DDD829428A7E}">
      <dgm:prSet/>
      <dgm:spPr/>
      <dgm:t>
        <a:bodyPr/>
        <a:lstStyle/>
        <a:p>
          <a:pPr>
            <a:lnSpc>
              <a:spcPct val="100000"/>
            </a:lnSpc>
          </a:pPr>
          <a:r>
            <a:rPr lang="en-US"/>
            <a:t>Exploratory Data Analysis</a:t>
          </a:r>
        </a:p>
      </dgm:t>
    </dgm:pt>
    <dgm:pt modelId="{32CCD5E7-00C4-4BE7-B59B-0126DF9EA50B}" type="parTrans" cxnId="{35B07581-4473-4193-B720-F4A4D1847849}">
      <dgm:prSet/>
      <dgm:spPr/>
      <dgm:t>
        <a:bodyPr/>
        <a:lstStyle/>
        <a:p>
          <a:endParaRPr lang="en-US"/>
        </a:p>
      </dgm:t>
    </dgm:pt>
    <dgm:pt modelId="{96DB2D47-27C1-4ABE-9E9A-086693F89976}" type="sibTrans" cxnId="{35B07581-4473-4193-B720-F4A4D1847849}">
      <dgm:prSet/>
      <dgm:spPr/>
      <dgm:t>
        <a:bodyPr/>
        <a:lstStyle/>
        <a:p>
          <a:pPr>
            <a:lnSpc>
              <a:spcPct val="100000"/>
            </a:lnSpc>
          </a:pPr>
          <a:endParaRPr lang="en-US"/>
        </a:p>
      </dgm:t>
    </dgm:pt>
    <dgm:pt modelId="{326476A1-B518-4561-AF80-C66740DD7892}">
      <dgm:prSet/>
      <dgm:spPr/>
      <dgm:t>
        <a:bodyPr/>
        <a:lstStyle/>
        <a:p>
          <a:pPr>
            <a:lnSpc>
              <a:spcPct val="100000"/>
            </a:lnSpc>
          </a:pPr>
          <a:r>
            <a:rPr lang="en-US"/>
            <a:t>Feature Engineering</a:t>
          </a:r>
        </a:p>
      </dgm:t>
    </dgm:pt>
    <dgm:pt modelId="{B3EDA300-78E0-43F6-BA1B-B5C838AE3230}" type="parTrans" cxnId="{3F174561-FB38-4430-9946-4ED91230A1FE}">
      <dgm:prSet/>
      <dgm:spPr/>
      <dgm:t>
        <a:bodyPr/>
        <a:lstStyle/>
        <a:p>
          <a:endParaRPr lang="en-US"/>
        </a:p>
      </dgm:t>
    </dgm:pt>
    <dgm:pt modelId="{0577E405-0D02-4448-8148-73463C426BBB}" type="sibTrans" cxnId="{3F174561-FB38-4430-9946-4ED91230A1FE}">
      <dgm:prSet/>
      <dgm:spPr/>
      <dgm:t>
        <a:bodyPr/>
        <a:lstStyle/>
        <a:p>
          <a:pPr>
            <a:lnSpc>
              <a:spcPct val="100000"/>
            </a:lnSpc>
          </a:pPr>
          <a:endParaRPr lang="en-US"/>
        </a:p>
      </dgm:t>
    </dgm:pt>
    <dgm:pt modelId="{EB6F0B44-8C30-471D-9411-E1AD497695DC}">
      <dgm:prSet/>
      <dgm:spPr/>
      <dgm:t>
        <a:bodyPr/>
        <a:lstStyle/>
        <a:p>
          <a:pPr>
            <a:lnSpc>
              <a:spcPct val="100000"/>
            </a:lnSpc>
          </a:pPr>
          <a:r>
            <a:rPr lang="en-US"/>
            <a:t>Model Building</a:t>
          </a:r>
        </a:p>
      </dgm:t>
    </dgm:pt>
    <dgm:pt modelId="{97404799-3DD6-4872-8369-C7B9130860DF}" type="parTrans" cxnId="{CBEE8392-11C7-4569-BD50-B33043702DD3}">
      <dgm:prSet/>
      <dgm:spPr/>
      <dgm:t>
        <a:bodyPr/>
        <a:lstStyle/>
        <a:p>
          <a:endParaRPr lang="en-US"/>
        </a:p>
      </dgm:t>
    </dgm:pt>
    <dgm:pt modelId="{5A2F1FED-27DE-4DB0-A2BE-CF8F9AE2A969}" type="sibTrans" cxnId="{CBEE8392-11C7-4569-BD50-B33043702DD3}">
      <dgm:prSet/>
      <dgm:spPr/>
      <dgm:t>
        <a:bodyPr/>
        <a:lstStyle/>
        <a:p>
          <a:pPr>
            <a:lnSpc>
              <a:spcPct val="100000"/>
            </a:lnSpc>
          </a:pPr>
          <a:endParaRPr lang="en-US"/>
        </a:p>
      </dgm:t>
    </dgm:pt>
    <dgm:pt modelId="{DD9BD1A6-94E2-4D00-BF5F-D60E068B7736}">
      <dgm:prSet/>
      <dgm:spPr/>
      <dgm:t>
        <a:bodyPr/>
        <a:lstStyle/>
        <a:p>
          <a:pPr>
            <a:lnSpc>
              <a:spcPct val="100000"/>
            </a:lnSpc>
          </a:pPr>
          <a:r>
            <a:rPr lang="en-US"/>
            <a:t>Deriving insights based on the results</a:t>
          </a:r>
        </a:p>
      </dgm:t>
    </dgm:pt>
    <dgm:pt modelId="{669FF3C9-D03F-4A10-92C1-78F319484E0E}" type="parTrans" cxnId="{C342F51D-A846-4BFF-A52F-A6C28817CFDC}">
      <dgm:prSet/>
      <dgm:spPr/>
      <dgm:t>
        <a:bodyPr/>
        <a:lstStyle/>
        <a:p>
          <a:endParaRPr lang="en-US"/>
        </a:p>
      </dgm:t>
    </dgm:pt>
    <dgm:pt modelId="{5B9F4B06-2917-4D4D-9D17-502E1F7D862F}" type="sibTrans" cxnId="{C342F51D-A846-4BFF-A52F-A6C28817CFDC}">
      <dgm:prSet/>
      <dgm:spPr/>
      <dgm:t>
        <a:bodyPr/>
        <a:lstStyle/>
        <a:p>
          <a:pPr>
            <a:lnSpc>
              <a:spcPct val="100000"/>
            </a:lnSpc>
          </a:pPr>
          <a:endParaRPr lang="en-US"/>
        </a:p>
      </dgm:t>
    </dgm:pt>
    <dgm:pt modelId="{2B48BCFD-1FC6-467A-8614-9E88ADE744F6}">
      <dgm:prSet/>
      <dgm:spPr/>
      <dgm:t>
        <a:bodyPr/>
        <a:lstStyle/>
        <a:p>
          <a:pPr>
            <a:lnSpc>
              <a:spcPct val="100000"/>
            </a:lnSpc>
          </a:pPr>
          <a:r>
            <a:rPr lang="en-US"/>
            <a:t>Recommendations to the business</a:t>
          </a:r>
        </a:p>
      </dgm:t>
    </dgm:pt>
    <dgm:pt modelId="{90F45862-3E1A-408E-B2EC-2AEDE8ED5B18}" type="parTrans" cxnId="{DAA5B18E-95D0-4C7A-9700-3DB96C6DF2E8}">
      <dgm:prSet/>
      <dgm:spPr/>
      <dgm:t>
        <a:bodyPr/>
        <a:lstStyle/>
        <a:p>
          <a:endParaRPr lang="en-US"/>
        </a:p>
      </dgm:t>
    </dgm:pt>
    <dgm:pt modelId="{6D59D2EA-4299-42F2-91E3-07D607CD3D1C}" type="sibTrans" cxnId="{DAA5B18E-95D0-4C7A-9700-3DB96C6DF2E8}">
      <dgm:prSet/>
      <dgm:spPr/>
      <dgm:t>
        <a:bodyPr/>
        <a:lstStyle/>
        <a:p>
          <a:endParaRPr lang="en-US"/>
        </a:p>
      </dgm:t>
    </dgm:pt>
    <dgm:pt modelId="{56ECEFB5-E7FC-4D16-8306-DF244BF4E86F}" type="pres">
      <dgm:prSet presAssocID="{44AD0AEA-4822-4BB1-BE40-4D9B0CBC7B18}" presName="root" presStyleCnt="0">
        <dgm:presLayoutVars>
          <dgm:dir/>
          <dgm:resizeHandles val="exact"/>
        </dgm:presLayoutVars>
      </dgm:prSet>
      <dgm:spPr/>
    </dgm:pt>
    <dgm:pt modelId="{6841C49C-AA4C-49DD-B4F6-5F0F9EFB8CBA}" type="pres">
      <dgm:prSet presAssocID="{44AD0AEA-4822-4BB1-BE40-4D9B0CBC7B18}" presName="container" presStyleCnt="0">
        <dgm:presLayoutVars>
          <dgm:dir/>
          <dgm:resizeHandles val="exact"/>
        </dgm:presLayoutVars>
      </dgm:prSet>
      <dgm:spPr/>
    </dgm:pt>
    <dgm:pt modelId="{30F67546-8EFF-4038-B696-41ACC3AFD7C3}" type="pres">
      <dgm:prSet presAssocID="{3D9C564C-FBBE-4090-A911-DD4C594295A1}" presName="compNode" presStyleCnt="0"/>
      <dgm:spPr/>
    </dgm:pt>
    <dgm:pt modelId="{E82EF7D1-9C31-4962-9948-7F117EC24553}" type="pres">
      <dgm:prSet presAssocID="{3D9C564C-FBBE-4090-A911-DD4C594295A1}" presName="iconBgRect" presStyleLbl="bgShp" presStyleIdx="0" presStyleCnt="6"/>
      <dgm:spPr/>
    </dgm:pt>
    <dgm:pt modelId="{C5383EA2-56F3-4FC0-947C-3C771F8A43EB}" type="pres">
      <dgm:prSet presAssocID="{3D9C564C-FBBE-4090-A911-DD4C594295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0796903-E622-4DCE-8155-828EA9C6AE74}" type="pres">
      <dgm:prSet presAssocID="{3D9C564C-FBBE-4090-A911-DD4C594295A1}" presName="spaceRect" presStyleCnt="0"/>
      <dgm:spPr/>
    </dgm:pt>
    <dgm:pt modelId="{D9E12112-E929-4FDE-9D33-D264984D51BF}" type="pres">
      <dgm:prSet presAssocID="{3D9C564C-FBBE-4090-A911-DD4C594295A1}" presName="textRect" presStyleLbl="revTx" presStyleIdx="0" presStyleCnt="6">
        <dgm:presLayoutVars>
          <dgm:chMax val="1"/>
          <dgm:chPref val="1"/>
        </dgm:presLayoutVars>
      </dgm:prSet>
      <dgm:spPr/>
    </dgm:pt>
    <dgm:pt modelId="{F400333E-B7C0-417C-8073-7765C1D74718}" type="pres">
      <dgm:prSet presAssocID="{3CD111B7-486F-48F2-BCD2-796962465928}" presName="sibTrans" presStyleLbl="sibTrans2D1" presStyleIdx="0" presStyleCnt="0"/>
      <dgm:spPr/>
    </dgm:pt>
    <dgm:pt modelId="{77FD38C6-A5D2-4FB7-9DBB-0E78BEDC0D55}" type="pres">
      <dgm:prSet presAssocID="{4A864C2D-2C20-4C43-9F14-DDD829428A7E}" presName="compNode" presStyleCnt="0"/>
      <dgm:spPr/>
    </dgm:pt>
    <dgm:pt modelId="{5655E793-8388-4A7E-9CD6-D13AAD195F02}" type="pres">
      <dgm:prSet presAssocID="{4A864C2D-2C20-4C43-9F14-DDD829428A7E}" presName="iconBgRect" presStyleLbl="bgShp" presStyleIdx="1" presStyleCnt="6"/>
      <dgm:spPr/>
    </dgm:pt>
    <dgm:pt modelId="{CEB88E1A-4D31-45C6-9B7D-152DC74A0822}" type="pres">
      <dgm:prSet presAssocID="{4A864C2D-2C20-4C43-9F14-DDD829428A7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E7EE558C-C1F1-4AEB-A47A-5A28F9A1E0E1}" type="pres">
      <dgm:prSet presAssocID="{4A864C2D-2C20-4C43-9F14-DDD829428A7E}" presName="spaceRect" presStyleCnt="0"/>
      <dgm:spPr/>
    </dgm:pt>
    <dgm:pt modelId="{4AC5D265-2C7F-4590-9DF2-EB20DFE7B10D}" type="pres">
      <dgm:prSet presAssocID="{4A864C2D-2C20-4C43-9F14-DDD829428A7E}" presName="textRect" presStyleLbl="revTx" presStyleIdx="1" presStyleCnt="6">
        <dgm:presLayoutVars>
          <dgm:chMax val="1"/>
          <dgm:chPref val="1"/>
        </dgm:presLayoutVars>
      </dgm:prSet>
      <dgm:spPr/>
    </dgm:pt>
    <dgm:pt modelId="{A207D979-151E-4735-AC44-06790BF251BA}" type="pres">
      <dgm:prSet presAssocID="{96DB2D47-27C1-4ABE-9E9A-086693F89976}" presName="sibTrans" presStyleLbl="sibTrans2D1" presStyleIdx="0" presStyleCnt="0"/>
      <dgm:spPr/>
    </dgm:pt>
    <dgm:pt modelId="{44997B07-4C5E-4CE9-8CC6-56C491B299DD}" type="pres">
      <dgm:prSet presAssocID="{326476A1-B518-4561-AF80-C66740DD7892}" presName="compNode" presStyleCnt="0"/>
      <dgm:spPr/>
    </dgm:pt>
    <dgm:pt modelId="{B55CADDF-B6D3-4414-B7A5-9FD468AE1943}" type="pres">
      <dgm:prSet presAssocID="{326476A1-B518-4561-AF80-C66740DD7892}" presName="iconBgRect" presStyleLbl="bgShp" presStyleIdx="2" presStyleCnt="6"/>
      <dgm:spPr/>
    </dgm:pt>
    <dgm:pt modelId="{4AC75FF6-BF60-4D68-84F6-3986E4580DAA}" type="pres">
      <dgm:prSet presAssocID="{326476A1-B518-4561-AF80-C66740DD78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ECD57F9-8AFD-487E-B02B-546259609AB2}" type="pres">
      <dgm:prSet presAssocID="{326476A1-B518-4561-AF80-C66740DD7892}" presName="spaceRect" presStyleCnt="0"/>
      <dgm:spPr/>
    </dgm:pt>
    <dgm:pt modelId="{1BF07EE8-A583-45DB-812C-1594B5C4E0C6}" type="pres">
      <dgm:prSet presAssocID="{326476A1-B518-4561-AF80-C66740DD7892}" presName="textRect" presStyleLbl="revTx" presStyleIdx="2" presStyleCnt="6">
        <dgm:presLayoutVars>
          <dgm:chMax val="1"/>
          <dgm:chPref val="1"/>
        </dgm:presLayoutVars>
      </dgm:prSet>
      <dgm:spPr/>
    </dgm:pt>
    <dgm:pt modelId="{CC03014D-DED5-4062-8AC4-D6473C1C1140}" type="pres">
      <dgm:prSet presAssocID="{0577E405-0D02-4448-8148-73463C426BBB}" presName="sibTrans" presStyleLbl="sibTrans2D1" presStyleIdx="0" presStyleCnt="0"/>
      <dgm:spPr/>
    </dgm:pt>
    <dgm:pt modelId="{A71023AD-CFA2-44C0-A07D-09AA3263D315}" type="pres">
      <dgm:prSet presAssocID="{EB6F0B44-8C30-471D-9411-E1AD497695DC}" presName="compNode" presStyleCnt="0"/>
      <dgm:spPr/>
    </dgm:pt>
    <dgm:pt modelId="{E61F061F-5F9D-4151-9F08-725506C2EA1B}" type="pres">
      <dgm:prSet presAssocID="{EB6F0B44-8C30-471D-9411-E1AD497695DC}" presName="iconBgRect" presStyleLbl="bgShp" presStyleIdx="3" presStyleCnt="6"/>
      <dgm:spPr/>
    </dgm:pt>
    <dgm:pt modelId="{A724D688-0F54-4F99-90FE-B2AA0E76B0B7}" type="pres">
      <dgm:prSet presAssocID="{EB6F0B44-8C30-471D-9411-E1AD497695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2DC93C28-ED32-4413-B5DB-F59CE808AB9D}" type="pres">
      <dgm:prSet presAssocID="{EB6F0B44-8C30-471D-9411-E1AD497695DC}" presName="spaceRect" presStyleCnt="0"/>
      <dgm:spPr/>
    </dgm:pt>
    <dgm:pt modelId="{B7C83B0B-9063-4DFD-B8AA-90238B8168FF}" type="pres">
      <dgm:prSet presAssocID="{EB6F0B44-8C30-471D-9411-E1AD497695DC}" presName="textRect" presStyleLbl="revTx" presStyleIdx="3" presStyleCnt="6">
        <dgm:presLayoutVars>
          <dgm:chMax val="1"/>
          <dgm:chPref val="1"/>
        </dgm:presLayoutVars>
      </dgm:prSet>
      <dgm:spPr/>
    </dgm:pt>
    <dgm:pt modelId="{D33DA67C-9DF9-45EB-A77B-8378201A6EC4}" type="pres">
      <dgm:prSet presAssocID="{5A2F1FED-27DE-4DB0-A2BE-CF8F9AE2A969}" presName="sibTrans" presStyleLbl="sibTrans2D1" presStyleIdx="0" presStyleCnt="0"/>
      <dgm:spPr/>
    </dgm:pt>
    <dgm:pt modelId="{2C7947B2-9906-43AD-A120-2FC9311948FD}" type="pres">
      <dgm:prSet presAssocID="{DD9BD1A6-94E2-4D00-BF5F-D60E068B7736}" presName="compNode" presStyleCnt="0"/>
      <dgm:spPr/>
    </dgm:pt>
    <dgm:pt modelId="{7923BF5F-6978-4DFC-9512-3F57A34B7D88}" type="pres">
      <dgm:prSet presAssocID="{DD9BD1A6-94E2-4D00-BF5F-D60E068B7736}" presName="iconBgRect" presStyleLbl="bgShp" presStyleIdx="4" presStyleCnt="6"/>
      <dgm:spPr/>
    </dgm:pt>
    <dgm:pt modelId="{F8C35380-4C9F-49CB-80D6-1B89C77E48C9}" type="pres">
      <dgm:prSet presAssocID="{DD9BD1A6-94E2-4D00-BF5F-D60E068B77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AB5B72C8-A3EC-4CA4-B397-3D1F999A1E47}" type="pres">
      <dgm:prSet presAssocID="{DD9BD1A6-94E2-4D00-BF5F-D60E068B7736}" presName="spaceRect" presStyleCnt="0"/>
      <dgm:spPr/>
    </dgm:pt>
    <dgm:pt modelId="{5277FC0A-C444-41A9-BAD4-1FD17D5603F5}" type="pres">
      <dgm:prSet presAssocID="{DD9BD1A6-94E2-4D00-BF5F-D60E068B7736}" presName="textRect" presStyleLbl="revTx" presStyleIdx="4" presStyleCnt="6">
        <dgm:presLayoutVars>
          <dgm:chMax val="1"/>
          <dgm:chPref val="1"/>
        </dgm:presLayoutVars>
      </dgm:prSet>
      <dgm:spPr/>
    </dgm:pt>
    <dgm:pt modelId="{37D680D0-E6EA-4BB2-9312-077112790045}" type="pres">
      <dgm:prSet presAssocID="{5B9F4B06-2917-4D4D-9D17-502E1F7D862F}" presName="sibTrans" presStyleLbl="sibTrans2D1" presStyleIdx="0" presStyleCnt="0"/>
      <dgm:spPr/>
    </dgm:pt>
    <dgm:pt modelId="{B224C240-A20B-4409-A26F-44C272008319}" type="pres">
      <dgm:prSet presAssocID="{2B48BCFD-1FC6-467A-8614-9E88ADE744F6}" presName="compNode" presStyleCnt="0"/>
      <dgm:spPr/>
    </dgm:pt>
    <dgm:pt modelId="{07A713DB-A9CC-4ED2-8B67-3381574C381D}" type="pres">
      <dgm:prSet presAssocID="{2B48BCFD-1FC6-467A-8614-9E88ADE744F6}" presName="iconBgRect" presStyleLbl="bgShp" presStyleIdx="5" presStyleCnt="6"/>
      <dgm:spPr/>
    </dgm:pt>
    <dgm:pt modelId="{894FF732-587A-46D7-B819-C8AFE18A5B8A}" type="pres">
      <dgm:prSet presAssocID="{2B48BCFD-1FC6-467A-8614-9E88ADE744F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shake"/>
        </a:ext>
      </dgm:extLst>
    </dgm:pt>
    <dgm:pt modelId="{C10AEDAA-342E-49A0-9F9C-93E65AFFC97B}" type="pres">
      <dgm:prSet presAssocID="{2B48BCFD-1FC6-467A-8614-9E88ADE744F6}" presName="spaceRect" presStyleCnt="0"/>
      <dgm:spPr/>
    </dgm:pt>
    <dgm:pt modelId="{5F82336A-955B-4CD5-BED3-3EA55A4EBE92}" type="pres">
      <dgm:prSet presAssocID="{2B48BCFD-1FC6-467A-8614-9E88ADE744F6}" presName="textRect" presStyleLbl="revTx" presStyleIdx="5" presStyleCnt="6">
        <dgm:presLayoutVars>
          <dgm:chMax val="1"/>
          <dgm:chPref val="1"/>
        </dgm:presLayoutVars>
      </dgm:prSet>
      <dgm:spPr/>
    </dgm:pt>
  </dgm:ptLst>
  <dgm:cxnLst>
    <dgm:cxn modelId="{975A8319-C2A1-41BE-8025-377B88B25510}" type="presOf" srcId="{44AD0AEA-4822-4BB1-BE40-4D9B0CBC7B18}" destId="{56ECEFB5-E7FC-4D16-8306-DF244BF4E86F}" srcOrd="0" destOrd="0" presId="urn:microsoft.com/office/officeart/2018/2/layout/IconCircleList"/>
    <dgm:cxn modelId="{C342F51D-A846-4BFF-A52F-A6C28817CFDC}" srcId="{44AD0AEA-4822-4BB1-BE40-4D9B0CBC7B18}" destId="{DD9BD1A6-94E2-4D00-BF5F-D60E068B7736}" srcOrd="4" destOrd="0" parTransId="{669FF3C9-D03F-4A10-92C1-78F319484E0E}" sibTransId="{5B9F4B06-2917-4D4D-9D17-502E1F7D862F}"/>
    <dgm:cxn modelId="{B7748120-475B-48A9-9462-1971F3DFE024}" type="presOf" srcId="{5A2F1FED-27DE-4DB0-A2BE-CF8F9AE2A969}" destId="{D33DA67C-9DF9-45EB-A77B-8378201A6EC4}" srcOrd="0" destOrd="0" presId="urn:microsoft.com/office/officeart/2018/2/layout/IconCircleList"/>
    <dgm:cxn modelId="{B8F3942A-4324-4E66-B280-AE2C74D75518}" type="presOf" srcId="{3D9C564C-FBBE-4090-A911-DD4C594295A1}" destId="{D9E12112-E929-4FDE-9D33-D264984D51BF}" srcOrd="0" destOrd="0" presId="urn:microsoft.com/office/officeart/2018/2/layout/IconCircleList"/>
    <dgm:cxn modelId="{B909EF33-1DD3-4311-9DE9-29B867FA2A35}" srcId="{44AD0AEA-4822-4BB1-BE40-4D9B0CBC7B18}" destId="{3D9C564C-FBBE-4090-A911-DD4C594295A1}" srcOrd="0" destOrd="0" parTransId="{6C904395-0CE6-44CF-92FF-93EB9C231041}" sibTransId="{3CD111B7-486F-48F2-BCD2-796962465928}"/>
    <dgm:cxn modelId="{3F174561-FB38-4430-9946-4ED91230A1FE}" srcId="{44AD0AEA-4822-4BB1-BE40-4D9B0CBC7B18}" destId="{326476A1-B518-4561-AF80-C66740DD7892}" srcOrd="2" destOrd="0" parTransId="{B3EDA300-78E0-43F6-BA1B-B5C838AE3230}" sibTransId="{0577E405-0D02-4448-8148-73463C426BBB}"/>
    <dgm:cxn modelId="{B9023844-6D2B-46CA-98C6-C32B9D36643B}" type="presOf" srcId="{96DB2D47-27C1-4ABE-9E9A-086693F89976}" destId="{A207D979-151E-4735-AC44-06790BF251BA}" srcOrd="0" destOrd="0" presId="urn:microsoft.com/office/officeart/2018/2/layout/IconCircleList"/>
    <dgm:cxn modelId="{4EB5CD77-1F45-4533-966A-83063B407C0C}" type="presOf" srcId="{DD9BD1A6-94E2-4D00-BF5F-D60E068B7736}" destId="{5277FC0A-C444-41A9-BAD4-1FD17D5603F5}" srcOrd="0" destOrd="0" presId="urn:microsoft.com/office/officeart/2018/2/layout/IconCircleList"/>
    <dgm:cxn modelId="{35B07581-4473-4193-B720-F4A4D1847849}" srcId="{44AD0AEA-4822-4BB1-BE40-4D9B0CBC7B18}" destId="{4A864C2D-2C20-4C43-9F14-DDD829428A7E}" srcOrd="1" destOrd="0" parTransId="{32CCD5E7-00C4-4BE7-B59B-0126DF9EA50B}" sibTransId="{96DB2D47-27C1-4ABE-9E9A-086693F89976}"/>
    <dgm:cxn modelId="{DAA5B18E-95D0-4C7A-9700-3DB96C6DF2E8}" srcId="{44AD0AEA-4822-4BB1-BE40-4D9B0CBC7B18}" destId="{2B48BCFD-1FC6-467A-8614-9E88ADE744F6}" srcOrd="5" destOrd="0" parTransId="{90F45862-3E1A-408E-B2EC-2AEDE8ED5B18}" sibTransId="{6D59D2EA-4299-42F2-91E3-07D607CD3D1C}"/>
    <dgm:cxn modelId="{CBEE8392-11C7-4569-BD50-B33043702DD3}" srcId="{44AD0AEA-4822-4BB1-BE40-4D9B0CBC7B18}" destId="{EB6F0B44-8C30-471D-9411-E1AD497695DC}" srcOrd="3" destOrd="0" parTransId="{97404799-3DD6-4872-8369-C7B9130860DF}" sibTransId="{5A2F1FED-27DE-4DB0-A2BE-CF8F9AE2A969}"/>
    <dgm:cxn modelId="{D1B4CA97-DA8B-4273-B500-A7C8D8157258}" type="presOf" srcId="{4A864C2D-2C20-4C43-9F14-DDD829428A7E}" destId="{4AC5D265-2C7F-4590-9DF2-EB20DFE7B10D}" srcOrd="0" destOrd="0" presId="urn:microsoft.com/office/officeart/2018/2/layout/IconCircleList"/>
    <dgm:cxn modelId="{AC7A1598-3D98-4DC7-800B-DCAC058957CD}" type="presOf" srcId="{0577E405-0D02-4448-8148-73463C426BBB}" destId="{CC03014D-DED5-4062-8AC4-D6473C1C1140}" srcOrd="0" destOrd="0" presId="urn:microsoft.com/office/officeart/2018/2/layout/IconCircleList"/>
    <dgm:cxn modelId="{EE938EB0-167F-46D2-A7D8-88ACEF3C08CA}" type="presOf" srcId="{326476A1-B518-4561-AF80-C66740DD7892}" destId="{1BF07EE8-A583-45DB-812C-1594B5C4E0C6}" srcOrd="0" destOrd="0" presId="urn:microsoft.com/office/officeart/2018/2/layout/IconCircleList"/>
    <dgm:cxn modelId="{4EC3F0BF-0747-4FAA-A7D1-46E5A8090E4E}" type="presOf" srcId="{2B48BCFD-1FC6-467A-8614-9E88ADE744F6}" destId="{5F82336A-955B-4CD5-BED3-3EA55A4EBE92}" srcOrd="0" destOrd="0" presId="urn:microsoft.com/office/officeart/2018/2/layout/IconCircleList"/>
    <dgm:cxn modelId="{FDD0DDCB-DB90-44FA-AAD5-31AE1DEAA45F}" type="presOf" srcId="{EB6F0B44-8C30-471D-9411-E1AD497695DC}" destId="{B7C83B0B-9063-4DFD-B8AA-90238B8168FF}" srcOrd="0" destOrd="0" presId="urn:microsoft.com/office/officeart/2018/2/layout/IconCircleList"/>
    <dgm:cxn modelId="{6A075DD9-6197-44AB-BD6B-BAA547B948B2}" type="presOf" srcId="{3CD111B7-486F-48F2-BCD2-796962465928}" destId="{F400333E-B7C0-417C-8073-7765C1D74718}" srcOrd="0" destOrd="0" presId="urn:microsoft.com/office/officeart/2018/2/layout/IconCircleList"/>
    <dgm:cxn modelId="{15BC8EDC-02E3-4D12-971D-3C4B352289D7}" type="presOf" srcId="{5B9F4B06-2917-4D4D-9D17-502E1F7D862F}" destId="{37D680D0-E6EA-4BB2-9312-077112790045}" srcOrd="0" destOrd="0" presId="urn:microsoft.com/office/officeart/2018/2/layout/IconCircleList"/>
    <dgm:cxn modelId="{1A235784-567C-4AB5-9A37-654BDBEFA8A1}" type="presParOf" srcId="{56ECEFB5-E7FC-4D16-8306-DF244BF4E86F}" destId="{6841C49C-AA4C-49DD-B4F6-5F0F9EFB8CBA}" srcOrd="0" destOrd="0" presId="urn:microsoft.com/office/officeart/2018/2/layout/IconCircleList"/>
    <dgm:cxn modelId="{DB029E63-5C35-4520-9911-B75B285A0A48}" type="presParOf" srcId="{6841C49C-AA4C-49DD-B4F6-5F0F9EFB8CBA}" destId="{30F67546-8EFF-4038-B696-41ACC3AFD7C3}" srcOrd="0" destOrd="0" presId="urn:microsoft.com/office/officeart/2018/2/layout/IconCircleList"/>
    <dgm:cxn modelId="{734B7DA3-76D3-476F-99DF-85D9680ED96A}" type="presParOf" srcId="{30F67546-8EFF-4038-B696-41ACC3AFD7C3}" destId="{E82EF7D1-9C31-4962-9948-7F117EC24553}" srcOrd="0" destOrd="0" presId="urn:microsoft.com/office/officeart/2018/2/layout/IconCircleList"/>
    <dgm:cxn modelId="{F9015461-4E69-40FD-9AF6-C11B572151CD}" type="presParOf" srcId="{30F67546-8EFF-4038-B696-41ACC3AFD7C3}" destId="{C5383EA2-56F3-4FC0-947C-3C771F8A43EB}" srcOrd="1" destOrd="0" presId="urn:microsoft.com/office/officeart/2018/2/layout/IconCircleList"/>
    <dgm:cxn modelId="{4126B86D-342A-47BD-911E-B40002EF49B7}" type="presParOf" srcId="{30F67546-8EFF-4038-B696-41ACC3AFD7C3}" destId="{10796903-E622-4DCE-8155-828EA9C6AE74}" srcOrd="2" destOrd="0" presId="urn:microsoft.com/office/officeart/2018/2/layout/IconCircleList"/>
    <dgm:cxn modelId="{E0339015-B3A7-48A3-B759-4FFEFDFD642D}" type="presParOf" srcId="{30F67546-8EFF-4038-B696-41ACC3AFD7C3}" destId="{D9E12112-E929-4FDE-9D33-D264984D51BF}" srcOrd="3" destOrd="0" presId="urn:microsoft.com/office/officeart/2018/2/layout/IconCircleList"/>
    <dgm:cxn modelId="{E58C0DD2-794E-4C90-BC4A-729DCC490ED9}" type="presParOf" srcId="{6841C49C-AA4C-49DD-B4F6-5F0F9EFB8CBA}" destId="{F400333E-B7C0-417C-8073-7765C1D74718}" srcOrd="1" destOrd="0" presId="urn:microsoft.com/office/officeart/2018/2/layout/IconCircleList"/>
    <dgm:cxn modelId="{93AA1B2C-F493-4B63-A648-A0E1CF6B47EA}" type="presParOf" srcId="{6841C49C-AA4C-49DD-B4F6-5F0F9EFB8CBA}" destId="{77FD38C6-A5D2-4FB7-9DBB-0E78BEDC0D55}" srcOrd="2" destOrd="0" presId="urn:microsoft.com/office/officeart/2018/2/layout/IconCircleList"/>
    <dgm:cxn modelId="{08916252-D98A-4953-98BE-E4FB05C73CFC}" type="presParOf" srcId="{77FD38C6-A5D2-4FB7-9DBB-0E78BEDC0D55}" destId="{5655E793-8388-4A7E-9CD6-D13AAD195F02}" srcOrd="0" destOrd="0" presId="urn:microsoft.com/office/officeart/2018/2/layout/IconCircleList"/>
    <dgm:cxn modelId="{BBC0A80D-C46B-4BBA-9FC2-49BFF38C57B9}" type="presParOf" srcId="{77FD38C6-A5D2-4FB7-9DBB-0E78BEDC0D55}" destId="{CEB88E1A-4D31-45C6-9B7D-152DC74A0822}" srcOrd="1" destOrd="0" presId="urn:microsoft.com/office/officeart/2018/2/layout/IconCircleList"/>
    <dgm:cxn modelId="{2A3F115B-25F2-4AFC-A634-57DFE3B8BE0C}" type="presParOf" srcId="{77FD38C6-A5D2-4FB7-9DBB-0E78BEDC0D55}" destId="{E7EE558C-C1F1-4AEB-A47A-5A28F9A1E0E1}" srcOrd="2" destOrd="0" presId="urn:microsoft.com/office/officeart/2018/2/layout/IconCircleList"/>
    <dgm:cxn modelId="{5A44E037-9F44-456E-A33D-B1D0EB70EF97}" type="presParOf" srcId="{77FD38C6-A5D2-4FB7-9DBB-0E78BEDC0D55}" destId="{4AC5D265-2C7F-4590-9DF2-EB20DFE7B10D}" srcOrd="3" destOrd="0" presId="urn:microsoft.com/office/officeart/2018/2/layout/IconCircleList"/>
    <dgm:cxn modelId="{D153E29F-F7F6-4042-BCE6-2FAE872273CB}" type="presParOf" srcId="{6841C49C-AA4C-49DD-B4F6-5F0F9EFB8CBA}" destId="{A207D979-151E-4735-AC44-06790BF251BA}" srcOrd="3" destOrd="0" presId="urn:microsoft.com/office/officeart/2018/2/layout/IconCircleList"/>
    <dgm:cxn modelId="{03698D10-26A1-4C58-A465-B4CE1D33AF5E}" type="presParOf" srcId="{6841C49C-AA4C-49DD-B4F6-5F0F9EFB8CBA}" destId="{44997B07-4C5E-4CE9-8CC6-56C491B299DD}" srcOrd="4" destOrd="0" presId="urn:microsoft.com/office/officeart/2018/2/layout/IconCircleList"/>
    <dgm:cxn modelId="{0EFBB6A9-570C-4D11-85AE-AD0E9B2D3009}" type="presParOf" srcId="{44997B07-4C5E-4CE9-8CC6-56C491B299DD}" destId="{B55CADDF-B6D3-4414-B7A5-9FD468AE1943}" srcOrd="0" destOrd="0" presId="urn:microsoft.com/office/officeart/2018/2/layout/IconCircleList"/>
    <dgm:cxn modelId="{39A3D934-8934-4F52-85EE-CD10EBD63C39}" type="presParOf" srcId="{44997B07-4C5E-4CE9-8CC6-56C491B299DD}" destId="{4AC75FF6-BF60-4D68-84F6-3986E4580DAA}" srcOrd="1" destOrd="0" presId="urn:microsoft.com/office/officeart/2018/2/layout/IconCircleList"/>
    <dgm:cxn modelId="{0C903806-40D3-4BA5-9EBC-911AA06A3BA4}" type="presParOf" srcId="{44997B07-4C5E-4CE9-8CC6-56C491B299DD}" destId="{EECD57F9-8AFD-487E-B02B-546259609AB2}" srcOrd="2" destOrd="0" presId="urn:microsoft.com/office/officeart/2018/2/layout/IconCircleList"/>
    <dgm:cxn modelId="{64A10A0D-2709-43F4-9A4E-29C86BD9CC25}" type="presParOf" srcId="{44997B07-4C5E-4CE9-8CC6-56C491B299DD}" destId="{1BF07EE8-A583-45DB-812C-1594B5C4E0C6}" srcOrd="3" destOrd="0" presId="urn:microsoft.com/office/officeart/2018/2/layout/IconCircleList"/>
    <dgm:cxn modelId="{98F2A943-BB53-4BE1-B4F7-84C35BF8ED73}" type="presParOf" srcId="{6841C49C-AA4C-49DD-B4F6-5F0F9EFB8CBA}" destId="{CC03014D-DED5-4062-8AC4-D6473C1C1140}" srcOrd="5" destOrd="0" presId="urn:microsoft.com/office/officeart/2018/2/layout/IconCircleList"/>
    <dgm:cxn modelId="{4E88405A-0EB1-4530-B950-C4F9A78D08BB}" type="presParOf" srcId="{6841C49C-AA4C-49DD-B4F6-5F0F9EFB8CBA}" destId="{A71023AD-CFA2-44C0-A07D-09AA3263D315}" srcOrd="6" destOrd="0" presId="urn:microsoft.com/office/officeart/2018/2/layout/IconCircleList"/>
    <dgm:cxn modelId="{6AFF49D7-DD46-4496-8278-6C31075F5698}" type="presParOf" srcId="{A71023AD-CFA2-44C0-A07D-09AA3263D315}" destId="{E61F061F-5F9D-4151-9F08-725506C2EA1B}" srcOrd="0" destOrd="0" presId="urn:microsoft.com/office/officeart/2018/2/layout/IconCircleList"/>
    <dgm:cxn modelId="{F91A13F0-C5E8-4BD0-842D-583C7031BCC2}" type="presParOf" srcId="{A71023AD-CFA2-44C0-A07D-09AA3263D315}" destId="{A724D688-0F54-4F99-90FE-B2AA0E76B0B7}" srcOrd="1" destOrd="0" presId="urn:microsoft.com/office/officeart/2018/2/layout/IconCircleList"/>
    <dgm:cxn modelId="{90F7EC6A-9B28-4C6B-989B-211C46860DE7}" type="presParOf" srcId="{A71023AD-CFA2-44C0-A07D-09AA3263D315}" destId="{2DC93C28-ED32-4413-B5DB-F59CE808AB9D}" srcOrd="2" destOrd="0" presId="urn:microsoft.com/office/officeart/2018/2/layout/IconCircleList"/>
    <dgm:cxn modelId="{64159E73-C4FC-4FA6-AE2A-E47BB7189263}" type="presParOf" srcId="{A71023AD-CFA2-44C0-A07D-09AA3263D315}" destId="{B7C83B0B-9063-4DFD-B8AA-90238B8168FF}" srcOrd="3" destOrd="0" presId="urn:microsoft.com/office/officeart/2018/2/layout/IconCircleList"/>
    <dgm:cxn modelId="{27351CC4-4CD9-4C0B-99E4-BC958621AC0E}" type="presParOf" srcId="{6841C49C-AA4C-49DD-B4F6-5F0F9EFB8CBA}" destId="{D33DA67C-9DF9-45EB-A77B-8378201A6EC4}" srcOrd="7" destOrd="0" presId="urn:microsoft.com/office/officeart/2018/2/layout/IconCircleList"/>
    <dgm:cxn modelId="{F2F5C779-B9C1-441D-854B-AA44EF2A8788}" type="presParOf" srcId="{6841C49C-AA4C-49DD-B4F6-5F0F9EFB8CBA}" destId="{2C7947B2-9906-43AD-A120-2FC9311948FD}" srcOrd="8" destOrd="0" presId="urn:microsoft.com/office/officeart/2018/2/layout/IconCircleList"/>
    <dgm:cxn modelId="{B365D52A-15A9-4906-87FC-EF9EA11D8346}" type="presParOf" srcId="{2C7947B2-9906-43AD-A120-2FC9311948FD}" destId="{7923BF5F-6978-4DFC-9512-3F57A34B7D88}" srcOrd="0" destOrd="0" presId="urn:microsoft.com/office/officeart/2018/2/layout/IconCircleList"/>
    <dgm:cxn modelId="{19D0EC56-9D74-4493-958D-B5D4ED3EA7C8}" type="presParOf" srcId="{2C7947B2-9906-43AD-A120-2FC9311948FD}" destId="{F8C35380-4C9F-49CB-80D6-1B89C77E48C9}" srcOrd="1" destOrd="0" presId="urn:microsoft.com/office/officeart/2018/2/layout/IconCircleList"/>
    <dgm:cxn modelId="{62659351-4259-4B67-AA15-26587D0A1C1E}" type="presParOf" srcId="{2C7947B2-9906-43AD-A120-2FC9311948FD}" destId="{AB5B72C8-A3EC-4CA4-B397-3D1F999A1E47}" srcOrd="2" destOrd="0" presId="urn:microsoft.com/office/officeart/2018/2/layout/IconCircleList"/>
    <dgm:cxn modelId="{23E0C8A2-2143-40DC-9890-B89574AA1C0B}" type="presParOf" srcId="{2C7947B2-9906-43AD-A120-2FC9311948FD}" destId="{5277FC0A-C444-41A9-BAD4-1FD17D5603F5}" srcOrd="3" destOrd="0" presId="urn:microsoft.com/office/officeart/2018/2/layout/IconCircleList"/>
    <dgm:cxn modelId="{35266684-306A-487A-B47D-B1596FA9D1D0}" type="presParOf" srcId="{6841C49C-AA4C-49DD-B4F6-5F0F9EFB8CBA}" destId="{37D680D0-E6EA-4BB2-9312-077112790045}" srcOrd="9" destOrd="0" presId="urn:microsoft.com/office/officeart/2018/2/layout/IconCircleList"/>
    <dgm:cxn modelId="{38062F04-3519-4AD8-A85D-D6615638E68C}" type="presParOf" srcId="{6841C49C-AA4C-49DD-B4F6-5F0F9EFB8CBA}" destId="{B224C240-A20B-4409-A26F-44C272008319}" srcOrd="10" destOrd="0" presId="urn:microsoft.com/office/officeart/2018/2/layout/IconCircleList"/>
    <dgm:cxn modelId="{669E9448-BEFF-4ED0-BB53-BCEFA9CEE5A2}" type="presParOf" srcId="{B224C240-A20B-4409-A26F-44C272008319}" destId="{07A713DB-A9CC-4ED2-8B67-3381574C381D}" srcOrd="0" destOrd="0" presId="urn:microsoft.com/office/officeart/2018/2/layout/IconCircleList"/>
    <dgm:cxn modelId="{5F333544-9178-4E58-B2F3-BD70B4B5110B}" type="presParOf" srcId="{B224C240-A20B-4409-A26F-44C272008319}" destId="{894FF732-587A-46D7-B819-C8AFE18A5B8A}" srcOrd="1" destOrd="0" presId="urn:microsoft.com/office/officeart/2018/2/layout/IconCircleList"/>
    <dgm:cxn modelId="{EFD59785-4200-485E-9A40-B51CDBCD0554}" type="presParOf" srcId="{B224C240-A20B-4409-A26F-44C272008319}" destId="{C10AEDAA-342E-49A0-9F9C-93E65AFFC97B}" srcOrd="2" destOrd="0" presId="urn:microsoft.com/office/officeart/2018/2/layout/IconCircleList"/>
    <dgm:cxn modelId="{0D689019-0D8C-420F-8C8D-83C7401CE03C}" type="presParOf" srcId="{B224C240-A20B-4409-A26F-44C272008319}" destId="{5F82336A-955B-4CD5-BED3-3EA55A4EBE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D15FD-63ED-490A-92AF-A59A7DF76B1C}" type="doc">
      <dgm:prSet loTypeId="urn:microsoft.com/office/officeart/2018/2/layout/IconVerticalSolidList" loCatId="icon" qsTypeId="urn:microsoft.com/office/officeart/2005/8/quickstyle/simple5" qsCatId="simple" csTypeId="urn:microsoft.com/office/officeart/2005/8/colors/colorful4" csCatId="colorful" phldr="1"/>
      <dgm:spPr/>
      <dgm:t>
        <a:bodyPr/>
        <a:lstStyle/>
        <a:p>
          <a:endParaRPr lang="en-US"/>
        </a:p>
      </dgm:t>
    </dgm:pt>
    <dgm:pt modelId="{EB599293-F320-4C9F-B133-FA79FE46E56D}">
      <dgm:prSet custT="1"/>
      <dgm:spPr/>
      <dgm:t>
        <a:bodyPr/>
        <a:lstStyle/>
        <a:p>
          <a:pPr>
            <a:lnSpc>
              <a:spcPct val="100000"/>
            </a:lnSpc>
          </a:pPr>
          <a:r>
            <a:rPr lang="en-US" sz="2000" dirty="0"/>
            <a:t>We have consumer data that includes details of each purchase, user zip code, and order ID.</a:t>
          </a:r>
        </a:p>
      </dgm:t>
    </dgm:pt>
    <dgm:pt modelId="{A4408A1D-49E6-40BB-B6FE-65D60164BC81}" type="parTrans" cxnId="{98EA129C-4BFB-40A6-9288-16A6853F6431}">
      <dgm:prSet/>
      <dgm:spPr/>
      <dgm:t>
        <a:bodyPr/>
        <a:lstStyle/>
        <a:p>
          <a:endParaRPr lang="en-US"/>
        </a:p>
      </dgm:t>
    </dgm:pt>
    <dgm:pt modelId="{4D84AD86-5660-40BB-AC1F-20F037DC8094}" type="sibTrans" cxnId="{98EA129C-4BFB-40A6-9288-16A6853F6431}">
      <dgm:prSet/>
      <dgm:spPr/>
      <dgm:t>
        <a:bodyPr/>
        <a:lstStyle/>
        <a:p>
          <a:endParaRPr lang="en-US"/>
        </a:p>
      </dgm:t>
    </dgm:pt>
    <dgm:pt modelId="{51D013C2-A45D-4892-A5D8-C6F820F6B65A}">
      <dgm:prSet custT="1"/>
      <dgm:spPr/>
      <dgm:t>
        <a:bodyPr/>
        <a:lstStyle/>
        <a:p>
          <a:pPr>
            <a:lnSpc>
              <a:spcPct val="100000"/>
            </a:lnSpc>
          </a:pPr>
          <a:r>
            <a:rPr lang="en-US" sz="2000"/>
            <a:t>Media investment data provides information on spending across various channels such as TV and radio.</a:t>
          </a:r>
        </a:p>
      </dgm:t>
    </dgm:pt>
    <dgm:pt modelId="{77917D7D-3C35-4C86-827F-C4265E1D0129}" type="parTrans" cxnId="{C2E98FC0-6E93-4069-9F95-DF95F29FC16A}">
      <dgm:prSet/>
      <dgm:spPr/>
      <dgm:t>
        <a:bodyPr/>
        <a:lstStyle/>
        <a:p>
          <a:endParaRPr lang="en-US"/>
        </a:p>
      </dgm:t>
    </dgm:pt>
    <dgm:pt modelId="{84915355-C2A4-4523-82B7-0012349881C2}" type="sibTrans" cxnId="{C2E98FC0-6E93-4069-9F95-DF95F29FC16A}">
      <dgm:prSet/>
      <dgm:spPr/>
      <dgm:t>
        <a:bodyPr/>
        <a:lstStyle/>
        <a:p>
          <a:endParaRPr lang="en-US"/>
        </a:p>
      </dgm:t>
    </dgm:pt>
    <dgm:pt modelId="{8E8F0708-46DF-4BE5-B526-45AEF850ABD3}">
      <dgm:prSet custT="1"/>
      <dgm:spPr/>
      <dgm:t>
        <a:bodyPr/>
        <a:lstStyle/>
        <a:p>
          <a:pPr>
            <a:lnSpc>
              <a:spcPct val="100000"/>
            </a:lnSpc>
          </a:pPr>
          <a:r>
            <a:rPr lang="en-US" sz="2000"/>
            <a:t>Climate data for the Ontario region is available for the years 2015 and 2016.</a:t>
          </a:r>
        </a:p>
      </dgm:t>
    </dgm:pt>
    <dgm:pt modelId="{8261D3C0-B801-4146-9EEA-8674A341C68A}" type="parTrans" cxnId="{924732E7-1AC8-40BD-A35D-AE63642116D3}">
      <dgm:prSet/>
      <dgm:spPr/>
      <dgm:t>
        <a:bodyPr/>
        <a:lstStyle/>
        <a:p>
          <a:endParaRPr lang="en-US"/>
        </a:p>
      </dgm:t>
    </dgm:pt>
    <dgm:pt modelId="{37469DB7-603D-4542-8738-7D76E0DADC54}" type="sibTrans" cxnId="{924732E7-1AC8-40BD-A35D-AE63642116D3}">
      <dgm:prSet/>
      <dgm:spPr/>
      <dgm:t>
        <a:bodyPr/>
        <a:lstStyle/>
        <a:p>
          <a:endParaRPr lang="en-US"/>
        </a:p>
      </dgm:t>
    </dgm:pt>
    <dgm:pt modelId="{54AEEAE6-4B9E-4B93-B548-8B517CC9CDD6}">
      <dgm:prSet custT="1"/>
      <dgm:spPr/>
      <dgm:t>
        <a:bodyPr/>
        <a:lstStyle/>
        <a:p>
          <a:pPr>
            <a:lnSpc>
              <a:spcPct val="100000"/>
            </a:lnSpc>
          </a:pPr>
          <a:r>
            <a:rPr lang="en-US" sz="2000"/>
            <a:t>NPS score data offers insights into customer satisfaction, which can impact stock market prices.</a:t>
          </a:r>
        </a:p>
      </dgm:t>
    </dgm:pt>
    <dgm:pt modelId="{9C4639B0-B978-4F9D-A651-293F392AB326}" type="parTrans" cxnId="{04323E75-FF84-4F5F-B0CC-F5DA2914E4D5}">
      <dgm:prSet/>
      <dgm:spPr/>
      <dgm:t>
        <a:bodyPr/>
        <a:lstStyle/>
        <a:p>
          <a:endParaRPr lang="en-US"/>
        </a:p>
      </dgm:t>
    </dgm:pt>
    <dgm:pt modelId="{FA91CB73-DCA1-428F-B576-04ADA3BC4BBB}" type="sibTrans" cxnId="{04323E75-FF84-4F5F-B0CC-F5DA2914E4D5}">
      <dgm:prSet/>
      <dgm:spPr/>
      <dgm:t>
        <a:bodyPr/>
        <a:lstStyle/>
        <a:p>
          <a:endParaRPr lang="en-US"/>
        </a:p>
      </dgm:t>
    </dgm:pt>
    <dgm:pt modelId="{04378274-874C-4734-9EB0-DB0D0748D34D}">
      <dgm:prSet custT="1"/>
      <dgm:spPr/>
      <dgm:t>
        <a:bodyPr/>
        <a:lstStyle/>
        <a:p>
          <a:pPr>
            <a:lnSpc>
              <a:spcPct val="100000"/>
            </a:lnSpc>
          </a:pPr>
          <a:r>
            <a:rPr lang="en-US" sz="2000" dirty="0"/>
            <a:t>A list of local holidays is provided, with the first and fifteenth of each month designated as pay dates.</a:t>
          </a:r>
        </a:p>
      </dgm:t>
    </dgm:pt>
    <dgm:pt modelId="{41D2A1CE-23BC-46FE-8024-23F58F60FC87}" type="parTrans" cxnId="{36DCFAA9-22F9-45B9-A7DC-855CA98778DD}">
      <dgm:prSet/>
      <dgm:spPr/>
      <dgm:t>
        <a:bodyPr/>
        <a:lstStyle/>
        <a:p>
          <a:endParaRPr lang="en-US"/>
        </a:p>
      </dgm:t>
    </dgm:pt>
    <dgm:pt modelId="{829230E8-B48A-4CBD-A43B-AB9463363B88}" type="sibTrans" cxnId="{36DCFAA9-22F9-45B9-A7DC-855CA98778DD}">
      <dgm:prSet/>
      <dgm:spPr/>
      <dgm:t>
        <a:bodyPr/>
        <a:lstStyle/>
        <a:p>
          <a:endParaRPr lang="en-US"/>
        </a:p>
      </dgm:t>
    </dgm:pt>
    <dgm:pt modelId="{51CF4C89-FC4C-4487-A510-1FDCCEADF7CB}" type="pres">
      <dgm:prSet presAssocID="{98AD15FD-63ED-490A-92AF-A59A7DF76B1C}" presName="root" presStyleCnt="0">
        <dgm:presLayoutVars>
          <dgm:dir/>
          <dgm:resizeHandles val="exact"/>
        </dgm:presLayoutVars>
      </dgm:prSet>
      <dgm:spPr/>
    </dgm:pt>
    <dgm:pt modelId="{18B3D8BA-ADC8-4EC7-B112-2D902DCAA4F8}" type="pres">
      <dgm:prSet presAssocID="{EB599293-F320-4C9F-B133-FA79FE46E56D}" presName="compNode" presStyleCnt="0"/>
      <dgm:spPr/>
    </dgm:pt>
    <dgm:pt modelId="{C9AD4395-AAB0-4CBD-AA4B-727B7E812385}" type="pres">
      <dgm:prSet presAssocID="{EB599293-F320-4C9F-B133-FA79FE46E56D}" presName="bgRect" presStyleLbl="bgShp" presStyleIdx="0" presStyleCnt="5"/>
      <dgm:spPr/>
    </dgm:pt>
    <dgm:pt modelId="{BD1AFF6F-BDC7-4D3C-AAA9-013D19234709}" type="pres">
      <dgm:prSet presAssocID="{EB599293-F320-4C9F-B133-FA79FE46E5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code"/>
        </a:ext>
      </dgm:extLst>
    </dgm:pt>
    <dgm:pt modelId="{1F8B11EB-6A43-426B-8CED-775E6AD83D18}" type="pres">
      <dgm:prSet presAssocID="{EB599293-F320-4C9F-B133-FA79FE46E56D}" presName="spaceRect" presStyleCnt="0"/>
      <dgm:spPr/>
    </dgm:pt>
    <dgm:pt modelId="{6B3CA119-0163-4C0E-9C3F-5897A0ABA384}" type="pres">
      <dgm:prSet presAssocID="{EB599293-F320-4C9F-B133-FA79FE46E56D}" presName="parTx" presStyleLbl="revTx" presStyleIdx="0" presStyleCnt="5">
        <dgm:presLayoutVars>
          <dgm:chMax val="0"/>
          <dgm:chPref val="0"/>
        </dgm:presLayoutVars>
      </dgm:prSet>
      <dgm:spPr/>
    </dgm:pt>
    <dgm:pt modelId="{DE69AD91-F054-473C-B401-B0DE41B08159}" type="pres">
      <dgm:prSet presAssocID="{4D84AD86-5660-40BB-AC1F-20F037DC8094}" presName="sibTrans" presStyleCnt="0"/>
      <dgm:spPr/>
    </dgm:pt>
    <dgm:pt modelId="{E5D1B4C9-8D0E-476D-A63C-BFAD6A62C836}" type="pres">
      <dgm:prSet presAssocID="{51D013C2-A45D-4892-A5D8-C6F820F6B65A}" presName="compNode" presStyleCnt="0"/>
      <dgm:spPr/>
    </dgm:pt>
    <dgm:pt modelId="{78329F8D-AE43-4E42-9255-0809403C9A56}" type="pres">
      <dgm:prSet presAssocID="{51D013C2-A45D-4892-A5D8-C6F820F6B65A}" presName="bgRect" presStyleLbl="bgShp" presStyleIdx="1" presStyleCnt="5"/>
      <dgm:spPr/>
    </dgm:pt>
    <dgm:pt modelId="{046082D0-2D31-4ABD-99D5-E1414253B07B}" type="pres">
      <dgm:prSet presAssocID="{51D013C2-A45D-4892-A5D8-C6F820F6B65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levision"/>
        </a:ext>
      </dgm:extLst>
    </dgm:pt>
    <dgm:pt modelId="{129A0A74-26FE-4627-8A51-ECBEE0D960F5}" type="pres">
      <dgm:prSet presAssocID="{51D013C2-A45D-4892-A5D8-C6F820F6B65A}" presName="spaceRect" presStyleCnt="0"/>
      <dgm:spPr/>
    </dgm:pt>
    <dgm:pt modelId="{C630073A-3371-434B-A4B8-6CED931A8C19}" type="pres">
      <dgm:prSet presAssocID="{51D013C2-A45D-4892-A5D8-C6F820F6B65A}" presName="parTx" presStyleLbl="revTx" presStyleIdx="1" presStyleCnt="5">
        <dgm:presLayoutVars>
          <dgm:chMax val="0"/>
          <dgm:chPref val="0"/>
        </dgm:presLayoutVars>
      </dgm:prSet>
      <dgm:spPr/>
    </dgm:pt>
    <dgm:pt modelId="{684BB576-8E13-4BD0-A629-1B42E66D342B}" type="pres">
      <dgm:prSet presAssocID="{84915355-C2A4-4523-82B7-0012349881C2}" presName="sibTrans" presStyleCnt="0"/>
      <dgm:spPr/>
    </dgm:pt>
    <dgm:pt modelId="{22757EC6-8F90-4A6B-835D-875D4A2342DB}" type="pres">
      <dgm:prSet presAssocID="{8E8F0708-46DF-4BE5-B526-45AEF850ABD3}" presName="compNode" presStyleCnt="0"/>
      <dgm:spPr/>
    </dgm:pt>
    <dgm:pt modelId="{F683CAF4-6F45-4B7A-AB58-4292A1B6A5D2}" type="pres">
      <dgm:prSet presAssocID="{8E8F0708-46DF-4BE5-B526-45AEF850ABD3}" presName="bgRect" presStyleLbl="bgShp" presStyleIdx="2" presStyleCnt="5"/>
      <dgm:spPr/>
    </dgm:pt>
    <dgm:pt modelId="{52F46970-E0E1-4591-B13B-A3A13698CD1C}" type="pres">
      <dgm:prSet presAssocID="{8E8F0708-46DF-4BE5-B526-45AEF850AB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ow"/>
        </a:ext>
      </dgm:extLst>
    </dgm:pt>
    <dgm:pt modelId="{BDA812E5-2C94-45A4-9CD7-B303A48E7071}" type="pres">
      <dgm:prSet presAssocID="{8E8F0708-46DF-4BE5-B526-45AEF850ABD3}" presName="spaceRect" presStyleCnt="0"/>
      <dgm:spPr/>
    </dgm:pt>
    <dgm:pt modelId="{99E60310-55A0-422B-B34C-D1EE4E5B6920}" type="pres">
      <dgm:prSet presAssocID="{8E8F0708-46DF-4BE5-B526-45AEF850ABD3}" presName="parTx" presStyleLbl="revTx" presStyleIdx="2" presStyleCnt="5">
        <dgm:presLayoutVars>
          <dgm:chMax val="0"/>
          <dgm:chPref val="0"/>
        </dgm:presLayoutVars>
      </dgm:prSet>
      <dgm:spPr/>
    </dgm:pt>
    <dgm:pt modelId="{6CEA3B99-81B8-4E1F-BE02-271C515BD361}" type="pres">
      <dgm:prSet presAssocID="{37469DB7-603D-4542-8738-7D76E0DADC54}" presName="sibTrans" presStyleCnt="0"/>
      <dgm:spPr/>
    </dgm:pt>
    <dgm:pt modelId="{4A134653-287F-45A2-843A-C4C9C9F48958}" type="pres">
      <dgm:prSet presAssocID="{54AEEAE6-4B9E-4B93-B548-8B517CC9CDD6}" presName="compNode" presStyleCnt="0"/>
      <dgm:spPr/>
    </dgm:pt>
    <dgm:pt modelId="{E21649F5-C9FF-4D0C-AA56-6DA79D2DD9D5}" type="pres">
      <dgm:prSet presAssocID="{54AEEAE6-4B9E-4B93-B548-8B517CC9CDD6}" presName="bgRect" presStyleLbl="bgShp" presStyleIdx="3" presStyleCnt="5"/>
      <dgm:spPr/>
    </dgm:pt>
    <dgm:pt modelId="{9DA4E617-BBDA-4531-BB57-56EF0DD76496}" type="pres">
      <dgm:prSet presAssocID="{54AEEAE6-4B9E-4B93-B548-8B517CC9CD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bel"/>
        </a:ext>
      </dgm:extLst>
    </dgm:pt>
    <dgm:pt modelId="{CC4BC5C8-C3AD-43A5-B314-0BCE3EE604C2}" type="pres">
      <dgm:prSet presAssocID="{54AEEAE6-4B9E-4B93-B548-8B517CC9CDD6}" presName="spaceRect" presStyleCnt="0"/>
      <dgm:spPr/>
    </dgm:pt>
    <dgm:pt modelId="{55F071B4-038E-4DDA-AFB5-95B88814A843}" type="pres">
      <dgm:prSet presAssocID="{54AEEAE6-4B9E-4B93-B548-8B517CC9CDD6}" presName="parTx" presStyleLbl="revTx" presStyleIdx="3" presStyleCnt="5">
        <dgm:presLayoutVars>
          <dgm:chMax val="0"/>
          <dgm:chPref val="0"/>
        </dgm:presLayoutVars>
      </dgm:prSet>
      <dgm:spPr/>
    </dgm:pt>
    <dgm:pt modelId="{218BDF4E-12D5-4F9A-B2C3-8F321D8660B1}" type="pres">
      <dgm:prSet presAssocID="{FA91CB73-DCA1-428F-B576-04ADA3BC4BBB}" presName="sibTrans" presStyleCnt="0"/>
      <dgm:spPr/>
    </dgm:pt>
    <dgm:pt modelId="{CEF2ADEA-D7DA-4979-A90D-C8D6141E718C}" type="pres">
      <dgm:prSet presAssocID="{04378274-874C-4734-9EB0-DB0D0748D34D}" presName="compNode" presStyleCnt="0"/>
      <dgm:spPr/>
    </dgm:pt>
    <dgm:pt modelId="{BACECFF2-FC5A-4C6F-9436-77D7FB7E5524}" type="pres">
      <dgm:prSet presAssocID="{04378274-874C-4734-9EB0-DB0D0748D34D}" presName="bgRect" presStyleLbl="bgShp" presStyleIdx="4" presStyleCnt="5"/>
      <dgm:spPr/>
    </dgm:pt>
    <dgm:pt modelId="{DE98D79F-6AA4-43D3-A72B-A6A4DFB56BDB}" type="pres">
      <dgm:prSet presAssocID="{04378274-874C-4734-9EB0-DB0D0748D3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thly calendar"/>
        </a:ext>
      </dgm:extLst>
    </dgm:pt>
    <dgm:pt modelId="{EF6E2E07-B2F1-4E58-BAE5-C2B7E89F6328}" type="pres">
      <dgm:prSet presAssocID="{04378274-874C-4734-9EB0-DB0D0748D34D}" presName="spaceRect" presStyleCnt="0"/>
      <dgm:spPr/>
    </dgm:pt>
    <dgm:pt modelId="{651DC738-326D-4CBE-A253-26A6BA3DF69C}" type="pres">
      <dgm:prSet presAssocID="{04378274-874C-4734-9EB0-DB0D0748D34D}" presName="parTx" presStyleLbl="revTx" presStyleIdx="4" presStyleCnt="5">
        <dgm:presLayoutVars>
          <dgm:chMax val="0"/>
          <dgm:chPref val="0"/>
        </dgm:presLayoutVars>
      </dgm:prSet>
      <dgm:spPr/>
    </dgm:pt>
  </dgm:ptLst>
  <dgm:cxnLst>
    <dgm:cxn modelId="{EB667308-29B0-43A6-B4EE-041A9E73AA9C}" type="presOf" srcId="{51D013C2-A45D-4892-A5D8-C6F820F6B65A}" destId="{C630073A-3371-434B-A4B8-6CED931A8C19}" srcOrd="0" destOrd="0" presId="urn:microsoft.com/office/officeart/2018/2/layout/IconVerticalSolidList"/>
    <dgm:cxn modelId="{B5A80643-05AB-4696-B685-23317C24DCB4}" type="presOf" srcId="{EB599293-F320-4C9F-B133-FA79FE46E56D}" destId="{6B3CA119-0163-4C0E-9C3F-5897A0ABA384}" srcOrd="0" destOrd="0" presId="urn:microsoft.com/office/officeart/2018/2/layout/IconVerticalSolidList"/>
    <dgm:cxn modelId="{A839FB70-F12B-4B1A-AAB3-D9C50703E877}" type="presOf" srcId="{54AEEAE6-4B9E-4B93-B548-8B517CC9CDD6}" destId="{55F071B4-038E-4DDA-AFB5-95B88814A843}" srcOrd="0" destOrd="0" presId="urn:microsoft.com/office/officeart/2018/2/layout/IconVerticalSolidList"/>
    <dgm:cxn modelId="{04323E75-FF84-4F5F-B0CC-F5DA2914E4D5}" srcId="{98AD15FD-63ED-490A-92AF-A59A7DF76B1C}" destId="{54AEEAE6-4B9E-4B93-B548-8B517CC9CDD6}" srcOrd="3" destOrd="0" parTransId="{9C4639B0-B978-4F9D-A651-293F392AB326}" sibTransId="{FA91CB73-DCA1-428F-B576-04ADA3BC4BBB}"/>
    <dgm:cxn modelId="{B88D359A-51EA-4FE0-9D64-24F6BB7ECAE2}" type="presOf" srcId="{8E8F0708-46DF-4BE5-B526-45AEF850ABD3}" destId="{99E60310-55A0-422B-B34C-D1EE4E5B6920}" srcOrd="0" destOrd="0" presId="urn:microsoft.com/office/officeart/2018/2/layout/IconVerticalSolidList"/>
    <dgm:cxn modelId="{98EA129C-4BFB-40A6-9288-16A6853F6431}" srcId="{98AD15FD-63ED-490A-92AF-A59A7DF76B1C}" destId="{EB599293-F320-4C9F-B133-FA79FE46E56D}" srcOrd="0" destOrd="0" parTransId="{A4408A1D-49E6-40BB-B6FE-65D60164BC81}" sibTransId="{4D84AD86-5660-40BB-AC1F-20F037DC8094}"/>
    <dgm:cxn modelId="{36DCFAA9-22F9-45B9-A7DC-855CA98778DD}" srcId="{98AD15FD-63ED-490A-92AF-A59A7DF76B1C}" destId="{04378274-874C-4734-9EB0-DB0D0748D34D}" srcOrd="4" destOrd="0" parTransId="{41D2A1CE-23BC-46FE-8024-23F58F60FC87}" sibTransId="{829230E8-B48A-4CBD-A43B-AB9463363B88}"/>
    <dgm:cxn modelId="{F2C9B6B6-BD1A-4728-8735-40741BFB441C}" type="presOf" srcId="{04378274-874C-4734-9EB0-DB0D0748D34D}" destId="{651DC738-326D-4CBE-A253-26A6BA3DF69C}" srcOrd="0" destOrd="0" presId="urn:microsoft.com/office/officeart/2018/2/layout/IconVerticalSolidList"/>
    <dgm:cxn modelId="{118426B8-37B6-4598-96BF-8C5DA3740420}" type="presOf" srcId="{98AD15FD-63ED-490A-92AF-A59A7DF76B1C}" destId="{51CF4C89-FC4C-4487-A510-1FDCCEADF7CB}" srcOrd="0" destOrd="0" presId="urn:microsoft.com/office/officeart/2018/2/layout/IconVerticalSolidList"/>
    <dgm:cxn modelId="{C2E98FC0-6E93-4069-9F95-DF95F29FC16A}" srcId="{98AD15FD-63ED-490A-92AF-A59A7DF76B1C}" destId="{51D013C2-A45D-4892-A5D8-C6F820F6B65A}" srcOrd="1" destOrd="0" parTransId="{77917D7D-3C35-4C86-827F-C4265E1D0129}" sibTransId="{84915355-C2A4-4523-82B7-0012349881C2}"/>
    <dgm:cxn modelId="{924732E7-1AC8-40BD-A35D-AE63642116D3}" srcId="{98AD15FD-63ED-490A-92AF-A59A7DF76B1C}" destId="{8E8F0708-46DF-4BE5-B526-45AEF850ABD3}" srcOrd="2" destOrd="0" parTransId="{8261D3C0-B801-4146-9EEA-8674A341C68A}" sibTransId="{37469DB7-603D-4542-8738-7D76E0DADC54}"/>
    <dgm:cxn modelId="{31B871DB-AFD4-41A7-9C06-81460F796762}" type="presParOf" srcId="{51CF4C89-FC4C-4487-A510-1FDCCEADF7CB}" destId="{18B3D8BA-ADC8-4EC7-B112-2D902DCAA4F8}" srcOrd="0" destOrd="0" presId="urn:microsoft.com/office/officeart/2018/2/layout/IconVerticalSolidList"/>
    <dgm:cxn modelId="{AC691BC1-2A81-4B87-B641-B4808183A519}" type="presParOf" srcId="{18B3D8BA-ADC8-4EC7-B112-2D902DCAA4F8}" destId="{C9AD4395-AAB0-4CBD-AA4B-727B7E812385}" srcOrd="0" destOrd="0" presId="urn:microsoft.com/office/officeart/2018/2/layout/IconVerticalSolidList"/>
    <dgm:cxn modelId="{67D63EA1-CD20-4365-960D-AC2806BDC5A8}" type="presParOf" srcId="{18B3D8BA-ADC8-4EC7-B112-2D902DCAA4F8}" destId="{BD1AFF6F-BDC7-4D3C-AAA9-013D19234709}" srcOrd="1" destOrd="0" presId="urn:microsoft.com/office/officeart/2018/2/layout/IconVerticalSolidList"/>
    <dgm:cxn modelId="{4B3915EC-E26E-4EE4-B7A6-CAE79FBD7192}" type="presParOf" srcId="{18B3D8BA-ADC8-4EC7-B112-2D902DCAA4F8}" destId="{1F8B11EB-6A43-426B-8CED-775E6AD83D18}" srcOrd="2" destOrd="0" presId="urn:microsoft.com/office/officeart/2018/2/layout/IconVerticalSolidList"/>
    <dgm:cxn modelId="{98B176BC-CF6E-490F-AA5A-8C0C43885C9E}" type="presParOf" srcId="{18B3D8BA-ADC8-4EC7-B112-2D902DCAA4F8}" destId="{6B3CA119-0163-4C0E-9C3F-5897A0ABA384}" srcOrd="3" destOrd="0" presId="urn:microsoft.com/office/officeart/2018/2/layout/IconVerticalSolidList"/>
    <dgm:cxn modelId="{0108DF74-C2E6-4165-AD2C-D9256AB09E46}" type="presParOf" srcId="{51CF4C89-FC4C-4487-A510-1FDCCEADF7CB}" destId="{DE69AD91-F054-473C-B401-B0DE41B08159}" srcOrd="1" destOrd="0" presId="urn:microsoft.com/office/officeart/2018/2/layout/IconVerticalSolidList"/>
    <dgm:cxn modelId="{03EC4D53-011A-41F7-AB9A-3E7DD8B394DC}" type="presParOf" srcId="{51CF4C89-FC4C-4487-A510-1FDCCEADF7CB}" destId="{E5D1B4C9-8D0E-476D-A63C-BFAD6A62C836}" srcOrd="2" destOrd="0" presId="urn:microsoft.com/office/officeart/2018/2/layout/IconVerticalSolidList"/>
    <dgm:cxn modelId="{B763161F-8D5F-4265-BCB6-5766E411C929}" type="presParOf" srcId="{E5D1B4C9-8D0E-476D-A63C-BFAD6A62C836}" destId="{78329F8D-AE43-4E42-9255-0809403C9A56}" srcOrd="0" destOrd="0" presId="urn:microsoft.com/office/officeart/2018/2/layout/IconVerticalSolidList"/>
    <dgm:cxn modelId="{B8647FE2-51D8-479A-9723-02A569B6BBB9}" type="presParOf" srcId="{E5D1B4C9-8D0E-476D-A63C-BFAD6A62C836}" destId="{046082D0-2D31-4ABD-99D5-E1414253B07B}" srcOrd="1" destOrd="0" presId="urn:microsoft.com/office/officeart/2018/2/layout/IconVerticalSolidList"/>
    <dgm:cxn modelId="{FCD5FF6E-077D-4CA0-A472-A1E5B96A1485}" type="presParOf" srcId="{E5D1B4C9-8D0E-476D-A63C-BFAD6A62C836}" destId="{129A0A74-26FE-4627-8A51-ECBEE0D960F5}" srcOrd="2" destOrd="0" presId="urn:microsoft.com/office/officeart/2018/2/layout/IconVerticalSolidList"/>
    <dgm:cxn modelId="{07FC68AD-C9EB-4A8C-B9CE-AA2EAFA25CEE}" type="presParOf" srcId="{E5D1B4C9-8D0E-476D-A63C-BFAD6A62C836}" destId="{C630073A-3371-434B-A4B8-6CED931A8C19}" srcOrd="3" destOrd="0" presId="urn:microsoft.com/office/officeart/2018/2/layout/IconVerticalSolidList"/>
    <dgm:cxn modelId="{EB01D64C-7092-4A3D-9120-78DDE6F3EEE5}" type="presParOf" srcId="{51CF4C89-FC4C-4487-A510-1FDCCEADF7CB}" destId="{684BB576-8E13-4BD0-A629-1B42E66D342B}" srcOrd="3" destOrd="0" presId="urn:microsoft.com/office/officeart/2018/2/layout/IconVerticalSolidList"/>
    <dgm:cxn modelId="{E6F22A7C-AC83-4695-BABB-87EFE8829B98}" type="presParOf" srcId="{51CF4C89-FC4C-4487-A510-1FDCCEADF7CB}" destId="{22757EC6-8F90-4A6B-835D-875D4A2342DB}" srcOrd="4" destOrd="0" presId="urn:microsoft.com/office/officeart/2018/2/layout/IconVerticalSolidList"/>
    <dgm:cxn modelId="{037224B1-81B6-4F53-BA0B-44B656B653D0}" type="presParOf" srcId="{22757EC6-8F90-4A6B-835D-875D4A2342DB}" destId="{F683CAF4-6F45-4B7A-AB58-4292A1B6A5D2}" srcOrd="0" destOrd="0" presId="urn:microsoft.com/office/officeart/2018/2/layout/IconVerticalSolidList"/>
    <dgm:cxn modelId="{1F89104B-BC7E-4E56-9C2D-A729BFE1BD2E}" type="presParOf" srcId="{22757EC6-8F90-4A6B-835D-875D4A2342DB}" destId="{52F46970-E0E1-4591-B13B-A3A13698CD1C}" srcOrd="1" destOrd="0" presId="urn:microsoft.com/office/officeart/2018/2/layout/IconVerticalSolidList"/>
    <dgm:cxn modelId="{B12D0C78-74E7-4D31-934A-4D57F69BFD8A}" type="presParOf" srcId="{22757EC6-8F90-4A6B-835D-875D4A2342DB}" destId="{BDA812E5-2C94-45A4-9CD7-B303A48E7071}" srcOrd="2" destOrd="0" presId="urn:microsoft.com/office/officeart/2018/2/layout/IconVerticalSolidList"/>
    <dgm:cxn modelId="{34B3A90C-8F6E-4EF5-916C-A2188908DF59}" type="presParOf" srcId="{22757EC6-8F90-4A6B-835D-875D4A2342DB}" destId="{99E60310-55A0-422B-B34C-D1EE4E5B6920}" srcOrd="3" destOrd="0" presId="urn:microsoft.com/office/officeart/2018/2/layout/IconVerticalSolidList"/>
    <dgm:cxn modelId="{38B96674-00BB-432C-9379-5EE71F202F26}" type="presParOf" srcId="{51CF4C89-FC4C-4487-A510-1FDCCEADF7CB}" destId="{6CEA3B99-81B8-4E1F-BE02-271C515BD361}" srcOrd="5" destOrd="0" presId="urn:microsoft.com/office/officeart/2018/2/layout/IconVerticalSolidList"/>
    <dgm:cxn modelId="{BEEAE1DA-06BD-4256-B734-5BEEDE0E9168}" type="presParOf" srcId="{51CF4C89-FC4C-4487-A510-1FDCCEADF7CB}" destId="{4A134653-287F-45A2-843A-C4C9C9F48958}" srcOrd="6" destOrd="0" presId="urn:microsoft.com/office/officeart/2018/2/layout/IconVerticalSolidList"/>
    <dgm:cxn modelId="{9F0EB9AC-FDE9-4BB2-9538-B1EBD2A33986}" type="presParOf" srcId="{4A134653-287F-45A2-843A-C4C9C9F48958}" destId="{E21649F5-C9FF-4D0C-AA56-6DA79D2DD9D5}" srcOrd="0" destOrd="0" presId="urn:microsoft.com/office/officeart/2018/2/layout/IconVerticalSolidList"/>
    <dgm:cxn modelId="{D583163E-B754-4A0F-89AD-2467C1BFCB2E}" type="presParOf" srcId="{4A134653-287F-45A2-843A-C4C9C9F48958}" destId="{9DA4E617-BBDA-4531-BB57-56EF0DD76496}" srcOrd="1" destOrd="0" presId="urn:microsoft.com/office/officeart/2018/2/layout/IconVerticalSolidList"/>
    <dgm:cxn modelId="{4A7832CA-705A-4542-A3E3-8DB207FEE9AD}" type="presParOf" srcId="{4A134653-287F-45A2-843A-C4C9C9F48958}" destId="{CC4BC5C8-C3AD-43A5-B314-0BCE3EE604C2}" srcOrd="2" destOrd="0" presId="urn:microsoft.com/office/officeart/2018/2/layout/IconVerticalSolidList"/>
    <dgm:cxn modelId="{9B86523A-E0D9-4DFE-8226-D3F0C96FCCFE}" type="presParOf" srcId="{4A134653-287F-45A2-843A-C4C9C9F48958}" destId="{55F071B4-038E-4DDA-AFB5-95B88814A843}" srcOrd="3" destOrd="0" presId="urn:microsoft.com/office/officeart/2018/2/layout/IconVerticalSolidList"/>
    <dgm:cxn modelId="{008A1176-20D0-4D70-BB46-258235D836DE}" type="presParOf" srcId="{51CF4C89-FC4C-4487-A510-1FDCCEADF7CB}" destId="{218BDF4E-12D5-4F9A-B2C3-8F321D8660B1}" srcOrd="7" destOrd="0" presId="urn:microsoft.com/office/officeart/2018/2/layout/IconVerticalSolidList"/>
    <dgm:cxn modelId="{0C7A38FB-E1E2-48F2-A553-7461209853A5}" type="presParOf" srcId="{51CF4C89-FC4C-4487-A510-1FDCCEADF7CB}" destId="{CEF2ADEA-D7DA-4979-A90D-C8D6141E718C}" srcOrd="8" destOrd="0" presId="urn:microsoft.com/office/officeart/2018/2/layout/IconVerticalSolidList"/>
    <dgm:cxn modelId="{E7569DBC-F547-4935-ACC9-9AE31BF39EA1}" type="presParOf" srcId="{CEF2ADEA-D7DA-4979-A90D-C8D6141E718C}" destId="{BACECFF2-FC5A-4C6F-9436-77D7FB7E5524}" srcOrd="0" destOrd="0" presId="urn:microsoft.com/office/officeart/2018/2/layout/IconVerticalSolidList"/>
    <dgm:cxn modelId="{38EF8707-E852-47F5-8C7D-896E5C59EBED}" type="presParOf" srcId="{CEF2ADEA-D7DA-4979-A90D-C8D6141E718C}" destId="{DE98D79F-6AA4-43D3-A72B-A6A4DFB56BDB}" srcOrd="1" destOrd="0" presId="urn:microsoft.com/office/officeart/2018/2/layout/IconVerticalSolidList"/>
    <dgm:cxn modelId="{1CA7042A-1F54-41FC-BA79-C5E2F218C42C}" type="presParOf" srcId="{CEF2ADEA-D7DA-4979-A90D-C8D6141E718C}" destId="{EF6E2E07-B2F1-4E58-BAE5-C2B7E89F6328}" srcOrd="2" destOrd="0" presId="urn:microsoft.com/office/officeart/2018/2/layout/IconVerticalSolidList"/>
    <dgm:cxn modelId="{C19D5465-6940-4F60-8B6B-248DF3254694}" type="presParOf" srcId="{CEF2ADEA-D7DA-4979-A90D-C8D6141E718C}" destId="{651DC738-326D-4CBE-A253-26A6BA3DF6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DED8969-1911-4AA4-955B-A8C4F1D9C0C4}" type="doc">
      <dgm:prSet loTypeId="urn:microsoft.com/office/officeart/2016/7/layout/RepeatingBendingProcessNew" loCatId="process" qsTypeId="urn:microsoft.com/office/officeart/2005/8/quickstyle/simple1" qsCatId="simple" csTypeId="urn:microsoft.com/office/officeart/2005/8/colors/colorful4" csCatId="colorful"/>
      <dgm:spPr/>
      <dgm:t>
        <a:bodyPr/>
        <a:lstStyle/>
        <a:p>
          <a:endParaRPr lang="en-US"/>
        </a:p>
      </dgm:t>
    </dgm:pt>
    <dgm:pt modelId="{C3CECED5-5A7B-4B8E-BC77-4595983B8EB7}">
      <dgm:prSet custT="1"/>
      <dgm:spPr/>
      <dgm:t>
        <a:bodyPr/>
        <a:lstStyle/>
        <a:p>
          <a:r>
            <a:rPr lang="en-US" sz="2000" dirty="0"/>
            <a:t>Converted relevant fields to datetime datatype</a:t>
          </a:r>
        </a:p>
      </dgm:t>
    </dgm:pt>
    <dgm:pt modelId="{7687177E-C328-4FEA-8538-9412560CB9D1}" type="parTrans" cxnId="{971113EE-4F5A-4770-9A7F-C96E84343D4F}">
      <dgm:prSet/>
      <dgm:spPr/>
      <dgm:t>
        <a:bodyPr/>
        <a:lstStyle/>
        <a:p>
          <a:endParaRPr lang="en-US"/>
        </a:p>
      </dgm:t>
    </dgm:pt>
    <dgm:pt modelId="{8DB7AA30-1AC5-4AEB-B51C-2FAAEFB28737}" type="sibTrans" cxnId="{971113EE-4F5A-4770-9A7F-C96E84343D4F}">
      <dgm:prSet/>
      <dgm:spPr/>
      <dgm:t>
        <a:bodyPr/>
        <a:lstStyle/>
        <a:p>
          <a:endParaRPr lang="en-US"/>
        </a:p>
      </dgm:t>
    </dgm:pt>
    <dgm:pt modelId="{2FBCEBC7-A851-4574-87C4-523E6ABAB5ED}">
      <dgm:prSet custT="1"/>
      <dgm:spPr/>
      <dgm:t>
        <a:bodyPr/>
        <a:lstStyle/>
        <a:p>
          <a:r>
            <a:rPr lang="en-US" sz="2000" dirty="0" err="1"/>
            <a:t>Dataframes</a:t>
          </a:r>
          <a:r>
            <a:rPr lang="en-US" sz="2000" dirty="0"/>
            <a:t> with negative values for columns like </a:t>
          </a:r>
          <a:r>
            <a:rPr lang="en-US" sz="2000" dirty="0" err="1"/>
            <a:t>deliverybdays</a:t>
          </a:r>
          <a:r>
            <a:rPr lang="en-US" sz="2000" dirty="0"/>
            <a:t>, </a:t>
          </a:r>
          <a:r>
            <a:rPr lang="en-US" sz="2000" dirty="0" err="1"/>
            <a:t>deliverycdays</a:t>
          </a:r>
          <a:r>
            <a:rPr lang="en-US" sz="2000" dirty="0"/>
            <a:t> and product procurement </a:t>
          </a:r>
          <a:r>
            <a:rPr lang="en-US" sz="2000" dirty="0" err="1"/>
            <a:t>sla</a:t>
          </a:r>
          <a:r>
            <a:rPr lang="en-US" sz="2000" dirty="0"/>
            <a:t> are removed/dropped</a:t>
          </a:r>
        </a:p>
      </dgm:t>
    </dgm:pt>
    <dgm:pt modelId="{28879A88-3FB6-4561-B202-D317B5648C21}" type="parTrans" cxnId="{A10A8A80-A62E-4A5B-8967-7BB326BFBE77}">
      <dgm:prSet/>
      <dgm:spPr/>
      <dgm:t>
        <a:bodyPr/>
        <a:lstStyle/>
        <a:p>
          <a:endParaRPr lang="en-US"/>
        </a:p>
      </dgm:t>
    </dgm:pt>
    <dgm:pt modelId="{A4682806-42E3-4EB5-A7D1-C12AA759E255}" type="sibTrans" cxnId="{A10A8A80-A62E-4A5B-8967-7BB326BFBE77}">
      <dgm:prSet/>
      <dgm:spPr/>
      <dgm:t>
        <a:bodyPr/>
        <a:lstStyle/>
        <a:p>
          <a:endParaRPr lang="en-US"/>
        </a:p>
      </dgm:t>
    </dgm:pt>
    <dgm:pt modelId="{11260854-17F1-46A1-88F4-E514665C1E2B}">
      <dgm:prSet custT="1"/>
      <dgm:spPr/>
      <dgm:t>
        <a:bodyPr/>
        <a:lstStyle/>
        <a:p>
          <a:r>
            <a:rPr lang="en-US" sz="2000"/>
            <a:t>Treated GMV values w.r.t mrp units</a:t>
          </a:r>
        </a:p>
      </dgm:t>
    </dgm:pt>
    <dgm:pt modelId="{1C173FD6-4D02-4C7E-ADB6-8C22C1C6DCC4}" type="parTrans" cxnId="{2C96D7E6-36FE-4104-A264-62B10DFC2922}">
      <dgm:prSet/>
      <dgm:spPr/>
      <dgm:t>
        <a:bodyPr/>
        <a:lstStyle/>
        <a:p>
          <a:endParaRPr lang="en-US"/>
        </a:p>
      </dgm:t>
    </dgm:pt>
    <dgm:pt modelId="{EA239B8D-90C8-4F38-BCAC-E72939DDB9E3}" type="sibTrans" cxnId="{2C96D7E6-36FE-4104-A264-62B10DFC2922}">
      <dgm:prSet/>
      <dgm:spPr/>
      <dgm:t>
        <a:bodyPr/>
        <a:lstStyle/>
        <a:p>
          <a:endParaRPr lang="en-US"/>
        </a:p>
      </dgm:t>
    </dgm:pt>
    <dgm:pt modelId="{ABD96520-D6CE-4138-B8F7-D26B12415A9E}">
      <dgm:prSet custT="1"/>
      <dgm:spPr/>
      <dgm:t>
        <a:bodyPr/>
        <a:lstStyle/>
        <a:p>
          <a:r>
            <a:rPr lang="en-US" sz="2000"/>
            <a:t>Eliminating duplicate Dataframes and columns</a:t>
          </a:r>
        </a:p>
      </dgm:t>
    </dgm:pt>
    <dgm:pt modelId="{529ACA1A-330C-463E-927D-01CE7CEB7BD1}" type="parTrans" cxnId="{56D83972-D9E7-49D8-BFB5-016BD9FF2D27}">
      <dgm:prSet/>
      <dgm:spPr/>
      <dgm:t>
        <a:bodyPr/>
        <a:lstStyle/>
        <a:p>
          <a:endParaRPr lang="en-US"/>
        </a:p>
      </dgm:t>
    </dgm:pt>
    <dgm:pt modelId="{B894A492-1024-40E6-811A-BBB9481D5357}" type="sibTrans" cxnId="{56D83972-D9E7-49D8-BFB5-016BD9FF2D27}">
      <dgm:prSet/>
      <dgm:spPr/>
      <dgm:t>
        <a:bodyPr/>
        <a:lstStyle/>
        <a:p>
          <a:endParaRPr lang="en-US"/>
        </a:p>
      </dgm:t>
    </dgm:pt>
    <dgm:pt modelId="{3803CA71-C2B7-4CFE-A670-C02411E60188}">
      <dgm:prSet custT="1"/>
      <dgm:spPr/>
      <dgm:t>
        <a:bodyPr/>
        <a:lstStyle/>
        <a:p>
          <a:r>
            <a:rPr lang="en-US" sz="2000"/>
            <a:t>Filtered the data with 3 categories: Gaming Accessories, Camera Accessories, Home Audio Accessories</a:t>
          </a:r>
        </a:p>
      </dgm:t>
    </dgm:pt>
    <dgm:pt modelId="{95F6F98E-F087-4E94-AF4B-C935673CE7EA}" type="parTrans" cxnId="{80A05FA5-A04E-4737-AFA8-15297B7161FD}">
      <dgm:prSet/>
      <dgm:spPr/>
      <dgm:t>
        <a:bodyPr/>
        <a:lstStyle/>
        <a:p>
          <a:endParaRPr lang="en-US"/>
        </a:p>
      </dgm:t>
    </dgm:pt>
    <dgm:pt modelId="{72B43DB1-1B18-4DE3-90AD-F544144A63AE}" type="sibTrans" cxnId="{80A05FA5-A04E-4737-AFA8-15297B7161FD}">
      <dgm:prSet/>
      <dgm:spPr/>
      <dgm:t>
        <a:bodyPr/>
        <a:lstStyle/>
        <a:p>
          <a:endParaRPr lang="en-US"/>
        </a:p>
      </dgm:t>
    </dgm:pt>
    <dgm:pt modelId="{02D8A0CD-4BFD-49B8-9389-CA70D986C6BE}">
      <dgm:prSet custT="1"/>
      <dgm:spPr/>
      <dgm:t>
        <a:bodyPr/>
        <a:lstStyle/>
        <a:p>
          <a:r>
            <a:rPr lang="en-US" sz="2000" dirty="0"/>
            <a:t>Removed few columns which does not add any value to the analysis</a:t>
          </a:r>
        </a:p>
      </dgm:t>
    </dgm:pt>
    <dgm:pt modelId="{D7811D0A-9BFA-4F2C-92BC-99281578C3D8}" type="parTrans" cxnId="{061B55EB-0354-4D30-BDCC-B33885F2149A}">
      <dgm:prSet/>
      <dgm:spPr/>
      <dgm:t>
        <a:bodyPr/>
        <a:lstStyle/>
        <a:p>
          <a:endParaRPr lang="en-US"/>
        </a:p>
      </dgm:t>
    </dgm:pt>
    <dgm:pt modelId="{525E569C-31A4-487A-ACB1-5D1BDDDCCCA1}" type="sibTrans" cxnId="{061B55EB-0354-4D30-BDCC-B33885F2149A}">
      <dgm:prSet/>
      <dgm:spPr/>
      <dgm:t>
        <a:bodyPr/>
        <a:lstStyle/>
        <a:p>
          <a:endParaRPr lang="en-US"/>
        </a:p>
      </dgm:t>
    </dgm:pt>
    <dgm:pt modelId="{0F001561-0D43-4E1C-8642-F773985CAF05}" type="pres">
      <dgm:prSet presAssocID="{2DED8969-1911-4AA4-955B-A8C4F1D9C0C4}" presName="Name0" presStyleCnt="0">
        <dgm:presLayoutVars>
          <dgm:dir/>
          <dgm:resizeHandles val="exact"/>
        </dgm:presLayoutVars>
      </dgm:prSet>
      <dgm:spPr/>
    </dgm:pt>
    <dgm:pt modelId="{DC763851-31DA-4CA2-9149-896E3E627590}" type="pres">
      <dgm:prSet presAssocID="{C3CECED5-5A7B-4B8E-BC77-4595983B8EB7}" presName="node" presStyleLbl="node1" presStyleIdx="0" presStyleCnt="6">
        <dgm:presLayoutVars>
          <dgm:bulletEnabled val="1"/>
        </dgm:presLayoutVars>
      </dgm:prSet>
      <dgm:spPr/>
    </dgm:pt>
    <dgm:pt modelId="{CF0DBA20-A092-4F89-BA91-AEF889817D5E}" type="pres">
      <dgm:prSet presAssocID="{8DB7AA30-1AC5-4AEB-B51C-2FAAEFB28737}" presName="sibTrans" presStyleLbl="sibTrans1D1" presStyleIdx="0" presStyleCnt="5"/>
      <dgm:spPr/>
    </dgm:pt>
    <dgm:pt modelId="{D1E18392-5834-436D-9B16-E797AB8C6F50}" type="pres">
      <dgm:prSet presAssocID="{8DB7AA30-1AC5-4AEB-B51C-2FAAEFB28737}" presName="connectorText" presStyleLbl="sibTrans1D1" presStyleIdx="0" presStyleCnt="5"/>
      <dgm:spPr/>
    </dgm:pt>
    <dgm:pt modelId="{77A0DED7-1CF9-4A94-9CA4-D92AB3CF340C}" type="pres">
      <dgm:prSet presAssocID="{2FBCEBC7-A851-4574-87C4-523E6ABAB5ED}" presName="node" presStyleLbl="node1" presStyleIdx="1" presStyleCnt="6">
        <dgm:presLayoutVars>
          <dgm:bulletEnabled val="1"/>
        </dgm:presLayoutVars>
      </dgm:prSet>
      <dgm:spPr/>
    </dgm:pt>
    <dgm:pt modelId="{DAE20A8A-8509-45C0-9AAB-A200E71C6475}" type="pres">
      <dgm:prSet presAssocID="{A4682806-42E3-4EB5-A7D1-C12AA759E255}" presName="sibTrans" presStyleLbl="sibTrans1D1" presStyleIdx="1" presStyleCnt="5"/>
      <dgm:spPr/>
    </dgm:pt>
    <dgm:pt modelId="{B708AF9E-DE11-40DE-9EB5-53D5518B5712}" type="pres">
      <dgm:prSet presAssocID="{A4682806-42E3-4EB5-A7D1-C12AA759E255}" presName="connectorText" presStyleLbl="sibTrans1D1" presStyleIdx="1" presStyleCnt="5"/>
      <dgm:spPr/>
    </dgm:pt>
    <dgm:pt modelId="{2BF6B29F-5D90-4E51-80E6-11D3A2AD8E52}" type="pres">
      <dgm:prSet presAssocID="{11260854-17F1-46A1-88F4-E514665C1E2B}" presName="node" presStyleLbl="node1" presStyleIdx="2" presStyleCnt="6">
        <dgm:presLayoutVars>
          <dgm:bulletEnabled val="1"/>
        </dgm:presLayoutVars>
      </dgm:prSet>
      <dgm:spPr/>
    </dgm:pt>
    <dgm:pt modelId="{099872B5-0684-40B3-8DD8-D5CC3FA390F6}" type="pres">
      <dgm:prSet presAssocID="{EA239B8D-90C8-4F38-BCAC-E72939DDB9E3}" presName="sibTrans" presStyleLbl="sibTrans1D1" presStyleIdx="2" presStyleCnt="5"/>
      <dgm:spPr/>
    </dgm:pt>
    <dgm:pt modelId="{1D72DEF2-9AEA-4524-BF55-DB8BFCF74F50}" type="pres">
      <dgm:prSet presAssocID="{EA239B8D-90C8-4F38-BCAC-E72939DDB9E3}" presName="connectorText" presStyleLbl="sibTrans1D1" presStyleIdx="2" presStyleCnt="5"/>
      <dgm:spPr/>
    </dgm:pt>
    <dgm:pt modelId="{0ED2F443-7974-4B9A-99A4-C954EA31F1C3}" type="pres">
      <dgm:prSet presAssocID="{ABD96520-D6CE-4138-B8F7-D26B12415A9E}" presName="node" presStyleLbl="node1" presStyleIdx="3" presStyleCnt="6">
        <dgm:presLayoutVars>
          <dgm:bulletEnabled val="1"/>
        </dgm:presLayoutVars>
      </dgm:prSet>
      <dgm:spPr/>
    </dgm:pt>
    <dgm:pt modelId="{FF0E77AA-0C09-48EB-9593-1CF474DD605F}" type="pres">
      <dgm:prSet presAssocID="{B894A492-1024-40E6-811A-BBB9481D5357}" presName="sibTrans" presStyleLbl="sibTrans1D1" presStyleIdx="3" presStyleCnt="5"/>
      <dgm:spPr/>
    </dgm:pt>
    <dgm:pt modelId="{CA22D53E-88F7-4A75-B291-8E7F31C4012A}" type="pres">
      <dgm:prSet presAssocID="{B894A492-1024-40E6-811A-BBB9481D5357}" presName="connectorText" presStyleLbl="sibTrans1D1" presStyleIdx="3" presStyleCnt="5"/>
      <dgm:spPr/>
    </dgm:pt>
    <dgm:pt modelId="{578A81F0-AA8A-48EB-8FE7-509443DE2EC0}" type="pres">
      <dgm:prSet presAssocID="{3803CA71-C2B7-4CFE-A670-C02411E60188}" presName="node" presStyleLbl="node1" presStyleIdx="4" presStyleCnt="6">
        <dgm:presLayoutVars>
          <dgm:bulletEnabled val="1"/>
        </dgm:presLayoutVars>
      </dgm:prSet>
      <dgm:spPr/>
    </dgm:pt>
    <dgm:pt modelId="{7C134CFB-386D-42EC-9ECB-4896BC9D1AA9}" type="pres">
      <dgm:prSet presAssocID="{72B43DB1-1B18-4DE3-90AD-F544144A63AE}" presName="sibTrans" presStyleLbl="sibTrans1D1" presStyleIdx="4" presStyleCnt="5"/>
      <dgm:spPr/>
    </dgm:pt>
    <dgm:pt modelId="{80546E1F-803F-45A7-BA2D-2E9AEFCD49F5}" type="pres">
      <dgm:prSet presAssocID="{72B43DB1-1B18-4DE3-90AD-F544144A63AE}" presName="connectorText" presStyleLbl="sibTrans1D1" presStyleIdx="4" presStyleCnt="5"/>
      <dgm:spPr/>
    </dgm:pt>
    <dgm:pt modelId="{935CBA70-28F7-4205-B6BC-54125C2F5C93}" type="pres">
      <dgm:prSet presAssocID="{02D8A0CD-4BFD-49B8-9389-CA70D986C6BE}" presName="node" presStyleLbl="node1" presStyleIdx="5" presStyleCnt="6">
        <dgm:presLayoutVars>
          <dgm:bulletEnabled val="1"/>
        </dgm:presLayoutVars>
      </dgm:prSet>
      <dgm:spPr/>
    </dgm:pt>
  </dgm:ptLst>
  <dgm:cxnLst>
    <dgm:cxn modelId="{8DF65907-0900-4051-BE6B-E1A67795CBBA}" type="presOf" srcId="{72B43DB1-1B18-4DE3-90AD-F544144A63AE}" destId="{80546E1F-803F-45A7-BA2D-2E9AEFCD49F5}" srcOrd="1" destOrd="0" presId="urn:microsoft.com/office/officeart/2016/7/layout/RepeatingBendingProcessNew"/>
    <dgm:cxn modelId="{56A4750F-A9EA-48B2-B764-8470A131C773}" type="presOf" srcId="{11260854-17F1-46A1-88F4-E514665C1E2B}" destId="{2BF6B29F-5D90-4E51-80E6-11D3A2AD8E52}" srcOrd="0" destOrd="0" presId="urn:microsoft.com/office/officeart/2016/7/layout/RepeatingBendingProcessNew"/>
    <dgm:cxn modelId="{27E1BD11-D094-4B40-821C-48915325F966}" type="presOf" srcId="{C3CECED5-5A7B-4B8E-BC77-4595983B8EB7}" destId="{DC763851-31DA-4CA2-9149-896E3E627590}" srcOrd="0" destOrd="0" presId="urn:microsoft.com/office/officeart/2016/7/layout/RepeatingBendingProcessNew"/>
    <dgm:cxn modelId="{8AA0D320-7802-4E1D-A96B-BC32EEA29020}" type="presOf" srcId="{B894A492-1024-40E6-811A-BBB9481D5357}" destId="{CA22D53E-88F7-4A75-B291-8E7F31C4012A}" srcOrd="1" destOrd="0" presId="urn:microsoft.com/office/officeart/2016/7/layout/RepeatingBendingProcessNew"/>
    <dgm:cxn modelId="{978D802A-5BD7-4CF3-A56A-52294C36C737}" type="presOf" srcId="{B894A492-1024-40E6-811A-BBB9481D5357}" destId="{FF0E77AA-0C09-48EB-9593-1CF474DD605F}" srcOrd="0" destOrd="0" presId="urn:microsoft.com/office/officeart/2016/7/layout/RepeatingBendingProcessNew"/>
    <dgm:cxn modelId="{EF08FB40-30D5-4AA5-AA15-95D4C9684400}" type="presOf" srcId="{EA239B8D-90C8-4F38-BCAC-E72939DDB9E3}" destId="{1D72DEF2-9AEA-4524-BF55-DB8BFCF74F50}" srcOrd="1" destOrd="0" presId="urn:microsoft.com/office/officeart/2016/7/layout/RepeatingBendingProcessNew"/>
    <dgm:cxn modelId="{5DDA6E5B-1AF4-44BB-80DE-FE896E1938D5}" type="presOf" srcId="{A4682806-42E3-4EB5-A7D1-C12AA759E255}" destId="{DAE20A8A-8509-45C0-9AAB-A200E71C6475}" srcOrd="0" destOrd="0" presId="urn:microsoft.com/office/officeart/2016/7/layout/RepeatingBendingProcessNew"/>
    <dgm:cxn modelId="{A0AC8C60-BF7F-4B75-92A1-E1301A1E1A04}" type="presOf" srcId="{2DED8969-1911-4AA4-955B-A8C4F1D9C0C4}" destId="{0F001561-0D43-4E1C-8642-F773985CAF05}" srcOrd="0" destOrd="0" presId="urn:microsoft.com/office/officeart/2016/7/layout/RepeatingBendingProcessNew"/>
    <dgm:cxn modelId="{87C46E44-D48F-48FB-9CAE-171F7C37FD93}" type="presOf" srcId="{72B43DB1-1B18-4DE3-90AD-F544144A63AE}" destId="{7C134CFB-386D-42EC-9ECB-4896BC9D1AA9}" srcOrd="0" destOrd="0" presId="urn:microsoft.com/office/officeart/2016/7/layout/RepeatingBendingProcessNew"/>
    <dgm:cxn modelId="{B2B8474A-035E-4D6D-9BCE-40A0A0E5A811}" type="presOf" srcId="{8DB7AA30-1AC5-4AEB-B51C-2FAAEFB28737}" destId="{D1E18392-5834-436D-9B16-E797AB8C6F50}" srcOrd="1" destOrd="0" presId="urn:microsoft.com/office/officeart/2016/7/layout/RepeatingBendingProcessNew"/>
    <dgm:cxn modelId="{56D83972-D9E7-49D8-BFB5-016BD9FF2D27}" srcId="{2DED8969-1911-4AA4-955B-A8C4F1D9C0C4}" destId="{ABD96520-D6CE-4138-B8F7-D26B12415A9E}" srcOrd="3" destOrd="0" parTransId="{529ACA1A-330C-463E-927D-01CE7CEB7BD1}" sibTransId="{B894A492-1024-40E6-811A-BBB9481D5357}"/>
    <dgm:cxn modelId="{9D50797F-2EA5-44BB-AAB4-2B03094D203D}" type="presOf" srcId="{3803CA71-C2B7-4CFE-A670-C02411E60188}" destId="{578A81F0-AA8A-48EB-8FE7-509443DE2EC0}" srcOrd="0" destOrd="0" presId="urn:microsoft.com/office/officeart/2016/7/layout/RepeatingBendingProcessNew"/>
    <dgm:cxn modelId="{A10A8A80-A62E-4A5B-8967-7BB326BFBE77}" srcId="{2DED8969-1911-4AA4-955B-A8C4F1D9C0C4}" destId="{2FBCEBC7-A851-4574-87C4-523E6ABAB5ED}" srcOrd="1" destOrd="0" parTransId="{28879A88-3FB6-4561-B202-D317B5648C21}" sibTransId="{A4682806-42E3-4EB5-A7D1-C12AA759E255}"/>
    <dgm:cxn modelId="{ECDCC897-E132-4ACA-81DE-7735C112BDE0}" type="presOf" srcId="{8DB7AA30-1AC5-4AEB-B51C-2FAAEFB28737}" destId="{CF0DBA20-A092-4F89-BA91-AEF889817D5E}" srcOrd="0" destOrd="0" presId="urn:microsoft.com/office/officeart/2016/7/layout/RepeatingBendingProcessNew"/>
    <dgm:cxn modelId="{80A05FA5-A04E-4737-AFA8-15297B7161FD}" srcId="{2DED8969-1911-4AA4-955B-A8C4F1D9C0C4}" destId="{3803CA71-C2B7-4CFE-A670-C02411E60188}" srcOrd="4" destOrd="0" parTransId="{95F6F98E-F087-4E94-AF4B-C935673CE7EA}" sibTransId="{72B43DB1-1B18-4DE3-90AD-F544144A63AE}"/>
    <dgm:cxn modelId="{42BE8CC9-4033-493D-A54F-EB532570026C}" type="presOf" srcId="{ABD96520-D6CE-4138-B8F7-D26B12415A9E}" destId="{0ED2F443-7974-4B9A-99A4-C954EA31F1C3}" srcOrd="0" destOrd="0" presId="urn:microsoft.com/office/officeart/2016/7/layout/RepeatingBendingProcessNew"/>
    <dgm:cxn modelId="{7D59F2D2-9434-473C-958B-5AA608F1EB01}" type="presOf" srcId="{2FBCEBC7-A851-4574-87C4-523E6ABAB5ED}" destId="{77A0DED7-1CF9-4A94-9CA4-D92AB3CF340C}" srcOrd="0" destOrd="0" presId="urn:microsoft.com/office/officeart/2016/7/layout/RepeatingBendingProcessNew"/>
    <dgm:cxn modelId="{3D3F0DD8-1EC6-4ECF-84A9-C024DCB1C6F5}" type="presOf" srcId="{A4682806-42E3-4EB5-A7D1-C12AA759E255}" destId="{B708AF9E-DE11-40DE-9EB5-53D5518B5712}" srcOrd="1" destOrd="0" presId="urn:microsoft.com/office/officeart/2016/7/layout/RepeatingBendingProcessNew"/>
    <dgm:cxn modelId="{2C96D7E6-36FE-4104-A264-62B10DFC2922}" srcId="{2DED8969-1911-4AA4-955B-A8C4F1D9C0C4}" destId="{11260854-17F1-46A1-88F4-E514665C1E2B}" srcOrd="2" destOrd="0" parTransId="{1C173FD6-4D02-4C7E-ADB6-8C22C1C6DCC4}" sibTransId="{EA239B8D-90C8-4F38-BCAC-E72939DDB9E3}"/>
    <dgm:cxn modelId="{061B55EB-0354-4D30-BDCC-B33885F2149A}" srcId="{2DED8969-1911-4AA4-955B-A8C4F1D9C0C4}" destId="{02D8A0CD-4BFD-49B8-9389-CA70D986C6BE}" srcOrd="5" destOrd="0" parTransId="{D7811D0A-9BFA-4F2C-92BC-99281578C3D8}" sibTransId="{525E569C-31A4-487A-ACB1-5D1BDDDCCCA1}"/>
    <dgm:cxn modelId="{971113EE-4F5A-4770-9A7F-C96E84343D4F}" srcId="{2DED8969-1911-4AA4-955B-A8C4F1D9C0C4}" destId="{C3CECED5-5A7B-4B8E-BC77-4595983B8EB7}" srcOrd="0" destOrd="0" parTransId="{7687177E-C328-4FEA-8538-9412560CB9D1}" sibTransId="{8DB7AA30-1AC5-4AEB-B51C-2FAAEFB28737}"/>
    <dgm:cxn modelId="{670719EE-65E9-4577-94B7-6DB3738E8128}" type="presOf" srcId="{02D8A0CD-4BFD-49B8-9389-CA70D986C6BE}" destId="{935CBA70-28F7-4205-B6BC-54125C2F5C93}" srcOrd="0" destOrd="0" presId="urn:microsoft.com/office/officeart/2016/7/layout/RepeatingBendingProcessNew"/>
    <dgm:cxn modelId="{D4234EF3-4A70-4C32-8F08-EB3B6AC3BBEC}" type="presOf" srcId="{EA239B8D-90C8-4F38-BCAC-E72939DDB9E3}" destId="{099872B5-0684-40B3-8DD8-D5CC3FA390F6}" srcOrd="0" destOrd="0" presId="urn:microsoft.com/office/officeart/2016/7/layout/RepeatingBendingProcessNew"/>
    <dgm:cxn modelId="{78988737-A5BB-4066-B535-8CD3F6C7C304}" type="presParOf" srcId="{0F001561-0D43-4E1C-8642-F773985CAF05}" destId="{DC763851-31DA-4CA2-9149-896E3E627590}" srcOrd="0" destOrd="0" presId="urn:microsoft.com/office/officeart/2016/7/layout/RepeatingBendingProcessNew"/>
    <dgm:cxn modelId="{DE8C5FE1-8EBC-4884-A2A8-C7F842869B91}" type="presParOf" srcId="{0F001561-0D43-4E1C-8642-F773985CAF05}" destId="{CF0DBA20-A092-4F89-BA91-AEF889817D5E}" srcOrd="1" destOrd="0" presId="urn:microsoft.com/office/officeart/2016/7/layout/RepeatingBendingProcessNew"/>
    <dgm:cxn modelId="{EBB47D27-E171-4112-AA53-23BF441F4676}" type="presParOf" srcId="{CF0DBA20-A092-4F89-BA91-AEF889817D5E}" destId="{D1E18392-5834-436D-9B16-E797AB8C6F50}" srcOrd="0" destOrd="0" presId="urn:microsoft.com/office/officeart/2016/7/layout/RepeatingBendingProcessNew"/>
    <dgm:cxn modelId="{0EB19F84-4544-454A-8858-E7ED409A42CB}" type="presParOf" srcId="{0F001561-0D43-4E1C-8642-F773985CAF05}" destId="{77A0DED7-1CF9-4A94-9CA4-D92AB3CF340C}" srcOrd="2" destOrd="0" presId="urn:microsoft.com/office/officeart/2016/7/layout/RepeatingBendingProcessNew"/>
    <dgm:cxn modelId="{0ABB2C67-1972-436F-A469-D290C3DEC596}" type="presParOf" srcId="{0F001561-0D43-4E1C-8642-F773985CAF05}" destId="{DAE20A8A-8509-45C0-9AAB-A200E71C6475}" srcOrd="3" destOrd="0" presId="urn:microsoft.com/office/officeart/2016/7/layout/RepeatingBendingProcessNew"/>
    <dgm:cxn modelId="{B9565179-CDD4-4989-A3EC-0E757597BB06}" type="presParOf" srcId="{DAE20A8A-8509-45C0-9AAB-A200E71C6475}" destId="{B708AF9E-DE11-40DE-9EB5-53D5518B5712}" srcOrd="0" destOrd="0" presId="urn:microsoft.com/office/officeart/2016/7/layout/RepeatingBendingProcessNew"/>
    <dgm:cxn modelId="{D2FF2F61-D465-4AB6-8E7F-0B31A3C7034A}" type="presParOf" srcId="{0F001561-0D43-4E1C-8642-F773985CAF05}" destId="{2BF6B29F-5D90-4E51-80E6-11D3A2AD8E52}" srcOrd="4" destOrd="0" presId="urn:microsoft.com/office/officeart/2016/7/layout/RepeatingBendingProcessNew"/>
    <dgm:cxn modelId="{C05859BE-5FE0-4F12-9467-8894611D1320}" type="presParOf" srcId="{0F001561-0D43-4E1C-8642-F773985CAF05}" destId="{099872B5-0684-40B3-8DD8-D5CC3FA390F6}" srcOrd="5" destOrd="0" presId="urn:microsoft.com/office/officeart/2016/7/layout/RepeatingBendingProcessNew"/>
    <dgm:cxn modelId="{E19D365E-FCDC-4ACD-AA05-DEB867244E47}" type="presParOf" srcId="{099872B5-0684-40B3-8DD8-D5CC3FA390F6}" destId="{1D72DEF2-9AEA-4524-BF55-DB8BFCF74F50}" srcOrd="0" destOrd="0" presId="urn:microsoft.com/office/officeart/2016/7/layout/RepeatingBendingProcessNew"/>
    <dgm:cxn modelId="{CDF759C2-7BF5-402A-BA58-E69607FBC280}" type="presParOf" srcId="{0F001561-0D43-4E1C-8642-F773985CAF05}" destId="{0ED2F443-7974-4B9A-99A4-C954EA31F1C3}" srcOrd="6" destOrd="0" presId="urn:microsoft.com/office/officeart/2016/7/layout/RepeatingBendingProcessNew"/>
    <dgm:cxn modelId="{377DE0AE-2C7B-4FE1-88A5-B8EA393A9828}" type="presParOf" srcId="{0F001561-0D43-4E1C-8642-F773985CAF05}" destId="{FF0E77AA-0C09-48EB-9593-1CF474DD605F}" srcOrd="7" destOrd="0" presId="urn:microsoft.com/office/officeart/2016/7/layout/RepeatingBendingProcessNew"/>
    <dgm:cxn modelId="{E405D81C-33C7-4BB1-9641-C68B749597EF}" type="presParOf" srcId="{FF0E77AA-0C09-48EB-9593-1CF474DD605F}" destId="{CA22D53E-88F7-4A75-B291-8E7F31C4012A}" srcOrd="0" destOrd="0" presId="urn:microsoft.com/office/officeart/2016/7/layout/RepeatingBendingProcessNew"/>
    <dgm:cxn modelId="{6FCEA7C2-636B-4B14-947C-EB8E756646D2}" type="presParOf" srcId="{0F001561-0D43-4E1C-8642-F773985CAF05}" destId="{578A81F0-AA8A-48EB-8FE7-509443DE2EC0}" srcOrd="8" destOrd="0" presId="urn:microsoft.com/office/officeart/2016/7/layout/RepeatingBendingProcessNew"/>
    <dgm:cxn modelId="{8B66A9FE-1C9C-4FD9-B124-19AC6090005A}" type="presParOf" srcId="{0F001561-0D43-4E1C-8642-F773985CAF05}" destId="{7C134CFB-386D-42EC-9ECB-4896BC9D1AA9}" srcOrd="9" destOrd="0" presId="urn:microsoft.com/office/officeart/2016/7/layout/RepeatingBendingProcessNew"/>
    <dgm:cxn modelId="{881C7527-91E5-4A23-89E8-60D7B9DE33BE}" type="presParOf" srcId="{7C134CFB-386D-42EC-9ECB-4896BC9D1AA9}" destId="{80546E1F-803F-45A7-BA2D-2E9AEFCD49F5}" srcOrd="0" destOrd="0" presId="urn:microsoft.com/office/officeart/2016/7/layout/RepeatingBendingProcessNew"/>
    <dgm:cxn modelId="{6045CA39-CF15-425B-BAC7-9D5021C96B88}" type="presParOf" srcId="{0F001561-0D43-4E1C-8642-F773985CAF05}" destId="{935CBA70-28F7-4205-B6BC-54125C2F5C93}"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D6255D-FE79-43A8-9EC9-0E6DAB85A037}"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537BA30B-9B47-472A-936B-B70E7FD5DAD6}">
      <dgm:prSet/>
      <dgm:spPr/>
      <dgm:t>
        <a:bodyPr/>
        <a:lstStyle/>
        <a:p>
          <a:r>
            <a:rPr lang="en-US" dirty="0"/>
            <a:t>Gross Merchandise Value (GMV), also known as revenue, is our target variable (independent variable).</a:t>
          </a:r>
        </a:p>
      </dgm:t>
    </dgm:pt>
    <dgm:pt modelId="{60E2A7CB-6334-4C4C-A304-1F711A1EE2CC}" type="parTrans" cxnId="{2C5CDBEF-D889-4EF6-9BDE-E26D14B6D728}">
      <dgm:prSet/>
      <dgm:spPr/>
      <dgm:t>
        <a:bodyPr/>
        <a:lstStyle/>
        <a:p>
          <a:endParaRPr lang="en-US"/>
        </a:p>
      </dgm:t>
    </dgm:pt>
    <dgm:pt modelId="{0592E25B-347D-4F92-B280-15429AA835A5}" type="sibTrans" cxnId="{2C5CDBEF-D889-4EF6-9BDE-E26D14B6D728}">
      <dgm:prSet/>
      <dgm:spPr/>
      <dgm:t>
        <a:bodyPr/>
        <a:lstStyle/>
        <a:p>
          <a:endParaRPr lang="en-US"/>
        </a:p>
      </dgm:t>
    </dgm:pt>
    <dgm:pt modelId="{F43EE83E-54D8-4A5C-98F2-60118D7A7617}">
      <dgm:prSet/>
      <dgm:spPr/>
      <dgm:t>
        <a:bodyPr/>
        <a:lstStyle/>
        <a:p>
          <a:r>
            <a:rPr lang="en-US"/>
            <a:t>We need to identify characteristics that lead to an increase in GMV.</a:t>
          </a:r>
        </a:p>
      </dgm:t>
    </dgm:pt>
    <dgm:pt modelId="{867C8C79-AC08-4A7D-A466-B5D211459F07}" type="parTrans" cxnId="{2AECA938-8355-4F80-A878-BB061BB0ADE0}">
      <dgm:prSet/>
      <dgm:spPr/>
      <dgm:t>
        <a:bodyPr/>
        <a:lstStyle/>
        <a:p>
          <a:endParaRPr lang="en-US"/>
        </a:p>
      </dgm:t>
    </dgm:pt>
    <dgm:pt modelId="{AF1696BB-69D2-4CDC-B765-64C4A9471CB5}" type="sibTrans" cxnId="{2AECA938-8355-4F80-A878-BB061BB0ADE0}">
      <dgm:prSet/>
      <dgm:spPr/>
      <dgm:t>
        <a:bodyPr/>
        <a:lstStyle/>
        <a:p>
          <a:endParaRPr lang="en-US"/>
        </a:p>
      </dgm:t>
    </dgm:pt>
    <dgm:pt modelId="{9D8CBDCA-9E69-41DA-A19E-9BC74C6C9E41}">
      <dgm:prSet/>
      <dgm:spPr/>
      <dgm:t>
        <a:bodyPr/>
        <a:lstStyle/>
        <a:p>
          <a:r>
            <a:rPr lang="en-US"/>
            <a:t>Dependent variables directly affecting GMV include the amount and percentage of discounts offered on products, NPS rating, etc.</a:t>
          </a:r>
        </a:p>
      </dgm:t>
    </dgm:pt>
    <dgm:pt modelId="{5BB875E5-5310-41C9-9D62-D4BC74159B2A}" type="parTrans" cxnId="{58342F19-7D93-4971-8ED9-B317CAC63C59}">
      <dgm:prSet/>
      <dgm:spPr/>
      <dgm:t>
        <a:bodyPr/>
        <a:lstStyle/>
        <a:p>
          <a:endParaRPr lang="en-US"/>
        </a:p>
      </dgm:t>
    </dgm:pt>
    <dgm:pt modelId="{DA866AE0-4705-4032-A36F-C7A368FF3CEC}" type="sibTrans" cxnId="{58342F19-7D93-4971-8ED9-B317CAC63C59}">
      <dgm:prSet/>
      <dgm:spPr/>
      <dgm:t>
        <a:bodyPr/>
        <a:lstStyle/>
        <a:p>
          <a:endParaRPr lang="en-US"/>
        </a:p>
      </dgm:t>
    </dgm:pt>
    <dgm:pt modelId="{0D920B4F-DB8C-4EF6-AE83-004CA8CA3D5B}">
      <dgm:prSet/>
      <dgm:spPr/>
      <dgm:t>
        <a:bodyPr/>
        <a:lstStyle/>
        <a:p>
          <a:r>
            <a:rPr lang="en-US"/>
            <a:t>Our codes indicate that NPS score, holidays, and paydates (first and fifteenth of each month) have a positive impact on sales.</a:t>
          </a:r>
        </a:p>
      </dgm:t>
    </dgm:pt>
    <dgm:pt modelId="{733EAD86-3392-4471-B4D6-F99EC1088DAD}" type="parTrans" cxnId="{D0CF4804-85D0-4DB9-A580-1956F571F80B}">
      <dgm:prSet/>
      <dgm:spPr/>
      <dgm:t>
        <a:bodyPr/>
        <a:lstStyle/>
        <a:p>
          <a:endParaRPr lang="en-US"/>
        </a:p>
      </dgm:t>
    </dgm:pt>
    <dgm:pt modelId="{5A61441F-A239-4508-9E1F-4905A32CE8B3}" type="sibTrans" cxnId="{D0CF4804-85D0-4DB9-A580-1956F571F80B}">
      <dgm:prSet/>
      <dgm:spPr/>
      <dgm:t>
        <a:bodyPr/>
        <a:lstStyle/>
        <a:p>
          <a:endParaRPr lang="en-US"/>
        </a:p>
      </dgm:t>
    </dgm:pt>
    <dgm:pt modelId="{EA546CA3-C18D-42C8-B1D2-4AFBA310ABA9}">
      <dgm:prSet/>
      <dgm:spPr/>
      <dgm:t>
        <a:bodyPr/>
        <a:lstStyle/>
        <a:p>
          <a:r>
            <a:rPr lang="en-US"/>
            <a:t>We need to determine which of the three subcategories—gaming, audio, and camera—the company should invest in to boost revenue in the next financial year.</a:t>
          </a:r>
        </a:p>
      </dgm:t>
    </dgm:pt>
    <dgm:pt modelId="{112ABB67-0CFD-44FF-BBE3-6E49050D43F1}" type="parTrans" cxnId="{9BD00E62-3E58-4B5C-B45C-00D3D9BAB9D9}">
      <dgm:prSet/>
      <dgm:spPr/>
      <dgm:t>
        <a:bodyPr/>
        <a:lstStyle/>
        <a:p>
          <a:endParaRPr lang="en-US"/>
        </a:p>
      </dgm:t>
    </dgm:pt>
    <dgm:pt modelId="{90873C17-9435-4B6E-985B-FECDF5F5C998}" type="sibTrans" cxnId="{9BD00E62-3E58-4B5C-B45C-00D3D9BAB9D9}">
      <dgm:prSet/>
      <dgm:spPr/>
      <dgm:t>
        <a:bodyPr/>
        <a:lstStyle/>
        <a:p>
          <a:endParaRPr lang="en-US"/>
        </a:p>
      </dgm:t>
    </dgm:pt>
    <dgm:pt modelId="{94FD3ADC-8D4D-4E3C-BDD5-761FD9D3DFDB}" type="pres">
      <dgm:prSet presAssocID="{67D6255D-FE79-43A8-9EC9-0E6DAB85A037}" presName="linear" presStyleCnt="0">
        <dgm:presLayoutVars>
          <dgm:animLvl val="lvl"/>
          <dgm:resizeHandles val="exact"/>
        </dgm:presLayoutVars>
      </dgm:prSet>
      <dgm:spPr/>
    </dgm:pt>
    <dgm:pt modelId="{F5BBCC61-5328-4286-84A6-C83EA92D8DE8}" type="pres">
      <dgm:prSet presAssocID="{537BA30B-9B47-472A-936B-B70E7FD5DAD6}" presName="parentText" presStyleLbl="node1" presStyleIdx="0" presStyleCnt="5">
        <dgm:presLayoutVars>
          <dgm:chMax val="0"/>
          <dgm:bulletEnabled val="1"/>
        </dgm:presLayoutVars>
      </dgm:prSet>
      <dgm:spPr/>
    </dgm:pt>
    <dgm:pt modelId="{9A3ABC83-E734-4B0E-A201-1C427C66B68E}" type="pres">
      <dgm:prSet presAssocID="{0592E25B-347D-4F92-B280-15429AA835A5}" presName="spacer" presStyleCnt="0"/>
      <dgm:spPr/>
    </dgm:pt>
    <dgm:pt modelId="{7DC48A96-D697-472A-948D-B96F71E9CEA3}" type="pres">
      <dgm:prSet presAssocID="{F43EE83E-54D8-4A5C-98F2-60118D7A7617}" presName="parentText" presStyleLbl="node1" presStyleIdx="1" presStyleCnt="5" custLinFactNeighborX="59" custLinFactNeighborY="87380">
        <dgm:presLayoutVars>
          <dgm:chMax val="0"/>
          <dgm:bulletEnabled val="1"/>
        </dgm:presLayoutVars>
      </dgm:prSet>
      <dgm:spPr/>
    </dgm:pt>
    <dgm:pt modelId="{EFD39048-D72F-464C-B131-2810E9507C71}" type="pres">
      <dgm:prSet presAssocID="{AF1696BB-69D2-4CDC-B765-64C4A9471CB5}" presName="spacer" presStyleCnt="0"/>
      <dgm:spPr/>
    </dgm:pt>
    <dgm:pt modelId="{998FD173-BA5B-4548-A6ED-4AF105033150}" type="pres">
      <dgm:prSet presAssocID="{9D8CBDCA-9E69-41DA-A19E-9BC74C6C9E41}" presName="parentText" presStyleLbl="node1" presStyleIdx="2" presStyleCnt="5">
        <dgm:presLayoutVars>
          <dgm:chMax val="0"/>
          <dgm:bulletEnabled val="1"/>
        </dgm:presLayoutVars>
      </dgm:prSet>
      <dgm:spPr/>
    </dgm:pt>
    <dgm:pt modelId="{EC4E553B-B534-4015-9E2F-673B563D239E}" type="pres">
      <dgm:prSet presAssocID="{DA866AE0-4705-4032-A36F-C7A368FF3CEC}" presName="spacer" presStyleCnt="0"/>
      <dgm:spPr/>
    </dgm:pt>
    <dgm:pt modelId="{BA47F505-D89B-4366-90F2-24276C650222}" type="pres">
      <dgm:prSet presAssocID="{0D920B4F-DB8C-4EF6-AE83-004CA8CA3D5B}" presName="parentText" presStyleLbl="node1" presStyleIdx="3" presStyleCnt="5">
        <dgm:presLayoutVars>
          <dgm:chMax val="0"/>
          <dgm:bulletEnabled val="1"/>
        </dgm:presLayoutVars>
      </dgm:prSet>
      <dgm:spPr/>
    </dgm:pt>
    <dgm:pt modelId="{C643E47C-B9C4-424E-909C-3236B898309C}" type="pres">
      <dgm:prSet presAssocID="{5A61441F-A239-4508-9E1F-4905A32CE8B3}" presName="spacer" presStyleCnt="0"/>
      <dgm:spPr/>
    </dgm:pt>
    <dgm:pt modelId="{CD0EFA23-0CF4-42AE-80A8-A927593646E1}" type="pres">
      <dgm:prSet presAssocID="{EA546CA3-C18D-42C8-B1D2-4AFBA310ABA9}" presName="parentText" presStyleLbl="node1" presStyleIdx="4" presStyleCnt="5">
        <dgm:presLayoutVars>
          <dgm:chMax val="0"/>
          <dgm:bulletEnabled val="1"/>
        </dgm:presLayoutVars>
      </dgm:prSet>
      <dgm:spPr/>
    </dgm:pt>
  </dgm:ptLst>
  <dgm:cxnLst>
    <dgm:cxn modelId="{D0CF4804-85D0-4DB9-A580-1956F571F80B}" srcId="{67D6255D-FE79-43A8-9EC9-0E6DAB85A037}" destId="{0D920B4F-DB8C-4EF6-AE83-004CA8CA3D5B}" srcOrd="3" destOrd="0" parTransId="{733EAD86-3392-4471-B4D6-F99EC1088DAD}" sibTransId="{5A61441F-A239-4508-9E1F-4905A32CE8B3}"/>
    <dgm:cxn modelId="{58342F19-7D93-4971-8ED9-B317CAC63C59}" srcId="{67D6255D-FE79-43A8-9EC9-0E6DAB85A037}" destId="{9D8CBDCA-9E69-41DA-A19E-9BC74C6C9E41}" srcOrd="2" destOrd="0" parTransId="{5BB875E5-5310-41C9-9D62-D4BC74159B2A}" sibTransId="{DA866AE0-4705-4032-A36F-C7A368FF3CEC}"/>
    <dgm:cxn modelId="{2AECA938-8355-4F80-A878-BB061BB0ADE0}" srcId="{67D6255D-FE79-43A8-9EC9-0E6DAB85A037}" destId="{F43EE83E-54D8-4A5C-98F2-60118D7A7617}" srcOrd="1" destOrd="0" parTransId="{867C8C79-AC08-4A7D-A466-B5D211459F07}" sibTransId="{AF1696BB-69D2-4CDC-B765-64C4A9471CB5}"/>
    <dgm:cxn modelId="{9BD00E62-3E58-4B5C-B45C-00D3D9BAB9D9}" srcId="{67D6255D-FE79-43A8-9EC9-0E6DAB85A037}" destId="{EA546CA3-C18D-42C8-B1D2-4AFBA310ABA9}" srcOrd="4" destOrd="0" parTransId="{112ABB67-0CFD-44FF-BBE3-6E49050D43F1}" sibTransId="{90873C17-9435-4B6E-985B-FECDF5F5C998}"/>
    <dgm:cxn modelId="{3DF9BC46-30EE-4346-8E55-7069237A08EE}" type="presOf" srcId="{67D6255D-FE79-43A8-9EC9-0E6DAB85A037}" destId="{94FD3ADC-8D4D-4E3C-BDD5-761FD9D3DFDB}" srcOrd="0" destOrd="0" presId="urn:microsoft.com/office/officeart/2005/8/layout/vList2"/>
    <dgm:cxn modelId="{6A67F752-71F1-4E91-A541-70F4ED87E80F}" type="presOf" srcId="{537BA30B-9B47-472A-936B-B70E7FD5DAD6}" destId="{F5BBCC61-5328-4286-84A6-C83EA92D8DE8}" srcOrd="0" destOrd="0" presId="urn:microsoft.com/office/officeart/2005/8/layout/vList2"/>
    <dgm:cxn modelId="{7C5FE77C-1360-4E8B-B848-66906034E638}" type="presOf" srcId="{F43EE83E-54D8-4A5C-98F2-60118D7A7617}" destId="{7DC48A96-D697-472A-948D-B96F71E9CEA3}" srcOrd="0" destOrd="0" presId="urn:microsoft.com/office/officeart/2005/8/layout/vList2"/>
    <dgm:cxn modelId="{BC48D184-7C09-4F7A-95DF-F9A3A97029A5}" type="presOf" srcId="{0D920B4F-DB8C-4EF6-AE83-004CA8CA3D5B}" destId="{BA47F505-D89B-4366-90F2-24276C650222}" srcOrd="0" destOrd="0" presId="urn:microsoft.com/office/officeart/2005/8/layout/vList2"/>
    <dgm:cxn modelId="{4217A6AC-E8EF-4F8A-8EDF-2BB15B38489C}" type="presOf" srcId="{9D8CBDCA-9E69-41DA-A19E-9BC74C6C9E41}" destId="{998FD173-BA5B-4548-A6ED-4AF105033150}" srcOrd="0" destOrd="0" presId="urn:microsoft.com/office/officeart/2005/8/layout/vList2"/>
    <dgm:cxn modelId="{83B278BE-D2F1-4041-9133-50B03D634949}" type="presOf" srcId="{EA546CA3-C18D-42C8-B1D2-4AFBA310ABA9}" destId="{CD0EFA23-0CF4-42AE-80A8-A927593646E1}" srcOrd="0" destOrd="0" presId="urn:microsoft.com/office/officeart/2005/8/layout/vList2"/>
    <dgm:cxn modelId="{2C5CDBEF-D889-4EF6-9BDE-E26D14B6D728}" srcId="{67D6255D-FE79-43A8-9EC9-0E6DAB85A037}" destId="{537BA30B-9B47-472A-936B-B70E7FD5DAD6}" srcOrd="0" destOrd="0" parTransId="{60E2A7CB-6334-4C4C-A304-1F711A1EE2CC}" sibTransId="{0592E25B-347D-4F92-B280-15429AA835A5}"/>
    <dgm:cxn modelId="{7994A049-C25E-4C3D-B3AC-68AFB8F1D654}" type="presParOf" srcId="{94FD3ADC-8D4D-4E3C-BDD5-761FD9D3DFDB}" destId="{F5BBCC61-5328-4286-84A6-C83EA92D8DE8}" srcOrd="0" destOrd="0" presId="urn:microsoft.com/office/officeart/2005/8/layout/vList2"/>
    <dgm:cxn modelId="{315E6264-9BD4-4065-89DF-DD4F9983AAF8}" type="presParOf" srcId="{94FD3ADC-8D4D-4E3C-BDD5-761FD9D3DFDB}" destId="{9A3ABC83-E734-4B0E-A201-1C427C66B68E}" srcOrd="1" destOrd="0" presId="urn:microsoft.com/office/officeart/2005/8/layout/vList2"/>
    <dgm:cxn modelId="{22E2A9C2-E936-4881-9500-23FD9095A7A2}" type="presParOf" srcId="{94FD3ADC-8D4D-4E3C-BDD5-761FD9D3DFDB}" destId="{7DC48A96-D697-472A-948D-B96F71E9CEA3}" srcOrd="2" destOrd="0" presId="urn:microsoft.com/office/officeart/2005/8/layout/vList2"/>
    <dgm:cxn modelId="{C96CA117-28ED-4989-A32F-FF4EB87397F4}" type="presParOf" srcId="{94FD3ADC-8D4D-4E3C-BDD5-761FD9D3DFDB}" destId="{EFD39048-D72F-464C-B131-2810E9507C71}" srcOrd="3" destOrd="0" presId="urn:microsoft.com/office/officeart/2005/8/layout/vList2"/>
    <dgm:cxn modelId="{6B2A30DF-534A-4AFB-9688-FC782CC527BF}" type="presParOf" srcId="{94FD3ADC-8D4D-4E3C-BDD5-761FD9D3DFDB}" destId="{998FD173-BA5B-4548-A6ED-4AF105033150}" srcOrd="4" destOrd="0" presId="urn:microsoft.com/office/officeart/2005/8/layout/vList2"/>
    <dgm:cxn modelId="{2A0851C1-153E-4D20-AA3D-B58CA59BBBF9}" type="presParOf" srcId="{94FD3ADC-8D4D-4E3C-BDD5-761FD9D3DFDB}" destId="{EC4E553B-B534-4015-9E2F-673B563D239E}" srcOrd="5" destOrd="0" presId="urn:microsoft.com/office/officeart/2005/8/layout/vList2"/>
    <dgm:cxn modelId="{DCE93612-8CC4-4056-AB7B-F9A1EECA0AF4}" type="presParOf" srcId="{94FD3ADC-8D4D-4E3C-BDD5-761FD9D3DFDB}" destId="{BA47F505-D89B-4366-90F2-24276C650222}" srcOrd="6" destOrd="0" presId="urn:microsoft.com/office/officeart/2005/8/layout/vList2"/>
    <dgm:cxn modelId="{13333A7E-F84E-4D0F-86FE-17E4477484B5}" type="presParOf" srcId="{94FD3ADC-8D4D-4E3C-BDD5-761FD9D3DFDB}" destId="{C643E47C-B9C4-424E-909C-3236B898309C}" srcOrd="7" destOrd="0" presId="urn:microsoft.com/office/officeart/2005/8/layout/vList2"/>
    <dgm:cxn modelId="{056EA879-D666-4C8E-8893-E85ED0DF6B39}" type="presParOf" srcId="{94FD3ADC-8D4D-4E3C-BDD5-761FD9D3DFDB}" destId="{CD0EFA23-0CF4-42AE-80A8-A927593646E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483697-63C3-4817-89FE-DDBAB6A4743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IN"/>
        </a:p>
      </dgm:t>
    </dgm:pt>
    <dgm:pt modelId="{CE15A33A-5D4F-4B41-9CBE-2156473EE435}">
      <dgm:prSet/>
      <dgm:spPr/>
      <dgm:t>
        <a:bodyPr/>
        <a:lstStyle/>
        <a:p>
          <a:r>
            <a:rPr lang="en-US"/>
            <a:t>Create a Week column.</a:t>
          </a:r>
          <a:endParaRPr lang="en-IN"/>
        </a:p>
      </dgm:t>
    </dgm:pt>
    <dgm:pt modelId="{8C35ADF6-A5A6-472B-8086-C5D3E5569CD1}" type="parTrans" cxnId="{710B5CAD-56DD-4B93-A756-3DC2502F5257}">
      <dgm:prSet/>
      <dgm:spPr/>
      <dgm:t>
        <a:bodyPr/>
        <a:lstStyle/>
        <a:p>
          <a:endParaRPr lang="en-IN"/>
        </a:p>
      </dgm:t>
    </dgm:pt>
    <dgm:pt modelId="{FF87877A-2444-4ADD-A04E-9A48C5443A82}" type="sibTrans" cxnId="{710B5CAD-56DD-4B93-A756-3DC2502F5257}">
      <dgm:prSet/>
      <dgm:spPr/>
      <dgm:t>
        <a:bodyPr/>
        <a:lstStyle/>
        <a:p>
          <a:endParaRPr lang="en-IN"/>
        </a:p>
      </dgm:t>
    </dgm:pt>
    <dgm:pt modelId="{60A80905-D2AA-42EC-B8E3-928F8B850666}">
      <dgm:prSet/>
      <dgm:spPr/>
      <dgm:t>
        <a:bodyPr/>
        <a:lstStyle/>
        <a:p>
          <a:r>
            <a:rPr lang="en-US" dirty="0"/>
            <a:t>Update year for week 53 to 2015, despite it being 2016 in other datasets.</a:t>
          </a:r>
          <a:endParaRPr lang="en-IN" dirty="0"/>
        </a:p>
      </dgm:t>
    </dgm:pt>
    <dgm:pt modelId="{9CD1F95A-E53A-4E4B-8B14-9F9D96E7DAC3}" type="parTrans" cxnId="{C1EC6222-C813-4686-B89E-7875B3264993}">
      <dgm:prSet/>
      <dgm:spPr/>
      <dgm:t>
        <a:bodyPr/>
        <a:lstStyle/>
        <a:p>
          <a:endParaRPr lang="en-IN"/>
        </a:p>
      </dgm:t>
    </dgm:pt>
    <dgm:pt modelId="{49D24555-6231-4BC8-AA63-247C1F189E50}" type="sibTrans" cxnId="{C1EC6222-C813-4686-B89E-7875B3264993}">
      <dgm:prSet/>
      <dgm:spPr/>
      <dgm:t>
        <a:bodyPr/>
        <a:lstStyle/>
        <a:p>
          <a:endParaRPr lang="en-IN"/>
        </a:p>
      </dgm:t>
    </dgm:pt>
    <dgm:pt modelId="{040C8B74-1EEB-417B-BAD3-2E14C8EC25C4}">
      <dgm:prSet/>
      <dgm:spPr/>
      <dgm:t>
        <a:bodyPr/>
        <a:lstStyle/>
        <a:p>
          <a:r>
            <a:rPr lang="en-US"/>
            <a:t>Drop columns with single value or all different values.</a:t>
          </a:r>
          <a:endParaRPr lang="en-IN"/>
        </a:p>
      </dgm:t>
    </dgm:pt>
    <dgm:pt modelId="{319DFA3B-90D4-455C-8621-F9E92A747B91}" type="parTrans" cxnId="{03547B06-64BD-4F92-99FA-9A067A7CCFAD}">
      <dgm:prSet/>
      <dgm:spPr/>
      <dgm:t>
        <a:bodyPr/>
        <a:lstStyle/>
        <a:p>
          <a:endParaRPr lang="en-IN"/>
        </a:p>
      </dgm:t>
    </dgm:pt>
    <dgm:pt modelId="{33595598-1B35-4CC8-B05B-0CDD263A1923}" type="sibTrans" cxnId="{03547B06-64BD-4F92-99FA-9A067A7CCFAD}">
      <dgm:prSet/>
      <dgm:spPr/>
      <dgm:t>
        <a:bodyPr/>
        <a:lstStyle/>
        <a:p>
          <a:endParaRPr lang="en-IN"/>
        </a:p>
      </dgm:t>
    </dgm:pt>
    <dgm:pt modelId="{40F6CD09-2D97-4632-8C46-7D6CB9EFC4D2}">
      <dgm:prSet/>
      <dgm:spPr/>
      <dgm:t>
        <a:bodyPr/>
        <a:lstStyle/>
        <a:p>
          <a:r>
            <a:rPr lang="en-US" dirty="0"/>
            <a:t>Create a feature: GMV divided by units to get the list price.</a:t>
          </a:r>
          <a:endParaRPr lang="en-IN" dirty="0"/>
        </a:p>
      </dgm:t>
    </dgm:pt>
    <dgm:pt modelId="{35F16C01-EC3E-488A-B284-7CFED55C7779}" type="parTrans" cxnId="{2D6A50C7-8B82-4805-9E75-6F1BC9F49698}">
      <dgm:prSet/>
      <dgm:spPr/>
      <dgm:t>
        <a:bodyPr/>
        <a:lstStyle/>
        <a:p>
          <a:endParaRPr lang="en-IN"/>
        </a:p>
      </dgm:t>
    </dgm:pt>
    <dgm:pt modelId="{8D90CAAB-9E0C-4DF1-951C-F09AA1E6792D}" type="sibTrans" cxnId="{2D6A50C7-8B82-4805-9E75-6F1BC9F49698}">
      <dgm:prSet/>
      <dgm:spPr/>
      <dgm:t>
        <a:bodyPr/>
        <a:lstStyle/>
        <a:p>
          <a:endParaRPr lang="en-IN"/>
        </a:p>
      </dgm:t>
    </dgm:pt>
    <dgm:pt modelId="{9502C282-834C-4C17-BB2A-1E51AF26BB88}">
      <dgm:prSet/>
      <dgm:spPr/>
      <dgm:t>
        <a:bodyPr/>
        <a:lstStyle/>
        <a:p>
          <a:r>
            <a:rPr lang="en-US"/>
            <a:t>Create Payday column: flag as 1 if near salary day (1st and 15th), else 0.</a:t>
          </a:r>
          <a:endParaRPr lang="en-IN"/>
        </a:p>
      </dgm:t>
    </dgm:pt>
    <dgm:pt modelId="{A7602AD5-8B7F-46DE-B654-913875C06C3B}" type="parTrans" cxnId="{7684DAF3-C533-4A58-B76F-EDFFFF3517DB}">
      <dgm:prSet/>
      <dgm:spPr/>
      <dgm:t>
        <a:bodyPr/>
        <a:lstStyle/>
        <a:p>
          <a:endParaRPr lang="en-IN"/>
        </a:p>
      </dgm:t>
    </dgm:pt>
    <dgm:pt modelId="{F39F0492-0BAC-43F1-8B12-388663656B40}" type="sibTrans" cxnId="{7684DAF3-C533-4A58-B76F-EDFFFF3517DB}">
      <dgm:prSet/>
      <dgm:spPr/>
      <dgm:t>
        <a:bodyPr/>
        <a:lstStyle/>
        <a:p>
          <a:endParaRPr lang="en-IN"/>
        </a:p>
      </dgm:t>
    </dgm:pt>
    <dgm:pt modelId="{28175D89-E220-4AC4-80C2-7D99C6C70751}">
      <dgm:prSet/>
      <dgm:spPr/>
      <dgm:t>
        <a:bodyPr/>
        <a:lstStyle/>
        <a:p>
          <a:r>
            <a:rPr lang="en-US"/>
            <a:t>Create holiday_flag: flag as 1 if holiday or occasion in Ontario, else 0.</a:t>
          </a:r>
          <a:endParaRPr lang="en-IN"/>
        </a:p>
      </dgm:t>
    </dgm:pt>
    <dgm:pt modelId="{C1579BDB-DD92-4872-8BE6-6E9B401210E3}" type="parTrans" cxnId="{0F4E5B3D-3218-49E9-9EC1-5E1552EAC95D}">
      <dgm:prSet/>
      <dgm:spPr/>
      <dgm:t>
        <a:bodyPr/>
        <a:lstStyle/>
        <a:p>
          <a:endParaRPr lang="en-IN"/>
        </a:p>
      </dgm:t>
    </dgm:pt>
    <dgm:pt modelId="{EADD2434-7048-4B67-B8CD-DF3C947248CE}" type="sibTrans" cxnId="{0F4E5B3D-3218-49E9-9EC1-5E1552EAC95D}">
      <dgm:prSet/>
      <dgm:spPr/>
      <dgm:t>
        <a:bodyPr/>
        <a:lstStyle/>
        <a:p>
          <a:endParaRPr lang="en-IN"/>
        </a:p>
      </dgm:t>
    </dgm:pt>
    <dgm:pt modelId="{D12FD34D-62C8-4BE1-B066-00F0B3E82A51}">
      <dgm:prSet/>
      <dgm:spPr/>
      <dgm:t>
        <a:bodyPr/>
        <a:lstStyle/>
        <a:p>
          <a:r>
            <a:rPr lang="en-US"/>
            <a:t>Create Product Type column: flag as Premium_product if GMV &gt; 80%, else mass_market.</a:t>
          </a:r>
          <a:endParaRPr lang="en-IN"/>
        </a:p>
      </dgm:t>
    </dgm:pt>
    <dgm:pt modelId="{6998E207-F1B9-4DF6-BCB1-C7FA273A2F04}" type="parTrans" cxnId="{3F98B3E4-FBA5-47C7-939D-926E2DEACE2D}">
      <dgm:prSet/>
      <dgm:spPr/>
      <dgm:t>
        <a:bodyPr/>
        <a:lstStyle/>
        <a:p>
          <a:endParaRPr lang="en-IN"/>
        </a:p>
      </dgm:t>
    </dgm:pt>
    <dgm:pt modelId="{F8B563FE-322D-4990-9020-42545233A018}" type="sibTrans" cxnId="{3F98B3E4-FBA5-47C7-939D-926E2DEACE2D}">
      <dgm:prSet/>
      <dgm:spPr/>
      <dgm:t>
        <a:bodyPr/>
        <a:lstStyle/>
        <a:p>
          <a:endParaRPr lang="en-IN"/>
        </a:p>
      </dgm:t>
    </dgm:pt>
    <dgm:pt modelId="{397DBF92-4E41-4361-BA8A-F81BE5817207}">
      <dgm:prSet/>
      <dgm:spPr/>
      <dgm:t>
        <a:bodyPr/>
        <a:lstStyle/>
        <a:p>
          <a:r>
            <a:rPr lang="en-US"/>
            <a:t>Create dummy variables for order_payment_type.</a:t>
          </a:r>
          <a:endParaRPr lang="en-IN"/>
        </a:p>
      </dgm:t>
    </dgm:pt>
    <dgm:pt modelId="{31FB3ADF-8673-4EDF-B290-3B5E289EEE94}" type="parTrans" cxnId="{925C0E73-C86F-4610-8A83-BAE67AE42E17}">
      <dgm:prSet/>
      <dgm:spPr/>
      <dgm:t>
        <a:bodyPr/>
        <a:lstStyle/>
        <a:p>
          <a:endParaRPr lang="en-IN"/>
        </a:p>
      </dgm:t>
    </dgm:pt>
    <dgm:pt modelId="{B503EDF6-C863-4C51-9E52-6257E6176DD5}" type="sibTrans" cxnId="{925C0E73-C86F-4610-8A83-BAE67AE42E17}">
      <dgm:prSet/>
      <dgm:spPr/>
      <dgm:t>
        <a:bodyPr/>
        <a:lstStyle/>
        <a:p>
          <a:endParaRPr lang="en-IN"/>
        </a:p>
      </dgm:t>
    </dgm:pt>
    <dgm:pt modelId="{6E6FE439-3037-4555-A80A-599FC783AC9A}" type="pres">
      <dgm:prSet presAssocID="{39483697-63C3-4817-89FE-DDBAB6A4743C}" presName="linear" presStyleCnt="0">
        <dgm:presLayoutVars>
          <dgm:animLvl val="lvl"/>
          <dgm:resizeHandles val="exact"/>
        </dgm:presLayoutVars>
      </dgm:prSet>
      <dgm:spPr/>
    </dgm:pt>
    <dgm:pt modelId="{D45E9B64-332F-4DF6-971B-859B98157BAB}" type="pres">
      <dgm:prSet presAssocID="{CE15A33A-5D4F-4B41-9CBE-2156473EE435}" presName="parentText" presStyleLbl="node1" presStyleIdx="0" presStyleCnt="8">
        <dgm:presLayoutVars>
          <dgm:chMax val="0"/>
          <dgm:bulletEnabled val="1"/>
        </dgm:presLayoutVars>
      </dgm:prSet>
      <dgm:spPr/>
    </dgm:pt>
    <dgm:pt modelId="{AB844B4F-FBD8-4999-BC91-51473EC30B32}" type="pres">
      <dgm:prSet presAssocID="{FF87877A-2444-4ADD-A04E-9A48C5443A82}" presName="spacer" presStyleCnt="0"/>
      <dgm:spPr/>
    </dgm:pt>
    <dgm:pt modelId="{393036A8-C5BD-48C0-993D-531DF71FE874}" type="pres">
      <dgm:prSet presAssocID="{60A80905-D2AA-42EC-B8E3-928F8B850666}" presName="parentText" presStyleLbl="node1" presStyleIdx="1" presStyleCnt="8">
        <dgm:presLayoutVars>
          <dgm:chMax val="0"/>
          <dgm:bulletEnabled val="1"/>
        </dgm:presLayoutVars>
      </dgm:prSet>
      <dgm:spPr/>
    </dgm:pt>
    <dgm:pt modelId="{95D1581F-5353-4545-906C-C292027E3D06}" type="pres">
      <dgm:prSet presAssocID="{49D24555-6231-4BC8-AA63-247C1F189E50}" presName="spacer" presStyleCnt="0"/>
      <dgm:spPr/>
    </dgm:pt>
    <dgm:pt modelId="{422AE9E5-4B68-4E39-83E7-AA81C56A69DA}" type="pres">
      <dgm:prSet presAssocID="{040C8B74-1EEB-417B-BAD3-2E14C8EC25C4}" presName="parentText" presStyleLbl="node1" presStyleIdx="2" presStyleCnt="8">
        <dgm:presLayoutVars>
          <dgm:chMax val="0"/>
          <dgm:bulletEnabled val="1"/>
        </dgm:presLayoutVars>
      </dgm:prSet>
      <dgm:spPr/>
    </dgm:pt>
    <dgm:pt modelId="{17D742C2-ACD7-449E-BA44-78B70267E327}" type="pres">
      <dgm:prSet presAssocID="{33595598-1B35-4CC8-B05B-0CDD263A1923}" presName="spacer" presStyleCnt="0"/>
      <dgm:spPr/>
    </dgm:pt>
    <dgm:pt modelId="{35CAEC16-F960-4552-8ED7-ACFE6D7E5064}" type="pres">
      <dgm:prSet presAssocID="{40F6CD09-2D97-4632-8C46-7D6CB9EFC4D2}" presName="parentText" presStyleLbl="node1" presStyleIdx="3" presStyleCnt="8">
        <dgm:presLayoutVars>
          <dgm:chMax val="0"/>
          <dgm:bulletEnabled val="1"/>
        </dgm:presLayoutVars>
      </dgm:prSet>
      <dgm:spPr/>
    </dgm:pt>
    <dgm:pt modelId="{8D53DD64-DD03-4ED5-8875-A94744B41C79}" type="pres">
      <dgm:prSet presAssocID="{8D90CAAB-9E0C-4DF1-951C-F09AA1E6792D}" presName="spacer" presStyleCnt="0"/>
      <dgm:spPr/>
    </dgm:pt>
    <dgm:pt modelId="{099BD463-53CF-42FE-9C90-04C068354493}" type="pres">
      <dgm:prSet presAssocID="{9502C282-834C-4C17-BB2A-1E51AF26BB88}" presName="parentText" presStyleLbl="node1" presStyleIdx="4" presStyleCnt="8">
        <dgm:presLayoutVars>
          <dgm:chMax val="0"/>
          <dgm:bulletEnabled val="1"/>
        </dgm:presLayoutVars>
      </dgm:prSet>
      <dgm:spPr/>
    </dgm:pt>
    <dgm:pt modelId="{D47B0705-C3C1-4B79-9BA5-91E1497421E2}" type="pres">
      <dgm:prSet presAssocID="{F39F0492-0BAC-43F1-8B12-388663656B40}" presName="spacer" presStyleCnt="0"/>
      <dgm:spPr/>
    </dgm:pt>
    <dgm:pt modelId="{3D58A1CC-484E-458D-A106-55E168DE38FB}" type="pres">
      <dgm:prSet presAssocID="{28175D89-E220-4AC4-80C2-7D99C6C70751}" presName="parentText" presStyleLbl="node1" presStyleIdx="5" presStyleCnt="8">
        <dgm:presLayoutVars>
          <dgm:chMax val="0"/>
          <dgm:bulletEnabled val="1"/>
        </dgm:presLayoutVars>
      </dgm:prSet>
      <dgm:spPr/>
    </dgm:pt>
    <dgm:pt modelId="{5F11BC0E-7D1E-42BF-80E3-9BFCFBD15A9D}" type="pres">
      <dgm:prSet presAssocID="{EADD2434-7048-4B67-B8CD-DF3C947248CE}" presName="spacer" presStyleCnt="0"/>
      <dgm:spPr/>
    </dgm:pt>
    <dgm:pt modelId="{BAFCB2A3-0DF4-4C7D-9760-05D82557FE48}" type="pres">
      <dgm:prSet presAssocID="{D12FD34D-62C8-4BE1-B066-00F0B3E82A51}" presName="parentText" presStyleLbl="node1" presStyleIdx="6" presStyleCnt="8">
        <dgm:presLayoutVars>
          <dgm:chMax val="0"/>
          <dgm:bulletEnabled val="1"/>
        </dgm:presLayoutVars>
      </dgm:prSet>
      <dgm:spPr/>
    </dgm:pt>
    <dgm:pt modelId="{7EDEC009-289B-418D-9221-AFDE8E8A25B4}" type="pres">
      <dgm:prSet presAssocID="{F8B563FE-322D-4990-9020-42545233A018}" presName="spacer" presStyleCnt="0"/>
      <dgm:spPr/>
    </dgm:pt>
    <dgm:pt modelId="{CA8CF330-0FBE-48B8-8D94-6D195BBDD2CB}" type="pres">
      <dgm:prSet presAssocID="{397DBF92-4E41-4361-BA8A-F81BE5817207}" presName="parentText" presStyleLbl="node1" presStyleIdx="7" presStyleCnt="8">
        <dgm:presLayoutVars>
          <dgm:chMax val="0"/>
          <dgm:bulletEnabled val="1"/>
        </dgm:presLayoutVars>
      </dgm:prSet>
      <dgm:spPr/>
    </dgm:pt>
  </dgm:ptLst>
  <dgm:cxnLst>
    <dgm:cxn modelId="{BFCE0B02-4129-4458-BB3B-8E9D0BDEAE38}" type="presOf" srcId="{40F6CD09-2D97-4632-8C46-7D6CB9EFC4D2}" destId="{35CAEC16-F960-4552-8ED7-ACFE6D7E5064}" srcOrd="0" destOrd="0" presId="urn:microsoft.com/office/officeart/2005/8/layout/vList2"/>
    <dgm:cxn modelId="{6FD19504-BB98-4366-A1FB-B731D663F403}" type="presOf" srcId="{39483697-63C3-4817-89FE-DDBAB6A4743C}" destId="{6E6FE439-3037-4555-A80A-599FC783AC9A}" srcOrd="0" destOrd="0" presId="urn:microsoft.com/office/officeart/2005/8/layout/vList2"/>
    <dgm:cxn modelId="{03547B06-64BD-4F92-99FA-9A067A7CCFAD}" srcId="{39483697-63C3-4817-89FE-DDBAB6A4743C}" destId="{040C8B74-1EEB-417B-BAD3-2E14C8EC25C4}" srcOrd="2" destOrd="0" parTransId="{319DFA3B-90D4-455C-8621-F9E92A747B91}" sibTransId="{33595598-1B35-4CC8-B05B-0CDD263A1923}"/>
    <dgm:cxn modelId="{C1EC6222-C813-4686-B89E-7875B3264993}" srcId="{39483697-63C3-4817-89FE-DDBAB6A4743C}" destId="{60A80905-D2AA-42EC-B8E3-928F8B850666}" srcOrd="1" destOrd="0" parTransId="{9CD1F95A-E53A-4E4B-8B14-9F9D96E7DAC3}" sibTransId="{49D24555-6231-4BC8-AA63-247C1F189E50}"/>
    <dgm:cxn modelId="{0F4E5B3D-3218-49E9-9EC1-5E1552EAC95D}" srcId="{39483697-63C3-4817-89FE-DDBAB6A4743C}" destId="{28175D89-E220-4AC4-80C2-7D99C6C70751}" srcOrd="5" destOrd="0" parTransId="{C1579BDB-DD92-4872-8BE6-6E9B401210E3}" sibTransId="{EADD2434-7048-4B67-B8CD-DF3C947248CE}"/>
    <dgm:cxn modelId="{A2A30F48-088B-4934-85B2-DA0110E893BB}" type="presOf" srcId="{9502C282-834C-4C17-BB2A-1E51AF26BB88}" destId="{099BD463-53CF-42FE-9C90-04C068354493}" srcOrd="0" destOrd="0" presId="urn:microsoft.com/office/officeart/2005/8/layout/vList2"/>
    <dgm:cxn modelId="{925C0E73-C86F-4610-8A83-BAE67AE42E17}" srcId="{39483697-63C3-4817-89FE-DDBAB6A4743C}" destId="{397DBF92-4E41-4361-BA8A-F81BE5817207}" srcOrd="7" destOrd="0" parTransId="{31FB3ADF-8673-4EDF-B290-3B5E289EEE94}" sibTransId="{B503EDF6-C863-4C51-9E52-6257E6176DD5}"/>
    <dgm:cxn modelId="{6D9AB477-83A6-4FCC-BC9B-EA721DC2CCBD}" type="presOf" srcId="{397DBF92-4E41-4361-BA8A-F81BE5817207}" destId="{CA8CF330-0FBE-48B8-8D94-6D195BBDD2CB}" srcOrd="0" destOrd="0" presId="urn:microsoft.com/office/officeart/2005/8/layout/vList2"/>
    <dgm:cxn modelId="{F82C229B-359A-421D-985C-7DA6901A21B3}" type="presOf" srcId="{60A80905-D2AA-42EC-B8E3-928F8B850666}" destId="{393036A8-C5BD-48C0-993D-531DF71FE874}" srcOrd="0" destOrd="0" presId="urn:microsoft.com/office/officeart/2005/8/layout/vList2"/>
    <dgm:cxn modelId="{CC678CA3-4556-44DC-BDF0-83A6612E76D1}" type="presOf" srcId="{28175D89-E220-4AC4-80C2-7D99C6C70751}" destId="{3D58A1CC-484E-458D-A106-55E168DE38FB}" srcOrd="0" destOrd="0" presId="urn:microsoft.com/office/officeart/2005/8/layout/vList2"/>
    <dgm:cxn modelId="{710B5CAD-56DD-4B93-A756-3DC2502F5257}" srcId="{39483697-63C3-4817-89FE-DDBAB6A4743C}" destId="{CE15A33A-5D4F-4B41-9CBE-2156473EE435}" srcOrd="0" destOrd="0" parTransId="{8C35ADF6-A5A6-472B-8086-C5D3E5569CD1}" sibTransId="{FF87877A-2444-4ADD-A04E-9A48C5443A82}"/>
    <dgm:cxn modelId="{839E36B7-FC6F-4304-B9A2-CDD0E34FC853}" type="presOf" srcId="{CE15A33A-5D4F-4B41-9CBE-2156473EE435}" destId="{D45E9B64-332F-4DF6-971B-859B98157BAB}" srcOrd="0" destOrd="0" presId="urn:microsoft.com/office/officeart/2005/8/layout/vList2"/>
    <dgm:cxn modelId="{2D6A50C7-8B82-4805-9E75-6F1BC9F49698}" srcId="{39483697-63C3-4817-89FE-DDBAB6A4743C}" destId="{40F6CD09-2D97-4632-8C46-7D6CB9EFC4D2}" srcOrd="3" destOrd="0" parTransId="{35F16C01-EC3E-488A-B284-7CFED55C7779}" sibTransId="{8D90CAAB-9E0C-4DF1-951C-F09AA1E6792D}"/>
    <dgm:cxn modelId="{DA241FD7-BF75-4030-8CB9-CF6AED63487A}" type="presOf" srcId="{D12FD34D-62C8-4BE1-B066-00F0B3E82A51}" destId="{BAFCB2A3-0DF4-4C7D-9760-05D82557FE48}" srcOrd="0" destOrd="0" presId="urn:microsoft.com/office/officeart/2005/8/layout/vList2"/>
    <dgm:cxn modelId="{B35FB6DD-F841-41D2-A974-4CA337B26062}" type="presOf" srcId="{040C8B74-1EEB-417B-BAD3-2E14C8EC25C4}" destId="{422AE9E5-4B68-4E39-83E7-AA81C56A69DA}" srcOrd="0" destOrd="0" presId="urn:microsoft.com/office/officeart/2005/8/layout/vList2"/>
    <dgm:cxn modelId="{3F98B3E4-FBA5-47C7-939D-926E2DEACE2D}" srcId="{39483697-63C3-4817-89FE-DDBAB6A4743C}" destId="{D12FD34D-62C8-4BE1-B066-00F0B3E82A51}" srcOrd="6" destOrd="0" parTransId="{6998E207-F1B9-4DF6-BCB1-C7FA273A2F04}" sibTransId="{F8B563FE-322D-4990-9020-42545233A018}"/>
    <dgm:cxn modelId="{7684DAF3-C533-4A58-B76F-EDFFFF3517DB}" srcId="{39483697-63C3-4817-89FE-DDBAB6A4743C}" destId="{9502C282-834C-4C17-BB2A-1E51AF26BB88}" srcOrd="4" destOrd="0" parTransId="{A7602AD5-8B7F-46DE-B654-913875C06C3B}" sibTransId="{F39F0492-0BAC-43F1-8B12-388663656B40}"/>
    <dgm:cxn modelId="{9ACCAD49-1AF6-4056-A14C-930E4C95E244}" type="presParOf" srcId="{6E6FE439-3037-4555-A80A-599FC783AC9A}" destId="{D45E9B64-332F-4DF6-971B-859B98157BAB}" srcOrd="0" destOrd="0" presId="urn:microsoft.com/office/officeart/2005/8/layout/vList2"/>
    <dgm:cxn modelId="{8FE6EE86-A38F-4E81-B01E-EC3D9768DBC8}" type="presParOf" srcId="{6E6FE439-3037-4555-A80A-599FC783AC9A}" destId="{AB844B4F-FBD8-4999-BC91-51473EC30B32}" srcOrd="1" destOrd="0" presId="urn:microsoft.com/office/officeart/2005/8/layout/vList2"/>
    <dgm:cxn modelId="{FEE35ED8-2809-49FA-A91E-3C516EB804F9}" type="presParOf" srcId="{6E6FE439-3037-4555-A80A-599FC783AC9A}" destId="{393036A8-C5BD-48C0-993D-531DF71FE874}" srcOrd="2" destOrd="0" presId="urn:microsoft.com/office/officeart/2005/8/layout/vList2"/>
    <dgm:cxn modelId="{585D1469-5FEF-4A9F-8E11-08A8FC218684}" type="presParOf" srcId="{6E6FE439-3037-4555-A80A-599FC783AC9A}" destId="{95D1581F-5353-4545-906C-C292027E3D06}" srcOrd="3" destOrd="0" presId="urn:microsoft.com/office/officeart/2005/8/layout/vList2"/>
    <dgm:cxn modelId="{13CA9D5C-5824-4C75-ABB8-DDBF1E498867}" type="presParOf" srcId="{6E6FE439-3037-4555-A80A-599FC783AC9A}" destId="{422AE9E5-4B68-4E39-83E7-AA81C56A69DA}" srcOrd="4" destOrd="0" presId="urn:microsoft.com/office/officeart/2005/8/layout/vList2"/>
    <dgm:cxn modelId="{E1CE7835-1430-4A53-A03B-7C8F6EF9B0D8}" type="presParOf" srcId="{6E6FE439-3037-4555-A80A-599FC783AC9A}" destId="{17D742C2-ACD7-449E-BA44-78B70267E327}" srcOrd="5" destOrd="0" presId="urn:microsoft.com/office/officeart/2005/8/layout/vList2"/>
    <dgm:cxn modelId="{AC9FB5D0-0828-4654-A871-E1147DCEC383}" type="presParOf" srcId="{6E6FE439-3037-4555-A80A-599FC783AC9A}" destId="{35CAEC16-F960-4552-8ED7-ACFE6D7E5064}" srcOrd="6" destOrd="0" presId="urn:microsoft.com/office/officeart/2005/8/layout/vList2"/>
    <dgm:cxn modelId="{072C19AA-FACE-4FAF-8141-FE85BC3EC4E4}" type="presParOf" srcId="{6E6FE439-3037-4555-A80A-599FC783AC9A}" destId="{8D53DD64-DD03-4ED5-8875-A94744B41C79}" srcOrd="7" destOrd="0" presId="urn:microsoft.com/office/officeart/2005/8/layout/vList2"/>
    <dgm:cxn modelId="{D35C0849-1BE7-44E1-B5F9-B3C88972854A}" type="presParOf" srcId="{6E6FE439-3037-4555-A80A-599FC783AC9A}" destId="{099BD463-53CF-42FE-9C90-04C068354493}" srcOrd="8" destOrd="0" presId="urn:microsoft.com/office/officeart/2005/8/layout/vList2"/>
    <dgm:cxn modelId="{74092702-3DF7-42EF-BFC8-2A915AA0E142}" type="presParOf" srcId="{6E6FE439-3037-4555-A80A-599FC783AC9A}" destId="{D47B0705-C3C1-4B79-9BA5-91E1497421E2}" srcOrd="9" destOrd="0" presId="urn:microsoft.com/office/officeart/2005/8/layout/vList2"/>
    <dgm:cxn modelId="{BA18871C-88E6-4A8A-87D7-05BFC0B19490}" type="presParOf" srcId="{6E6FE439-3037-4555-A80A-599FC783AC9A}" destId="{3D58A1CC-484E-458D-A106-55E168DE38FB}" srcOrd="10" destOrd="0" presId="urn:microsoft.com/office/officeart/2005/8/layout/vList2"/>
    <dgm:cxn modelId="{2C338856-04B9-4C8E-8ADA-FDBB4430F76A}" type="presParOf" srcId="{6E6FE439-3037-4555-A80A-599FC783AC9A}" destId="{5F11BC0E-7D1E-42BF-80E3-9BFCFBD15A9D}" srcOrd="11" destOrd="0" presId="urn:microsoft.com/office/officeart/2005/8/layout/vList2"/>
    <dgm:cxn modelId="{C473ABB2-F962-4383-AF7F-7ECCD5C777EF}" type="presParOf" srcId="{6E6FE439-3037-4555-A80A-599FC783AC9A}" destId="{BAFCB2A3-0DF4-4C7D-9760-05D82557FE48}" srcOrd="12" destOrd="0" presId="urn:microsoft.com/office/officeart/2005/8/layout/vList2"/>
    <dgm:cxn modelId="{837665EB-5BB0-4BDB-921C-514A99714DA3}" type="presParOf" srcId="{6E6FE439-3037-4555-A80A-599FC783AC9A}" destId="{7EDEC009-289B-418D-9221-AFDE8E8A25B4}" srcOrd="13" destOrd="0" presId="urn:microsoft.com/office/officeart/2005/8/layout/vList2"/>
    <dgm:cxn modelId="{33E86BDF-0721-4A0D-99A3-9793D7F6AC33}" type="presParOf" srcId="{6E6FE439-3037-4555-A80A-599FC783AC9A}" destId="{CA8CF330-0FBE-48B8-8D94-6D195BBDD2C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CF7131-3B9E-41EA-B594-76D257DE1082}" type="doc">
      <dgm:prSet loTypeId="urn:microsoft.com/office/officeart/2016/7/layout/RepeatingBendingProcessNew" loCatId="process" qsTypeId="urn:microsoft.com/office/officeart/2005/8/quickstyle/simple5" qsCatId="simple" csTypeId="urn:microsoft.com/office/officeart/2005/8/colors/colorful4" csCatId="colorful" phldr="1"/>
      <dgm:spPr/>
      <dgm:t>
        <a:bodyPr/>
        <a:lstStyle/>
        <a:p>
          <a:endParaRPr lang="en-US"/>
        </a:p>
      </dgm:t>
    </dgm:pt>
    <dgm:pt modelId="{12B54256-A33E-4836-A63B-08DB438B9F6E}">
      <dgm:prSet custT="1"/>
      <dgm:spPr/>
      <dgm:t>
        <a:bodyPr/>
        <a:lstStyle/>
        <a:p>
          <a:pPr algn="l"/>
          <a:r>
            <a:rPr lang="en-US" sz="1800" dirty="0"/>
            <a:t>Filter data from July 2015 to June 2016.</a:t>
          </a:r>
        </a:p>
      </dgm:t>
    </dgm:pt>
    <dgm:pt modelId="{3B35FAB4-C9AA-42CF-9079-4A3AC0027823}" type="parTrans" cxnId="{8B6BB9D2-CF36-49B1-BC76-1D4CBA9A7575}">
      <dgm:prSet/>
      <dgm:spPr/>
      <dgm:t>
        <a:bodyPr/>
        <a:lstStyle/>
        <a:p>
          <a:endParaRPr lang="en-US"/>
        </a:p>
      </dgm:t>
    </dgm:pt>
    <dgm:pt modelId="{22FC4935-B1E4-444D-8960-61EC86A6A2B4}" type="sibTrans" cxnId="{8B6BB9D2-CF36-49B1-BC76-1D4CBA9A7575}">
      <dgm:prSet/>
      <dgm:spPr/>
      <dgm:t>
        <a:bodyPr/>
        <a:lstStyle/>
        <a:p>
          <a:endParaRPr lang="en-US"/>
        </a:p>
      </dgm:t>
    </dgm:pt>
    <dgm:pt modelId="{BA1475FF-CB18-4774-AF88-84517B1043A6}">
      <dgm:prSet custT="1"/>
      <dgm:spPr/>
      <dgm:t>
        <a:bodyPr/>
        <a:lstStyle/>
        <a:p>
          <a:pPr algn="l"/>
          <a:r>
            <a:rPr lang="en-US" sz="1800" dirty="0"/>
            <a:t>Calculate marketing spend by GMV%.</a:t>
          </a:r>
        </a:p>
      </dgm:t>
    </dgm:pt>
    <dgm:pt modelId="{4A634835-A513-4D08-9770-A3CCDCB60767}" type="parTrans" cxnId="{C8D68E79-28E4-499C-8B0F-21C4F02FE746}">
      <dgm:prSet/>
      <dgm:spPr/>
      <dgm:t>
        <a:bodyPr/>
        <a:lstStyle/>
        <a:p>
          <a:endParaRPr lang="en-US"/>
        </a:p>
      </dgm:t>
    </dgm:pt>
    <dgm:pt modelId="{E7FB79A2-1F5D-4123-8DE6-4DFF3212A4B3}" type="sibTrans" cxnId="{C8D68E79-28E4-499C-8B0F-21C4F02FE746}">
      <dgm:prSet/>
      <dgm:spPr/>
      <dgm:t>
        <a:bodyPr/>
        <a:lstStyle/>
        <a:p>
          <a:endParaRPr lang="en-US"/>
        </a:p>
      </dgm:t>
    </dgm:pt>
    <dgm:pt modelId="{95B0409C-9E02-41C1-8298-565ADE62A0F7}">
      <dgm:prSet custT="1"/>
      <dgm:spPr/>
      <dgm:t>
        <a:bodyPr/>
        <a:lstStyle/>
        <a:p>
          <a:pPr algn="l"/>
          <a:r>
            <a:rPr lang="en-US" sz="1800" dirty="0"/>
            <a:t>Read product list from “Media data and other information” file.</a:t>
          </a:r>
        </a:p>
      </dgm:t>
    </dgm:pt>
    <dgm:pt modelId="{E9B00418-153A-49AC-9951-8B469F921EA2}" type="parTrans" cxnId="{DE63D46D-722D-4E1D-8892-531A56FC5AC8}">
      <dgm:prSet/>
      <dgm:spPr/>
      <dgm:t>
        <a:bodyPr/>
        <a:lstStyle/>
        <a:p>
          <a:endParaRPr lang="en-US"/>
        </a:p>
      </dgm:t>
    </dgm:pt>
    <dgm:pt modelId="{C107E47B-3E42-4621-AF9B-89FFA5557888}" type="sibTrans" cxnId="{DE63D46D-722D-4E1D-8892-531A56FC5AC8}">
      <dgm:prSet/>
      <dgm:spPr/>
      <dgm:t>
        <a:bodyPr/>
        <a:lstStyle/>
        <a:p>
          <a:endParaRPr lang="en-US"/>
        </a:p>
      </dgm:t>
    </dgm:pt>
    <dgm:pt modelId="{AE67D435-10E2-4141-A10B-87D908287160}">
      <dgm:prSet custT="1"/>
      <dgm:spPr/>
      <dgm:t>
        <a:bodyPr/>
        <a:lstStyle/>
        <a:p>
          <a:pPr algn="l"/>
          <a:r>
            <a:rPr lang="en-US" sz="1800" dirty="0"/>
            <a:t>Create special sales: 0 for Nulls, 1 for event dates.</a:t>
          </a:r>
        </a:p>
      </dgm:t>
    </dgm:pt>
    <dgm:pt modelId="{85D12B20-CBBA-4DF9-A7C1-34AC1B859F62}" type="parTrans" cxnId="{BA1A7B1A-F8A2-4A0C-9CD0-475ACEC73252}">
      <dgm:prSet/>
      <dgm:spPr/>
      <dgm:t>
        <a:bodyPr/>
        <a:lstStyle/>
        <a:p>
          <a:endParaRPr lang="en-US"/>
        </a:p>
      </dgm:t>
    </dgm:pt>
    <dgm:pt modelId="{B7CC5041-C096-4866-9E97-3E4D0060BEA8}" type="sibTrans" cxnId="{BA1A7B1A-F8A2-4A0C-9CD0-475ACEC73252}">
      <dgm:prSet/>
      <dgm:spPr/>
      <dgm:t>
        <a:bodyPr/>
        <a:lstStyle/>
        <a:p>
          <a:endParaRPr lang="en-US"/>
        </a:p>
      </dgm:t>
    </dgm:pt>
    <dgm:pt modelId="{6573A073-C903-40DA-A684-50E20DE1018F}">
      <dgm:prSet custT="1"/>
      <dgm:spPr/>
      <dgm:t>
        <a:bodyPr/>
        <a:lstStyle/>
        <a:p>
          <a:pPr algn="l"/>
          <a:r>
            <a:rPr lang="en-US" sz="1800" dirty="0"/>
            <a:t>Map months to number of weeks, count 52 weeks.</a:t>
          </a:r>
        </a:p>
      </dgm:t>
    </dgm:pt>
    <dgm:pt modelId="{79F7ED13-14FB-4E3D-B7C5-2197FE45FEFD}" type="parTrans" cxnId="{D8608D00-7481-437E-87E0-8F451210762E}">
      <dgm:prSet/>
      <dgm:spPr/>
      <dgm:t>
        <a:bodyPr/>
        <a:lstStyle/>
        <a:p>
          <a:endParaRPr lang="en-US"/>
        </a:p>
      </dgm:t>
    </dgm:pt>
    <dgm:pt modelId="{761C57F6-4A86-4E06-B451-4BF3B3D8C9E2}" type="sibTrans" cxnId="{D8608D00-7481-437E-87E0-8F451210762E}">
      <dgm:prSet/>
      <dgm:spPr/>
      <dgm:t>
        <a:bodyPr/>
        <a:lstStyle/>
        <a:p>
          <a:endParaRPr lang="en-US"/>
        </a:p>
      </dgm:t>
    </dgm:pt>
    <dgm:pt modelId="{2396B997-6C43-4278-8B1E-7872AE33396E}">
      <dgm:prSet custT="1"/>
      <dgm:spPr/>
      <dgm:t>
        <a:bodyPr/>
        <a:lstStyle/>
        <a:p>
          <a:pPr algn="l"/>
          <a:r>
            <a:rPr lang="en-US" sz="1500" dirty="0"/>
            <a:t>Calculate 8-weeks Exponential Moving Average for all advertising media channels.</a:t>
          </a:r>
        </a:p>
      </dgm:t>
    </dgm:pt>
    <dgm:pt modelId="{DDC15CCF-4FE2-4CFA-A503-D4C8ADCA9FA3}" type="parTrans" cxnId="{43B360BE-871F-4A94-9A0A-670B7338480F}">
      <dgm:prSet/>
      <dgm:spPr/>
      <dgm:t>
        <a:bodyPr/>
        <a:lstStyle/>
        <a:p>
          <a:endParaRPr lang="en-US"/>
        </a:p>
      </dgm:t>
    </dgm:pt>
    <dgm:pt modelId="{5BDD7132-A9CA-417C-972D-5A3FDD4F6C28}" type="sibTrans" cxnId="{43B360BE-871F-4A94-9A0A-670B7338480F}">
      <dgm:prSet/>
      <dgm:spPr/>
      <dgm:t>
        <a:bodyPr/>
        <a:lstStyle/>
        <a:p>
          <a:endParaRPr lang="en-US"/>
        </a:p>
      </dgm:t>
    </dgm:pt>
    <dgm:pt modelId="{877194A1-8645-4D30-A435-6582C7E617B0}">
      <dgm:prSet custT="1"/>
      <dgm:spPr/>
      <dgm:t>
        <a:bodyPr/>
        <a:lstStyle/>
        <a:p>
          <a:pPr algn="l"/>
          <a:r>
            <a:rPr lang="en-US" sz="1500" dirty="0"/>
            <a:t>Calculate 5-weeks and 3-weeks Simple Moving Average for advertising media channels, NPS, and </a:t>
          </a:r>
          <a:r>
            <a:rPr lang="en-US" sz="1500" dirty="0" err="1"/>
            <a:t>Stock_Index</a:t>
          </a:r>
          <a:r>
            <a:rPr lang="en-US" sz="1500" dirty="0"/>
            <a:t>.</a:t>
          </a:r>
        </a:p>
      </dgm:t>
    </dgm:pt>
    <dgm:pt modelId="{4770AB4A-E1FA-484A-9C84-41E55787E5DC}" type="parTrans" cxnId="{8125D633-4064-4700-A796-06ED4CD322A2}">
      <dgm:prSet/>
      <dgm:spPr/>
      <dgm:t>
        <a:bodyPr/>
        <a:lstStyle/>
        <a:p>
          <a:endParaRPr lang="en-US"/>
        </a:p>
      </dgm:t>
    </dgm:pt>
    <dgm:pt modelId="{1E312F25-B09A-45EA-A0C9-63D9458819AF}" type="sibTrans" cxnId="{8125D633-4064-4700-A796-06ED4CD322A2}">
      <dgm:prSet/>
      <dgm:spPr/>
      <dgm:t>
        <a:bodyPr/>
        <a:lstStyle/>
        <a:p>
          <a:endParaRPr lang="en-US"/>
        </a:p>
      </dgm:t>
    </dgm:pt>
    <dgm:pt modelId="{35D27F4A-2C3D-4123-94B5-FF1DFBB8E143}">
      <dgm:prSet custT="1"/>
      <dgm:spPr/>
      <dgm:t>
        <a:bodyPr/>
        <a:lstStyle/>
        <a:p>
          <a:pPr algn="l"/>
          <a:r>
            <a:rPr lang="en-US" sz="1500" dirty="0"/>
            <a:t>Create NPS (Net Promoter Score) and Stock Index as proxies for ‘voice of the customer’.</a:t>
          </a:r>
        </a:p>
      </dgm:t>
    </dgm:pt>
    <dgm:pt modelId="{B15FBCF6-0E98-4011-A6AF-72305463D7D2}" type="parTrans" cxnId="{F1482678-6030-4F08-8C6C-5E21A1D49F6C}">
      <dgm:prSet/>
      <dgm:spPr/>
      <dgm:t>
        <a:bodyPr/>
        <a:lstStyle/>
        <a:p>
          <a:endParaRPr lang="en-US"/>
        </a:p>
      </dgm:t>
    </dgm:pt>
    <dgm:pt modelId="{5971E544-4E6A-4EB4-990A-23DD090B9C7F}" type="sibTrans" cxnId="{F1482678-6030-4F08-8C6C-5E21A1D49F6C}">
      <dgm:prSet/>
      <dgm:spPr/>
      <dgm:t>
        <a:bodyPr/>
        <a:lstStyle/>
        <a:p>
          <a:endParaRPr lang="en-US"/>
        </a:p>
      </dgm:t>
    </dgm:pt>
    <dgm:pt modelId="{C5E8EB8A-6340-4969-9892-2BE237A9171A}" type="pres">
      <dgm:prSet presAssocID="{6CCF7131-3B9E-41EA-B594-76D257DE1082}" presName="Name0" presStyleCnt="0">
        <dgm:presLayoutVars>
          <dgm:dir/>
          <dgm:resizeHandles val="exact"/>
        </dgm:presLayoutVars>
      </dgm:prSet>
      <dgm:spPr/>
    </dgm:pt>
    <dgm:pt modelId="{6D5BA8C4-45CD-4D7E-B721-0EF4BA7CA134}" type="pres">
      <dgm:prSet presAssocID="{12B54256-A33E-4836-A63B-08DB438B9F6E}" presName="node" presStyleLbl="node1" presStyleIdx="0" presStyleCnt="8">
        <dgm:presLayoutVars>
          <dgm:bulletEnabled val="1"/>
        </dgm:presLayoutVars>
      </dgm:prSet>
      <dgm:spPr/>
    </dgm:pt>
    <dgm:pt modelId="{52F8FAD3-2E48-43DC-8332-8C5DF89D0200}" type="pres">
      <dgm:prSet presAssocID="{22FC4935-B1E4-444D-8960-61EC86A6A2B4}" presName="sibTrans" presStyleLbl="sibTrans1D1" presStyleIdx="0" presStyleCnt="7"/>
      <dgm:spPr/>
    </dgm:pt>
    <dgm:pt modelId="{1B4A9DCF-B659-4E68-B783-E5264C1B5474}" type="pres">
      <dgm:prSet presAssocID="{22FC4935-B1E4-444D-8960-61EC86A6A2B4}" presName="connectorText" presStyleLbl="sibTrans1D1" presStyleIdx="0" presStyleCnt="7"/>
      <dgm:spPr/>
    </dgm:pt>
    <dgm:pt modelId="{7BB4F026-E0B7-4B0A-9196-62D05B6AC213}" type="pres">
      <dgm:prSet presAssocID="{BA1475FF-CB18-4774-AF88-84517B1043A6}" presName="node" presStyleLbl="node1" presStyleIdx="1" presStyleCnt="8">
        <dgm:presLayoutVars>
          <dgm:bulletEnabled val="1"/>
        </dgm:presLayoutVars>
      </dgm:prSet>
      <dgm:spPr/>
    </dgm:pt>
    <dgm:pt modelId="{6FC37B33-24A6-448B-94A9-4F5CBDFC45C0}" type="pres">
      <dgm:prSet presAssocID="{E7FB79A2-1F5D-4123-8DE6-4DFF3212A4B3}" presName="sibTrans" presStyleLbl="sibTrans1D1" presStyleIdx="1" presStyleCnt="7"/>
      <dgm:spPr/>
    </dgm:pt>
    <dgm:pt modelId="{E963A7C4-F673-487A-A365-169B16AF0694}" type="pres">
      <dgm:prSet presAssocID="{E7FB79A2-1F5D-4123-8DE6-4DFF3212A4B3}" presName="connectorText" presStyleLbl="sibTrans1D1" presStyleIdx="1" presStyleCnt="7"/>
      <dgm:spPr/>
    </dgm:pt>
    <dgm:pt modelId="{8CCEFE0C-CC17-4D3B-A104-F6407F02C42A}" type="pres">
      <dgm:prSet presAssocID="{95B0409C-9E02-41C1-8298-565ADE62A0F7}" presName="node" presStyleLbl="node1" presStyleIdx="2" presStyleCnt="8">
        <dgm:presLayoutVars>
          <dgm:bulletEnabled val="1"/>
        </dgm:presLayoutVars>
      </dgm:prSet>
      <dgm:spPr/>
    </dgm:pt>
    <dgm:pt modelId="{E690E19E-F130-443C-B52D-3DF776CB7B55}" type="pres">
      <dgm:prSet presAssocID="{C107E47B-3E42-4621-AF9B-89FFA5557888}" presName="sibTrans" presStyleLbl="sibTrans1D1" presStyleIdx="2" presStyleCnt="7"/>
      <dgm:spPr/>
    </dgm:pt>
    <dgm:pt modelId="{555F9770-3807-4A93-953F-B3EDCB4B7702}" type="pres">
      <dgm:prSet presAssocID="{C107E47B-3E42-4621-AF9B-89FFA5557888}" presName="connectorText" presStyleLbl="sibTrans1D1" presStyleIdx="2" presStyleCnt="7"/>
      <dgm:spPr/>
    </dgm:pt>
    <dgm:pt modelId="{C698F0CD-50B7-4A31-A4D6-0E2FEEF63D59}" type="pres">
      <dgm:prSet presAssocID="{AE67D435-10E2-4141-A10B-87D908287160}" presName="node" presStyleLbl="node1" presStyleIdx="3" presStyleCnt="8">
        <dgm:presLayoutVars>
          <dgm:bulletEnabled val="1"/>
        </dgm:presLayoutVars>
      </dgm:prSet>
      <dgm:spPr/>
    </dgm:pt>
    <dgm:pt modelId="{91C2E571-27B7-421E-9C78-339C1683952A}" type="pres">
      <dgm:prSet presAssocID="{B7CC5041-C096-4866-9E97-3E4D0060BEA8}" presName="sibTrans" presStyleLbl="sibTrans1D1" presStyleIdx="3" presStyleCnt="7"/>
      <dgm:spPr/>
    </dgm:pt>
    <dgm:pt modelId="{303FCD0B-D861-4F29-A108-41306D3AA8D1}" type="pres">
      <dgm:prSet presAssocID="{B7CC5041-C096-4866-9E97-3E4D0060BEA8}" presName="connectorText" presStyleLbl="sibTrans1D1" presStyleIdx="3" presStyleCnt="7"/>
      <dgm:spPr/>
    </dgm:pt>
    <dgm:pt modelId="{1357DEA5-6AA1-42C8-976E-83165F934063}" type="pres">
      <dgm:prSet presAssocID="{6573A073-C903-40DA-A684-50E20DE1018F}" presName="node" presStyleLbl="node1" presStyleIdx="4" presStyleCnt="8">
        <dgm:presLayoutVars>
          <dgm:bulletEnabled val="1"/>
        </dgm:presLayoutVars>
      </dgm:prSet>
      <dgm:spPr/>
    </dgm:pt>
    <dgm:pt modelId="{5AC7F49C-4505-453B-AF14-E47C5D88AB79}" type="pres">
      <dgm:prSet presAssocID="{761C57F6-4A86-4E06-B451-4BF3B3D8C9E2}" presName="sibTrans" presStyleLbl="sibTrans1D1" presStyleIdx="4" presStyleCnt="7"/>
      <dgm:spPr/>
    </dgm:pt>
    <dgm:pt modelId="{24D287C7-4CA1-405E-A7CA-3CC3219D176E}" type="pres">
      <dgm:prSet presAssocID="{761C57F6-4A86-4E06-B451-4BF3B3D8C9E2}" presName="connectorText" presStyleLbl="sibTrans1D1" presStyleIdx="4" presStyleCnt="7"/>
      <dgm:spPr/>
    </dgm:pt>
    <dgm:pt modelId="{6FC7BF58-F4A5-4496-8DD4-976E83C3F30C}" type="pres">
      <dgm:prSet presAssocID="{2396B997-6C43-4278-8B1E-7872AE33396E}" presName="node" presStyleLbl="node1" presStyleIdx="5" presStyleCnt="8">
        <dgm:presLayoutVars>
          <dgm:bulletEnabled val="1"/>
        </dgm:presLayoutVars>
      </dgm:prSet>
      <dgm:spPr/>
    </dgm:pt>
    <dgm:pt modelId="{9F7FD5D5-C3D4-46E7-9D89-D40A9A575727}" type="pres">
      <dgm:prSet presAssocID="{5BDD7132-A9CA-417C-972D-5A3FDD4F6C28}" presName="sibTrans" presStyleLbl="sibTrans1D1" presStyleIdx="5" presStyleCnt="7"/>
      <dgm:spPr/>
    </dgm:pt>
    <dgm:pt modelId="{950105C8-C6E8-4293-B2F5-973988B5E626}" type="pres">
      <dgm:prSet presAssocID="{5BDD7132-A9CA-417C-972D-5A3FDD4F6C28}" presName="connectorText" presStyleLbl="sibTrans1D1" presStyleIdx="5" presStyleCnt="7"/>
      <dgm:spPr/>
    </dgm:pt>
    <dgm:pt modelId="{A3E7F07C-BFD7-4131-B7B7-C2B8F2B1ECEC}" type="pres">
      <dgm:prSet presAssocID="{877194A1-8645-4D30-A435-6582C7E617B0}" presName="node" presStyleLbl="node1" presStyleIdx="6" presStyleCnt="8">
        <dgm:presLayoutVars>
          <dgm:bulletEnabled val="1"/>
        </dgm:presLayoutVars>
      </dgm:prSet>
      <dgm:spPr/>
    </dgm:pt>
    <dgm:pt modelId="{E44663D7-33FD-4B81-9E77-998EED615A40}" type="pres">
      <dgm:prSet presAssocID="{1E312F25-B09A-45EA-A0C9-63D9458819AF}" presName="sibTrans" presStyleLbl="sibTrans1D1" presStyleIdx="6" presStyleCnt="7"/>
      <dgm:spPr/>
    </dgm:pt>
    <dgm:pt modelId="{ACB4ADB8-96E1-4A79-88A8-11F9FE5ECCD2}" type="pres">
      <dgm:prSet presAssocID="{1E312F25-B09A-45EA-A0C9-63D9458819AF}" presName="connectorText" presStyleLbl="sibTrans1D1" presStyleIdx="6" presStyleCnt="7"/>
      <dgm:spPr/>
    </dgm:pt>
    <dgm:pt modelId="{E5FC8B68-4D42-4313-B81D-DB67B4AE986A}" type="pres">
      <dgm:prSet presAssocID="{35D27F4A-2C3D-4123-94B5-FF1DFBB8E143}" presName="node" presStyleLbl="node1" presStyleIdx="7" presStyleCnt="8">
        <dgm:presLayoutVars>
          <dgm:bulletEnabled val="1"/>
        </dgm:presLayoutVars>
      </dgm:prSet>
      <dgm:spPr/>
    </dgm:pt>
  </dgm:ptLst>
  <dgm:cxnLst>
    <dgm:cxn modelId="{D8608D00-7481-437E-87E0-8F451210762E}" srcId="{6CCF7131-3B9E-41EA-B594-76D257DE1082}" destId="{6573A073-C903-40DA-A684-50E20DE1018F}" srcOrd="4" destOrd="0" parTransId="{79F7ED13-14FB-4E3D-B7C5-2197FE45FEFD}" sibTransId="{761C57F6-4A86-4E06-B451-4BF3B3D8C9E2}"/>
    <dgm:cxn modelId="{7850AD0D-DAB7-40E9-95C7-DB463C6E4FC8}" type="presOf" srcId="{E7FB79A2-1F5D-4123-8DE6-4DFF3212A4B3}" destId="{6FC37B33-24A6-448B-94A9-4F5CBDFC45C0}" srcOrd="0" destOrd="0" presId="urn:microsoft.com/office/officeart/2016/7/layout/RepeatingBendingProcessNew"/>
    <dgm:cxn modelId="{98532F19-C398-4AC0-9652-0731092AB35E}" type="presOf" srcId="{5BDD7132-A9CA-417C-972D-5A3FDD4F6C28}" destId="{9F7FD5D5-C3D4-46E7-9D89-D40A9A575727}" srcOrd="0" destOrd="0" presId="urn:microsoft.com/office/officeart/2016/7/layout/RepeatingBendingProcessNew"/>
    <dgm:cxn modelId="{BA1A7B1A-F8A2-4A0C-9CD0-475ACEC73252}" srcId="{6CCF7131-3B9E-41EA-B594-76D257DE1082}" destId="{AE67D435-10E2-4141-A10B-87D908287160}" srcOrd="3" destOrd="0" parTransId="{85D12B20-CBBA-4DF9-A7C1-34AC1B859F62}" sibTransId="{B7CC5041-C096-4866-9E97-3E4D0060BEA8}"/>
    <dgm:cxn modelId="{A3F07C20-3E5F-46C8-BDB2-3192A13F5A83}" type="presOf" srcId="{877194A1-8645-4D30-A435-6582C7E617B0}" destId="{A3E7F07C-BFD7-4131-B7B7-C2B8F2B1ECEC}" srcOrd="0" destOrd="0" presId="urn:microsoft.com/office/officeart/2016/7/layout/RepeatingBendingProcessNew"/>
    <dgm:cxn modelId="{44CF9829-09FA-4B7A-A899-8E3E015B804A}" type="presOf" srcId="{12B54256-A33E-4836-A63B-08DB438B9F6E}" destId="{6D5BA8C4-45CD-4D7E-B721-0EF4BA7CA134}" srcOrd="0" destOrd="0" presId="urn:microsoft.com/office/officeart/2016/7/layout/RepeatingBendingProcessNew"/>
    <dgm:cxn modelId="{8125D633-4064-4700-A796-06ED4CD322A2}" srcId="{6CCF7131-3B9E-41EA-B594-76D257DE1082}" destId="{877194A1-8645-4D30-A435-6582C7E617B0}" srcOrd="6" destOrd="0" parTransId="{4770AB4A-E1FA-484A-9C84-41E55787E5DC}" sibTransId="{1E312F25-B09A-45EA-A0C9-63D9458819AF}"/>
    <dgm:cxn modelId="{13E8E15F-E800-4DE2-B893-62D0B4DB3FE9}" type="presOf" srcId="{35D27F4A-2C3D-4123-94B5-FF1DFBB8E143}" destId="{E5FC8B68-4D42-4313-B81D-DB67B4AE986A}" srcOrd="0" destOrd="0" presId="urn:microsoft.com/office/officeart/2016/7/layout/RepeatingBendingProcessNew"/>
    <dgm:cxn modelId="{A5898B43-041B-4B5F-A57D-548B4D199E3E}" type="presOf" srcId="{B7CC5041-C096-4866-9E97-3E4D0060BEA8}" destId="{91C2E571-27B7-421E-9C78-339C1683952A}" srcOrd="0" destOrd="0" presId="urn:microsoft.com/office/officeart/2016/7/layout/RepeatingBendingProcessNew"/>
    <dgm:cxn modelId="{CCAE9B4B-F01E-40F2-8A5D-29A5B5D69FE5}" type="presOf" srcId="{1E312F25-B09A-45EA-A0C9-63D9458819AF}" destId="{ACB4ADB8-96E1-4A79-88A8-11F9FE5ECCD2}" srcOrd="1" destOrd="0" presId="urn:microsoft.com/office/officeart/2016/7/layout/RepeatingBendingProcessNew"/>
    <dgm:cxn modelId="{76EE704C-125B-4DA0-9997-828B0DE07496}" type="presOf" srcId="{6573A073-C903-40DA-A684-50E20DE1018F}" destId="{1357DEA5-6AA1-42C8-976E-83165F934063}" srcOrd="0" destOrd="0" presId="urn:microsoft.com/office/officeart/2016/7/layout/RepeatingBendingProcessNew"/>
    <dgm:cxn modelId="{C9212C6D-CB68-42D8-BEF2-56FD2508D184}" type="presOf" srcId="{2396B997-6C43-4278-8B1E-7872AE33396E}" destId="{6FC7BF58-F4A5-4496-8DD4-976E83C3F30C}" srcOrd="0" destOrd="0" presId="urn:microsoft.com/office/officeart/2016/7/layout/RepeatingBendingProcessNew"/>
    <dgm:cxn modelId="{DE63D46D-722D-4E1D-8892-531A56FC5AC8}" srcId="{6CCF7131-3B9E-41EA-B594-76D257DE1082}" destId="{95B0409C-9E02-41C1-8298-565ADE62A0F7}" srcOrd="2" destOrd="0" parTransId="{E9B00418-153A-49AC-9951-8B469F921EA2}" sibTransId="{C107E47B-3E42-4621-AF9B-89FFA5557888}"/>
    <dgm:cxn modelId="{01D40657-D383-41B9-9BC6-696B8A42FDC3}" type="presOf" srcId="{761C57F6-4A86-4E06-B451-4BF3B3D8C9E2}" destId="{5AC7F49C-4505-453B-AF14-E47C5D88AB79}" srcOrd="0" destOrd="0" presId="urn:microsoft.com/office/officeart/2016/7/layout/RepeatingBendingProcessNew"/>
    <dgm:cxn modelId="{F1482678-6030-4F08-8C6C-5E21A1D49F6C}" srcId="{6CCF7131-3B9E-41EA-B594-76D257DE1082}" destId="{35D27F4A-2C3D-4123-94B5-FF1DFBB8E143}" srcOrd="7" destOrd="0" parTransId="{B15FBCF6-0E98-4011-A6AF-72305463D7D2}" sibTransId="{5971E544-4E6A-4EB4-990A-23DD090B9C7F}"/>
    <dgm:cxn modelId="{7D09AB58-1403-4895-B24D-E62C6E54B568}" type="presOf" srcId="{B7CC5041-C096-4866-9E97-3E4D0060BEA8}" destId="{303FCD0B-D861-4F29-A108-41306D3AA8D1}" srcOrd="1" destOrd="0" presId="urn:microsoft.com/office/officeart/2016/7/layout/RepeatingBendingProcessNew"/>
    <dgm:cxn modelId="{C8D68E79-28E4-499C-8B0F-21C4F02FE746}" srcId="{6CCF7131-3B9E-41EA-B594-76D257DE1082}" destId="{BA1475FF-CB18-4774-AF88-84517B1043A6}" srcOrd="1" destOrd="0" parTransId="{4A634835-A513-4D08-9770-A3CCDCB60767}" sibTransId="{E7FB79A2-1F5D-4123-8DE6-4DFF3212A4B3}"/>
    <dgm:cxn modelId="{88565D99-922B-46A7-85EA-5B776AFB429A}" type="presOf" srcId="{95B0409C-9E02-41C1-8298-565ADE62A0F7}" destId="{8CCEFE0C-CC17-4D3B-A104-F6407F02C42A}" srcOrd="0" destOrd="0" presId="urn:microsoft.com/office/officeart/2016/7/layout/RepeatingBendingProcessNew"/>
    <dgm:cxn modelId="{3F044DA0-2CA5-4F14-83A5-A3FB04C93416}" type="presOf" srcId="{C107E47B-3E42-4621-AF9B-89FFA5557888}" destId="{555F9770-3807-4A93-953F-B3EDCB4B7702}" srcOrd="1" destOrd="0" presId="urn:microsoft.com/office/officeart/2016/7/layout/RepeatingBendingProcessNew"/>
    <dgm:cxn modelId="{51C49EA6-ACA0-4970-B0A4-E68C2FAD5313}" type="presOf" srcId="{C107E47B-3E42-4621-AF9B-89FFA5557888}" destId="{E690E19E-F130-443C-B52D-3DF776CB7B55}" srcOrd="0" destOrd="0" presId="urn:microsoft.com/office/officeart/2016/7/layout/RepeatingBendingProcessNew"/>
    <dgm:cxn modelId="{D52EBEB0-878C-4479-B6DE-4A88E8F98B62}" type="presOf" srcId="{1E312F25-B09A-45EA-A0C9-63D9458819AF}" destId="{E44663D7-33FD-4B81-9E77-998EED615A40}" srcOrd="0" destOrd="0" presId="urn:microsoft.com/office/officeart/2016/7/layout/RepeatingBendingProcessNew"/>
    <dgm:cxn modelId="{005EE0B0-9372-48C5-A283-BD70AF59B054}" type="presOf" srcId="{E7FB79A2-1F5D-4123-8DE6-4DFF3212A4B3}" destId="{E963A7C4-F673-487A-A365-169B16AF0694}" srcOrd="1" destOrd="0" presId="urn:microsoft.com/office/officeart/2016/7/layout/RepeatingBendingProcessNew"/>
    <dgm:cxn modelId="{8B0F64B3-0E70-422C-AD9C-D6B14C4C36B6}" type="presOf" srcId="{6CCF7131-3B9E-41EA-B594-76D257DE1082}" destId="{C5E8EB8A-6340-4969-9892-2BE237A9171A}" srcOrd="0" destOrd="0" presId="urn:microsoft.com/office/officeart/2016/7/layout/RepeatingBendingProcessNew"/>
    <dgm:cxn modelId="{43B360BE-871F-4A94-9A0A-670B7338480F}" srcId="{6CCF7131-3B9E-41EA-B594-76D257DE1082}" destId="{2396B997-6C43-4278-8B1E-7872AE33396E}" srcOrd="5" destOrd="0" parTransId="{DDC15CCF-4FE2-4CFA-A503-D4C8ADCA9FA3}" sibTransId="{5BDD7132-A9CA-417C-972D-5A3FDD4F6C28}"/>
    <dgm:cxn modelId="{8B6BB9D2-CF36-49B1-BC76-1D4CBA9A7575}" srcId="{6CCF7131-3B9E-41EA-B594-76D257DE1082}" destId="{12B54256-A33E-4836-A63B-08DB438B9F6E}" srcOrd="0" destOrd="0" parTransId="{3B35FAB4-C9AA-42CF-9079-4A3AC0027823}" sibTransId="{22FC4935-B1E4-444D-8960-61EC86A6A2B4}"/>
    <dgm:cxn modelId="{B712CAD3-346D-4F33-8EFF-0E5FE78D12F6}" type="presOf" srcId="{761C57F6-4A86-4E06-B451-4BF3B3D8C9E2}" destId="{24D287C7-4CA1-405E-A7CA-3CC3219D176E}" srcOrd="1" destOrd="0" presId="urn:microsoft.com/office/officeart/2016/7/layout/RepeatingBendingProcessNew"/>
    <dgm:cxn modelId="{58F5B0DB-30D7-4790-8263-A4449E38D868}" type="presOf" srcId="{22FC4935-B1E4-444D-8960-61EC86A6A2B4}" destId="{52F8FAD3-2E48-43DC-8332-8C5DF89D0200}" srcOrd="0" destOrd="0" presId="urn:microsoft.com/office/officeart/2016/7/layout/RepeatingBendingProcessNew"/>
    <dgm:cxn modelId="{D001F2E2-0C6F-4779-B160-E5F2D7B3393A}" type="presOf" srcId="{22FC4935-B1E4-444D-8960-61EC86A6A2B4}" destId="{1B4A9DCF-B659-4E68-B783-E5264C1B5474}" srcOrd="1" destOrd="0" presId="urn:microsoft.com/office/officeart/2016/7/layout/RepeatingBendingProcessNew"/>
    <dgm:cxn modelId="{9F6A38E9-8199-4794-BDF4-DA1CD8E565FF}" type="presOf" srcId="{5BDD7132-A9CA-417C-972D-5A3FDD4F6C28}" destId="{950105C8-C6E8-4293-B2F5-973988B5E626}" srcOrd="1" destOrd="0" presId="urn:microsoft.com/office/officeart/2016/7/layout/RepeatingBendingProcessNew"/>
    <dgm:cxn modelId="{867DFEF1-C34F-4C25-A6DE-2CDF7FB70D5A}" type="presOf" srcId="{AE67D435-10E2-4141-A10B-87D908287160}" destId="{C698F0CD-50B7-4A31-A4D6-0E2FEEF63D59}" srcOrd="0" destOrd="0" presId="urn:microsoft.com/office/officeart/2016/7/layout/RepeatingBendingProcessNew"/>
    <dgm:cxn modelId="{66F9D3F8-23BB-4F23-BAFE-62329791E4F7}" type="presOf" srcId="{BA1475FF-CB18-4774-AF88-84517B1043A6}" destId="{7BB4F026-E0B7-4B0A-9196-62D05B6AC213}" srcOrd="0" destOrd="0" presId="urn:microsoft.com/office/officeart/2016/7/layout/RepeatingBendingProcessNew"/>
    <dgm:cxn modelId="{69B0AB80-B8C1-4F67-9D00-4B78BD7FAF0C}" type="presParOf" srcId="{C5E8EB8A-6340-4969-9892-2BE237A9171A}" destId="{6D5BA8C4-45CD-4D7E-B721-0EF4BA7CA134}" srcOrd="0" destOrd="0" presId="urn:microsoft.com/office/officeart/2016/7/layout/RepeatingBendingProcessNew"/>
    <dgm:cxn modelId="{11302276-6BB5-4313-935F-9D644FD94237}" type="presParOf" srcId="{C5E8EB8A-6340-4969-9892-2BE237A9171A}" destId="{52F8FAD3-2E48-43DC-8332-8C5DF89D0200}" srcOrd="1" destOrd="0" presId="urn:microsoft.com/office/officeart/2016/7/layout/RepeatingBendingProcessNew"/>
    <dgm:cxn modelId="{0D64B0F0-716E-4E01-AAAD-8D716D00E4BB}" type="presParOf" srcId="{52F8FAD3-2E48-43DC-8332-8C5DF89D0200}" destId="{1B4A9DCF-B659-4E68-B783-E5264C1B5474}" srcOrd="0" destOrd="0" presId="urn:microsoft.com/office/officeart/2016/7/layout/RepeatingBendingProcessNew"/>
    <dgm:cxn modelId="{DDADB1A6-DBB4-4D15-8998-5A4A4C91C7F9}" type="presParOf" srcId="{C5E8EB8A-6340-4969-9892-2BE237A9171A}" destId="{7BB4F026-E0B7-4B0A-9196-62D05B6AC213}" srcOrd="2" destOrd="0" presId="urn:microsoft.com/office/officeart/2016/7/layout/RepeatingBendingProcessNew"/>
    <dgm:cxn modelId="{558CFA18-B06F-4783-9D03-952529EDEE64}" type="presParOf" srcId="{C5E8EB8A-6340-4969-9892-2BE237A9171A}" destId="{6FC37B33-24A6-448B-94A9-4F5CBDFC45C0}" srcOrd="3" destOrd="0" presId="urn:microsoft.com/office/officeart/2016/7/layout/RepeatingBendingProcessNew"/>
    <dgm:cxn modelId="{505BFE7A-1CE1-4550-91FB-5477CCD8BEC7}" type="presParOf" srcId="{6FC37B33-24A6-448B-94A9-4F5CBDFC45C0}" destId="{E963A7C4-F673-487A-A365-169B16AF0694}" srcOrd="0" destOrd="0" presId="urn:microsoft.com/office/officeart/2016/7/layout/RepeatingBendingProcessNew"/>
    <dgm:cxn modelId="{CF481DB0-96C5-436C-A323-3B5043B3E9F6}" type="presParOf" srcId="{C5E8EB8A-6340-4969-9892-2BE237A9171A}" destId="{8CCEFE0C-CC17-4D3B-A104-F6407F02C42A}" srcOrd="4" destOrd="0" presId="urn:microsoft.com/office/officeart/2016/7/layout/RepeatingBendingProcessNew"/>
    <dgm:cxn modelId="{870A8EAE-19D9-45E1-A46A-1B9DD74FD4CF}" type="presParOf" srcId="{C5E8EB8A-6340-4969-9892-2BE237A9171A}" destId="{E690E19E-F130-443C-B52D-3DF776CB7B55}" srcOrd="5" destOrd="0" presId="urn:microsoft.com/office/officeart/2016/7/layout/RepeatingBendingProcessNew"/>
    <dgm:cxn modelId="{6640B3CE-3D47-4553-AACA-829B51115956}" type="presParOf" srcId="{E690E19E-F130-443C-B52D-3DF776CB7B55}" destId="{555F9770-3807-4A93-953F-B3EDCB4B7702}" srcOrd="0" destOrd="0" presId="urn:microsoft.com/office/officeart/2016/7/layout/RepeatingBendingProcessNew"/>
    <dgm:cxn modelId="{06EDBC5B-A1EB-48E5-876A-D8DD945338E9}" type="presParOf" srcId="{C5E8EB8A-6340-4969-9892-2BE237A9171A}" destId="{C698F0CD-50B7-4A31-A4D6-0E2FEEF63D59}" srcOrd="6" destOrd="0" presId="urn:microsoft.com/office/officeart/2016/7/layout/RepeatingBendingProcessNew"/>
    <dgm:cxn modelId="{7F922189-4703-4564-B6D9-3501D688D005}" type="presParOf" srcId="{C5E8EB8A-6340-4969-9892-2BE237A9171A}" destId="{91C2E571-27B7-421E-9C78-339C1683952A}" srcOrd="7" destOrd="0" presId="urn:microsoft.com/office/officeart/2016/7/layout/RepeatingBendingProcessNew"/>
    <dgm:cxn modelId="{07A85DB2-1C24-4BAD-A143-959FC11673CE}" type="presParOf" srcId="{91C2E571-27B7-421E-9C78-339C1683952A}" destId="{303FCD0B-D861-4F29-A108-41306D3AA8D1}" srcOrd="0" destOrd="0" presId="urn:microsoft.com/office/officeart/2016/7/layout/RepeatingBendingProcessNew"/>
    <dgm:cxn modelId="{451238D1-CAC5-4D61-B1F9-6D9D04411BDD}" type="presParOf" srcId="{C5E8EB8A-6340-4969-9892-2BE237A9171A}" destId="{1357DEA5-6AA1-42C8-976E-83165F934063}" srcOrd="8" destOrd="0" presId="urn:microsoft.com/office/officeart/2016/7/layout/RepeatingBendingProcessNew"/>
    <dgm:cxn modelId="{543EC9A6-CF76-4751-BEEE-724F2A4B4EE4}" type="presParOf" srcId="{C5E8EB8A-6340-4969-9892-2BE237A9171A}" destId="{5AC7F49C-4505-453B-AF14-E47C5D88AB79}" srcOrd="9" destOrd="0" presId="urn:microsoft.com/office/officeart/2016/7/layout/RepeatingBendingProcessNew"/>
    <dgm:cxn modelId="{2660E03B-F610-4A58-88C5-FDC4C48F97B6}" type="presParOf" srcId="{5AC7F49C-4505-453B-AF14-E47C5D88AB79}" destId="{24D287C7-4CA1-405E-A7CA-3CC3219D176E}" srcOrd="0" destOrd="0" presId="urn:microsoft.com/office/officeart/2016/7/layout/RepeatingBendingProcessNew"/>
    <dgm:cxn modelId="{E4ACE5D3-BA33-411D-AFFB-C31CCB750D9D}" type="presParOf" srcId="{C5E8EB8A-6340-4969-9892-2BE237A9171A}" destId="{6FC7BF58-F4A5-4496-8DD4-976E83C3F30C}" srcOrd="10" destOrd="0" presId="urn:microsoft.com/office/officeart/2016/7/layout/RepeatingBendingProcessNew"/>
    <dgm:cxn modelId="{6D33412B-D77B-4AE5-AF40-F419BAC67484}" type="presParOf" srcId="{C5E8EB8A-6340-4969-9892-2BE237A9171A}" destId="{9F7FD5D5-C3D4-46E7-9D89-D40A9A575727}" srcOrd="11" destOrd="0" presId="urn:microsoft.com/office/officeart/2016/7/layout/RepeatingBendingProcessNew"/>
    <dgm:cxn modelId="{E8E1BAD6-2246-4DD9-BE40-4D16A3E1EBE3}" type="presParOf" srcId="{9F7FD5D5-C3D4-46E7-9D89-D40A9A575727}" destId="{950105C8-C6E8-4293-B2F5-973988B5E626}" srcOrd="0" destOrd="0" presId="urn:microsoft.com/office/officeart/2016/7/layout/RepeatingBendingProcessNew"/>
    <dgm:cxn modelId="{F21BA681-98B7-46EC-8884-9AE13F6D3C03}" type="presParOf" srcId="{C5E8EB8A-6340-4969-9892-2BE237A9171A}" destId="{A3E7F07C-BFD7-4131-B7B7-C2B8F2B1ECEC}" srcOrd="12" destOrd="0" presId="urn:microsoft.com/office/officeart/2016/7/layout/RepeatingBendingProcessNew"/>
    <dgm:cxn modelId="{D9FE6F8B-6074-4FBF-8A09-46FD52ACAC25}" type="presParOf" srcId="{C5E8EB8A-6340-4969-9892-2BE237A9171A}" destId="{E44663D7-33FD-4B81-9E77-998EED615A40}" srcOrd="13" destOrd="0" presId="urn:microsoft.com/office/officeart/2016/7/layout/RepeatingBendingProcessNew"/>
    <dgm:cxn modelId="{A4973464-8F41-4329-8E9C-31B93AB2FAFB}" type="presParOf" srcId="{E44663D7-33FD-4B81-9E77-998EED615A40}" destId="{ACB4ADB8-96E1-4A79-88A8-11F9FE5ECCD2}" srcOrd="0" destOrd="0" presId="urn:microsoft.com/office/officeart/2016/7/layout/RepeatingBendingProcessNew"/>
    <dgm:cxn modelId="{9278808A-272B-41E6-9E0E-B82F0E695D02}" type="presParOf" srcId="{C5E8EB8A-6340-4969-9892-2BE237A9171A}" destId="{E5FC8B68-4D42-4313-B81D-DB67B4AE986A}"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3549AB-4CE8-49BB-80BE-D6FC5EF58937}"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1D3D7EE6-6BE4-41BD-87F3-D1EE31EB625E}">
      <dgm:prSet/>
      <dgm:spPr/>
      <dgm:t>
        <a:bodyPr/>
        <a:lstStyle/>
        <a:p>
          <a:r>
            <a:rPr lang="en-US" b="1" dirty="0"/>
            <a:t>Camera Accessory</a:t>
          </a:r>
          <a:endParaRPr lang="en-US" dirty="0"/>
        </a:p>
      </dgm:t>
    </dgm:pt>
    <dgm:pt modelId="{44A0C07A-B2D6-4AEE-B889-75EEE3707154}" type="parTrans" cxnId="{9EA1813C-A879-4671-B614-043C600D04B2}">
      <dgm:prSet/>
      <dgm:spPr/>
      <dgm:t>
        <a:bodyPr/>
        <a:lstStyle/>
        <a:p>
          <a:endParaRPr lang="en-US"/>
        </a:p>
      </dgm:t>
    </dgm:pt>
    <dgm:pt modelId="{70198D94-31F0-4B8C-8F7F-6EE3825483C2}" type="sibTrans" cxnId="{9EA1813C-A879-4671-B614-043C600D04B2}">
      <dgm:prSet/>
      <dgm:spPr/>
      <dgm:t>
        <a:bodyPr/>
        <a:lstStyle/>
        <a:p>
          <a:endParaRPr lang="en-US"/>
        </a:p>
      </dgm:t>
    </dgm:pt>
    <dgm:pt modelId="{6DEAE262-199A-4840-B847-7FE5794AC4B7}">
      <dgm:prSet/>
      <dgm:spPr/>
      <dgm:t>
        <a:bodyPr/>
        <a:lstStyle/>
        <a:p>
          <a:r>
            <a:rPr lang="en-US" b="1" dirty="0"/>
            <a:t>Results</a:t>
          </a:r>
          <a:r>
            <a:rPr lang="en-US" dirty="0"/>
            <a:t>: Multiplicative Model leads with Adjusted R-square of 0.985 and MSE of 0.00336.</a:t>
          </a:r>
        </a:p>
      </dgm:t>
    </dgm:pt>
    <dgm:pt modelId="{69F5F17A-49CC-43A6-AEEE-C8067BDFA539}" type="parTrans" cxnId="{76605F9E-988F-4701-AA11-06C78401D3B2}">
      <dgm:prSet/>
      <dgm:spPr/>
      <dgm:t>
        <a:bodyPr/>
        <a:lstStyle/>
        <a:p>
          <a:endParaRPr lang="en-US"/>
        </a:p>
      </dgm:t>
    </dgm:pt>
    <dgm:pt modelId="{E689CE36-F7F8-41C5-95B6-3A6F5921131C}" type="sibTrans" cxnId="{76605F9E-988F-4701-AA11-06C78401D3B2}">
      <dgm:prSet/>
      <dgm:spPr/>
      <dgm:t>
        <a:bodyPr/>
        <a:lstStyle/>
        <a:p>
          <a:endParaRPr lang="en-US"/>
        </a:p>
      </dgm:t>
    </dgm:pt>
    <dgm:pt modelId="{202C8989-C61D-447F-A78E-7206E97DFBCC}">
      <dgm:prSet/>
      <dgm:spPr/>
      <dgm:t>
        <a:bodyPr/>
        <a:lstStyle/>
        <a:p>
          <a:r>
            <a:rPr lang="en-US" b="1" dirty="0"/>
            <a:t>Recommendations: </a:t>
          </a:r>
          <a:r>
            <a:rPr lang="en-US" dirty="0"/>
            <a:t>Focus on Camera Filters, Accessories, and Flash via Affiliate marketing to boost visibility and sales.</a:t>
          </a:r>
        </a:p>
      </dgm:t>
    </dgm:pt>
    <dgm:pt modelId="{4DAE33CB-7234-49F9-A9D9-530FF43AB0FC}" type="parTrans" cxnId="{6ECDCA82-01FC-479A-B9A4-BE0431C75902}">
      <dgm:prSet/>
      <dgm:spPr/>
      <dgm:t>
        <a:bodyPr/>
        <a:lstStyle/>
        <a:p>
          <a:endParaRPr lang="en-US"/>
        </a:p>
      </dgm:t>
    </dgm:pt>
    <dgm:pt modelId="{F15B7AD0-00E9-4259-A41B-3F44070B29FC}" type="sibTrans" cxnId="{6ECDCA82-01FC-479A-B9A4-BE0431C75902}">
      <dgm:prSet/>
      <dgm:spPr/>
      <dgm:t>
        <a:bodyPr/>
        <a:lstStyle/>
        <a:p>
          <a:endParaRPr lang="en-US"/>
        </a:p>
      </dgm:t>
    </dgm:pt>
    <dgm:pt modelId="{56A712FC-4A57-4111-8543-4D9A1A7A7DC3}">
      <dgm:prSet/>
      <dgm:spPr/>
      <dgm:t>
        <a:bodyPr/>
        <a:lstStyle/>
        <a:p>
          <a:r>
            <a:rPr lang="en-US" b="1"/>
            <a:t>Gaming Accessory</a:t>
          </a:r>
          <a:endParaRPr lang="en-US"/>
        </a:p>
      </dgm:t>
    </dgm:pt>
    <dgm:pt modelId="{F437064D-D49E-48FC-ABA8-15986E9ED5F1}" type="parTrans" cxnId="{AD4B9966-FF3C-4FED-97FA-07366E61E35E}">
      <dgm:prSet/>
      <dgm:spPr/>
      <dgm:t>
        <a:bodyPr/>
        <a:lstStyle/>
        <a:p>
          <a:endParaRPr lang="en-US"/>
        </a:p>
      </dgm:t>
    </dgm:pt>
    <dgm:pt modelId="{A6D5ABA5-A3A8-4DCF-90C3-403CCAC50166}" type="sibTrans" cxnId="{AD4B9966-FF3C-4FED-97FA-07366E61E35E}">
      <dgm:prSet/>
      <dgm:spPr/>
      <dgm:t>
        <a:bodyPr/>
        <a:lstStyle/>
        <a:p>
          <a:endParaRPr lang="en-US"/>
        </a:p>
      </dgm:t>
    </dgm:pt>
    <dgm:pt modelId="{F0CC3FB1-1D94-401D-B488-F5862C38DCC1}">
      <dgm:prSet/>
      <dgm:spPr/>
      <dgm:t>
        <a:bodyPr/>
        <a:lstStyle/>
        <a:p>
          <a:r>
            <a:rPr lang="en-US" b="1" dirty="0"/>
            <a:t>Results: </a:t>
          </a:r>
          <a:r>
            <a:rPr lang="en-US" dirty="0"/>
            <a:t>Multiplicative Model scores an R-square of 0.968 and MSE of 0.00166.</a:t>
          </a:r>
        </a:p>
      </dgm:t>
    </dgm:pt>
    <dgm:pt modelId="{B59A7F78-8B0D-46B7-B9E0-BC0C6E563162}" type="parTrans" cxnId="{E74C5E35-E68E-49B8-8E05-611E5F89AF5E}">
      <dgm:prSet/>
      <dgm:spPr/>
      <dgm:t>
        <a:bodyPr/>
        <a:lstStyle/>
        <a:p>
          <a:endParaRPr lang="en-US"/>
        </a:p>
      </dgm:t>
    </dgm:pt>
    <dgm:pt modelId="{0856B041-7CF2-4D60-9D03-8C141F5FE00D}" type="sibTrans" cxnId="{E74C5E35-E68E-49B8-8E05-611E5F89AF5E}">
      <dgm:prSet/>
      <dgm:spPr/>
      <dgm:t>
        <a:bodyPr/>
        <a:lstStyle/>
        <a:p>
          <a:endParaRPr lang="en-US"/>
        </a:p>
      </dgm:t>
    </dgm:pt>
    <dgm:pt modelId="{718D59CB-A562-4E40-83EA-0D4F9523555A}">
      <dgm:prSet/>
      <dgm:spPr/>
      <dgm:t>
        <a:bodyPr/>
        <a:lstStyle/>
        <a:p>
          <a:r>
            <a:rPr lang="en-US" b="1" dirty="0"/>
            <a:t>Recommendations: </a:t>
          </a:r>
          <a:r>
            <a:rPr lang="en-US" dirty="0"/>
            <a:t>Promote Gaming Accessory Kits with Prepaid orders and ensure SLA adherence for sustained growth.</a:t>
          </a:r>
        </a:p>
      </dgm:t>
    </dgm:pt>
    <dgm:pt modelId="{9516071C-1531-410E-A5BB-712117645ADF}" type="parTrans" cxnId="{DFE5F2FD-AF79-4CBE-9947-76A47AF04A79}">
      <dgm:prSet/>
      <dgm:spPr/>
      <dgm:t>
        <a:bodyPr/>
        <a:lstStyle/>
        <a:p>
          <a:endParaRPr lang="en-US"/>
        </a:p>
      </dgm:t>
    </dgm:pt>
    <dgm:pt modelId="{66B33F9A-3FA4-47B3-A966-9A3D0C6C87EB}" type="sibTrans" cxnId="{DFE5F2FD-AF79-4CBE-9947-76A47AF04A79}">
      <dgm:prSet/>
      <dgm:spPr/>
      <dgm:t>
        <a:bodyPr/>
        <a:lstStyle/>
        <a:p>
          <a:endParaRPr lang="en-US"/>
        </a:p>
      </dgm:t>
    </dgm:pt>
    <dgm:pt modelId="{48E2EF87-3E3F-4417-9470-464FC6BA9797}">
      <dgm:prSet/>
      <dgm:spPr/>
      <dgm:t>
        <a:bodyPr/>
        <a:lstStyle/>
        <a:p>
          <a:r>
            <a:rPr lang="en-US" b="1"/>
            <a:t>Home Audio</a:t>
          </a:r>
          <a:endParaRPr lang="en-US"/>
        </a:p>
      </dgm:t>
    </dgm:pt>
    <dgm:pt modelId="{79EC25C7-8019-4889-A1FD-414833DC590F}" type="parTrans" cxnId="{36E380DC-1A05-42E0-8881-B328CF026A22}">
      <dgm:prSet/>
      <dgm:spPr/>
      <dgm:t>
        <a:bodyPr/>
        <a:lstStyle/>
        <a:p>
          <a:endParaRPr lang="en-US"/>
        </a:p>
      </dgm:t>
    </dgm:pt>
    <dgm:pt modelId="{8556744F-07D2-4D53-945D-E06E7530C142}" type="sibTrans" cxnId="{36E380DC-1A05-42E0-8881-B328CF026A22}">
      <dgm:prSet/>
      <dgm:spPr/>
      <dgm:t>
        <a:bodyPr/>
        <a:lstStyle/>
        <a:p>
          <a:endParaRPr lang="en-US"/>
        </a:p>
      </dgm:t>
    </dgm:pt>
    <dgm:pt modelId="{470E2F02-6134-4DCF-84B9-56B7653FCDE0}">
      <dgm:prSet/>
      <dgm:spPr/>
      <dgm:t>
        <a:bodyPr/>
        <a:lstStyle/>
        <a:p>
          <a:r>
            <a:rPr lang="en-US" b="1" dirty="0"/>
            <a:t>Results: </a:t>
          </a:r>
          <a:r>
            <a:rPr lang="en-US" dirty="0"/>
            <a:t>Multiplicative Model dominates with R-square of 0.999 and MSE of 0.00035.</a:t>
          </a:r>
        </a:p>
      </dgm:t>
    </dgm:pt>
    <dgm:pt modelId="{5C76C6E1-EB47-4A0C-9983-DD137F088FCD}" type="parTrans" cxnId="{557DB20E-85C0-4BEB-BB61-9CB2A59062C6}">
      <dgm:prSet/>
      <dgm:spPr/>
      <dgm:t>
        <a:bodyPr/>
        <a:lstStyle/>
        <a:p>
          <a:endParaRPr lang="en-US"/>
        </a:p>
      </dgm:t>
    </dgm:pt>
    <dgm:pt modelId="{3CBCB15F-7CB1-4F6F-9FDA-B563B9CFBDFB}" type="sibTrans" cxnId="{557DB20E-85C0-4BEB-BB61-9CB2A59062C6}">
      <dgm:prSet/>
      <dgm:spPr/>
      <dgm:t>
        <a:bodyPr/>
        <a:lstStyle/>
        <a:p>
          <a:endParaRPr lang="en-US"/>
        </a:p>
      </dgm:t>
    </dgm:pt>
    <dgm:pt modelId="{38F55D81-1F9C-4A49-A384-B36E0C805022}">
      <dgm:prSet/>
      <dgm:spPr/>
      <dgm:t>
        <a:bodyPr/>
        <a:lstStyle/>
        <a:p>
          <a:r>
            <a:rPr lang="en-US" b="1" dirty="0"/>
            <a:t>Recommendations: </a:t>
          </a:r>
          <a:r>
            <a:rPr lang="en-US" dirty="0"/>
            <a:t>Promote Home Audio Speakers &amp; FM Radios to maximize revenue. Expanding the product lineup could further boost GMV.</a:t>
          </a:r>
        </a:p>
      </dgm:t>
    </dgm:pt>
    <dgm:pt modelId="{3F0B0290-BA3A-48CB-BAE5-D67B19E128C7}" type="parTrans" cxnId="{61AC6A30-2D24-461E-9462-9354EF015941}">
      <dgm:prSet/>
      <dgm:spPr/>
      <dgm:t>
        <a:bodyPr/>
        <a:lstStyle/>
        <a:p>
          <a:endParaRPr lang="en-US"/>
        </a:p>
      </dgm:t>
    </dgm:pt>
    <dgm:pt modelId="{302C6D73-03C2-4DCF-B26F-D6972764A8A5}" type="sibTrans" cxnId="{61AC6A30-2D24-461E-9462-9354EF015941}">
      <dgm:prSet/>
      <dgm:spPr/>
      <dgm:t>
        <a:bodyPr/>
        <a:lstStyle/>
        <a:p>
          <a:endParaRPr lang="en-US"/>
        </a:p>
      </dgm:t>
    </dgm:pt>
    <dgm:pt modelId="{1140F10E-7CC3-465D-9A40-8200A4C86CFA}" type="pres">
      <dgm:prSet presAssocID="{683549AB-4CE8-49BB-80BE-D6FC5EF58937}" presName="linear" presStyleCnt="0">
        <dgm:presLayoutVars>
          <dgm:animLvl val="lvl"/>
          <dgm:resizeHandles val="exact"/>
        </dgm:presLayoutVars>
      </dgm:prSet>
      <dgm:spPr/>
    </dgm:pt>
    <dgm:pt modelId="{493ED136-B938-47F1-A829-939D7580BCC5}" type="pres">
      <dgm:prSet presAssocID="{1D3D7EE6-6BE4-41BD-87F3-D1EE31EB625E}" presName="parentText" presStyleLbl="node1" presStyleIdx="0" presStyleCnt="3">
        <dgm:presLayoutVars>
          <dgm:chMax val="0"/>
          <dgm:bulletEnabled val="1"/>
        </dgm:presLayoutVars>
      </dgm:prSet>
      <dgm:spPr/>
    </dgm:pt>
    <dgm:pt modelId="{1A0D39A2-6421-42ED-8B94-7543A139304E}" type="pres">
      <dgm:prSet presAssocID="{1D3D7EE6-6BE4-41BD-87F3-D1EE31EB625E}" presName="childText" presStyleLbl="revTx" presStyleIdx="0" presStyleCnt="3">
        <dgm:presLayoutVars>
          <dgm:bulletEnabled val="1"/>
        </dgm:presLayoutVars>
      </dgm:prSet>
      <dgm:spPr/>
    </dgm:pt>
    <dgm:pt modelId="{D9920B83-1B49-483C-AEC6-6323FDC14B32}" type="pres">
      <dgm:prSet presAssocID="{56A712FC-4A57-4111-8543-4D9A1A7A7DC3}" presName="parentText" presStyleLbl="node1" presStyleIdx="1" presStyleCnt="3">
        <dgm:presLayoutVars>
          <dgm:chMax val="0"/>
          <dgm:bulletEnabled val="1"/>
        </dgm:presLayoutVars>
      </dgm:prSet>
      <dgm:spPr/>
    </dgm:pt>
    <dgm:pt modelId="{E5596E54-F484-487E-9607-0D841C9F6E2F}" type="pres">
      <dgm:prSet presAssocID="{56A712FC-4A57-4111-8543-4D9A1A7A7DC3}" presName="childText" presStyleLbl="revTx" presStyleIdx="1" presStyleCnt="3">
        <dgm:presLayoutVars>
          <dgm:bulletEnabled val="1"/>
        </dgm:presLayoutVars>
      </dgm:prSet>
      <dgm:spPr/>
    </dgm:pt>
    <dgm:pt modelId="{C2C48679-E296-4BD8-BF09-C0F1367DF1E2}" type="pres">
      <dgm:prSet presAssocID="{48E2EF87-3E3F-4417-9470-464FC6BA9797}" presName="parentText" presStyleLbl="node1" presStyleIdx="2" presStyleCnt="3">
        <dgm:presLayoutVars>
          <dgm:chMax val="0"/>
          <dgm:bulletEnabled val="1"/>
        </dgm:presLayoutVars>
      </dgm:prSet>
      <dgm:spPr/>
    </dgm:pt>
    <dgm:pt modelId="{B0D3E735-CF81-495E-97FC-A79F9CFD2C9A}" type="pres">
      <dgm:prSet presAssocID="{48E2EF87-3E3F-4417-9470-464FC6BA9797}" presName="childText" presStyleLbl="revTx" presStyleIdx="2" presStyleCnt="3">
        <dgm:presLayoutVars>
          <dgm:bulletEnabled val="1"/>
        </dgm:presLayoutVars>
      </dgm:prSet>
      <dgm:spPr/>
    </dgm:pt>
  </dgm:ptLst>
  <dgm:cxnLst>
    <dgm:cxn modelId="{296FF200-AA3B-4342-81DE-9ED19301F8DB}" type="presOf" srcId="{202C8989-C61D-447F-A78E-7206E97DFBCC}" destId="{1A0D39A2-6421-42ED-8B94-7543A139304E}" srcOrd="0" destOrd="1" presId="urn:microsoft.com/office/officeart/2005/8/layout/vList2"/>
    <dgm:cxn modelId="{557DB20E-85C0-4BEB-BB61-9CB2A59062C6}" srcId="{48E2EF87-3E3F-4417-9470-464FC6BA9797}" destId="{470E2F02-6134-4DCF-84B9-56B7653FCDE0}" srcOrd="0" destOrd="0" parTransId="{5C76C6E1-EB47-4A0C-9983-DD137F088FCD}" sibTransId="{3CBCB15F-7CB1-4F6F-9FDA-B563B9CFBDFB}"/>
    <dgm:cxn modelId="{BC4A941F-0E29-4DFB-BFC5-35B2FC6AD9DE}" type="presOf" srcId="{6DEAE262-199A-4840-B847-7FE5794AC4B7}" destId="{1A0D39A2-6421-42ED-8B94-7543A139304E}" srcOrd="0" destOrd="0" presId="urn:microsoft.com/office/officeart/2005/8/layout/vList2"/>
    <dgm:cxn modelId="{61AC6A30-2D24-461E-9462-9354EF015941}" srcId="{48E2EF87-3E3F-4417-9470-464FC6BA9797}" destId="{38F55D81-1F9C-4A49-A384-B36E0C805022}" srcOrd="1" destOrd="0" parTransId="{3F0B0290-BA3A-48CB-BAE5-D67B19E128C7}" sibTransId="{302C6D73-03C2-4DCF-B26F-D6972764A8A5}"/>
    <dgm:cxn modelId="{2615B130-13F0-47C0-A9C5-659D0EC241E1}" type="presOf" srcId="{48E2EF87-3E3F-4417-9470-464FC6BA9797}" destId="{C2C48679-E296-4BD8-BF09-C0F1367DF1E2}" srcOrd="0" destOrd="0" presId="urn:microsoft.com/office/officeart/2005/8/layout/vList2"/>
    <dgm:cxn modelId="{E74C5E35-E68E-49B8-8E05-611E5F89AF5E}" srcId="{56A712FC-4A57-4111-8543-4D9A1A7A7DC3}" destId="{F0CC3FB1-1D94-401D-B488-F5862C38DCC1}" srcOrd="0" destOrd="0" parTransId="{B59A7F78-8B0D-46B7-B9E0-BC0C6E563162}" sibTransId="{0856B041-7CF2-4D60-9D03-8C141F5FE00D}"/>
    <dgm:cxn modelId="{9EA1813C-A879-4671-B614-043C600D04B2}" srcId="{683549AB-4CE8-49BB-80BE-D6FC5EF58937}" destId="{1D3D7EE6-6BE4-41BD-87F3-D1EE31EB625E}" srcOrd="0" destOrd="0" parTransId="{44A0C07A-B2D6-4AEE-B889-75EEE3707154}" sibTransId="{70198D94-31F0-4B8C-8F7F-6EE3825483C2}"/>
    <dgm:cxn modelId="{0D01095B-C0AB-405B-B853-EEBEBBB1B6E3}" type="presOf" srcId="{718D59CB-A562-4E40-83EA-0D4F9523555A}" destId="{E5596E54-F484-487E-9607-0D841C9F6E2F}" srcOrd="0" destOrd="1" presId="urn:microsoft.com/office/officeart/2005/8/layout/vList2"/>
    <dgm:cxn modelId="{AD4B9966-FF3C-4FED-97FA-07366E61E35E}" srcId="{683549AB-4CE8-49BB-80BE-D6FC5EF58937}" destId="{56A712FC-4A57-4111-8543-4D9A1A7A7DC3}" srcOrd="1" destOrd="0" parTransId="{F437064D-D49E-48FC-ABA8-15986E9ED5F1}" sibTransId="{A6D5ABA5-A3A8-4DCF-90C3-403CCAC50166}"/>
    <dgm:cxn modelId="{8C3F7353-EB8F-4291-AFA4-B4F48624EE15}" type="presOf" srcId="{F0CC3FB1-1D94-401D-B488-F5862C38DCC1}" destId="{E5596E54-F484-487E-9607-0D841C9F6E2F}" srcOrd="0" destOrd="0" presId="urn:microsoft.com/office/officeart/2005/8/layout/vList2"/>
    <dgm:cxn modelId="{6ECDCA82-01FC-479A-B9A4-BE0431C75902}" srcId="{1D3D7EE6-6BE4-41BD-87F3-D1EE31EB625E}" destId="{202C8989-C61D-447F-A78E-7206E97DFBCC}" srcOrd="1" destOrd="0" parTransId="{4DAE33CB-7234-49F9-A9D9-530FF43AB0FC}" sibTransId="{F15B7AD0-00E9-4259-A41B-3F44070B29FC}"/>
    <dgm:cxn modelId="{9C065890-A30E-4F64-AD37-5CDA292DE17D}" type="presOf" srcId="{38F55D81-1F9C-4A49-A384-B36E0C805022}" destId="{B0D3E735-CF81-495E-97FC-A79F9CFD2C9A}" srcOrd="0" destOrd="1" presId="urn:microsoft.com/office/officeart/2005/8/layout/vList2"/>
    <dgm:cxn modelId="{76605F9E-988F-4701-AA11-06C78401D3B2}" srcId="{1D3D7EE6-6BE4-41BD-87F3-D1EE31EB625E}" destId="{6DEAE262-199A-4840-B847-7FE5794AC4B7}" srcOrd="0" destOrd="0" parTransId="{69F5F17A-49CC-43A6-AEEE-C8067BDFA539}" sibTransId="{E689CE36-F7F8-41C5-95B6-3A6F5921131C}"/>
    <dgm:cxn modelId="{56FF91B6-7B22-4F6D-949C-34CB405EA6A4}" type="presOf" srcId="{1D3D7EE6-6BE4-41BD-87F3-D1EE31EB625E}" destId="{493ED136-B938-47F1-A829-939D7580BCC5}" srcOrd="0" destOrd="0" presId="urn:microsoft.com/office/officeart/2005/8/layout/vList2"/>
    <dgm:cxn modelId="{14A089DA-0966-4F49-ADFA-9CE98AFB4B73}" type="presOf" srcId="{56A712FC-4A57-4111-8543-4D9A1A7A7DC3}" destId="{D9920B83-1B49-483C-AEC6-6323FDC14B32}" srcOrd="0" destOrd="0" presId="urn:microsoft.com/office/officeart/2005/8/layout/vList2"/>
    <dgm:cxn modelId="{36E380DC-1A05-42E0-8881-B328CF026A22}" srcId="{683549AB-4CE8-49BB-80BE-D6FC5EF58937}" destId="{48E2EF87-3E3F-4417-9470-464FC6BA9797}" srcOrd="2" destOrd="0" parTransId="{79EC25C7-8019-4889-A1FD-414833DC590F}" sibTransId="{8556744F-07D2-4D53-945D-E06E7530C142}"/>
    <dgm:cxn modelId="{86EF93E7-1ACC-42F5-B59E-E29776DA4436}" type="presOf" srcId="{683549AB-4CE8-49BB-80BE-D6FC5EF58937}" destId="{1140F10E-7CC3-465D-9A40-8200A4C86CFA}" srcOrd="0" destOrd="0" presId="urn:microsoft.com/office/officeart/2005/8/layout/vList2"/>
    <dgm:cxn modelId="{DFE5F2FD-AF79-4CBE-9947-76A47AF04A79}" srcId="{56A712FC-4A57-4111-8543-4D9A1A7A7DC3}" destId="{718D59CB-A562-4E40-83EA-0D4F9523555A}" srcOrd="1" destOrd="0" parTransId="{9516071C-1531-410E-A5BB-712117645ADF}" sibTransId="{66B33F9A-3FA4-47B3-A966-9A3D0C6C87EB}"/>
    <dgm:cxn modelId="{D37D1DFE-32B2-4666-8622-DAC2BA07B2A0}" type="presOf" srcId="{470E2F02-6134-4DCF-84B9-56B7653FCDE0}" destId="{B0D3E735-CF81-495E-97FC-A79F9CFD2C9A}" srcOrd="0" destOrd="0" presId="urn:microsoft.com/office/officeart/2005/8/layout/vList2"/>
    <dgm:cxn modelId="{E67F37F1-379E-4CB7-99C9-20EB8593756F}" type="presParOf" srcId="{1140F10E-7CC3-465D-9A40-8200A4C86CFA}" destId="{493ED136-B938-47F1-A829-939D7580BCC5}" srcOrd="0" destOrd="0" presId="urn:microsoft.com/office/officeart/2005/8/layout/vList2"/>
    <dgm:cxn modelId="{C726B5FF-FD46-4181-B47A-506BD905E856}" type="presParOf" srcId="{1140F10E-7CC3-465D-9A40-8200A4C86CFA}" destId="{1A0D39A2-6421-42ED-8B94-7543A139304E}" srcOrd="1" destOrd="0" presId="urn:microsoft.com/office/officeart/2005/8/layout/vList2"/>
    <dgm:cxn modelId="{337A8F2B-0DCC-4385-832F-B306BA4CF7E0}" type="presParOf" srcId="{1140F10E-7CC3-465D-9A40-8200A4C86CFA}" destId="{D9920B83-1B49-483C-AEC6-6323FDC14B32}" srcOrd="2" destOrd="0" presId="urn:microsoft.com/office/officeart/2005/8/layout/vList2"/>
    <dgm:cxn modelId="{3176ED65-2240-42EB-9AFD-165C0AF346C7}" type="presParOf" srcId="{1140F10E-7CC3-465D-9A40-8200A4C86CFA}" destId="{E5596E54-F484-487E-9607-0D841C9F6E2F}" srcOrd="3" destOrd="0" presId="urn:microsoft.com/office/officeart/2005/8/layout/vList2"/>
    <dgm:cxn modelId="{2EA5C021-7399-4717-A38A-47DC2FE9D196}" type="presParOf" srcId="{1140F10E-7CC3-465D-9A40-8200A4C86CFA}" destId="{C2C48679-E296-4BD8-BF09-C0F1367DF1E2}" srcOrd="4" destOrd="0" presId="urn:microsoft.com/office/officeart/2005/8/layout/vList2"/>
    <dgm:cxn modelId="{A4E2575B-CCFA-4784-B32A-CE46B524CC53}" type="presParOf" srcId="{1140F10E-7CC3-465D-9A40-8200A4C86CFA}" destId="{B0D3E735-CF81-495E-97FC-A79F9CFD2C9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EF7D1-9C31-4962-9948-7F117EC24553}">
      <dsp:nvSpPr>
        <dsp:cNvPr id="0" name=""/>
        <dsp:cNvSpPr/>
      </dsp:nvSpPr>
      <dsp:spPr>
        <a:xfrm>
          <a:off x="338334" y="615193"/>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83EA2-56F3-4FC0-947C-3C771F8A43EB}">
      <dsp:nvSpPr>
        <dsp:cNvPr id="0" name=""/>
        <dsp:cNvSpPr/>
      </dsp:nvSpPr>
      <dsp:spPr>
        <a:xfrm>
          <a:off x="508778" y="785637"/>
          <a:ext cx="470748" cy="470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12112-E929-4FDE-9D33-D264984D51BF}">
      <dsp:nvSpPr>
        <dsp:cNvPr id="0" name=""/>
        <dsp:cNvSpPr/>
      </dsp:nvSpPr>
      <dsp:spPr>
        <a:xfrm>
          <a:off x="1323892" y="615193"/>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Business Understanding and Data Cleaning</a:t>
          </a:r>
        </a:p>
      </dsp:txBody>
      <dsp:txXfrm>
        <a:off x="1323892" y="615193"/>
        <a:ext cx="1913142" cy="811636"/>
      </dsp:txXfrm>
    </dsp:sp>
    <dsp:sp modelId="{5655E793-8388-4A7E-9CD6-D13AAD195F02}">
      <dsp:nvSpPr>
        <dsp:cNvPr id="0" name=""/>
        <dsp:cNvSpPr/>
      </dsp:nvSpPr>
      <dsp:spPr>
        <a:xfrm>
          <a:off x="3570385" y="615193"/>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88E1A-4D31-45C6-9B7D-152DC74A0822}">
      <dsp:nvSpPr>
        <dsp:cNvPr id="0" name=""/>
        <dsp:cNvSpPr/>
      </dsp:nvSpPr>
      <dsp:spPr>
        <a:xfrm>
          <a:off x="3740829" y="785637"/>
          <a:ext cx="470748" cy="470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5D265-2C7F-4590-9DF2-EB20DFE7B10D}">
      <dsp:nvSpPr>
        <dsp:cNvPr id="0" name=""/>
        <dsp:cNvSpPr/>
      </dsp:nvSpPr>
      <dsp:spPr>
        <a:xfrm>
          <a:off x="4555943" y="615193"/>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Exploratory Data Analysis</a:t>
          </a:r>
        </a:p>
      </dsp:txBody>
      <dsp:txXfrm>
        <a:off x="4555943" y="615193"/>
        <a:ext cx="1913142" cy="811636"/>
      </dsp:txXfrm>
    </dsp:sp>
    <dsp:sp modelId="{B55CADDF-B6D3-4414-B7A5-9FD468AE1943}">
      <dsp:nvSpPr>
        <dsp:cNvPr id="0" name=""/>
        <dsp:cNvSpPr/>
      </dsp:nvSpPr>
      <dsp:spPr>
        <a:xfrm>
          <a:off x="6802436" y="615193"/>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75FF6-BF60-4D68-84F6-3986E4580DAA}">
      <dsp:nvSpPr>
        <dsp:cNvPr id="0" name=""/>
        <dsp:cNvSpPr/>
      </dsp:nvSpPr>
      <dsp:spPr>
        <a:xfrm>
          <a:off x="6972880" y="785637"/>
          <a:ext cx="470748" cy="470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07EE8-A583-45DB-812C-1594B5C4E0C6}">
      <dsp:nvSpPr>
        <dsp:cNvPr id="0" name=""/>
        <dsp:cNvSpPr/>
      </dsp:nvSpPr>
      <dsp:spPr>
        <a:xfrm>
          <a:off x="7787994" y="615193"/>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Feature Engineering</a:t>
          </a:r>
        </a:p>
      </dsp:txBody>
      <dsp:txXfrm>
        <a:off x="7787994" y="615193"/>
        <a:ext cx="1913142" cy="811636"/>
      </dsp:txXfrm>
    </dsp:sp>
    <dsp:sp modelId="{E61F061F-5F9D-4151-9F08-725506C2EA1B}">
      <dsp:nvSpPr>
        <dsp:cNvPr id="0" name=""/>
        <dsp:cNvSpPr/>
      </dsp:nvSpPr>
      <dsp:spPr>
        <a:xfrm>
          <a:off x="338334" y="2011314"/>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4D688-0F54-4F99-90FE-B2AA0E76B0B7}">
      <dsp:nvSpPr>
        <dsp:cNvPr id="0" name=""/>
        <dsp:cNvSpPr/>
      </dsp:nvSpPr>
      <dsp:spPr>
        <a:xfrm>
          <a:off x="508778" y="2181757"/>
          <a:ext cx="470748" cy="470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83B0B-9063-4DFD-B8AA-90238B8168FF}">
      <dsp:nvSpPr>
        <dsp:cNvPr id="0" name=""/>
        <dsp:cNvSpPr/>
      </dsp:nvSpPr>
      <dsp:spPr>
        <a:xfrm>
          <a:off x="1323892" y="2011314"/>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Model Building</a:t>
          </a:r>
        </a:p>
      </dsp:txBody>
      <dsp:txXfrm>
        <a:off x="1323892" y="2011314"/>
        <a:ext cx="1913142" cy="811636"/>
      </dsp:txXfrm>
    </dsp:sp>
    <dsp:sp modelId="{7923BF5F-6978-4DFC-9512-3F57A34B7D88}">
      <dsp:nvSpPr>
        <dsp:cNvPr id="0" name=""/>
        <dsp:cNvSpPr/>
      </dsp:nvSpPr>
      <dsp:spPr>
        <a:xfrm>
          <a:off x="3570385" y="2011314"/>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35380-4C9F-49CB-80D6-1B89C77E48C9}">
      <dsp:nvSpPr>
        <dsp:cNvPr id="0" name=""/>
        <dsp:cNvSpPr/>
      </dsp:nvSpPr>
      <dsp:spPr>
        <a:xfrm>
          <a:off x="3740829" y="2181757"/>
          <a:ext cx="470748" cy="470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7FC0A-C444-41A9-BAD4-1FD17D5603F5}">
      <dsp:nvSpPr>
        <dsp:cNvPr id="0" name=""/>
        <dsp:cNvSpPr/>
      </dsp:nvSpPr>
      <dsp:spPr>
        <a:xfrm>
          <a:off x="4555943" y="2011314"/>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Deriving insights based on the results</a:t>
          </a:r>
        </a:p>
      </dsp:txBody>
      <dsp:txXfrm>
        <a:off x="4555943" y="2011314"/>
        <a:ext cx="1913142" cy="811636"/>
      </dsp:txXfrm>
    </dsp:sp>
    <dsp:sp modelId="{07A713DB-A9CC-4ED2-8B67-3381574C381D}">
      <dsp:nvSpPr>
        <dsp:cNvPr id="0" name=""/>
        <dsp:cNvSpPr/>
      </dsp:nvSpPr>
      <dsp:spPr>
        <a:xfrm>
          <a:off x="6802436" y="2011314"/>
          <a:ext cx="811636" cy="811636"/>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FF732-587A-46D7-B819-C8AFE18A5B8A}">
      <dsp:nvSpPr>
        <dsp:cNvPr id="0" name=""/>
        <dsp:cNvSpPr/>
      </dsp:nvSpPr>
      <dsp:spPr>
        <a:xfrm>
          <a:off x="6972880" y="2181757"/>
          <a:ext cx="470748" cy="4707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2336A-955B-4CD5-BED3-3EA55A4EBE92}">
      <dsp:nvSpPr>
        <dsp:cNvPr id="0" name=""/>
        <dsp:cNvSpPr/>
      </dsp:nvSpPr>
      <dsp:spPr>
        <a:xfrm>
          <a:off x="7787994" y="2011314"/>
          <a:ext cx="1913142" cy="8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Recommendations to the business</a:t>
          </a:r>
        </a:p>
      </dsp:txBody>
      <dsp:txXfrm>
        <a:off x="7787994" y="2011314"/>
        <a:ext cx="1913142" cy="81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D4395-AAB0-4CBD-AA4B-727B7E812385}">
      <dsp:nvSpPr>
        <dsp:cNvPr id="0" name=""/>
        <dsp:cNvSpPr/>
      </dsp:nvSpPr>
      <dsp:spPr>
        <a:xfrm>
          <a:off x="0" y="5528"/>
          <a:ext cx="10515600" cy="66231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D1AFF6F-BDC7-4D3C-AAA9-013D19234709}">
      <dsp:nvSpPr>
        <dsp:cNvPr id="0" name=""/>
        <dsp:cNvSpPr/>
      </dsp:nvSpPr>
      <dsp:spPr>
        <a:xfrm>
          <a:off x="200351" y="154550"/>
          <a:ext cx="364631" cy="3642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B3CA119-0163-4C0E-9C3F-5897A0ABA384}">
      <dsp:nvSpPr>
        <dsp:cNvPr id="0" name=""/>
        <dsp:cNvSpPr/>
      </dsp:nvSpPr>
      <dsp:spPr>
        <a:xfrm>
          <a:off x="765334" y="5528"/>
          <a:ext cx="9715689"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889000">
            <a:lnSpc>
              <a:spcPct val="100000"/>
            </a:lnSpc>
            <a:spcBef>
              <a:spcPct val="0"/>
            </a:spcBef>
            <a:spcAft>
              <a:spcPct val="35000"/>
            </a:spcAft>
            <a:buNone/>
          </a:pPr>
          <a:r>
            <a:rPr lang="en-US" sz="2000" kern="1200" dirty="0"/>
            <a:t>We have consumer data that includes details of each purchase, user zip code, and order ID.</a:t>
          </a:r>
        </a:p>
      </dsp:txBody>
      <dsp:txXfrm>
        <a:off x="765334" y="5528"/>
        <a:ext cx="9715689" cy="724411"/>
      </dsp:txXfrm>
    </dsp:sp>
    <dsp:sp modelId="{78329F8D-AE43-4E42-9255-0809403C9A56}">
      <dsp:nvSpPr>
        <dsp:cNvPr id="0" name=""/>
        <dsp:cNvSpPr/>
      </dsp:nvSpPr>
      <dsp:spPr>
        <a:xfrm>
          <a:off x="0" y="911042"/>
          <a:ext cx="10515600" cy="66231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6082D0-2D31-4ABD-99D5-E1414253B07B}">
      <dsp:nvSpPr>
        <dsp:cNvPr id="0" name=""/>
        <dsp:cNvSpPr/>
      </dsp:nvSpPr>
      <dsp:spPr>
        <a:xfrm>
          <a:off x="200351" y="1060064"/>
          <a:ext cx="364631" cy="364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630073A-3371-434B-A4B8-6CED931A8C19}">
      <dsp:nvSpPr>
        <dsp:cNvPr id="0" name=""/>
        <dsp:cNvSpPr/>
      </dsp:nvSpPr>
      <dsp:spPr>
        <a:xfrm>
          <a:off x="765334" y="911042"/>
          <a:ext cx="9715689"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889000">
            <a:lnSpc>
              <a:spcPct val="100000"/>
            </a:lnSpc>
            <a:spcBef>
              <a:spcPct val="0"/>
            </a:spcBef>
            <a:spcAft>
              <a:spcPct val="35000"/>
            </a:spcAft>
            <a:buNone/>
          </a:pPr>
          <a:r>
            <a:rPr lang="en-US" sz="2000" kern="1200"/>
            <a:t>Media investment data provides information on spending across various channels such as TV and radio.</a:t>
          </a:r>
        </a:p>
      </dsp:txBody>
      <dsp:txXfrm>
        <a:off x="765334" y="911042"/>
        <a:ext cx="9715689" cy="724411"/>
      </dsp:txXfrm>
    </dsp:sp>
    <dsp:sp modelId="{F683CAF4-6F45-4B7A-AB58-4292A1B6A5D2}">
      <dsp:nvSpPr>
        <dsp:cNvPr id="0" name=""/>
        <dsp:cNvSpPr/>
      </dsp:nvSpPr>
      <dsp:spPr>
        <a:xfrm>
          <a:off x="0" y="1816556"/>
          <a:ext cx="10515600" cy="66231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2F46970-E0E1-4591-B13B-A3A13698CD1C}">
      <dsp:nvSpPr>
        <dsp:cNvPr id="0" name=""/>
        <dsp:cNvSpPr/>
      </dsp:nvSpPr>
      <dsp:spPr>
        <a:xfrm>
          <a:off x="200351" y="1965578"/>
          <a:ext cx="364631" cy="3642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9E60310-55A0-422B-B34C-D1EE4E5B6920}">
      <dsp:nvSpPr>
        <dsp:cNvPr id="0" name=""/>
        <dsp:cNvSpPr/>
      </dsp:nvSpPr>
      <dsp:spPr>
        <a:xfrm>
          <a:off x="765334" y="1816556"/>
          <a:ext cx="9715689"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889000">
            <a:lnSpc>
              <a:spcPct val="100000"/>
            </a:lnSpc>
            <a:spcBef>
              <a:spcPct val="0"/>
            </a:spcBef>
            <a:spcAft>
              <a:spcPct val="35000"/>
            </a:spcAft>
            <a:buNone/>
          </a:pPr>
          <a:r>
            <a:rPr lang="en-US" sz="2000" kern="1200"/>
            <a:t>Climate data for the Ontario region is available for the years 2015 and 2016.</a:t>
          </a:r>
        </a:p>
      </dsp:txBody>
      <dsp:txXfrm>
        <a:off x="765334" y="1816556"/>
        <a:ext cx="9715689" cy="724411"/>
      </dsp:txXfrm>
    </dsp:sp>
    <dsp:sp modelId="{E21649F5-C9FF-4D0C-AA56-6DA79D2DD9D5}">
      <dsp:nvSpPr>
        <dsp:cNvPr id="0" name=""/>
        <dsp:cNvSpPr/>
      </dsp:nvSpPr>
      <dsp:spPr>
        <a:xfrm>
          <a:off x="0" y="2722070"/>
          <a:ext cx="10515600" cy="66231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A4E617-BBDA-4531-BB57-56EF0DD76496}">
      <dsp:nvSpPr>
        <dsp:cNvPr id="0" name=""/>
        <dsp:cNvSpPr/>
      </dsp:nvSpPr>
      <dsp:spPr>
        <a:xfrm>
          <a:off x="200351" y="2871092"/>
          <a:ext cx="364631" cy="3642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5F071B4-038E-4DDA-AFB5-95B88814A843}">
      <dsp:nvSpPr>
        <dsp:cNvPr id="0" name=""/>
        <dsp:cNvSpPr/>
      </dsp:nvSpPr>
      <dsp:spPr>
        <a:xfrm>
          <a:off x="765334" y="2722070"/>
          <a:ext cx="9715689"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889000">
            <a:lnSpc>
              <a:spcPct val="100000"/>
            </a:lnSpc>
            <a:spcBef>
              <a:spcPct val="0"/>
            </a:spcBef>
            <a:spcAft>
              <a:spcPct val="35000"/>
            </a:spcAft>
            <a:buNone/>
          </a:pPr>
          <a:r>
            <a:rPr lang="en-US" sz="2000" kern="1200"/>
            <a:t>NPS score data offers insights into customer satisfaction, which can impact stock market prices.</a:t>
          </a:r>
        </a:p>
      </dsp:txBody>
      <dsp:txXfrm>
        <a:off x="765334" y="2722070"/>
        <a:ext cx="9715689" cy="724411"/>
      </dsp:txXfrm>
    </dsp:sp>
    <dsp:sp modelId="{BACECFF2-FC5A-4C6F-9436-77D7FB7E5524}">
      <dsp:nvSpPr>
        <dsp:cNvPr id="0" name=""/>
        <dsp:cNvSpPr/>
      </dsp:nvSpPr>
      <dsp:spPr>
        <a:xfrm>
          <a:off x="0" y="3627584"/>
          <a:ext cx="10515600" cy="66231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98D79F-6AA4-43D3-A72B-A6A4DFB56BDB}">
      <dsp:nvSpPr>
        <dsp:cNvPr id="0" name=""/>
        <dsp:cNvSpPr/>
      </dsp:nvSpPr>
      <dsp:spPr>
        <a:xfrm>
          <a:off x="200351" y="3776605"/>
          <a:ext cx="364631" cy="3642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1DC738-326D-4CBE-A253-26A6BA3DF69C}">
      <dsp:nvSpPr>
        <dsp:cNvPr id="0" name=""/>
        <dsp:cNvSpPr/>
      </dsp:nvSpPr>
      <dsp:spPr>
        <a:xfrm>
          <a:off x="765334" y="3627584"/>
          <a:ext cx="9715689"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889000">
            <a:lnSpc>
              <a:spcPct val="100000"/>
            </a:lnSpc>
            <a:spcBef>
              <a:spcPct val="0"/>
            </a:spcBef>
            <a:spcAft>
              <a:spcPct val="35000"/>
            </a:spcAft>
            <a:buNone/>
          </a:pPr>
          <a:r>
            <a:rPr lang="en-US" sz="2000" kern="1200" dirty="0"/>
            <a:t>A list of local holidays is provided, with the first and fifteenth of each month designated as pay dates.</a:t>
          </a:r>
        </a:p>
      </dsp:txBody>
      <dsp:txXfrm>
        <a:off x="765334" y="3627584"/>
        <a:ext cx="9715689" cy="724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DBA20-A092-4F89-BA91-AEF889817D5E}">
      <dsp:nvSpPr>
        <dsp:cNvPr id="0" name=""/>
        <dsp:cNvSpPr/>
      </dsp:nvSpPr>
      <dsp:spPr>
        <a:xfrm>
          <a:off x="3197399" y="1067184"/>
          <a:ext cx="702028" cy="91440"/>
        </a:xfrm>
        <a:custGeom>
          <a:avLst/>
          <a:gdLst/>
          <a:ahLst/>
          <a:cxnLst/>
          <a:rect l="0" t="0" r="0" b="0"/>
          <a:pathLst>
            <a:path>
              <a:moveTo>
                <a:pt x="0" y="45720"/>
              </a:moveTo>
              <a:lnTo>
                <a:pt x="70202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0098" y="1109237"/>
        <a:ext cx="36631" cy="7333"/>
      </dsp:txXfrm>
    </dsp:sp>
    <dsp:sp modelId="{DC763851-31DA-4CA2-9149-896E3E627590}">
      <dsp:nvSpPr>
        <dsp:cNvPr id="0" name=""/>
        <dsp:cNvSpPr/>
      </dsp:nvSpPr>
      <dsp:spPr>
        <a:xfrm>
          <a:off x="13856" y="157301"/>
          <a:ext cx="3185342" cy="191120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dirty="0"/>
            <a:t>Converted relevant fields to datetime datatype</a:t>
          </a:r>
        </a:p>
      </dsp:txBody>
      <dsp:txXfrm>
        <a:off x="13856" y="157301"/>
        <a:ext cx="3185342" cy="1911205"/>
      </dsp:txXfrm>
    </dsp:sp>
    <dsp:sp modelId="{DAE20A8A-8509-45C0-9AAB-A200E71C6475}">
      <dsp:nvSpPr>
        <dsp:cNvPr id="0" name=""/>
        <dsp:cNvSpPr/>
      </dsp:nvSpPr>
      <dsp:spPr>
        <a:xfrm>
          <a:off x="7115371" y="1067184"/>
          <a:ext cx="702028" cy="91440"/>
        </a:xfrm>
        <a:custGeom>
          <a:avLst/>
          <a:gdLst/>
          <a:ahLst/>
          <a:cxnLst/>
          <a:rect l="0" t="0" r="0" b="0"/>
          <a:pathLst>
            <a:path>
              <a:moveTo>
                <a:pt x="0" y="45720"/>
              </a:moveTo>
              <a:lnTo>
                <a:pt x="702028" y="45720"/>
              </a:lnTo>
            </a:path>
          </a:pathLst>
        </a:custGeom>
        <a:noFill/>
        <a:ln w="12700" cap="flat" cmpd="sng" algn="ctr">
          <a:solidFill>
            <a:schemeClr val="accent4">
              <a:hueOff val="1649984"/>
              <a:satOff val="-7300"/>
              <a:lumOff val="-12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48070" y="1109237"/>
        <a:ext cx="36631" cy="7333"/>
      </dsp:txXfrm>
    </dsp:sp>
    <dsp:sp modelId="{77A0DED7-1CF9-4A94-9CA4-D92AB3CF340C}">
      <dsp:nvSpPr>
        <dsp:cNvPr id="0" name=""/>
        <dsp:cNvSpPr/>
      </dsp:nvSpPr>
      <dsp:spPr>
        <a:xfrm>
          <a:off x="3931828" y="157301"/>
          <a:ext cx="3185342" cy="1911205"/>
        </a:xfrm>
        <a:prstGeom prst="rect">
          <a:avLst/>
        </a:prstGeom>
        <a:solidFill>
          <a:schemeClr val="accent4">
            <a:hueOff val="1319987"/>
            <a:satOff val="-5840"/>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dirty="0" err="1"/>
            <a:t>Dataframes</a:t>
          </a:r>
          <a:r>
            <a:rPr lang="en-US" sz="2000" kern="1200" dirty="0"/>
            <a:t> with negative values for columns like </a:t>
          </a:r>
          <a:r>
            <a:rPr lang="en-US" sz="2000" kern="1200" dirty="0" err="1"/>
            <a:t>deliverybdays</a:t>
          </a:r>
          <a:r>
            <a:rPr lang="en-US" sz="2000" kern="1200" dirty="0"/>
            <a:t>, </a:t>
          </a:r>
          <a:r>
            <a:rPr lang="en-US" sz="2000" kern="1200" dirty="0" err="1"/>
            <a:t>deliverycdays</a:t>
          </a:r>
          <a:r>
            <a:rPr lang="en-US" sz="2000" kern="1200" dirty="0"/>
            <a:t> and product procurement </a:t>
          </a:r>
          <a:r>
            <a:rPr lang="en-US" sz="2000" kern="1200" dirty="0" err="1"/>
            <a:t>sla</a:t>
          </a:r>
          <a:r>
            <a:rPr lang="en-US" sz="2000" kern="1200" dirty="0"/>
            <a:t> are removed/dropped</a:t>
          </a:r>
        </a:p>
      </dsp:txBody>
      <dsp:txXfrm>
        <a:off x="3931828" y="157301"/>
        <a:ext cx="3185342" cy="1911205"/>
      </dsp:txXfrm>
    </dsp:sp>
    <dsp:sp modelId="{099872B5-0684-40B3-8DD8-D5CC3FA390F6}">
      <dsp:nvSpPr>
        <dsp:cNvPr id="0" name=""/>
        <dsp:cNvSpPr/>
      </dsp:nvSpPr>
      <dsp:spPr>
        <a:xfrm>
          <a:off x="1606528" y="2066707"/>
          <a:ext cx="7835943" cy="702028"/>
        </a:xfrm>
        <a:custGeom>
          <a:avLst/>
          <a:gdLst/>
          <a:ahLst/>
          <a:cxnLst/>
          <a:rect l="0" t="0" r="0" b="0"/>
          <a:pathLst>
            <a:path>
              <a:moveTo>
                <a:pt x="7835943" y="0"/>
              </a:moveTo>
              <a:lnTo>
                <a:pt x="7835943" y="368114"/>
              </a:lnTo>
              <a:lnTo>
                <a:pt x="0" y="368114"/>
              </a:lnTo>
              <a:lnTo>
                <a:pt x="0" y="702028"/>
              </a:lnTo>
            </a:path>
          </a:pathLst>
        </a:custGeom>
        <a:noFill/>
        <a:ln w="12700" cap="flat" cmpd="sng" algn="ctr">
          <a:solidFill>
            <a:schemeClr val="accent4">
              <a:hueOff val="3299968"/>
              <a:satOff val="-14601"/>
              <a:lumOff val="-24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7747" y="2414054"/>
        <a:ext cx="393505" cy="7333"/>
      </dsp:txXfrm>
    </dsp:sp>
    <dsp:sp modelId="{2BF6B29F-5D90-4E51-80E6-11D3A2AD8E52}">
      <dsp:nvSpPr>
        <dsp:cNvPr id="0" name=""/>
        <dsp:cNvSpPr/>
      </dsp:nvSpPr>
      <dsp:spPr>
        <a:xfrm>
          <a:off x="7849800" y="157301"/>
          <a:ext cx="3185342" cy="1911205"/>
        </a:xfrm>
        <a:prstGeom prst="rect">
          <a:avLst/>
        </a:prstGeom>
        <a:solidFill>
          <a:schemeClr val="accent4">
            <a:hueOff val="2639975"/>
            <a:satOff val="-11681"/>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a:t>Treated GMV values w.r.t mrp units</a:t>
          </a:r>
        </a:p>
      </dsp:txBody>
      <dsp:txXfrm>
        <a:off x="7849800" y="157301"/>
        <a:ext cx="3185342" cy="1911205"/>
      </dsp:txXfrm>
    </dsp:sp>
    <dsp:sp modelId="{FF0E77AA-0C09-48EB-9593-1CF474DD605F}">
      <dsp:nvSpPr>
        <dsp:cNvPr id="0" name=""/>
        <dsp:cNvSpPr/>
      </dsp:nvSpPr>
      <dsp:spPr>
        <a:xfrm>
          <a:off x="3197399" y="3711018"/>
          <a:ext cx="702028" cy="91440"/>
        </a:xfrm>
        <a:custGeom>
          <a:avLst/>
          <a:gdLst/>
          <a:ahLst/>
          <a:cxnLst/>
          <a:rect l="0" t="0" r="0" b="0"/>
          <a:pathLst>
            <a:path>
              <a:moveTo>
                <a:pt x="0" y="45720"/>
              </a:moveTo>
              <a:lnTo>
                <a:pt x="702028" y="45720"/>
              </a:lnTo>
            </a:path>
          </a:pathLst>
        </a:custGeom>
        <a:noFill/>
        <a:ln w="12700" cap="flat" cmpd="sng" algn="ctr">
          <a:solidFill>
            <a:schemeClr val="accent4">
              <a:hueOff val="4949952"/>
              <a:satOff val="-21901"/>
              <a:lumOff val="-36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0098" y="3753072"/>
        <a:ext cx="36631" cy="7333"/>
      </dsp:txXfrm>
    </dsp:sp>
    <dsp:sp modelId="{0ED2F443-7974-4B9A-99A4-C954EA31F1C3}">
      <dsp:nvSpPr>
        <dsp:cNvPr id="0" name=""/>
        <dsp:cNvSpPr/>
      </dsp:nvSpPr>
      <dsp:spPr>
        <a:xfrm>
          <a:off x="13856" y="2801135"/>
          <a:ext cx="3185342" cy="1911205"/>
        </a:xfrm>
        <a:prstGeom prst="rect">
          <a:avLst/>
        </a:prstGeom>
        <a:solidFill>
          <a:schemeClr val="accent4">
            <a:hueOff val="3959962"/>
            <a:satOff val="-17521"/>
            <a:lumOff val="-29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a:t>Eliminating duplicate Dataframes and columns</a:t>
          </a:r>
        </a:p>
      </dsp:txBody>
      <dsp:txXfrm>
        <a:off x="13856" y="2801135"/>
        <a:ext cx="3185342" cy="1911205"/>
      </dsp:txXfrm>
    </dsp:sp>
    <dsp:sp modelId="{7C134CFB-386D-42EC-9ECB-4896BC9D1AA9}">
      <dsp:nvSpPr>
        <dsp:cNvPr id="0" name=""/>
        <dsp:cNvSpPr/>
      </dsp:nvSpPr>
      <dsp:spPr>
        <a:xfrm>
          <a:off x="7115371" y="3711018"/>
          <a:ext cx="702028" cy="91440"/>
        </a:xfrm>
        <a:custGeom>
          <a:avLst/>
          <a:gdLst/>
          <a:ahLst/>
          <a:cxnLst/>
          <a:rect l="0" t="0" r="0" b="0"/>
          <a:pathLst>
            <a:path>
              <a:moveTo>
                <a:pt x="0" y="45720"/>
              </a:moveTo>
              <a:lnTo>
                <a:pt x="702028" y="45720"/>
              </a:lnTo>
            </a:path>
          </a:pathLst>
        </a:custGeom>
        <a:noFill/>
        <a:ln w="12700" cap="flat" cmpd="sng" algn="ctr">
          <a:solidFill>
            <a:schemeClr val="accent4">
              <a:hueOff val="6599937"/>
              <a:satOff val="-29202"/>
              <a:lumOff val="-490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48070" y="3753072"/>
        <a:ext cx="36631" cy="7333"/>
      </dsp:txXfrm>
    </dsp:sp>
    <dsp:sp modelId="{578A81F0-AA8A-48EB-8FE7-509443DE2EC0}">
      <dsp:nvSpPr>
        <dsp:cNvPr id="0" name=""/>
        <dsp:cNvSpPr/>
      </dsp:nvSpPr>
      <dsp:spPr>
        <a:xfrm>
          <a:off x="3931828" y="2801135"/>
          <a:ext cx="3185342" cy="1911205"/>
        </a:xfrm>
        <a:prstGeom prst="rect">
          <a:avLst/>
        </a:prstGeom>
        <a:solidFill>
          <a:schemeClr val="accent4">
            <a:hueOff val="5279950"/>
            <a:satOff val="-23362"/>
            <a:lumOff val="-3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a:t>Filtered the data with 3 categories: Gaming Accessories, Camera Accessories, Home Audio Accessories</a:t>
          </a:r>
        </a:p>
      </dsp:txBody>
      <dsp:txXfrm>
        <a:off x="3931828" y="2801135"/>
        <a:ext cx="3185342" cy="1911205"/>
      </dsp:txXfrm>
    </dsp:sp>
    <dsp:sp modelId="{935CBA70-28F7-4205-B6BC-54125C2F5C93}">
      <dsp:nvSpPr>
        <dsp:cNvPr id="0" name=""/>
        <dsp:cNvSpPr/>
      </dsp:nvSpPr>
      <dsp:spPr>
        <a:xfrm>
          <a:off x="7849800" y="2801135"/>
          <a:ext cx="3185342" cy="1911205"/>
        </a:xfrm>
        <a:prstGeom prst="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84" tIns="163838" rIns="156084" bIns="163838" numCol="1" spcCol="1270" anchor="ctr" anchorCtr="0">
          <a:noAutofit/>
        </a:bodyPr>
        <a:lstStyle/>
        <a:p>
          <a:pPr marL="0" lvl="0" indent="0" algn="ctr" defTabSz="889000">
            <a:lnSpc>
              <a:spcPct val="90000"/>
            </a:lnSpc>
            <a:spcBef>
              <a:spcPct val="0"/>
            </a:spcBef>
            <a:spcAft>
              <a:spcPct val="35000"/>
            </a:spcAft>
            <a:buNone/>
          </a:pPr>
          <a:r>
            <a:rPr lang="en-US" sz="2000" kern="1200" dirty="0"/>
            <a:t>Removed few columns which does not add any value to the analysis</a:t>
          </a:r>
        </a:p>
      </dsp:txBody>
      <dsp:txXfrm>
        <a:off x="7849800" y="2801135"/>
        <a:ext cx="3185342" cy="1911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BCC61-5328-4286-84A6-C83EA92D8DE8}">
      <dsp:nvSpPr>
        <dsp:cNvPr id="0" name=""/>
        <dsp:cNvSpPr/>
      </dsp:nvSpPr>
      <dsp:spPr>
        <a:xfrm>
          <a:off x="0" y="41122"/>
          <a:ext cx="10515600" cy="8751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Gross Merchandise Value (GMV), also known as revenue, is our target variable (independent variable).</a:t>
          </a:r>
        </a:p>
      </dsp:txBody>
      <dsp:txXfrm>
        <a:off x="42722" y="83844"/>
        <a:ext cx="10430156" cy="789716"/>
      </dsp:txXfrm>
    </dsp:sp>
    <dsp:sp modelId="{7DC48A96-D697-472A-948D-B96F71E9CEA3}">
      <dsp:nvSpPr>
        <dsp:cNvPr id="0" name=""/>
        <dsp:cNvSpPr/>
      </dsp:nvSpPr>
      <dsp:spPr>
        <a:xfrm>
          <a:off x="0" y="1035006"/>
          <a:ext cx="10515600" cy="875160"/>
        </a:xfrm>
        <a:prstGeom prst="roundRect">
          <a:avLst/>
        </a:prstGeom>
        <a:solidFill>
          <a:schemeClr val="accent4">
            <a:hueOff val="1649984"/>
            <a:satOff val="-7300"/>
            <a:lumOff val="-12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 need to identify characteristics that lead to an increase in GMV.</a:t>
          </a:r>
        </a:p>
      </dsp:txBody>
      <dsp:txXfrm>
        <a:off x="42722" y="1077728"/>
        <a:ext cx="10430156" cy="789716"/>
      </dsp:txXfrm>
    </dsp:sp>
    <dsp:sp modelId="{998FD173-BA5B-4548-A6ED-4AF105033150}">
      <dsp:nvSpPr>
        <dsp:cNvPr id="0" name=""/>
        <dsp:cNvSpPr/>
      </dsp:nvSpPr>
      <dsp:spPr>
        <a:xfrm>
          <a:off x="0" y="1918162"/>
          <a:ext cx="10515600" cy="875160"/>
        </a:xfrm>
        <a:prstGeom prst="roundRect">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Dependent variables directly affecting GMV include the amount and percentage of discounts offered on products, NPS rating, etc.</a:t>
          </a:r>
        </a:p>
      </dsp:txBody>
      <dsp:txXfrm>
        <a:off x="42722" y="1960884"/>
        <a:ext cx="10430156" cy="789716"/>
      </dsp:txXfrm>
    </dsp:sp>
    <dsp:sp modelId="{BA47F505-D89B-4366-90F2-24276C650222}">
      <dsp:nvSpPr>
        <dsp:cNvPr id="0" name=""/>
        <dsp:cNvSpPr/>
      </dsp:nvSpPr>
      <dsp:spPr>
        <a:xfrm>
          <a:off x="0" y="2856682"/>
          <a:ext cx="10515600" cy="875160"/>
        </a:xfrm>
        <a:prstGeom prst="roundRect">
          <a:avLst/>
        </a:prstGeom>
        <a:solidFill>
          <a:schemeClr val="accent4">
            <a:hueOff val="4949952"/>
            <a:satOff val="-21901"/>
            <a:lumOff val="-36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Our codes indicate that NPS score, holidays, and paydates (first and fifteenth of each month) have a positive impact on sales.</a:t>
          </a:r>
        </a:p>
      </dsp:txBody>
      <dsp:txXfrm>
        <a:off x="42722" y="2899404"/>
        <a:ext cx="10430156" cy="789716"/>
      </dsp:txXfrm>
    </dsp:sp>
    <dsp:sp modelId="{CD0EFA23-0CF4-42AE-80A8-A927593646E1}">
      <dsp:nvSpPr>
        <dsp:cNvPr id="0" name=""/>
        <dsp:cNvSpPr/>
      </dsp:nvSpPr>
      <dsp:spPr>
        <a:xfrm>
          <a:off x="0" y="3795202"/>
          <a:ext cx="10515600" cy="875160"/>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 need to determine which of the three subcategories—gaming, audio, and camera—the company should invest in to boost revenue in the next financial year.</a:t>
          </a:r>
        </a:p>
      </dsp:txBody>
      <dsp:txXfrm>
        <a:off x="42722" y="3837924"/>
        <a:ext cx="10430156"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E9B64-332F-4DF6-971B-859B98157BAB}">
      <dsp:nvSpPr>
        <dsp:cNvPr id="0" name=""/>
        <dsp:cNvSpPr/>
      </dsp:nvSpPr>
      <dsp:spPr>
        <a:xfrm>
          <a:off x="0" y="398985"/>
          <a:ext cx="10269069" cy="4914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a Week column.</a:t>
          </a:r>
          <a:endParaRPr lang="en-IN" sz="2000" kern="1200"/>
        </a:p>
      </dsp:txBody>
      <dsp:txXfrm>
        <a:off x="23988" y="422973"/>
        <a:ext cx="10221093" cy="443424"/>
      </dsp:txXfrm>
    </dsp:sp>
    <dsp:sp modelId="{393036A8-C5BD-48C0-993D-531DF71FE874}">
      <dsp:nvSpPr>
        <dsp:cNvPr id="0" name=""/>
        <dsp:cNvSpPr/>
      </dsp:nvSpPr>
      <dsp:spPr>
        <a:xfrm>
          <a:off x="0" y="947985"/>
          <a:ext cx="10269069" cy="491400"/>
        </a:xfrm>
        <a:prstGeom prst="roundRect">
          <a:avLst/>
        </a:prstGeom>
        <a:solidFill>
          <a:schemeClr val="accent4">
            <a:hueOff val="942848"/>
            <a:satOff val="-4172"/>
            <a:lumOff val="-70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Update year for week 53 to 2015, despite it being 2016 in other datasets.</a:t>
          </a:r>
          <a:endParaRPr lang="en-IN" sz="2000" kern="1200" dirty="0"/>
        </a:p>
      </dsp:txBody>
      <dsp:txXfrm>
        <a:off x="23988" y="971973"/>
        <a:ext cx="10221093" cy="443424"/>
      </dsp:txXfrm>
    </dsp:sp>
    <dsp:sp modelId="{422AE9E5-4B68-4E39-83E7-AA81C56A69DA}">
      <dsp:nvSpPr>
        <dsp:cNvPr id="0" name=""/>
        <dsp:cNvSpPr/>
      </dsp:nvSpPr>
      <dsp:spPr>
        <a:xfrm>
          <a:off x="0" y="1496986"/>
          <a:ext cx="10269069" cy="491400"/>
        </a:xfrm>
        <a:prstGeom prst="roundRect">
          <a:avLst/>
        </a:prstGeom>
        <a:solidFill>
          <a:schemeClr val="accent4">
            <a:hueOff val="1885696"/>
            <a:satOff val="-8343"/>
            <a:lumOff val="-14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Drop columns with single value or all different values.</a:t>
          </a:r>
          <a:endParaRPr lang="en-IN" sz="2000" kern="1200"/>
        </a:p>
      </dsp:txBody>
      <dsp:txXfrm>
        <a:off x="23988" y="1520974"/>
        <a:ext cx="10221093" cy="443424"/>
      </dsp:txXfrm>
    </dsp:sp>
    <dsp:sp modelId="{35CAEC16-F960-4552-8ED7-ACFE6D7E5064}">
      <dsp:nvSpPr>
        <dsp:cNvPr id="0" name=""/>
        <dsp:cNvSpPr/>
      </dsp:nvSpPr>
      <dsp:spPr>
        <a:xfrm>
          <a:off x="0" y="2045986"/>
          <a:ext cx="10269069" cy="491400"/>
        </a:xfrm>
        <a:prstGeom prst="roundRect">
          <a:avLst/>
        </a:prstGeom>
        <a:solidFill>
          <a:schemeClr val="accent4">
            <a:hueOff val="2828544"/>
            <a:satOff val="-12515"/>
            <a:lumOff val="-21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 feature: GMV divided by units to get the list price.</a:t>
          </a:r>
          <a:endParaRPr lang="en-IN" sz="2000" kern="1200" dirty="0"/>
        </a:p>
      </dsp:txBody>
      <dsp:txXfrm>
        <a:off x="23988" y="2069974"/>
        <a:ext cx="10221093" cy="443424"/>
      </dsp:txXfrm>
    </dsp:sp>
    <dsp:sp modelId="{099BD463-53CF-42FE-9C90-04C068354493}">
      <dsp:nvSpPr>
        <dsp:cNvPr id="0" name=""/>
        <dsp:cNvSpPr/>
      </dsp:nvSpPr>
      <dsp:spPr>
        <a:xfrm>
          <a:off x="0" y="2594986"/>
          <a:ext cx="10269069" cy="491400"/>
        </a:xfrm>
        <a:prstGeom prst="roundRect">
          <a:avLst/>
        </a:prstGeom>
        <a:solidFill>
          <a:schemeClr val="accent4">
            <a:hueOff val="3771393"/>
            <a:satOff val="-16687"/>
            <a:lumOff val="-28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Payday column: flag as 1 if near salary day (1st and 15th), else 0.</a:t>
          </a:r>
          <a:endParaRPr lang="en-IN" sz="2000" kern="1200"/>
        </a:p>
      </dsp:txBody>
      <dsp:txXfrm>
        <a:off x="23988" y="2618974"/>
        <a:ext cx="10221093" cy="443424"/>
      </dsp:txXfrm>
    </dsp:sp>
    <dsp:sp modelId="{3D58A1CC-484E-458D-A106-55E168DE38FB}">
      <dsp:nvSpPr>
        <dsp:cNvPr id="0" name=""/>
        <dsp:cNvSpPr/>
      </dsp:nvSpPr>
      <dsp:spPr>
        <a:xfrm>
          <a:off x="0" y="3143985"/>
          <a:ext cx="10269069" cy="491400"/>
        </a:xfrm>
        <a:prstGeom prst="roundRect">
          <a:avLst/>
        </a:prstGeom>
        <a:solidFill>
          <a:schemeClr val="accent4">
            <a:hueOff val="4714241"/>
            <a:satOff val="-20859"/>
            <a:lumOff val="-35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holiday_flag: flag as 1 if holiday or occasion in Ontario, else 0.</a:t>
          </a:r>
          <a:endParaRPr lang="en-IN" sz="2000" kern="1200"/>
        </a:p>
      </dsp:txBody>
      <dsp:txXfrm>
        <a:off x="23988" y="3167973"/>
        <a:ext cx="10221093" cy="443424"/>
      </dsp:txXfrm>
    </dsp:sp>
    <dsp:sp modelId="{BAFCB2A3-0DF4-4C7D-9760-05D82557FE48}">
      <dsp:nvSpPr>
        <dsp:cNvPr id="0" name=""/>
        <dsp:cNvSpPr/>
      </dsp:nvSpPr>
      <dsp:spPr>
        <a:xfrm>
          <a:off x="0" y="3692986"/>
          <a:ext cx="10269069" cy="491400"/>
        </a:xfrm>
        <a:prstGeom prst="roundRect">
          <a:avLst/>
        </a:prstGeom>
        <a:solidFill>
          <a:schemeClr val="accent4">
            <a:hueOff val="5657089"/>
            <a:satOff val="-25030"/>
            <a:lumOff val="-42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Product Type column: flag as Premium_product if GMV &gt; 80%, else mass_market.</a:t>
          </a:r>
          <a:endParaRPr lang="en-IN" sz="2000" kern="1200"/>
        </a:p>
      </dsp:txBody>
      <dsp:txXfrm>
        <a:off x="23988" y="3716974"/>
        <a:ext cx="10221093" cy="443424"/>
      </dsp:txXfrm>
    </dsp:sp>
    <dsp:sp modelId="{CA8CF330-0FBE-48B8-8D94-6D195BBDD2CB}">
      <dsp:nvSpPr>
        <dsp:cNvPr id="0" name=""/>
        <dsp:cNvSpPr/>
      </dsp:nvSpPr>
      <dsp:spPr>
        <a:xfrm>
          <a:off x="0" y="4241986"/>
          <a:ext cx="10269069" cy="491400"/>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dummy variables for order_payment_type.</a:t>
          </a:r>
          <a:endParaRPr lang="en-IN" sz="2000" kern="1200"/>
        </a:p>
      </dsp:txBody>
      <dsp:txXfrm>
        <a:off x="23988" y="4265974"/>
        <a:ext cx="10221093" cy="4434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8FAD3-2E48-43DC-8332-8C5DF89D0200}">
      <dsp:nvSpPr>
        <dsp:cNvPr id="0" name=""/>
        <dsp:cNvSpPr/>
      </dsp:nvSpPr>
      <dsp:spPr>
        <a:xfrm>
          <a:off x="2302423" y="1485939"/>
          <a:ext cx="498877" cy="91440"/>
        </a:xfrm>
        <a:custGeom>
          <a:avLst/>
          <a:gdLst/>
          <a:ahLst/>
          <a:cxnLst/>
          <a:rect l="0" t="0" r="0" b="0"/>
          <a:pathLst>
            <a:path>
              <a:moveTo>
                <a:pt x="0" y="45720"/>
              </a:moveTo>
              <a:lnTo>
                <a:pt x="498877"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8625" y="1529012"/>
        <a:ext cx="26473" cy="5294"/>
      </dsp:txXfrm>
    </dsp:sp>
    <dsp:sp modelId="{6D5BA8C4-45CD-4D7E-B721-0EF4BA7CA134}">
      <dsp:nvSpPr>
        <dsp:cNvPr id="0" name=""/>
        <dsp:cNvSpPr/>
      </dsp:nvSpPr>
      <dsp:spPr>
        <a:xfrm>
          <a:off x="2149" y="841037"/>
          <a:ext cx="2302074" cy="138124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800100">
            <a:lnSpc>
              <a:spcPct val="90000"/>
            </a:lnSpc>
            <a:spcBef>
              <a:spcPct val="0"/>
            </a:spcBef>
            <a:spcAft>
              <a:spcPct val="35000"/>
            </a:spcAft>
            <a:buNone/>
          </a:pPr>
          <a:r>
            <a:rPr lang="en-US" sz="1800" kern="1200" dirty="0"/>
            <a:t>Filter data from July 2015 to June 2016.</a:t>
          </a:r>
        </a:p>
      </dsp:txBody>
      <dsp:txXfrm>
        <a:off x="2149" y="841037"/>
        <a:ext cx="2302074" cy="1381244"/>
      </dsp:txXfrm>
    </dsp:sp>
    <dsp:sp modelId="{6FC37B33-24A6-448B-94A9-4F5CBDFC45C0}">
      <dsp:nvSpPr>
        <dsp:cNvPr id="0" name=""/>
        <dsp:cNvSpPr/>
      </dsp:nvSpPr>
      <dsp:spPr>
        <a:xfrm>
          <a:off x="5133974" y="1485939"/>
          <a:ext cx="498877" cy="91440"/>
        </a:xfrm>
        <a:custGeom>
          <a:avLst/>
          <a:gdLst/>
          <a:ahLst/>
          <a:cxnLst/>
          <a:rect l="0" t="0" r="0" b="0"/>
          <a:pathLst>
            <a:path>
              <a:moveTo>
                <a:pt x="0" y="45720"/>
              </a:moveTo>
              <a:lnTo>
                <a:pt x="498877" y="45720"/>
              </a:lnTo>
            </a:path>
          </a:pathLst>
        </a:custGeom>
        <a:noFill/>
        <a:ln w="12700" cap="flat" cmpd="sng" algn="ctr">
          <a:solidFill>
            <a:schemeClr val="accent4">
              <a:hueOff val="1099990"/>
              <a:satOff val="-4867"/>
              <a:lumOff val="-8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0176" y="1529012"/>
        <a:ext cx="26473" cy="5294"/>
      </dsp:txXfrm>
    </dsp:sp>
    <dsp:sp modelId="{7BB4F026-E0B7-4B0A-9196-62D05B6AC213}">
      <dsp:nvSpPr>
        <dsp:cNvPr id="0" name=""/>
        <dsp:cNvSpPr/>
      </dsp:nvSpPr>
      <dsp:spPr>
        <a:xfrm>
          <a:off x="2833700" y="841037"/>
          <a:ext cx="2302074" cy="1381244"/>
        </a:xfrm>
        <a:prstGeom prst="rect">
          <a:avLst/>
        </a:prstGeom>
        <a:gradFill rotWithShape="0">
          <a:gsLst>
            <a:gs pos="0">
              <a:schemeClr val="accent4">
                <a:hueOff val="942848"/>
                <a:satOff val="-4172"/>
                <a:lumOff val="-700"/>
                <a:alphaOff val="0"/>
                <a:satMod val="103000"/>
                <a:lumMod val="102000"/>
                <a:tint val="94000"/>
              </a:schemeClr>
            </a:gs>
            <a:gs pos="50000">
              <a:schemeClr val="accent4">
                <a:hueOff val="942848"/>
                <a:satOff val="-4172"/>
                <a:lumOff val="-700"/>
                <a:alphaOff val="0"/>
                <a:satMod val="110000"/>
                <a:lumMod val="100000"/>
                <a:shade val="100000"/>
              </a:schemeClr>
            </a:gs>
            <a:gs pos="100000">
              <a:schemeClr val="accent4">
                <a:hueOff val="942848"/>
                <a:satOff val="-4172"/>
                <a:lumOff val="-70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800100">
            <a:lnSpc>
              <a:spcPct val="90000"/>
            </a:lnSpc>
            <a:spcBef>
              <a:spcPct val="0"/>
            </a:spcBef>
            <a:spcAft>
              <a:spcPct val="35000"/>
            </a:spcAft>
            <a:buNone/>
          </a:pPr>
          <a:r>
            <a:rPr lang="en-US" sz="1800" kern="1200" dirty="0"/>
            <a:t>Calculate marketing spend by GMV%.</a:t>
          </a:r>
        </a:p>
      </dsp:txBody>
      <dsp:txXfrm>
        <a:off x="2833700" y="841037"/>
        <a:ext cx="2302074" cy="1381244"/>
      </dsp:txXfrm>
    </dsp:sp>
    <dsp:sp modelId="{E690E19E-F130-443C-B52D-3DF776CB7B55}">
      <dsp:nvSpPr>
        <dsp:cNvPr id="0" name=""/>
        <dsp:cNvSpPr/>
      </dsp:nvSpPr>
      <dsp:spPr>
        <a:xfrm>
          <a:off x="7965526" y="1485939"/>
          <a:ext cx="498877" cy="91440"/>
        </a:xfrm>
        <a:custGeom>
          <a:avLst/>
          <a:gdLst/>
          <a:ahLst/>
          <a:cxnLst/>
          <a:rect l="0" t="0" r="0" b="0"/>
          <a:pathLst>
            <a:path>
              <a:moveTo>
                <a:pt x="0" y="45720"/>
              </a:moveTo>
              <a:lnTo>
                <a:pt x="498877" y="45720"/>
              </a:lnTo>
            </a:path>
          </a:pathLst>
        </a:custGeom>
        <a:noFill/>
        <a:ln w="12700" cap="flat" cmpd="sng" algn="ctr">
          <a:solidFill>
            <a:schemeClr val="accent4">
              <a:hueOff val="2199979"/>
              <a:satOff val="-9734"/>
              <a:lumOff val="-16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1728" y="1529012"/>
        <a:ext cx="26473" cy="5294"/>
      </dsp:txXfrm>
    </dsp:sp>
    <dsp:sp modelId="{8CCEFE0C-CC17-4D3B-A104-F6407F02C42A}">
      <dsp:nvSpPr>
        <dsp:cNvPr id="0" name=""/>
        <dsp:cNvSpPr/>
      </dsp:nvSpPr>
      <dsp:spPr>
        <a:xfrm>
          <a:off x="5665252" y="841037"/>
          <a:ext cx="2302074" cy="1381244"/>
        </a:xfrm>
        <a:prstGeom prst="rect">
          <a:avLst/>
        </a:prstGeom>
        <a:gradFill rotWithShape="0">
          <a:gsLst>
            <a:gs pos="0">
              <a:schemeClr val="accent4">
                <a:hueOff val="1885696"/>
                <a:satOff val="-8343"/>
                <a:lumOff val="-1401"/>
                <a:alphaOff val="0"/>
                <a:satMod val="103000"/>
                <a:lumMod val="102000"/>
                <a:tint val="94000"/>
              </a:schemeClr>
            </a:gs>
            <a:gs pos="50000">
              <a:schemeClr val="accent4">
                <a:hueOff val="1885696"/>
                <a:satOff val="-8343"/>
                <a:lumOff val="-1401"/>
                <a:alphaOff val="0"/>
                <a:satMod val="110000"/>
                <a:lumMod val="100000"/>
                <a:shade val="100000"/>
              </a:schemeClr>
            </a:gs>
            <a:gs pos="100000">
              <a:schemeClr val="accent4">
                <a:hueOff val="1885696"/>
                <a:satOff val="-8343"/>
                <a:lumOff val="-14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800100">
            <a:lnSpc>
              <a:spcPct val="90000"/>
            </a:lnSpc>
            <a:spcBef>
              <a:spcPct val="0"/>
            </a:spcBef>
            <a:spcAft>
              <a:spcPct val="35000"/>
            </a:spcAft>
            <a:buNone/>
          </a:pPr>
          <a:r>
            <a:rPr lang="en-US" sz="1800" kern="1200" dirty="0"/>
            <a:t>Read product list from “Media data and other information” file.</a:t>
          </a:r>
        </a:p>
      </dsp:txBody>
      <dsp:txXfrm>
        <a:off x="5665252" y="841037"/>
        <a:ext cx="2302074" cy="1381244"/>
      </dsp:txXfrm>
    </dsp:sp>
    <dsp:sp modelId="{91C2E571-27B7-421E-9C78-339C1683952A}">
      <dsp:nvSpPr>
        <dsp:cNvPr id="0" name=""/>
        <dsp:cNvSpPr/>
      </dsp:nvSpPr>
      <dsp:spPr>
        <a:xfrm>
          <a:off x="1153186" y="2220481"/>
          <a:ext cx="8494654" cy="498877"/>
        </a:xfrm>
        <a:custGeom>
          <a:avLst/>
          <a:gdLst/>
          <a:ahLst/>
          <a:cxnLst/>
          <a:rect l="0" t="0" r="0" b="0"/>
          <a:pathLst>
            <a:path>
              <a:moveTo>
                <a:pt x="8494654" y="0"/>
              </a:moveTo>
              <a:lnTo>
                <a:pt x="8494654" y="266538"/>
              </a:lnTo>
              <a:lnTo>
                <a:pt x="0" y="266538"/>
              </a:lnTo>
              <a:lnTo>
                <a:pt x="0" y="498877"/>
              </a:lnTo>
            </a:path>
          </a:pathLst>
        </a:custGeom>
        <a:noFill/>
        <a:ln w="12700" cap="flat" cmpd="sng" algn="ctr">
          <a:solidFill>
            <a:schemeClr val="accent4">
              <a:hueOff val="3299968"/>
              <a:satOff val="-14601"/>
              <a:lumOff val="-24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7735" y="2467273"/>
        <a:ext cx="425556" cy="5294"/>
      </dsp:txXfrm>
    </dsp:sp>
    <dsp:sp modelId="{C698F0CD-50B7-4A31-A4D6-0E2FEEF63D59}">
      <dsp:nvSpPr>
        <dsp:cNvPr id="0" name=""/>
        <dsp:cNvSpPr/>
      </dsp:nvSpPr>
      <dsp:spPr>
        <a:xfrm>
          <a:off x="8496803" y="841037"/>
          <a:ext cx="2302074" cy="1381244"/>
        </a:xfrm>
        <a:prstGeom prst="rect">
          <a:avLst/>
        </a:prstGeom>
        <a:gradFill rotWithShape="0">
          <a:gsLst>
            <a:gs pos="0">
              <a:schemeClr val="accent4">
                <a:hueOff val="2828544"/>
                <a:satOff val="-12515"/>
                <a:lumOff val="-2101"/>
                <a:alphaOff val="0"/>
                <a:satMod val="103000"/>
                <a:lumMod val="102000"/>
                <a:tint val="94000"/>
              </a:schemeClr>
            </a:gs>
            <a:gs pos="50000">
              <a:schemeClr val="accent4">
                <a:hueOff val="2828544"/>
                <a:satOff val="-12515"/>
                <a:lumOff val="-2101"/>
                <a:alphaOff val="0"/>
                <a:satMod val="110000"/>
                <a:lumMod val="100000"/>
                <a:shade val="100000"/>
              </a:schemeClr>
            </a:gs>
            <a:gs pos="100000">
              <a:schemeClr val="accent4">
                <a:hueOff val="2828544"/>
                <a:satOff val="-12515"/>
                <a:lumOff val="-21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800100">
            <a:lnSpc>
              <a:spcPct val="90000"/>
            </a:lnSpc>
            <a:spcBef>
              <a:spcPct val="0"/>
            </a:spcBef>
            <a:spcAft>
              <a:spcPct val="35000"/>
            </a:spcAft>
            <a:buNone/>
          </a:pPr>
          <a:r>
            <a:rPr lang="en-US" sz="1800" kern="1200" dirty="0"/>
            <a:t>Create special sales: 0 for Nulls, 1 for event dates.</a:t>
          </a:r>
        </a:p>
      </dsp:txBody>
      <dsp:txXfrm>
        <a:off x="8496803" y="841037"/>
        <a:ext cx="2302074" cy="1381244"/>
      </dsp:txXfrm>
    </dsp:sp>
    <dsp:sp modelId="{5AC7F49C-4505-453B-AF14-E47C5D88AB79}">
      <dsp:nvSpPr>
        <dsp:cNvPr id="0" name=""/>
        <dsp:cNvSpPr/>
      </dsp:nvSpPr>
      <dsp:spPr>
        <a:xfrm>
          <a:off x="2302423" y="3396661"/>
          <a:ext cx="498877" cy="91440"/>
        </a:xfrm>
        <a:custGeom>
          <a:avLst/>
          <a:gdLst/>
          <a:ahLst/>
          <a:cxnLst/>
          <a:rect l="0" t="0" r="0" b="0"/>
          <a:pathLst>
            <a:path>
              <a:moveTo>
                <a:pt x="0" y="45720"/>
              </a:moveTo>
              <a:lnTo>
                <a:pt x="498877" y="45720"/>
              </a:lnTo>
            </a:path>
          </a:pathLst>
        </a:custGeom>
        <a:noFill/>
        <a:ln w="12700" cap="flat" cmpd="sng" algn="ctr">
          <a:solidFill>
            <a:schemeClr val="accent4">
              <a:hueOff val="4399958"/>
              <a:satOff val="-19468"/>
              <a:lumOff val="-32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8625" y="3439733"/>
        <a:ext cx="26473" cy="5294"/>
      </dsp:txXfrm>
    </dsp:sp>
    <dsp:sp modelId="{1357DEA5-6AA1-42C8-976E-83165F934063}">
      <dsp:nvSpPr>
        <dsp:cNvPr id="0" name=""/>
        <dsp:cNvSpPr/>
      </dsp:nvSpPr>
      <dsp:spPr>
        <a:xfrm>
          <a:off x="2149" y="2751759"/>
          <a:ext cx="2302074" cy="1381244"/>
        </a:xfrm>
        <a:prstGeom prst="rect">
          <a:avLst/>
        </a:prstGeom>
        <a:gradFill rotWithShape="0">
          <a:gsLst>
            <a:gs pos="0">
              <a:schemeClr val="accent4">
                <a:hueOff val="3771393"/>
                <a:satOff val="-16687"/>
                <a:lumOff val="-2802"/>
                <a:alphaOff val="0"/>
                <a:satMod val="103000"/>
                <a:lumMod val="102000"/>
                <a:tint val="94000"/>
              </a:schemeClr>
            </a:gs>
            <a:gs pos="50000">
              <a:schemeClr val="accent4">
                <a:hueOff val="3771393"/>
                <a:satOff val="-16687"/>
                <a:lumOff val="-2802"/>
                <a:alphaOff val="0"/>
                <a:satMod val="110000"/>
                <a:lumMod val="100000"/>
                <a:shade val="100000"/>
              </a:schemeClr>
            </a:gs>
            <a:gs pos="100000">
              <a:schemeClr val="accent4">
                <a:hueOff val="3771393"/>
                <a:satOff val="-16687"/>
                <a:lumOff val="-28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800100">
            <a:lnSpc>
              <a:spcPct val="90000"/>
            </a:lnSpc>
            <a:spcBef>
              <a:spcPct val="0"/>
            </a:spcBef>
            <a:spcAft>
              <a:spcPct val="35000"/>
            </a:spcAft>
            <a:buNone/>
          </a:pPr>
          <a:r>
            <a:rPr lang="en-US" sz="1800" kern="1200" dirty="0"/>
            <a:t>Map months to number of weeks, count 52 weeks.</a:t>
          </a:r>
        </a:p>
      </dsp:txBody>
      <dsp:txXfrm>
        <a:off x="2149" y="2751759"/>
        <a:ext cx="2302074" cy="1381244"/>
      </dsp:txXfrm>
    </dsp:sp>
    <dsp:sp modelId="{9F7FD5D5-C3D4-46E7-9D89-D40A9A575727}">
      <dsp:nvSpPr>
        <dsp:cNvPr id="0" name=""/>
        <dsp:cNvSpPr/>
      </dsp:nvSpPr>
      <dsp:spPr>
        <a:xfrm>
          <a:off x="5133974" y="3396661"/>
          <a:ext cx="498877" cy="91440"/>
        </a:xfrm>
        <a:custGeom>
          <a:avLst/>
          <a:gdLst/>
          <a:ahLst/>
          <a:cxnLst/>
          <a:rect l="0" t="0" r="0" b="0"/>
          <a:pathLst>
            <a:path>
              <a:moveTo>
                <a:pt x="0" y="45720"/>
              </a:moveTo>
              <a:lnTo>
                <a:pt x="498877" y="45720"/>
              </a:lnTo>
            </a:path>
          </a:pathLst>
        </a:custGeom>
        <a:noFill/>
        <a:ln w="12700" cap="flat" cmpd="sng" algn="ctr">
          <a:solidFill>
            <a:schemeClr val="accent4">
              <a:hueOff val="5499947"/>
              <a:satOff val="-24335"/>
              <a:lumOff val="-40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0176" y="3439733"/>
        <a:ext cx="26473" cy="5294"/>
      </dsp:txXfrm>
    </dsp:sp>
    <dsp:sp modelId="{6FC7BF58-F4A5-4496-8DD4-976E83C3F30C}">
      <dsp:nvSpPr>
        <dsp:cNvPr id="0" name=""/>
        <dsp:cNvSpPr/>
      </dsp:nvSpPr>
      <dsp:spPr>
        <a:xfrm>
          <a:off x="2833700" y="2751759"/>
          <a:ext cx="2302074" cy="1381244"/>
        </a:xfrm>
        <a:prstGeom prst="rect">
          <a:avLst/>
        </a:prstGeom>
        <a:gradFill rotWithShape="0">
          <a:gsLst>
            <a:gs pos="0">
              <a:schemeClr val="accent4">
                <a:hueOff val="4714241"/>
                <a:satOff val="-20859"/>
                <a:lumOff val="-3502"/>
                <a:alphaOff val="0"/>
                <a:satMod val="103000"/>
                <a:lumMod val="102000"/>
                <a:tint val="94000"/>
              </a:schemeClr>
            </a:gs>
            <a:gs pos="50000">
              <a:schemeClr val="accent4">
                <a:hueOff val="4714241"/>
                <a:satOff val="-20859"/>
                <a:lumOff val="-3502"/>
                <a:alphaOff val="0"/>
                <a:satMod val="110000"/>
                <a:lumMod val="100000"/>
                <a:shade val="100000"/>
              </a:schemeClr>
            </a:gs>
            <a:gs pos="100000">
              <a:schemeClr val="accent4">
                <a:hueOff val="4714241"/>
                <a:satOff val="-20859"/>
                <a:lumOff val="-35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666750">
            <a:lnSpc>
              <a:spcPct val="90000"/>
            </a:lnSpc>
            <a:spcBef>
              <a:spcPct val="0"/>
            </a:spcBef>
            <a:spcAft>
              <a:spcPct val="35000"/>
            </a:spcAft>
            <a:buNone/>
          </a:pPr>
          <a:r>
            <a:rPr lang="en-US" sz="1500" kern="1200" dirty="0"/>
            <a:t>Calculate 8-weeks Exponential Moving Average for all advertising media channels.</a:t>
          </a:r>
        </a:p>
      </dsp:txBody>
      <dsp:txXfrm>
        <a:off x="2833700" y="2751759"/>
        <a:ext cx="2302074" cy="1381244"/>
      </dsp:txXfrm>
    </dsp:sp>
    <dsp:sp modelId="{E44663D7-33FD-4B81-9E77-998EED615A40}">
      <dsp:nvSpPr>
        <dsp:cNvPr id="0" name=""/>
        <dsp:cNvSpPr/>
      </dsp:nvSpPr>
      <dsp:spPr>
        <a:xfrm>
          <a:off x="7965526" y="3396661"/>
          <a:ext cx="498877" cy="91440"/>
        </a:xfrm>
        <a:custGeom>
          <a:avLst/>
          <a:gdLst/>
          <a:ahLst/>
          <a:cxnLst/>
          <a:rect l="0" t="0" r="0" b="0"/>
          <a:pathLst>
            <a:path>
              <a:moveTo>
                <a:pt x="0" y="45720"/>
              </a:moveTo>
              <a:lnTo>
                <a:pt x="498877" y="45720"/>
              </a:lnTo>
            </a:path>
          </a:pathLst>
        </a:custGeom>
        <a:noFill/>
        <a:ln w="12700" cap="flat" cmpd="sng" algn="ctr">
          <a:solidFill>
            <a:schemeClr val="accent4">
              <a:hueOff val="6599937"/>
              <a:satOff val="-29202"/>
              <a:lumOff val="-490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1728" y="3439733"/>
        <a:ext cx="26473" cy="5294"/>
      </dsp:txXfrm>
    </dsp:sp>
    <dsp:sp modelId="{A3E7F07C-BFD7-4131-B7B7-C2B8F2B1ECEC}">
      <dsp:nvSpPr>
        <dsp:cNvPr id="0" name=""/>
        <dsp:cNvSpPr/>
      </dsp:nvSpPr>
      <dsp:spPr>
        <a:xfrm>
          <a:off x="5665252" y="2751759"/>
          <a:ext cx="2302074" cy="1381244"/>
        </a:xfrm>
        <a:prstGeom prst="rect">
          <a:avLst/>
        </a:prstGeom>
        <a:gradFill rotWithShape="0">
          <a:gsLst>
            <a:gs pos="0">
              <a:schemeClr val="accent4">
                <a:hueOff val="5657089"/>
                <a:satOff val="-25030"/>
                <a:lumOff val="-4203"/>
                <a:alphaOff val="0"/>
                <a:satMod val="103000"/>
                <a:lumMod val="102000"/>
                <a:tint val="94000"/>
              </a:schemeClr>
            </a:gs>
            <a:gs pos="50000">
              <a:schemeClr val="accent4">
                <a:hueOff val="5657089"/>
                <a:satOff val="-25030"/>
                <a:lumOff val="-4203"/>
                <a:alphaOff val="0"/>
                <a:satMod val="110000"/>
                <a:lumMod val="100000"/>
                <a:shade val="100000"/>
              </a:schemeClr>
            </a:gs>
            <a:gs pos="100000">
              <a:schemeClr val="accent4">
                <a:hueOff val="5657089"/>
                <a:satOff val="-25030"/>
                <a:lumOff val="-4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666750">
            <a:lnSpc>
              <a:spcPct val="90000"/>
            </a:lnSpc>
            <a:spcBef>
              <a:spcPct val="0"/>
            </a:spcBef>
            <a:spcAft>
              <a:spcPct val="35000"/>
            </a:spcAft>
            <a:buNone/>
          </a:pPr>
          <a:r>
            <a:rPr lang="en-US" sz="1500" kern="1200" dirty="0"/>
            <a:t>Calculate 5-weeks and 3-weeks Simple Moving Average for advertising media channels, NPS, and </a:t>
          </a:r>
          <a:r>
            <a:rPr lang="en-US" sz="1500" kern="1200" dirty="0" err="1"/>
            <a:t>Stock_Index</a:t>
          </a:r>
          <a:r>
            <a:rPr lang="en-US" sz="1500" kern="1200" dirty="0"/>
            <a:t>.</a:t>
          </a:r>
        </a:p>
      </dsp:txBody>
      <dsp:txXfrm>
        <a:off x="5665252" y="2751759"/>
        <a:ext cx="2302074" cy="1381244"/>
      </dsp:txXfrm>
    </dsp:sp>
    <dsp:sp modelId="{E5FC8B68-4D42-4313-B81D-DB67B4AE986A}">
      <dsp:nvSpPr>
        <dsp:cNvPr id="0" name=""/>
        <dsp:cNvSpPr/>
      </dsp:nvSpPr>
      <dsp:spPr>
        <a:xfrm>
          <a:off x="8496803" y="2751759"/>
          <a:ext cx="2302074" cy="1381244"/>
        </a:xfrm>
        <a:prstGeom prst="rect">
          <a:avLst/>
        </a:prstGeom>
        <a:gradFill rotWithShape="0">
          <a:gsLst>
            <a:gs pos="0">
              <a:schemeClr val="accent4">
                <a:hueOff val="6599937"/>
                <a:satOff val="-29202"/>
                <a:lumOff val="-4903"/>
                <a:alphaOff val="0"/>
                <a:satMod val="103000"/>
                <a:lumMod val="102000"/>
                <a:tint val="94000"/>
              </a:schemeClr>
            </a:gs>
            <a:gs pos="50000">
              <a:schemeClr val="accent4">
                <a:hueOff val="6599937"/>
                <a:satOff val="-29202"/>
                <a:lumOff val="-4903"/>
                <a:alphaOff val="0"/>
                <a:satMod val="110000"/>
                <a:lumMod val="100000"/>
                <a:shade val="100000"/>
              </a:schemeClr>
            </a:gs>
            <a:gs pos="100000">
              <a:schemeClr val="accent4">
                <a:hueOff val="6599937"/>
                <a:satOff val="-29202"/>
                <a:lumOff val="-49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804" tIns="118407" rIns="112804" bIns="118407" numCol="1" spcCol="1270" anchor="ctr" anchorCtr="0">
          <a:noAutofit/>
        </a:bodyPr>
        <a:lstStyle/>
        <a:p>
          <a:pPr marL="0" lvl="0" indent="0" algn="l" defTabSz="666750">
            <a:lnSpc>
              <a:spcPct val="90000"/>
            </a:lnSpc>
            <a:spcBef>
              <a:spcPct val="0"/>
            </a:spcBef>
            <a:spcAft>
              <a:spcPct val="35000"/>
            </a:spcAft>
            <a:buNone/>
          </a:pPr>
          <a:r>
            <a:rPr lang="en-US" sz="1500" kern="1200" dirty="0"/>
            <a:t>Create NPS (Net Promoter Score) and Stock Index as proxies for ‘voice of the customer’.</a:t>
          </a:r>
        </a:p>
      </dsp:txBody>
      <dsp:txXfrm>
        <a:off x="8496803" y="2751759"/>
        <a:ext cx="2302074" cy="13812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D136-B938-47F1-A829-939D7580BCC5}">
      <dsp:nvSpPr>
        <dsp:cNvPr id="0" name=""/>
        <dsp:cNvSpPr/>
      </dsp:nvSpPr>
      <dsp:spPr>
        <a:xfrm>
          <a:off x="0" y="2225"/>
          <a:ext cx="7254681" cy="61425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Camera Accessory</a:t>
          </a:r>
          <a:endParaRPr lang="en-US" sz="2500" kern="1200" dirty="0"/>
        </a:p>
      </dsp:txBody>
      <dsp:txXfrm>
        <a:off x="29985" y="32210"/>
        <a:ext cx="7194711" cy="554280"/>
      </dsp:txXfrm>
    </dsp:sp>
    <dsp:sp modelId="{1A0D39A2-6421-42ED-8B94-7543A139304E}">
      <dsp:nvSpPr>
        <dsp:cNvPr id="0" name=""/>
        <dsp:cNvSpPr/>
      </dsp:nvSpPr>
      <dsp:spPr>
        <a:xfrm>
          <a:off x="0" y="616475"/>
          <a:ext cx="7254681"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3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Results</a:t>
          </a:r>
          <a:r>
            <a:rPr lang="en-US" sz="2000" kern="1200" dirty="0"/>
            <a:t>: Multiplicative Model leads with Adjusted R-square of 0.985 and MSE of 0.00336.</a:t>
          </a:r>
        </a:p>
        <a:p>
          <a:pPr marL="228600" lvl="1" indent="-228600" algn="l" defTabSz="889000">
            <a:lnSpc>
              <a:spcPct val="90000"/>
            </a:lnSpc>
            <a:spcBef>
              <a:spcPct val="0"/>
            </a:spcBef>
            <a:spcAft>
              <a:spcPct val="20000"/>
            </a:spcAft>
            <a:buChar char="•"/>
          </a:pPr>
          <a:r>
            <a:rPr lang="en-US" sz="2000" b="1" kern="1200" dirty="0"/>
            <a:t>Recommendations: </a:t>
          </a:r>
          <a:r>
            <a:rPr lang="en-US" sz="2000" kern="1200" dirty="0"/>
            <a:t>Focus on Camera Filters, Accessories, and Flash via Affiliate marketing to boost visibility and sales.</a:t>
          </a:r>
        </a:p>
      </dsp:txBody>
      <dsp:txXfrm>
        <a:off x="0" y="616475"/>
        <a:ext cx="7254681" cy="1267875"/>
      </dsp:txXfrm>
    </dsp:sp>
    <dsp:sp modelId="{D9920B83-1B49-483C-AEC6-6323FDC14B32}">
      <dsp:nvSpPr>
        <dsp:cNvPr id="0" name=""/>
        <dsp:cNvSpPr/>
      </dsp:nvSpPr>
      <dsp:spPr>
        <a:xfrm>
          <a:off x="0" y="1884350"/>
          <a:ext cx="7254681" cy="614250"/>
        </a:xfrm>
        <a:prstGeom prst="roundRect">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Gaming Accessory</a:t>
          </a:r>
          <a:endParaRPr lang="en-US" sz="2500" kern="1200"/>
        </a:p>
      </dsp:txBody>
      <dsp:txXfrm>
        <a:off x="29985" y="1914335"/>
        <a:ext cx="7194711" cy="554280"/>
      </dsp:txXfrm>
    </dsp:sp>
    <dsp:sp modelId="{E5596E54-F484-487E-9607-0D841C9F6E2F}">
      <dsp:nvSpPr>
        <dsp:cNvPr id="0" name=""/>
        <dsp:cNvSpPr/>
      </dsp:nvSpPr>
      <dsp:spPr>
        <a:xfrm>
          <a:off x="0" y="2498600"/>
          <a:ext cx="7254681" cy="1526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3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Results: </a:t>
          </a:r>
          <a:r>
            <a:rPr lang="en-US" sz="2000" kern="1200" dirty="0"/>
            <a:t>Multiplicative Model scores an R-square of 0.968 and MSE of 0.00166.</a:t>
          </a:r>
        </a:p>
        <a:p>
          <a:pPr marL="228600" lvl="1" indent="-228600" algn="l" defTabSz="889000">
            <a:lnSpc>
              <a:spcPct val="90000"/>
            </a:lnSpc>
            <a:spcBef>
              <a:spcPct val="0"/>
            </a:spcBef>
            <a:spcAft>
              <a:spcPct val="20000"/>
            </a:spcAft>
            <a:buChar char="•"/>
          </a:pPr>
          <a:r>
            <a:rPr lang="en-US" sz="2000" b="1" kern="1200" dirty="0"/>
            <a:t>Recommendations: </a:t>
          </a:r>
          <a:r>
            <a:rPr lang="en-US" sz="2000" kern="1200" dirty="0"/>
            <a:t>Promote Gaming Accessory Kits with Prepaid orders and ensure SLA adherence for sustained growth.</a:t>
          </a:r>
        </a:p>
      </dsp:txBody>
      <dsp:txXfrm>
        <a:off x="0" y="2498600"/>
        <a:ext cx="7254681" cy="1526625"/>
      </dsp:txXfrm>
    </dsp:sp>
    <dsp:sp modelId="{C2C48679-E296-4BD8-BF09-C0F1367DF1E2}">
      <dsp:nvSpPr>
        <dsp:cNvPr id="0" name=""/>
        <dsp:cNvSpPr/>
      </dsp:nvSpPr>
      <dsp:spPr>
        <a:xfrm>
          <a:off x="0" y="4025225"/>
          <a:ext cx="7254681" cy="614250"/>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Home Audio</a:t>
          </a:r>
          <a:endParaRPr lang="en-US" sz="2500" kern="1200"/>
        </a:p>
      </dsp:txBody>
      <dsp:txXfrm>
        <a:off x="29985" y="4055210"/>
        <a:ext cx="7194711" cy="554280"/>
      </dsp:txXfrm>
    </dsp:sp>
    <dsp:sp modelId="{B0D3E735-CF81-495E-97FC-A79F9CFD2C9A}">
      <dsp:nvSpPr>
        <dsp:cNvPr id="0" name=""/>
        <dsp:cNvSpPr/>
      </dsp:nvSpPr>
      <dsp:spPr>
        <a:xfrm>
          <a:off x="0" y="4639475"/>
          <a:ext cx="7254681" cy="1526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3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Results: </a:t>
          </a:r>
          <a:r>
            <a:rPr lang="en-US" sz="2000" kern="1200" dirty="0"/>
            <a:t>Multiplicative Model dominates with R-square of 0.999 and MSE of 0.00035.</a:t>
          </a:r>
        </a:p>
        <a:p>
          <a:pPr marL="228600" lvl="1" indent="-228600" algn="l" defTabSz="889000">
            <a:lnSpc>
              <a:spcPct val="90000"/>
            </a:lnSpc>
            <a:spcBef>
              <a:spcPct val="0"/>
            </a:spcBef>
            <a:spcAft>
              <a:spcPct val="20000"/>
            </a:spcAft>
            <a:buChar char="•"/>
          </a:pPr>
          <a:r>
            <a:rPr lang="en-US" sz="2000" b="1" kern="1200" dirty="0"/>
            <a:t>Recommendations: </a:t>
          </a:r>
          <a:r>
            <a:rPr lang="en-US" sz="2000" kern="1200" dirty="0"/>
            <a:t>Promote Home Audio Speakers &amp; FM Radios to maximize revenue. Expanding the product lineup could further boost GMV.</a:t>
          </a:r>
        </a:p>
      </dsp:txBody>
      <dsp:txXfrm>
        <a:off x="0" y="4639475"/>
        <a:ext cx="7254681" cy="152662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9377-34D9-FBC3-498A-4CCC84366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DB480-8C84-D8E1-0107-AF9AF9D16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5925A8-8295-2947-DBAE-413C01655E1E}"/>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228171F6-9AE3-AFC0-3AB1-D842BE116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F3BFA-5B97-8E58-A8A2-49EC16F5DD06}"/>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06730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0C1F-C5AA-E5B9-71DE-29FB39A0DB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FF86D7-D2F2-AFAE-6472-7C73849FC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90021-05BB-4318-086F-8429C62C636E}"/>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41B13B59-7690-7071-4B13-334FA5EB6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BDA21-727C-4BCA-E401-002BA91A4848}"/>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4349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DEBB3-3168-5B45-C463-1E26FEAE6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97622-D8B6-4607-5EB0-AB9D5BB17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7DEA1-8CD8-E964-795C-4A91B5E59CCA}"/>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6B069A89-4F12-70CE-0541-F2FADA117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5B64E-A4AC-6A43-13F9-F435FDAD5C48}"/>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87567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7575" y="1167828"/>
            <a:ext cx="4904740" cy="455993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sz="half" idx="3"/>
          </p:nvPr>
        </p:nvSpPr>
        <p:spPr>
          <a:xfrm>
            <a:off x="6179439" y="1167828"/>
            <a:ext cx="5035550" cy="409257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50149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38144" y="186055"/>
            <a:ext cx="5315711" cy="57531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9469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3F90-12E0-8C88-D75A-A8B2B5882E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50C79-B47F-F30A-F74F-8292E4FF6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0C5AE-364F-523C-879D-7F50055FC1D7}"/>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CB160946-AC21-5C1C-C592-22D0D2257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1A0FD-8D00-C7C2-F848-E7B4A55188CD}"/>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28281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72A-97FB-03C9-3AFD-6407FD5C8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616894-A368-5B81-CEA2-9884C94802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C63BD-3072-2486-49F9-058D3F9978E2}"/>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48DCA547-CE8B-D23A-C6F5-A403CADC5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87A3B-CF0E-2B2F-3914-A5D1A47D1F8B}"/>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17085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C22B-38AA-23C8-2FB8-9FC0BE9697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60BFC8-BAE3-FCC2-07B8-BAFCBC232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A7F7F6-B3C1-10BD-D17A-21C6A3909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A2C3C4-014A-8FEA-11C2-24D425C03A22}"/>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6" name="Footer Placeholder 5">
            <a:extLst>
              <a:ext uri="{FF2B5EF4-FFF2-40B4-BE49-F238E27FC236}">
                <a16:creationId xmlns:a16="http://schemas.microsoft.com/office/drawing/2014/main" id="{FFDAAA04-978E-B433-5A7C-A0333A5A7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BAD52-3F9A-8AC0-8374-4B2D4D093733}"/>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54524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9C5C-625F-8DAC-EBC9-569C0EF42A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5B1BF6-5865-717D-788E-CB56EF5E2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C6D13F-F0E2-8695-93CE-AAA4EF910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F5818E-6FF2-3043-FB9D-3AD1713F1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3085F-5124-ECA1-DD95-CE9366093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A6B080-B3BE-496B-0A29-C22E7B022237}"/>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8" name="Footer Placeholder 7">
            <a:extLst>
              <a:ext uri="{FF2B5EF4-FFF2-40B4-BE49-F238E27FC236}">
                <a16:creationId xmlns:a16="http://schemas.microsoft.com/office/drawing/2014/main" id="{AB7EECDF-F44D-8073-E441-660BDD042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F72B62-021A-CEDA-AF9F-6BAF435D657C}"/>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86989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F411-0301-94BD-6235-36C0C9006D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15C12D-4AD4-8BC4-ED3F-C00E170FCD90}"/>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4" name="Footer Placeholder 3">
            <a:extLst>
              <a:ext uri="{FF2B5EF4-FFF2-40B4-BE49-F238E27FC236}">
                <a16:creationId xmlns:a16="http://schemas.microsoft.com/office/drawing/2014/main" id="{A43CBAA5-45EA-18D2-4E03-6F79F7BCC0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33C87-B7B9-618D-4B8E-6F54F8C48D87}"/>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38123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78510-7F31-6FCF-6AE0-2644B9C4A9C0}"/>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3" name="Footer Placeholder 2">
            <a:extLst>
              <a:ext uri="{FF2B5EF4-FFF2-40B4-BE49-F238E27FC236}">
                <a16:creationId xmlns:a16="http://schemas.microsoft.com/office/drawing/2014/main" id="{3F72992D-CACA-B2A5-AEFC-E1D10CEE62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717204-2559-FD00-4A5D-571DDDAE45E4}"/>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18776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591E-CFDC-29F8-B9DA-31375B133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BCEBD5-1CFF-17AD-916B-911C002F6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011071-FBDA-33EC-AF9D-24DDE65D8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39B8F-ABEF-4A6C-596F-03EE14BCDE1B}"/>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6" name="Footer Placeholder 5">
            <a:extLst>
              <a:ext uri="{FF2B5EF4-FFF2-40B4-BE49-F238E27FC236}">
                <a16:creationId xmlns:a16="http://schemas.microsoft.com/office/drawing/2014/main" id="{CD1C1F28-1024-BA14-E113-339018574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1466B-6A1D-B07F-1E23-AE6C88702812}"/>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378311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D39D-D65E-AB8B-E2EB-40F20B3E5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07918D-667E-122D-656D-ABAE58D1A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8BC826-3D87-8B0A-11E5-B5C9DAF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D1ACB-D568-A9E1-9220-11150B917A11}"/>
              </a:ext>
            </a:extLst>
          </p:cNvPr>
          <p:cNvSpPr>
            <a:spLocks noGrp="1"/>
          </p:cNvSpPr>
          <p:nvPr>
            <p:ph type="dt" sz="half" idx="10"/>
          </p:nvPr>
        </p:nvSpPr>
        <p:spPr/>
        <p:txBody>
          <a:bodyPr/>
          <a:lstStyle/>
          <a:p>
            <a:fld id="{90543AB3-D037-49BB-851C-A8E463266122}" type="datetimeFigureOut">
              <a:rPr lang="en-IN" smtClean="0"/>
              <a:t>14-08-2025</a:t>
            </a:fld>
            <a:endParaRPr lang="en-IN"/>
          </a:p>
        </p:txBody>
      </p:sp>
      <p:sp>
        <p:nvSpPr>
          <p:cNvPr id="6" name="Footer Placeholder 5">
            <a:extLst>
              <a:ext uri="{FF2B5EF4-FFF2-40B4-BE49-F238E27FC236}">
                <a16:creationId xmlns:a16="http://schemas.microsoft.com/office/drawing/2014/main" id="{9EB26E17-8139-279C-AC66-058D9A861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C1DD4-AFAE-55ED-C260-DCF1D23EA267}"/>
              </a:ext>
            </a:extLst>
          </p:cNvPr>
          <p:cNvSpPr>
            <a:spLocks noGrp="1"/>
          </p:cNvSpPr>
          <p:nvPr>
            <p:ph type="sldNum" sz="quarter" idx="12"/>
          </p:nvPr>
        </p:nvSpPr>
        <p:spPr/>
        <p:txBody>
          <a:bodyPr/>
          <a:lstStyle/>
          <a:p>
            <a:fld id="{418DDBF1-1602-4605-B005-2A78F4056386}" type="slidenum">
              <a:rPr lang="en-IN" smtClean="0"/>
              <a:t>‹#›</a:t>
            </a:fld>
            <a:endParaRPr lang="en-IN"/>
          </a:p>
        </p:txBody>
      </p:sp>
    </p:spTree>
    <p:extLst>
      <p:ext uri="{BB962C8B-B14F-4D97-AF65-F5344CB8AC3E}">
        <p14:creationId xmlns:p14="http://schemas.microsoft.com/office/powerpoint/2010/main" val="159725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69D3A-A85F-1594-A174-DDAE2071B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DEBA15-AADA-1EBC-3E35-A5FD1210E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62F80-B3D1-EE09-A14C-844B1550B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543AB3-D037-49BB-851C-A8E463266122}" type="datetimeFigureOut">
              <a:rPr lang="en-IN" smtClean="0"/>
              <a:t>14-08-2025</a:t>
            </a:fld>
            <a:endParaRPr lang="en-IN"/>
          </a:p>
        </p:txBody>
      </p:sp>
      <p:sp>
        <p:nvSpPr>
          <p:cNvPr id="5" name="Footer Placeholder 4">
            <a:extLst>
              <a:ext uri="{FF2B5EF4-FFF2-40B4-BE49-F238E27FC236}">
                <a16:creationId xmlns:a16="http://schemas.microsoft.com/office/drawing/2014/main" id="{BC408EEF-C9EA-697D-338D-FA803B459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AEDDB2-FB64-7017-DBC3-0BC1DC8374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8DDBF1-1602-4605-B005-2A78F4056386}" type="slidenum">
              <a:rPr lang="en-IN" smtClean="0"/>
              <a:t>‹#›</a:t>
            </a:fld>
            <a:endParaRPr lang="en-IN"/>
          </a:p>
        </p:txBody>
      </p:sp>
    </p:spTree>
    <p:extLst>
      <p:ext uri="{BB962C8B-B14F-4D97-AF65-F5344CB8AC3E}">
        <p14:creationId xmlns:p14="http://schemas.microsoft.com/office/powerpoint/2010/main" val="12503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3.xml"/><Relationship Id="rId4" Type="http://schemas.openxmlformats.org/officeDocument/2006/relationships/image" Target="../media/image4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1" name="Straight Connector 3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53B67-1E86-9C02-E958-38C248F79318}"/>
              </a:ext>
            </a:extLst>
          </p:cNvPr>
          <p:cNvSpPr>
            <a:spLocks noGrp="1"/>
          </p:cNvSpPr>
          <p:nvPr>
            <p:ph type="ctrTitle"/>
          </p:nvPr>
        </p:nvSpPr>
        <p:spPr>
          <a:xfrm>
            <a:off x="1524000" y="1584683"/>
            <a:ext cx="9144000" cy="2551829"/>
          </a:xfrm>
        </p:spPr>
        <p:txBody>
          <a:bodyPr anchor="ctr">
            <a:normAutofit/>
          </a:bodyPr>
          <a:lstStyle/>
          <a:p>
            <a:r>
              <a:rPr lang="en-IN" sz="6600" b="1">
                <a:latin typeface="ADLaM Display" panose="02010000000000000000" pitchFamily="2" charset="0"/>
                <a:ea typeface="ADLaM Display" panose="02010000000000000000" pitchFamily="2" charset="0"/>
                <a:cs typeface="ADLaM Display" panose="02010000000000000000" pitchFamily="2" charset="0"/>
              </a:rPr>
              <a:t>Capstone</a:t>
            </a:r>
            <a:r>
              <a:rPr lang="en-IN" sz="6600" b="1" spc="-75">
                <a:latin typeface="ADLaM Display" panose="02010000000000000000" pitchFamily="2" charset="0"/>
                <a:ea typeface="ADLaM Display" panose="02010000000000000000" pitchFamily="2" charset="0"/>
                <a:cs typeface="ADLaM Display" panose="02010000000000000000" pitchFamily="2" charset="0"/>
              </a:rPr>
              <a:t> </a:t>
            </a:r>
            <a:r>
              <a:rPr lang="en-IN" sz="6600" b="1" spc="-10">
                <a:latin typeface="ADLaM Display" panose="02010000000000000000" pitchFamily="2" charset="0"/>
                <a:ea typeface="ADLaM Display" panose="02010000000000000000" pitchFamily="2" charset="0"/>
                <a:cs typeface="ADLaM Display" panose="02010000000000000000" pitchFamily="2" charset="0"/>
              </a:rPr>
              <a:t>Project </a:t>
            </a:r>
            <a:r>
              <a:rPr lang="en-IN" sz="6600" b="1">
                <a:latin typeface="ADLaM Display" panose="02010000000000000000" pitchFamily="2" charset="0"/>
                <a:ea typeface="ADLaM Display" panose="02010000000000000000" pitchFamily="2" charset="0"/>
                <a:cs typeface="ADLaM Display" panose="02010000000000000000" pitchFamily="2" charset="0"/>
              </a:rPr>
              <a:t>Ecommerce</a:t>
            </a:r>
            <a:r>
              <a:rPr lang="en-IN" sz="6600" b="1" spc="-60">
                <a:latin typeface="ADLaM Display" panose="02010000000000000000" pitchFamily="2" charset="0"/>
                <a:ea typeface="ADLaM Display" panose="02010000000000000000" pitchFamily="2" charset="0"/>
                <a:cs typeface="ADLaM Display" panose="02010000000000000000" pitchFamily="2" charset="0"/>
              </a:rPr>
              <a:t> </a:t>
            </a:r>
            <a:r>
              <a:rPr lang="en-IN" sz="6600" b="1">
                <a:latin typeface="ADLaM Display" panose="02010000000000000000" pitchFamily="2" charset="0"/>
                <a:ea typeface="ADLaM Display" panose="02010000000000000000" pitchFamily="2" charset="0"/>
                <a:cs typeface="ADLaM Display" panose="02010000000000000000" pitchFamily="2" charset="0"/>
              </a:rPr>
              <a:t>-</a:t>
            </a:r>
            <a:r>
              <a:rPr lang="en-IN" sz="6600" b="1" spc="-25">
                <a:latin typeface="ADLaM Display" panose="02010000000000000000" pitchFamily="2" charset="0"/>
                <a:ea typeface="ADLaM Display" panose="02010000000000000000" pitchFamily="2" charset="0"/>
                <a:cs typeface="ADLaM Display" panose="02010000000000000000" pitchFamily="2" charset="0"/>
              </a:rPr>
              <a:t> </a:t>
            </a:r>
            <a:r>
              <a:rPr lang="en-IN" sz="6600" b="1" spc="-10">
                <a:latin typeface="ADLaM Display" panose="02010000000000000000" pitchFamily="2" charset="0"/>
                <a:ea typeface="ADLaM Display" panose="02010000000000000000" pitchFamily="2" charset="0"/>
                <a:cs typeface="ADLaM Display" panose="02010000000000000000" pitchFamily="2" charset="0"/>
              </a:rPr>
              <a:t>Eleckart</a:t>
            </a:r>
            <a:endParaRPr lang="en-IN" sz="660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F72E37F6-9E16-7620-EB7C-6AAB1A0001D3}"/>
              </a:ext>
            </a:extLst>
          </p:cNvPr>
          <p:cNvSpPr>
            <a:spLocks noGrp="1"/>
          </p:cNvSpPr>
          <p:nvPr>
            <p:ph type="subTitle" idx="1"/>
          </p:nvPr>
        </p:nvSpPr>
        <p:spPr>
          <a:xfrm>
            <a:off x="1524000" y="5160469"/>
            <a:ext cx="9144000" cy="1182135"/>
          </a:xfrm>
        </p:spPr>
        <p:txBody>
          <a:bodyPr anchor="ctr">
            <a:normAutofit/>
          </a:bodyPr>
          <a:lstStyle/>
          <a:p>
            <a:r>
              <a:rPr lang="en-IN" sz="2600" spc="-35">
                <a:latin typeface="Arial MT"/>
                <a:cs typeface="Arial MT"/>
              </a:rPr>
              <a:t>Submitted</a:t>
            </a:r>
            <a:r>
              <a:rPr lang="en-IN" sz="2600" spc="-125">
                <a:latin typeface="Arial MT"/>
                <a:cs typeface="Arial MT"/>
              </a:rPr>
              <a:t> </a:t>
            </a:r>
            <a:r>
              <a:rPr lang="en-IN" sz="2600" spc="-10">
                <a:latin typeface="Arial MT"/>
                <a:cs typeface="Arial MT"/>
              </a:rPr>
              <a:t>by -</a:t>
            </a:r>
            <a:r>
              <a:rPr lang="en-IN" sz="2600" spc="-80">
                <a:latin typeface="Arial MT"/>
                <a:cs typeface="Arial MT"/>
              </a:rPr>
              <a:t> </a:t>
            </a:r>
            <a:r>
              <a:rPr lang="en-IN" sz="2600" spc="-55">
                <a:latin typeface="Arial MT"/>
                <a:cs typeface="Arial MT"/>
              </a:rPr>
              <a:t>Sargam Agarwal</a:t>
            </a:r>
            <a:br>
              <a:rPr lang="en-IN" sz="2600" spc="-55">
                <a:latin typeface="Arial MT"/>
                <a:cs typeface="Arial MT"/>
              </a:rPr>
            </a:br>
            <a:br>
              <a:rPr lang="en-IN" sz="2600" spc="-55">
                <a:latin typeface="Arial MT"/>
                <a:cs typeface="Arial MT"/>
              </a:rPr>
            </a:br>
            <a:endParaRPr lang="en-IN" sz="2600">
              <a:latin typeface="Arial MT"/>
              <a:cs typeface="Arial MT"/>
            </a:endParaRPr>
          </a:p>
          <a:p>
            <a:endParaRPr lang="en-IN" sz="2600"/>
          </a:p>
        </p:txBody>
      </p:sp>
    </p:spTree>
    <p:extLst>
      <p:ext uri="{BB962C8B-B14F-4D97-AF65-F5344CB8AC3E}">
        <p14:creationId xmlns:p14="http://schemas.microsoft.com/office/powerpoint/2010/main" val="202584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5">
            <a:extLst>
              <a:ext uri="{FF2B5EF4-FFF2-40B4-BE49-F238E27FC236}">
                <a16:creationId xmlns:a16="http://schemas.microsoft.com/office/drawing/2014/main" id="{0014915B-D81A-A1EE-55D1-99B2A5E49EBF}"/>
              </a:ext>
            </a:extLst>
          </p:cNvPr>
          <p:cNvPicPr>
            <a:picLocks/>
          </p:cNvPicPr>
          <p:nvPr/>
        </p:nvPicPr>
        <p:blipFill>
          <a:blip r:embed="rId2" cstate="print"/>
          <a:srcRect t="14320" r="2" b="16354"/>
          <a:stretch>
            <a:fillRect/>
          </a:stretch>
        </p:blipFill>
        <p:spPr>
          <a:xfrm>
            <a:off x="2522358" y="10"/>
            <a:ext cx="9669642" cy="6857990"/>
          </a:xfrm>
          <a:prstGeom prst="rect">
            <a:avLst/>
          </a:prstGeom>
        </p:spPr>
      </p:pic>
      <p:sp>
        <p:nvSpPr>
          <p:cNvPr id="21" name="Rectangle 2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E90828-CEFA-C018-B072-99DC9760E7CD}"/>
              </a:ext>
            </a:extLst>
          </p:cNvPr>
          <p:cNvSpPr>
            <a:spLocks noGrp="1"/>
          </p:cNvSpPr>
          <p:nvPr>
            <p:ph type="title"/>
          </p:nvPr>
        </p:nvSpPr>
        <p:spPr>
          <a:xfrm>
            <a:off x="843740" y="820938"/>
            <a:ext cx="5681328" cy="3692028"/>
          </a:xfrm>
          <a:noFill/>
        </p:spPr>
        <p:txBody>
          <a:bodyPr vert="horz" lIns="91440" tIns="45720" rIns="91440" bIns="45720" rtlCol="0" anchor="b">
            <a:normAutofit/>
          </a:bodyPr>
          <a:lstStyle/>
          <a:p>
            <a:r>
              <a:rPr lang="en-US" sz="6600" spc="185" dirty="0">
                <a:latin typeface="ADLaM Display" panose="02010000000000000000" pitchFamily="2" charset="0"/>
                <a:ea typeface="ADLaM Display" panose="02010000000000000000" pitchFamily="2" charset="0"/>
                <a:cs typeface="ADLaM Display" panose="02010000000000000000" pitchFamily="2" charset="0"/>
              </a:rPr>
              <a:t>Steps</a:t>
            </a:r>
            <a:r>
              <a:rPr lang="en-US" sz="6600" spc="-220" dirty="0">
                <a:latin typeface="ADLaM Display" panose="02010000000000000000" pitchFamily="2" charset="0"/>
                <a:ea typeface="ADLaM Display" panose="02010000000000000000" pitchFamily="2" charset="0"/>
                <a:cs typeface="ADLaM Display" panose="02010000000000000000" pitchFamily="2" charset="0"/>
              </a:rPr>
              <a:t> </a:t>
            </a:r>
            <a:r>
              <a:rPr lang="en-US" sz="6600" spc="310" dirty="0">
                <a:latin typeface="ADLaM Display" panose="02010000000000000000" pitchFamily="2" charset="0"/>
                <a:ea typeface="ADLaM Display" panose="02010000000000000000" pitchFamily="2" charset="0"/>
                <a:cs typeface="ADLaM Display" panose="02010000000000000000" pitchFamily="2" charset="0"/>
              </a:rPr>
              <a:t>and </a:t>
            </a:r>
            <a:r>
              <a:rPr lang="en-US" sz="6600" spc="160" dirty="0">
                <a:latin typeface="ADLaM Display" panose="02010000000000000000" pitchFamily="2" charset="0"/>
                <a:ea typeface="ADLaM Display" panose="02010000000000000000" pitchFamily="2" charset="0"/>
                <a:cs typeface="ADLaM Display" panose="02010000000000000000" pitchFamily="2" charset="0"/>
              </a:rPr>
              <a:t>Visualization</a:t>
            </a:r>
            <a:endParaRPr lang="en-US" sz="66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8272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E3FE8-8E6E-740E-AB89-D4AA74DF5230}"/>
              </a:ext>
            </a:extLst>
          </p:cNvPr>
          <p:cNvSpPr>
            <a:spLocks noGrp="1"/>
          </p:cNvSpPr>
          <p:nvPr>
            <p:ph type="title"/>
          </p:nvPr>
        </p:nvSpPr>
        <p:spPr>
          <a:xfrm>
            <a:off x="717422" y="2155371"/>
            <a:ext cx="3187826" cy="2547257"/>
          </a:xfrm>
          <a:noFill/>
        </p:spPr>
        <p:txBody>
          <a:bodyPr vert="horz" lIns="91440" tIns="45720" rIns="91440" bIns="45720" rtlCol="0" anchor="ctr">
            <a:normAutofit/>
          </a:bodyPr>
          <a:lstStyle/>
          <a:p>
            <a:pPr algn="ctr"/>
            <a:r>
              <a:rPr lang="en-US" sz="2800" kern="1200" spc="155"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Data</a:t>
            </a:r>
            <a:r>
              <a:rPr lang="en-US" sz="2800" kern="1200" spc="-175"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r>
              <a:rPr lang="en-US" sz="2800" kern="1200" spc="195"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Understanding</a:t>
            </a:r>
            <a:endParaRPr lang="en-US" sz="2800" kern="12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object 3">
            <a:extLst>
              <a:ext uri="{FF2B5EF4-FFF2-40B4-BE49-F238E27FC236}">
                <a16:creationId xmlns:a16="http://schemas.microsoft.com/office/drawing/2014/main" id="{604F3576-9D3E-71B9-450C-3AA338657135}"/>
              </a:ext>
            </a:extLst>
          </p:cNvPr>
          <p:cNvGraphicFramePr>
            <a:graphicFrameLocks noGrp="1"/>
          </p:cNvGraphicFramePr>
          <p:nvPr>
            <p:extLst>
              <p:ext uri="{D42A27DB-BD31-4B8C-83A1-F6EECF244321}">
                <p14:modId xmlns:p14="http://schemas.microsoft.com/office/powerpoint/2010/main" val="131304024"/>
              </p:ext>
            </p:extLst>
          </p:nvPr>
        </p:nvGraphicFramePr>
        <p:xfrm>
          <a:off x="4711485" y="371960"/>
          <a:ext cx="7113721" cy="6349269"/>
        </p:xfrm>
        <a:graphic>
          <a:graphicData uri="http://schemas.openxmlformats.org/drawingml/2006/table">
            <a:tbl>
              <a:tblPr firstRow="1" bandRow="1">
                <a:noFill/>
                <a:tableStyleId>{2D5ABB26-0587-4C30-8999-92F81FD0307C}</a:tableStyleId>
              </a:tblPr>
              <a:tblGrid>
                <a:gridCol w="1752546">
                  <a:extLst>
                    <a:ext uri="{9D8B030D-6E8A-4147-A177-3AD203B41FA5}">
                      <a16:colId xmlns:a16="http://schemas.microsoft.com/office/drawing/2014/main" val="20000"/>
                    </a:ext>
                  </a:extLst>
                </a:gridCol>
                <a:gridCol w="5361175">
                  <a:extLst>
                    <a:ext uri="{9D8B030D-6E8A-4147-A177-3AD203B41FA5}">
                      <a16:colId xmlns:a16="http://schemas.microsoft.com/office/drawing/2014/main" val="20001"/>
                    </a:ext>
                  </a:extLst>
                </a:gridCol>
              </a:tblGrid>
              <a:tr h="412805">
                <a:tc gridSpan="2">
                  <a:txBody>
                    <a:bodyPr/>
                    <a:lstStyle/>
                    <a:p>
                      <a:pPr marL="1964055">
                        <a:lnSpc>
                          <a:spcPct val="100000"/>
                        </a:lnSpc>
                        <a:spcBef>
                          <a:spcPts val="45"/>
                        </a:spcBef>
                      </a:pPr>
                      <a:r>
                        <a:rPr lang="en-IN" sz="2000" b="1" cap="all" spc="60">
                          <a:solidFill>
                            <a:schemeClr val="tx1"/>
                          </a:solidFill>
                          <a:latin typeface="Calibri"/>
                          <a:cs typeface="Calibri"/>
                        </a:rPr>
                        <a:t>Description</a:t>
                      </a:r>
                    </a:p>
                  </a:txBody>
                  <a:tcPr marL="0" marR="0" marT="56259" marB="56259" anchor="b">
                    <a:lnL w="12700" cmpd="sng">
                      <a:noFill/>
                    </a:lnL>
                    <a:lnR w="12700" cmpd="sng">
                      <a:noFill/>
                    </a:lnR>
                    <a:lnT w="12700" cmpd="sng">
                      <a:noFill/>
                    </a:lnT>
                    <a:lnB w="38100" cmpd="sng">
                      <a:noFill/>
                    </a:lnB>
                    <a:noFill/>
                  </a:tcPr>
                </a:tc>
                <a:tc hMerge="1">
                  <a:txBody>
                    <a:bodyPr/>
                    <a:lstStyle/>
                    <a:p>
                      <a:endParaRPr/>
                    </a:p>
                  </a:txBody>
                  <a:tcPr marL="0" marR="0" marT="0" marB="0"/>
                </a:tc>
                <a:extLst>
                  <a:ext uri="{0D108BD9-81ED-4DB2-BD59-A6C34878D82A}">
                    <a16:rowId xmlns:a16="http://schemas.microsoft.com/office/drawing/2014/main" val="10000"/>
                  </a:ext>
                </a:extLst>
              </a:tr>
              <a:tr h="293371">
                <a:tc>
                  <a:txBody>
                    <a:bodyPr/>
                    <a:lstStyle/>
                    <a:p>
                      <a:pPr marL="91440">
                        <a:lnSpc>
                          <a:spcPts val="1750"/>
                        </a:lnSpc>
                      </a:pPr>
                      <a:r>
                        <a:rPr lang="en-IN" sz="1600" cap="none" spc="0" dirty="0">
                          <a:solidFill>
                            <a:schemeClr val="tx1"/>
                          </a:solidFill>
                          <a:latin typeface="Calibri"/>
                          <a:cs typeface="Calibri"/>
                        </a:rPr>
                        <a:t>FSN ID</a:t>
                      </a:r>
                    </a:p>
                  </a:txBody>
                  <a:tcPr marL="0" marR="0" marT="0" marB="56259">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127635">
                        <a:lnSpc>
                          <a:spcPts val="1750"/>
                        </a:lnSpc>
                      </a:pPr>
                      <a:r>
                        <a:rPr lang="en-US" sz="1600" cap="none" spc="0">
                          <a:solidFill>
                            <a:schemeClr val="tx1"/>
                          </a:solidFill>
                          <a:latin typeface="Calibri"/>
                          <a:cs typeface="Calibri"/>
                        </a:rPr>
                        <a:t>The unique identification of each SKU</a:t>
                      </a:r>
                    </a:p>
                  </a:txBody>
                  <a:tcPr marL="0" marR="0" marT="0" marB="5625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r h="299975">
                <a:tc>
                  <a:txBody>
                    <a:bodyPr/>
                    <a:lstStyle/>
                    <a:p>
                      <a:pPr marL="91440">
                        <a:lnSpc>
                          <a:spcPct val="100000"/>
                        </a:lnSpc>
                      </a:pPr>
                      <a:r>
                        <a:rPr lang="en-IN" sz="1600" cap="none" spc="0">
                          <a:solidFill>
                            <a:schemeClr val="tx1"/>
                          </a:solidFill>
                          <a:latin typeface="Calibri"/>
                          <a:cs typeface="Calibri"/>
                        </a:rPr>
                        <a:t>Order Date</a:t>
                      </a:r>
                    </a:p>
                  </a:txBody>
                  <a:tcPr marL="0" marR="0" marT="0"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27635">
                        <a:lnSpc>
                          <a:spcPct val="100000"/>
                        </a:lnSpc>
                      </a:pPr>
                      <a:r>
                        <a:rPr lang="en-US" sz="1600" cap="none" spc="0">
                          <a:solidFill>
                            <a:schemeClr val="tx1"/>
                          </a:solidFill>
                          <a:latin typeface="Calibri"/>
                          <a:cs typeface="Calibri"/>
                        </a:rPr>
                        <a:t>Date on which the order was placed</a:t>
                      </a:r>
                    </a:p>
                  </a:txBody>
                  <a:tcPr marL="0" marR="0" marT="0"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300406">
                <a:tc>
                  <a:txBody>
                    <a:bodyPr/>
                    <a:lstStyle/>
                    <a:p>
                      <a:pPr marL="91440">
                        <a:lnSpc>
                          <a:spcPct val="100000"/>
                        </a:lnSpc>
                        <a:spcBef>
                          <a:spcPts val="5"/>
                        </a:spcBef>
                      </a:pPr>
                      <a:r>
                        <a:rPr lang="en-IN" sz="1600" cap="none" spc="0">
                          <a:solidFill>
                            <a:schemeClr val="tx1"/>
                          </a:solidFill>
                          <a:latin typeface="Calibri"/>
                          <a:cs typeface="Calibri"/>
                        </a:rPr>
                        <a:t>Order ID</a:t>
                      </a:r>
                    </a:p>
                  </a:txBody>
                  <a:tcPr marL="0" marR="0" marT="397"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127635">
                        <a:lnSpc>
                          <a:spcPct val="100000"/>
                        </a:lnSpc>
                        <a:spcBef>
                          <a:spcPts val="5"/>
                        </a:spcBef>
                      </a:pPr>
                      <a:r>
                        <a:rPr lang="en-US" sz="1600" cap="none" spc="0">
                          <a:solidFill>
                            <a:schemeClr val="tx1"/>
                          </a:solidFill>
                          <a:latin typeface="Calibri"/>
                          <a:cs typeface="Calibri"/>
                        </a:rPr>
                        <a:t>The unique identification number of each order</a:t>
                      </a:r>
                    </a:p>
                  </a:txBody>
                  <a:tcPr marL="0" marR="0" marT="397" marB="562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3"/>
                  </a:ext>
                </a:extLst>
              </a:tr>
              <a:tr h="508346">
                <a:tc>
                  <a:txBody>
                    <a:bodyPr/>
                    <a:lstStyle/>
                    <a:p>
                      <a:pPr marL="91440">
                        <a:lnSpc>
                          <a:spcPct val="100000"/>
                        </a:lnSpc>
                        <a:spcBef>
                          <a:spcPts val="5"/>
                        </a:spcBef>
                      </a:pPr>
                      <a:r>
                        <a:rPr lang="en-IN" sz="1600" cap="none" spc="0">
                          <a:solidFill>
                            <a:schemeClr val="tx1"/>
                          </a:solidFill>
                          <a:latin typeface="Calibri"/>
                          <a:cs typeface="Calibri"/>
                        </a:rPr>
                        <a:t>Order item ID</a:t>
                      </a:r>
                    </a:p>
                  </a:txBody>
                  <a:tcPr marL="0" marR="0" marT="397"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27635">
                        <a:lnSpc>
                          <a:spcPct val="100000"/>
                        </a:lnSpc>
                        <a:spcBef>
                          <a:spcPts val="5"/>
                        </a:spcBef>
                      </a:pPr>
                      <a:r>
                        <a:rPr lang="en-US" sz="1600" cap="none" spc="0">
                          <a:solidFill>
                            <a:schemeClr val="tx1"/>
                          </a:solidFill>
                          <a:latin typeface="Calibri"/>
                          <a:cs typeface="Calibri"/>
                        </a:rPr>
                        <a:t>Different products under the same order generates different order Item IDs</a:t>
                      </a:r>
                    </a:p>
                  </a:txBody>
                  <a:tcPr marL="0" marR="0" marT="397"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300837">
                <a:tc>
                  <a:txBody>
                    <a:bodyPr/>
                    <a:lstStyle/>
                    <a:p>
                      <a:pPr marL="91440">
                        <a:lnSpc>
                          <a:spcPct val="100000"/>
                        </a:lnSpc>
                        <a:spcBef>
                          <a:spcPts val="10"/>
                        </a:spcBef>
                      </a:pPr>
                      <a:r>
                        <a:rPr lang="en-IN" sz="1600" cap="none" spc="0">
                          <a:solidFill>
                            <a:schemeClr val="tx1"/>
                          </a:solidFill>
                          <a:latin typeface="Calibri"/>
                          <a:cs typeface="Calibri"/>
                        </a:rPr>
                        <a:t>GMV</a:t>
                      </a:r>
                    </a:p>
                  </a:txBody>
                  <a:tcPr marL="0" marR="0" marT="796"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127635">
                        <a:lnSpc>
                          <a:spcPct val="100000"/>
                        </a:lnSpc>
                        <a:spcBef>
                          <a:spcPts val="10"/>
                        </a:spcBef>
                      </a:pPr>
                      <a:r>
                        <a:rPr lang="en-US" sz="1600" cap="none" spc="0">
                          <a:solidFill>
                            <a:schemeClr val="tx1"/>
                          </a:solidFill>
                          <a:latin typeface="Calibri"/>
                          <a:cs typeface="Calibri"/>
                        </a:rPr>
                        <a:t>Gross Merchandise Value or Revenue</a:t>
                      </a:r>
                    </a:p>
                  </a:txBody>
                  <a:tcPr marL="0" marR="0" marT="796" marB="562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5"/>
                  </a:ext>
                </a:extLst>
              </a:tr>
              <a:tr h="301266">
                <a:tc>
                  <a:txBody>
                    <a:bodyPr/>
                    <a:lstStyle/>
                    <a:p>
                      <a:pPr marL="91440">
                        <a:lnSpc>
                          <a:spcPct val="100000"/>
                        </a:lnSpc>
                        <a:spcBef>
                          <a:spcPts val="15"/>
                        </a:spcBef>
                      </a:pPr>
                      <a:r>
                        <a:rPr lang="en-IN" sz="1600" cap="none" spc="0">
                          <a:solidFill>
                            <a:schemeClr val="tx1"/>
                          </a:solidFill>
                          <a:latin typeface="Calibri"/>
                          <a:cs typeface="Calibri"/>
                        </a:rPr>
                        <a:t>Units</a:t>
                      </a:r>
                    </a:p>
                  </a:txBody>
                  <a:tcPr marL="0" marR="0" marT="1194"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27635">
                        <a:lnSpc>
                          <a:spcPct val="100000"/>
                        </a:lnSpc>
                        <a:spcBef>
                          <a:spcPts val="15"/>
                        </a:spcBef>
                      </a:pPr>
                      <a:r>
                        <a:rPr lang="en-US" sz="1600" cap="none" spc="0">
                          <a:solidFill>
                            <a:schemeClr val="tx1"/>
                          </a:solidFill>
                          <a:latin typeface="Calibri"/>
                          <a:cs typeface="Calibri"/>
                        </a:rPr>
                        <a:t>Number of units of the specific product sold</a:t>
                      </a:r>
                    </a:p>
                  </a:txBody>
                  <a:tcPr marL="0" marR="0" marT="1194"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r h="301697">
                <a:tc>
                  <a:txBody>
                    <a:bodyPr/>
                    <a:lstStyle/>
                    <a:p>
                      <a:pPr marL="91440">
                        <a:lnSpc>
                          <a:spcPct val="100000"/>
                        </a:lnSpc>
                        <a:spcBef>
                          <a:spcPts val="20"/>
                        </a:spcBef>
                      </a:pPr>
                      <a:r>
                        <a:rPr lang="en-IN" sz="1600" cap="none" spc="0">
                          <a:solidFill>
                            <a:schemeClr val="tx1"/>
                          </a:solidFill>
                          <a:latin typeface="Calibri"/>
                          <a:cs typeface="Calibri"/>
                        </a:rPr>
                        <a:t>Order payment type</a:t>
                      </a:r>
                    </a:p>
                  </a:txBody>
                  <a:tcPr marL="0" marR="0" marT="1592"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127635">
                        <a:lnSpc>
                          <a:spcPct val="100000"/>
                        </a:lnSpc>
                        <a:spcBef>
                          <a:spcPts val="20"/>
                        </a:spcBef>
                      </a:pPr>
                      <a:r>
                        <a:rPr lang="en-US" sz="1600" cap="none" spc="0">
                          <a:solidFill>
                            <a:schemeClr val="tx1"/>
                          </a:solidFill>
                          <a:latin typeface="Calibri"/>
                          <a:cs typeface="Calibri"/>
                        </a:rPr>
                        <a:t>How the order was paid</a:t>
                      </a:r>
                    </a:p>
                  </a:txBody>
                  <a:tcPr marL="0" marR="0" marT="1592" marB="562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7"/>
                  </a:ext>
                </a:extLst>
              </a:tr>
              <a:tr h="302127">
                <a:tc>
                  <a:txBody>
                    <a:bodyPr/>
                    <a:lstStyle/>
                    <a:p>
                      <a:pPr marL="91440">
                        <a:lnSpc>
                          <a:spcPct val="100000"/>
                        </a:lnSpc>
                        <a:spcBef>
                          <a:spcPts val="25"/>
                        </a:spcBef>
                      </a:pPr>
                      <a:r>
                        <a:rPr lang="en-IN" sz="1600" cap="none" spc="0">
                          <a:solidFill>
                            <a:schemeClr val="tx1"/>
                          </a:solidFill>
                          <a:latin typeface="Calibri"/>
                          <a:cs typeface="Calibri"/>
                        </a:rPr>
                        <a:t>SLA</a:t>
                      </a:r>
                    </a:p>
                  </a:txBody>
                  <a:tcPr marL="0" marR="0" marT="1989"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27635">
                        <a:lnSpc>
                          <a:spcPct val="100000"/>
                        </a:lnSpc>
                        <a:spcBef>
                          <a:spcPts val="25"/>
                        </a:spcBef>
                      </a:pPr>
                      <a:r>
                        <a:rPr lang="en-US" sz="1600" cap="none" spc="0">
                          <a:solidFill>
                            <a:schemeClr val="tx1"/>
                          </a:solidFill>
                          <a:latin typeface="Calibri"/>
                          <a:cs typeface="Calibri"/>
                        </a:rPr>
                        <a:t>Number of days it typically takes to deliver the product</a:t>
                      </a:r>
                    </a:p>
                  </a:txBody>
                  <a:tcPr marL="0" marR="0" marT="1989"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8"/>
                  </a:ext>
                </a:extLst>
              </a:tr>
              <a:tr h="302127">
                <a:tc>
                  <a:txBody>
                    <a:bodyPr/>
                    <a:lstStyle/>
                    <a:p>
                      <a:pPr marL="91440">
                        <a:lnSpc>
                          <a:spcPct val="100000"/>
                        </a:lnSpc>
                        <a:spcBef>
                          <a:spcPts val="25"/>
                        </a:spcBef>
                      </a:pPr>
                      <a:r>
                        <a:rPr lang="en-IN" sz="1600" cap="none" spc="0">
                          <a:solidFill>
                            <a:schemeClr val="tx1"/>
                          </a:solidFill>
                          <a:latin typeface="Calibri"/>
                          <a:cs typeface="Calibri"/>
                        </a:rPr>
                        <a:t>Cust id</a:t>
                      </a:r>
                    </a:p>
                  </a:txBody>
                  <a:tcPr marL="0" marR="0" marT="1989"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127635">
                        <a:lnSpc>
                          <a:spcPct val="100000"/>
                        </a:lnSpc>
                        <a:spcBef>
                          <a:spcPts val="25"/>
                        </a:spcBef>
                      </a:pPr>
                      <a:r>
                        <a:rPr lang="en-US" sz="1600" cap="none" spc="0">
                          <a:solidFill>
                            <a:schemeClr val="tx1"/>
                          </a:solidFill>
                          <a:latin typeface="Calibri"/>
                          <a:cs typeface="Calibri"/>
                        </a:rPr>
                        <a:t>Unique identification of a customer</a:t>
                      </a:r>
                    </a:p>
                  </a:txBody>
                  <a:tcPr marL="0" marR="0" marT="1989" marB="562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9"/>
                  </a:ext>
                </a:extLst>
              </a:tr>
              <a:tr h="302559">
                <a:tc>
                  <a:txBody>
                    <a:bodyPr/>
                    <a:lstStyle/>
                    <a:p>
                      <a:pPr marL="91440">
                        <a:lnSpc>
                          <a:spcPct val="100000"/>
                        </a:lnSpc>
                        <a:spcBef>
                          <a:spcPts val="30"/>
                        </a:spcBef>
                      </a:pPr>
                      <a:r>
                        <a:rPr lang="en-IN" sz="1600" cap="none" spc="0">
                          <a:solidFill>
                            <a:schemeClr val="tx1"/>
                          </a:solidFill>
                          <a:latin typeface="Calibri"/>
                          <a:cs typeface="Calibri"/>
                        </a:rPr>
                        <a:t>Product MRP</a:t>
                      </a:r>
                    </a:p>
                  </a:txBody>
                  <a:tcPr marL="0" marR="0" marT="2388"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127635">
                        <a:lnSpc>
                          <a:spcPct val="100000"/>
                        </a:lnSpc>
                        <a:spcBef>
                          <a:spcPts val="30"/>
                        </a:spcBef>
                      </a:pPr>
                      <a:r>
                        <a:rPr lang="en-US" sz="1600" cap="none" spc="0">
                          <a:solidFill>
                            <a:schemeClr val="tx1"/>
                          </a:solidFill>
                          <a:latin typeface="Calibri"/>
                          <a:cs typeface="Calibri"/>
                        </a:rPr>
                        <a:t>Maximum retail price of the product</a:t>
                      </a:r>
                    </a:p>
                  </a:txBody>
                  <a:tcPr marL="0" marR="0" marT="2388"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10"/>
                  </a:ext>
                </a:extLst>
              </a:tr>
              <a:tr h="510930">
                <a:tc>
                  <a:txBody>
                    <a:bodyPr/>
                    <a:lstStyle/>
                    <a:p>
                      <a:pPr marL="91440">
                        <a:lnSpc>
                          <a:spcPct val="100000"/>
                        </a:lnSpc>
                        <a:spcBef>
                          <a:spcPts val="35"/>
                        </a:spcBef>
                      </a:pPr>
                      <a:r>
                        <a:rPr lang="en-IN" sz="1600" cap="none" spc="0">
                          <a:solidFill>
                            <a:schemeClr val="tx1"/>
                          </a:solidFill>
                          <a:latin typeface="Calibri"/>
                          <a:cs typeface="Calibri"/>
                        </a:rPr>
                        <a:t>Product procurement SLA</a:t>
                      </a:r>
                    </a:p>
                  </a:txBody>
                  <a:tcPr marL="0" marR="0" marT="2786"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127635">
                        <a:lnSpc>
                          <a:spcPct val="100000"/>
                        </a:lnSpc>
                        <a:spcBef>
                          <a:spcPts val="35"/>
                        </a:spcBef>
                      </a:pPr>
                      <a:r>
                        <a:rPr lang="en-US" sz="1600" cap="none" spc="0" dirty="0">
                          <a:solidFill>
                            <a:schemeClr val="tx1"/>
                          </a:solidFill>
                          <a:latin typeface="Calibri"/>
                          <a:cs typeface="Calibri"/>
                        </a:rPr>
                        <a:t>Time typically taken to procure the product</a:t>
                      </a:r>
                    </a:p>
                  </a:txBody>
                  <a:tcPr marL="0" marR="0" marT="2786" marB="5625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11"/>
                  </a:ext>
                </a:extLst>
              </a:tr>
              <a:tr h="307294">
                <a:tc gridSpan="2">
                  <a:txBody>
                    <a:bodyPr/>
                    <a:lstStyle/>
                    <a:p>
                      <a:pPr marL="78740">
                        <a:lnSpc>
                          <a:spcPct val="100000"/>
                        </a:lnSpc>
                        <a:spcBef>
                          <a:spcPts val="85"/>
                        </a:spcBef>
                      </a:pPr>
                      <a:r>
                        <a:rPr lang="en-IN" sz="1600" b="1" cap="none" spc="0">
                          <a:solidFill>
                            <a:schemeClr val="tx1"/>
                          </a:solidFill>
                          <a:latin typeface="Calibri"/>
                          <a:cs typeface="Calibri"/>
                        </a:rPr>
                        <a:t>Additional Information</a:t>
                      </a:r>
                      <a:endParaRPr lang="en-IN" sz="1600" cap="none" spc="0">
                        <a:solidFill>
                          <a:schemeClr val="tx1"/>
                        </a:solidFill>
                        <a:latin typeface="Calibri"/>
                        <a:cs typeface="Calibri"/>
                      </a:endParaRPr>
                    </a:p>
                  </a:txBody>
                  <a:tcPr marL="0" marR="0" marT="6766"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a:p>
                  </a:txBody>
                  <a:tcPr marL="0" marR="0" marT="0" marB="0"/>
                </a:tc>
                <a:extLst>
                  <a:ext uri="{0D108BD9-81ED-4DB2-BD59-A6C34878D82A}">
                    <a16:rowId xmlns:a16="http://schemas.microsoft.com/office/drawing/2014/main" val="10012"/>
                  </a:ext>
                </a:extLst>
              </a:tr>
              <a:tr h="312889">
                <a:tc gridSpan="2">
                  <a:txBody>
                    <a:bodyPr/>
                    <a:lstStyle/>
                    <a:p>
                      <a:pPr marL="78740">
                        <a:lnSpc>
                          <a:spcPct val="100000"/>
                        </a:lnSpc>
                        <a:spcBef>
                          <a:spcPts val="150"/>
                        </a:spcBef>
                      </a:pPr>
                      <a:r>
                        <a:rPr lang="en-US" sz="1600" cap="none" spc="0">
                          <a:solidFill>
                            <a:schemeClr val="tx1"/>
                          </a:solidFill>
                          <a:latin typeface="Calibri"/>
                          <a:cs typeface="Calibri"/>
                        </a:rPr>
                        <a:t>Monthly spend on various advertising channels</a:t>
                      </a:r>
                    </a:p>
                  </a:txBody>
                  <a:tcPr marL="0" marR="0" marT="11940"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hMerge="1">
                  <a:txBody>
                    <a:bodyPr/>
                    <a:lstStyle/>
                    <a:p>
                      <a:endParaRPr/>
                    </a:p>
                  </a:txBody>
                  <a:tcPr marL="0" marR="0" marT="0" marB="0"/>
                </a:tc>
                <a:extLst>
                  <a:ext uri="{0D108BD9-81ED-4DB2-BD59-A6C34878D82A}">
                    <a16:rowId xmlns:a16="http://schemas.microsoft.com/office/drawing/2014/main" val="10013"/>
                  </a:ext>
                </a:extLst>
              </a:tr>
              <a:tr h="317621">
                <a:tc gridSpan="2">
                  <a:txBody>
                    <a:bodyPr/>
                    <a:lstStyle/>
                    <a:p>
                      <a:pPr marL="78740">
                        <a:lnSpc>
                          <a:spcPct val="100000"/>
                        </a:lnSpc>
                        <a:spcBef>
                          <a:spcPts val="204"/>
                        </a:spcBef>
                      </a:pPr>
                      <a:r>
                        <a:rPr lang="en-US" sz="1600" cap="none" spc="0">
                          <a:solidFill>
                            <a:schemeClr val="tx1"/>
                          </a:solidFill>
                          <a:latin typeface="Calibri"/>
                          <a:cs typeface="Calibri"/>
                        </a:rPr>
                        <a:t>Days when there was any special sale on products</a:t>
                      </a:r>
                    </a:p>
                  </a:txBody>
                  <a:tcPr marL="0" marR="0" marT="16316"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a:p>
                  </a:txBody>
                  <a:tcPr marL="0" marR="0" marT="0" marB="0"/>
                </a:tc>
                <a:extLst>
                  <a:ext uri="{0D108BD9-81ED-4DB2-BD59-A6C34878D82A}">
                    <a16:rowId xmlns:a16="http://schemas.microsoft.com/office/drawing/2014/main" val="10014"/>
                  </a:ext>
                </a:extLst>
              </a:tr>
              <a:tr h="318052">
                <a:tc gridSpan="2">
                  <a:txBody>
                    <a:bodyPr/>
                    <a:lstStyle/>
                    <a:p>
                      <a:pPr marL="78740">
                        <a:lnSpc>
                          <a:spcPct val="100000"/>
                        </a:lnSpc>
                        <a:spcBef>
                          <a:spcPts val="209"/>
                        </a:spcBef>
                      </a:pPr>
                      <a:r>
                        <a:rPr lang="en-US" sz="1600" cap="none" spc="0">
                          <a:solidFill>
                            <a:schemeClr val="tx1"/>
                          </a:solidFill>
                          <a:latin typeface="Calibri"/>
                          <a:cs typeface="Calibri"/>
                        </a:rPr>
                        <a:t>Monthly NPS score (this may work as a proxy to the ‘voice of the customer’)</a:t>
                      </a:r>
                    </a:p>
                  </a:txBody>
                  <a:tcPr marL="0" marR="0" marT="16715" marB="56259">
                    <a:lnL w="12700" cap="flat" cmpd="sng" algn="ctr">
                      <a:solidFill>
                        <a:schemeClr val="tx1"/>
                      </a:solidFill>
                      <a:prstDash val="solid"/>
                    </a:lnL>
                    <a:lnR w="12700" cmpd="sng">
                      <a:noFill/>
                      <a:prstDash val="solid"/>
                    </a:lnR>
                    <a:lnT w="12700" cmpd="sng">
                      <a:noFill/>
                      <a:prstDash val="solid"/>
                    </a:lnT>
                    <a:lnB w="12700" cmpd="sng">
                      <a:noFill/>
                      <a:prstDash val="solid"/>
                    </a:lnB>
                    <a:noFill/>
                  </a:tcPr>
                </a:tc>
                <a:tc hMerge="1">
                  <a:txBody>
                    <a:bodyPr/>
                    <a:lstStyle/>
                    <a:p>
                      <a:endParaRPr/>
                    </a:p>
                  </a:txBody>
                  <a:tcPr marL="0" marR="0" marT="0" marB="0"/>
                </a:tc>
                <a:extLst>
                  <a:ext uri="{0D108BD9-81ED-4DB2-BD59-A6C34878D82A}">
                    <a16:rowId xmlns:a16="http://schemas.microsoft.com/office/drawing/2014/main" val="10015"/>
                  </a:ext>
                </a:extLst>
              </a:tr>
              <a:tr h="318052">
                <a:tc gridSpan="2">
                  <a:txBody>
                    <a:bodyPr/>
                    <a:lstStyle/>
                    <a:p>
                      <a:pPr marL="78740">
                        <a:lnSpc>
                          <a:spcPct val="100000"/>
                        </a:lnSpc>
                        <a:spcBef>
                          <a:spcPts val="210"/>
                        </a:spcBef>
                      </a:pPr>
                      <a:r>
                        <a:rPr lang="en-US" sz="1600" cap="none" spc="0" dirty="0">
                          <a:solidFill>
                            <a:schemeClr val="tx1"/>
                          </a:solidFill>
                          <a:latin typeface="Calibri"/>
                          <a:cs typeface="Calibri"/>
                        </a:rPr>
                        <a:t>Stock index of the company on a monthly basis</a:t>
                      </a:r>
                    </a:p>
                  </a:txBody>
                  <a:tcPr marL="0" marR="0" marT="16715" marB="5625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a:p>
                  </a:txBody>
                  <a:tcPr marL="0" marR="0" marT="0" marB="0"/>
                </a:tc>
                <a:extLst>
                  <a:ext uri="{0D108BD9-81ED-4DB2-BD59-A6C34878D82A}">
                    <a16:rowId xmlns:a16="http://schemas.microsoft.com/office/drawing/2014/main" val="10016"/>
                  </a:ext>
                </a:extLst>
              </a:tr>
              <a:tr h="318484">
                <a:tc gridSpan="2">
                  <a:txBody>
                    <a:bodyPr/>
                    <a:lstStyle/>
                    <a:p>
                      <a:pPr marL="78740">
                        <a:lnSpc>
                          <a:spcPct val="100000"/>
                        </a:lnSpc>
                        <a:spcBef>
                          <a:spcPts val="215"/>
                        </a:spcBef>
                      </a:pPr>
                      <a:r>
                        <a:rPr lang="en-US" sz="1600" cap="none" spc="0" dirty="0">
                          <a:solidFill>
                            <a:schemeClr val="tx1"/>
                          </a:solidFill>
                          <a:latin typeface="Calibri"/>
                          <a:cs typeface="Calibri"/>
                        </a:rPr>
                        <a:t>Climatic information of Ontario during 2015 and 2016</a:t>
                      </a:r>
                    </a:p>
                  </a:txBody>
                  <a:tcPr marL="0" marR="0" marT="17114" marB="56259">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hMerge="1">
                  <a:txBody>
                    <a:bodyPr/>
                    <a:lstStyle/>
                    <a:p>
                      <a:endParaRPr/>
                    </a:p>
                  </a:txBody>
                  <a:tcPr marL="0" marR="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2742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E2EB6-180F-39E5-9066-AC1DE8E07B6E}"/>
              </a:ext>
            </a:extLst>
          </p:cNvPr>
          <p:cNvSpPr>
            <a:spLocks noGrp="1"/>
          </p:cNvSpPr>
          <p:nvPr>
            <p:ph type="title"/>
          </p:nvPr>
        </p:nvSpPr>
        <p:spPr>
          <a:xfrm>
            <a:off x="612648" y="399559"/>
            <a:ext cx="3429000" cy="1719072"/>
          </a:xfrm>
        </p:spPr>
        <p:txBody>
          <a:bodyPr vert="horz" lIns="91440" tIns="45720" rIns="91440" bIns="45720" rtlCol="0" anchor="b">
            <a:normAutofit fontScale="90000"/>
          </a:bodyPr>
          <a:lstStyle/>
          <a:p>
            <a:r>
              <a:rPr lang="en-US" b="1" kern="1200" spc="14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Exploratory</a:t>
            </a:r>
            <a:r>
              <a:rPr lang="en-US" b="1" kern="1200" spc="-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b="1" kern="1200" spc="15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Data</a:t>
            </a:r>
            <a:r>
              <a:rPr lang="en-US" b="1" kern="1200" spc="-15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b="1" kern="1200" spc="12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Analysis</a:t>
            </a:r>
            <a:endParaRPr lang="en-US"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a:extLst>
              <a:ext uri="{FF2B5EF4-FFF2-40B4-BE49-F238E27FC236}">
                <a16:creationId xmlns:a16="http://schemas.microsoft.com/office/drawing/2014/main" id="{5A28E42F-8BB2-FFBB-B755-B48E7E3A3A3C}"/>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85750">
              <a:lnSpc>
                <a:spcPct val="90000"/>
              </a:lnSpc>
              <a:spcBef>
                <a:spcPts val="885"/>
              </a:spcBef>
              <a:buFont typeface="Arial" panose="020B0604020202020204" pitchFamily="34" charset="0"/>
              <a:buChar char="•"/>
            </a:pPr>
            <a:r>
              <a:rPr lang="en-US" dirty="0"/>
              <a:t>Max revenue for COD order is from the class Home Audio followed by Camera</a:t>
            </a:r>
          </a:p>
          <a:p>
            <a:pPr>
              <a:lnSpc>
                <a:spcPct val="90000"/>
              </a:lnSpc>
              <a:spcBef>
                <a:spcPts val="885"/>
              </a:spcBef>
            </a:pPr>
            <a:endParaRPr lang="en-US" dirty="0"/>
          </a:p>
          <a:p>
            <a:pPr marL="285750" indent="-285750">
              <a:lnSpc>
                <a:spcPct val="90000"/>
              </a:lnSpc>
              <a:spcBef>
                <a:spcPts val="800"/>
              </a:spcBef>
              <a:buFont typeface="Arial" panose="020B0604020202020204" pitchFamily="34" charset="0"/>
              <a:buChar char="•"/>
            </a:pPr>
            <a:r>
              <a:rPr lang="en-US" dirty="0"/>
              <a:t>For prepaid orders, the maximum revenue is from Camera Accessory, followed by Home Audio and a slight</a:t>
            </a:r>
          </a:p>
          <a:p>
            <a:pPr>
              <a:lnSpc>
                <a:spcPct val="90000"/>
              </a:lnSpc>
              <a:spcBef>
                <a:spcPts val="800"/>
              </a:spcBef>
            </a:pPr>
            <a:endParaRPr lang="en-US" dirty="0"/>
          </a:p>
          <a:p>
            <a:pPr marL="285750" indent="-285750">
              <a:lnSpc>
                <a:spcPct val="90000"/>
              </a:lnSpc>
              <a:buFont typeface="Arial" panose="020B0604020202020204" pitchFamily="34" charset="0"/>
              <a:buChar char="•"/>
            </a:pPr>
            <a:r>
              <a:rPr lang="en-US" dirty="0"/>
              <a:t>decrease in the category of Gaming Accessories</a:t>
            </a:r>
          </a:p>
        </p:txBody>
      </p:sp>
      <p:pic>
        <p:nvPicPr>
          <p:cNvPr id="4" name="object 3">
            <a:extLst>
              <a:ext uri="{FF2B5EF4-FFF2-40B4-BE49-F238E27FC236}">
                <a16:creationId xmlns:a16="http://schemas.microsoft.com/office/drawing/2014/main" id="{B861AB67-DFB0-C957-7B44-98A1A3528C31}"/>
              </a:ext>
            </a:extLst>
          </p:cNvPr>
          <p:cNvPicPr/>
          <p:nvPr/>
        </p:nvPicPr>
        <p:blipFill>
          <a:blip r:embed="rId2" cstate="print"/>
          <a:stretch>
            <a:fillRect/>
          </a:stretch>
        </p:blipFill>
        <p:spPr>
          <a:xfrm>
            <a:off x="4654296" y="702031"/>
            <a:ext cx="6903720" cy="5453938"/>
          </a:xfrm>
          <a:prstGeom prst="rect">
            <a:avLst/>
          </a:prstGeom>
        </p:spPr>
      </p:pic>
      <p:sp>
        <p:nvSpPr>
          <p:cNvPr id="7" name="TextBox 6">
            <a:extLst>
              <a:ext uri="{FF2B5EF4-FFF2-40B4-BE49-F238E27FC236}">
                <a16:creationId xmlns:a16="http://schemas.microsoft.com/office/drawing/2014/main" id="{D2C4760F-6471-6590-90B2-89B8608FF90C}"/>
              </a:ext>
            </a:extLst>
          </p:cNvPr>
          <p:cNvSpPr txBox="1"/>
          <p:nvPr/>
        </p:nvSpPr>
        <p:spPr>
          <a:xfrm>
            <a:off x="5312044" y="270188"/>
            <a:ext cx="6098582" cy="369332"/>
          </a:xfrm>
          <a:prstGeom prst="rect">
            <a:avLst/>
          </a:prstGeom>
          <a:noFill/>
        </p:spPr>
        <p:txBody>
          <a:bodyPr wrap="square">
            <a:spAutoFit/>
          </a:bodyPr>
          <a:lstStyle/>
          <a:p>
            <a:r>
              <a:rPr lang="en-US" b="1" dirty="0"/>
              <a:t>Analysis of total GMV with subcategory</a:t>
            </a:r>
            <a:endParaRPr lang="en-IN" b="1" dirty="0"/>
          </a:p>
        </p:txBody>
      </p:sp>
    </p:spTree>
    <p:extLst>
      <p:ext uri="{BB962C8B-B14F-4D97-AF65-F5344CB8AC3E}">
        <p14:creationId xmlns:p14="http://schemas.microsoft.com/office/powerpoint/2010/main" val="411938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12648" y="449080"/>
            <a:ext cx="5724105" cy="1743057"/>
          </a:xfrm>
          <a:prstGeom prst="rect">
            <a:avLst/>
          </a:prstGeom>
        </p:spPr>
        <p:txBody>
          <a:bodyPr vert="horz" lIns="91440" tIns="45720" rIns="91440" bIns="45720" rtlCol="0" anchor="b">
            <a:normAutofit/>
          </a:bodyPr>
          <a:lstStyle/>
          <a:p>
            <a:pPr marL="12700"/>
            <a:r>
              <a:rPr lang="en-US" b="1" spc="145" dirty="0">
                <a:latin typeface="ADLaM Display" panose="02010000000000000000" pitchFamily="2" charset="0"/>
                <a:ea typeface="ADLaM Display" panose="02010000000000000000" pitchFamily="2" charset="0"/>
                <a:cs typeface="ADLaM Display" panose="02010000000000000000" pitchFamily="2" charset="0"/>
              </a:rPr>
              <a:t>Exploratory</a:t>
            </a:r>
            <a:r>
              <a:rPr lang="en-US" b="1" spc="-200" dirty="0">
                <a:latin typeface="ADLaM Display" panose="02010000000000000000" pitchFamily="2" charset="0"/>
                <a:ea typeface="ADLaM Display" panose="02010000000000000000" pitchFamily="2" charset="0"/>
                <a:cs typeface="ADLaM Display" panose="02010000000000000000" pitchFamily="2" charset="0"/>
              </a:rPr>
              <a:t> </a:t>
            </a:r>
            <a:r>
              <a:rPr lang="en-US" b="1" spc="155" dirty="0">
                <a:latin typeface="ADLaM Display" panose="02010000000000000000" pitchFamily="2" charset="0"/>
                <a:ea typeface="ADLaM Display" panose="02010000000000000000" pitchFamily="2" charset="0"/>
                <a:cs typeface="ADLaM Display" panose="02010000000000000000" pitchFamily="2" charset="0"/>
              </a:rPr>
              <a:t>Data</a:t>
            </a:r>
            <a:r>
              <a:rPr lang="en-US" b="1" spc="-155" dirty="0">
                <a:latin typeface="ADLaM Display" panose="02010000000000000000" pitchFamily="2" charset="0"/>
                <a:ea typeface="ADLaM Display" panose="02010000000000000000" pitchFamily="2" charset="0"/>
                <a:cs typeface="ADLaM Display" panose="02010000000000000000" pitchFamily="2" charset="0"/>
              </a:rPr>
              <a:t> </a:t>
            </a:r>
            <a:r>
              <a:rPr lang="en-US" b="1"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pic>
        <p:nvPicPr>
          <p:cNvPr id="4" name="object 4"/>
          <p:cNvPicPr/>
          <p:nvPr/>
        </p:nvPicPr>
        <p:blipFill>
          <a:blip r:embed="rId2" cstate="print"/>
          <a:stretch>
            <a:fillRect/>
          </a:stretch>
        </p:blipFill>
        <p:spPr>
          <a:xfrm>
            <a:off x="6225080" y="551857"/>
            <a:ext cx="2977454" cy="2127009"/>
          </a:xfrm>
          <a:prstGeom prst="rect">
            <a:avLst/>
          </a:prstGeom>
        </p:spPr>
      </p:pic>
      <p:pic>
        <p:nvPicPr>
          <p:cNvPr id="6" name="object 6"/>
          <p:cNvPicPr/>
          <p:nvPr/>
        </p:nvPicPr>
        <p:blipFill>
          <a:blip r:embed="rId3" cstate="print"/>
          <a:stretch>
            <a:fillRect/>
          </a:stretch>
        </p:blipFill>
        <p:spPr>
          <a:xfrm>
            <a:off x="9287394" y="551857"/>
            <a:ext cx="2540538" cy="2098324"/>
          </a:xfrm>
          <a:prstGeom prst="rect">
            <a:avLst/>
          </a:prstGeom>
        </p:spPr>
      </p:pic>
      <p:sp>
        <p:nvSpPr>
          <p:cNvPr id="16"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txBox="1"/>
          <p:nvPr/>
        </p:nvSpPr>
        <p:spPr>
          <a:xfrm>
            <a:off x="612648" y="2908005"/>
            <a:ext cx="5295015" cy="3268957"/>
          </a:xfrm>
          <a:prstGeom prst="rect">
            <a:avLst/>
          </a:prstGeom>
        </p:spPr>
        <p:txBody>
          <a:bodyPr vert="horz" lIns="91440" tIns="45720" rIns="91440" bIns="45720" rtlCol="0">
            <a:normAutofit/>
          </a:bodyPr>
          <a:lstStyle/>
          <a:p>
            <a:pPr marR="5080">
              <a:lnSpc>
                <a:spcPct val="90000"/>
              </a:lnSpc>
              <a:spcBef>
                <a:spcPts val="330"/>
              </a:spcBef>
            </a:pPr>
            <a:r>
              <a:rPr lang="en-US" sz="2400" dirty="0"/>
              <a:t>According to analysis, maximum number of transactions were from Camera Accessory category followed by Gaming Accessory category and Home Audio category</a:t>
            </a:r>
          </a:p>
        </p:txBody>
      </p:sp>
      <p:pic>
        <p:nvPicPr>
          <p:cNvPr id="3" name="object 3"/>
          <p:cNvPicPr/>
          <p:nvPr/>
        </p:nvPicPr>
        <p:blipFill>
          <a:blip r:embed="rId4" cstate="print"/>
          <a:stretch>
            <a:fillRect/>
          </a:stretch>
        </p:blipFill>
        <p:spPr>
          <a:xfrm>
            <a:off x="6088173" y="3242238"/>
            <a:ext cx="5920269" cy="3052390"/>
          </a:xfrm>
          <a:prstGeom prst="rect">
            <a:avLst/>
          </a:prstGeom>
        </p:spPr>
      </p:pic>
      <p:sp>
        <p:nvSpPr>
          <p:cNvPr id="8" name="TextBox 7">
            <a:extLst>
              <a:ext uri="{FF2B5EF4-FFF2-40B4-BE49-F238E27FC236}">
                <a16:creationId xmlns:a16="http://schemas.microsoft.com/office/drawing/2014/main" id="{3B50EE4F-74E8-808C-BAB3-BBC219E9CE78}"/>
              </a:ext>
            </a:extLst>
          </p:cNvPr>
          <p:cNvSpPr txBox="1"/>
          <p:nvPr/>
        </p:nvSpPr>
        <p:spPr>
          <a:xfrm>
            <a:off x="6520311" y="2781643"/>
            <a:ext cx="6098582" cy="369332"/>
          </a:xfrm>
          <a:prstGeom prst="rect">
            <a:avLst/>
          </a:prstGeom>
          <a:noFill/>
        </p:spPr>
        <p:txBody>
          <a:bodyPr wrap="square">
            <a:spAutoFit/>
          </a:bodyPr>
          <a:lstStyle/>
          <a:p>
            <a:r>
              <a:rPr lang="en-US" b="1" dirty="0"/>
              <a:t>Analysis of no. of transactions based on subcategory</a:t>
            </a: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2579" y="267788"/>
            <a:ext cx="8136610" cy="843180"/>
          </a:xfrm>
          <a:prstGeom prst="rect">
            <a:avLst/>
          </a:prstGeom>
        </p:spPr>
        <p:txBody>
          <a:bodyPr vert="horz" wrap="square" lIns="0" tIns="103505" rIns="0" bIns="0" rtlCol="0">
            <a:spAutoFit/>
          </a:bodyPr>
          <a:lstStyle/>
          <a:p>
            <a:pPr algn="ctr">
              <a:lnSpc>
                <a:spcPct val="100000"/>
              </a:lnSpc>
              <a:spcBef>
                <a:spcPts val="815"/>
              </a:spcBef>
            </a:pPr>
            <a:r>
              <a:rPr sz="4800" spc="145" dirty="0">
                <a:latin typeface="ADLaM Display" panose="02010000000000000000" pitchFamily="2" charset="0"/>
                <a:ea typeface="ADLaM Display" panose="02010000000000000000" pitchFamily="2" charset="0"/>
                <a:cs typeface="ADLaM Display" panose="02010000000000000000" pitchFamily="2" charset="0"/>
              </a:rPr>
              <a:t>Exploratory</a:t>
            </a:r>
            <a:r>
              <a:rPr sz="4800" spc="-200" dirty="0">
                <a:latin typeface="ADLaM Display" panose="02010000000000000000" pitchFamily="2" charset="0"/>
                <a:ea typeface="ADLaM Display" panose="02010000000000000000" pitchFamily="2" charset="0"/>
                <a:cs typeface="ADLaM Display" panose="02010000000000000000" pitchFamily="2" charset="0"/>
              </a:rPr>
              <a:t> </a:t>
            </a:r>
            <a:r>
              <a:rPr sz="4800" spc="155" dirty="0">
                <a:latin typeface="ADLaM Display" panose="02010000000000000000" pitchFamily="2" charset="0"/>
                <a:ea typeface="ADLaM Display" panose="02010000000000000000" pitchFamily="2" charset="0"/>
                <a:cs typeface="ADLaM Display" panose="02010000000000000000" pitchFamily="2" charset="0"/>
              </a:rPr>
              <a:t>Data</a:t>
            </a:r>
            <a:r>
              <a:rPr sz="4800" spc="-155" dirty="0">
                <a:latin typeface="ADLaM Display" panose="02010000000000000000" pitchFamily="2" charset="0"/>
                <a:ea typeface="ADLaM Display" panose="02010000000000000000" pitchFamily="2" charset="0"/>
                <a:cs typeface="ADLaM Display" panose="02010000000000000000" pitchFamily="2" charset="0"/>
              </a:rPr>
              <a:t> </a:t>
            </a:r>
            <a:r>
              <a:rPr sz="4800"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pic>
        <p:nvPicPr>
          <p:cNvPr id="3" name="object 3"/>
          <p:cNvPicPr/>
          <p:nvPr/>
        </p:nvPicPr>
        <p:blipFill>
          <a:blip r:embed="rId2" cstate="print"/>
          <a:stretch>
            <a:fillRect/>
          </a:stretch>
        </p:blipFill>
        <p:spPr>
          <a:xfrm>
            <a:off x="264763" y="1588770"/>
            <a:ext cx="5392118" cy="4858526"/>
          </a:xfrm>
          <a:prstGeom prst="rect">
            <a:avLst/>
          </a:prstGeom>
        </p:spPr>
      </p:pic>
      <p:sp>
        <p:nvSpPr>
          <p:cNvPr id="4" name="object 4"/>
          <p:cNvSpPr txBox="1"/>
          <p:nvPr/>
        </p:nvSpPr>
        <p:spPr>
          <a:xfrm>
            <a:off x="6096000" y="2286966"/>
            <a:ext cx="4948555" cy="2013115"/>
          </a:xfrm>
          <a:prstGeom prst="rect">
            <a:avLst/>
          </a:prstGeom>
        </p:spPr>
        <p:txBody>
          <a:bodyPr vert="horz" wrap="square" lIns="0" tIns="10160" rIns="0" bIns="0" rtlCol="0">
            <a:spAutoFit/>
          </a:bodyPr>
          <a:lstStyle/>
          <a:p>
            <a:pPr marL="12700" marR="5080">
              <a:lnSpc>
                <a:spcPct val="101800"/>
              </a:lnSpc>
              <a:spcBef>
                <a:spcPts val="80"/>
              </a:spcBef>
            </a:pPr>
            <a:r>
              <a:rPr sz="2400" b="1" dirty="0"/>
              <a:t>CORRELATION MATRIX </a:t>
            </a:r>
            <a:r>
              <a:rPr sz="2400" dirty="0"/>
              <a:t>: Checking the correlation Between the variables in the data set</a:t>
            </a:r>
          </a:p>
          <a:p>
            <a:pPr marL="12700" marR="328930">
              <a:lnSpc>
                <a:spcPct val="102000"/>
              </a:lnSpc>
              <a:spcBef>
                <a:spcPts val="975"/>
              </a:spcBef>
            </a:pPr>
            <a:r>
              <a:rPr sz="2400" dirty="0"/>
              <a:t>Here we can observe that Month &amp; Year are highly correlated.</a:t>
            </a:r>
          </a:p>
        </p:txBody>
      </p:sp>
      <p:sp>
        <p:nvSpPr>
          <p:cNvPr id="6" name="TextBox 5">
            <a:extLst>
              <a:ext uri="{FF2B5EF4-FFF2-40B4-BE49-F238E27FC236}">
                <a16:creationId xmlns:a16="http://schemas.microsoft.com/office/drawing/2014/main" id="{52E351DE-50BB-7FF6-7469-56D187C42AE5}"/>
              </a:ext>
            </a:extLst>
          </p:cNvPr>
          <p:cNvSpPr txBox="1"/>
          <p:nvPr/>
        </p:nvSpPr>
        <p:spPr>
          <a:xfrm>
            <a:off x="1894384" y="1219438"/>
            <a:ext cx="6098582" cy="369332"/>
          </a:xfrm>
          <a:prstGeom prst="rect">
            <a:avLst/>
          </a:prstGeom>
          <a:noFill/>
        </p:spPr>
        <p:txBody>
          <a:bodyPr wrap="square">
            <a:spAutoFit/>
          </a:bodyPr>
          <a:lstStyle/>
          <a:p>
            <a:r>
              <a:rPr lang="en-IN" b="1" dirty="0"/>
              <a:t>Checking Correlations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895" y="250793"/>
            <a:ext cx="9980908" cy="781624"/>
          </a:xfrm>
          <a:prstGeom prst="rect">
            <a:avLst/>
          </a:prstGeom>
        </p:spPr>
        <p:txBody>
          <a:bodyPr vert="horz" wrap="square" lIns="0" tIns="103505" rIns="0" bIns="0" rtlCol="0">
            <a:spAutoFit/>
          </a:bodyPr>
          <a:lstStyle/>
          <a:p>
            <a:pPr algn="ctr">
              <a:lnSpc>
                <a:spcPct val="100000"/>
              </a:lnSpc>
              <a:spcBef>
                <a:spcPts val="81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pic>
        <p:nvPicPr>
          <p:cNvPr id="3" name="object 3"/>
          <p:cNvPicPr/>
          <p:nvPr/>
        </p:nvPicPr>
        <p:blipFill>
          <a:blip r:embed="rId2" cstate="print"/>
          <a:stretch>
            <a:fillRect/>
          </a:stretch>
        </p:blipFill>
        <p:spPr>
          <a:xfrm>
            <a:off x="571500" y="1485900"/>
            <a:ext cx="4438650" cy="3495675"/>
          </a:xfrm>
          <a:prstGeom prst="rect">
            <a:avLst/>
          </a:prstGeom>
        </p:spPr>
      </p:pic>
      <p:pic>
        <p:nvPicPr>
          <p:cNvPr id="4" name="object 4"/>
          <p:cNvPicPr/>
          <p:nvPr/>
        </p:nvPicPr>
        <p:blipFill>
          <a:blip r:embed="rId3" cstate="print"/>
          <a:stretch>
            <a:fillRect/>
          </a:stretch>
        </p:blipFill>
        <p:spPr>
          <a:xfrm>
            <a:off x="5343525" y="1485900"/>
            <a:ext cx="6010275" cy="3209925"/>
          </a:xfrm>
          <a:prstGeom prst="rect">
            <a:avLst/>
          </a:prstGeom>
        </p:spPr>
      </p:pic>
      <p:sp>
        <p:nvSpPr>
          <p:cNvPr id="5" name="object 5"/>
          <p:cNvSpPr txBox="1"/>
          <p:nvPr/>
        </p:nvSpPr>
        <p:spPr>
          <a:xfrm>
            <a:off x="5967162" y="4981575"/>
            <a:ext cx="4763000" cy="1122550"/>
          </a:xfrm>
          <a:prstGeom prst="rect">
            <a:avLst/>
          </a:prstGeom>
        </p:spPr>
        <p:txBody>
          <a:bodyPr vert="horz" wrap="square" lIns="0" tIns="113664" rIns="0" bIns="0" rtlCol="0">
            <a:spAutoFit/>
          </a:bodyPr>
          <a:lstStyle/>
          <a:p>
            <a:pPr marL="12700">
              <a:lnSpc>
                <a:spcPct val="100000"/>
              </a:lnSpc>
              <a:spcBef>
                <a:spcPts val="894"/>
              </a:spcBef>
            </a:pPr>
            <a:r>
              <a:rPr dirty="0"/>
              <a:t>Plot for special sales flag = 0 (No Special Sale)</a:t>
            </a:r>
          </a:p>
          <a:p>
            <a:pPr marL="12700" marR="5080">
              <a:lnSpc>
                <a:spcPts val="2400"/>
              </a:lnSpc>
              <a:spcBef>
                <a:spcPts val="1030"/>
              </a:spcBef>
            </a:pPr>
            <a:r>
              <a:rPr dirty="0"/>
              <a:t>Insights: The special sale day's week 17 has the highest observed sales of 0</a:t>
            </a:r>
          </a:p>
        </p:txBody>
      </p:sp>
      <p:sp>
        <p:nvSpPr>
          <p:cNvPr id="6" name="object 6"/>
          <p:cNvSpPr txBox="1"/>
          <p:nvPr/>
        </p:nvSpPr>
        <p:spPr>
          <a:xfrm>
            <a:off x="581342" y="4994338"/>
            <a:ext cx="4438650" cy="1135567"/>
          </a:xfrm>
          <a:prstGeom prst="rect">
            <a:avLst/>
          </a:prstGeom>
        </p:spPr>
        <p:txBody>
          <a:bodyPr vert="horz" wrap="square" lIns="0" tIns="113665" rIns="0" bIns="0" rtlCol="0">
            <a:spAutoFit/>
          </a:bodyPr>
          <a:lstStyle/>
          <a:p>
            <a:pPr marL="12700">
              <a:lnSpc>
                <a:spcPct val="100000"/>
              </a:lnSpc>
              <a:spcBef>
                <a:spcPts val="895"/>
              </a:spcBef>
            </a:pPr>
            <a:r>
              <a:rPr dirty="0"/>
              <a:t>Plot for special sales flag = 1 (Special Sale)</a:t>
            </a:r>
          </a:p>
          <a:p>
            <a:pPr marL="12700" marR="5080">
              <a:lnSpc>
                <a:spcPts val="2400"/>
              </a:lnSpc>
              <a:spcBef>
                <a:spcPts val="1030"/>
              </a:spcBef>
            </a:pPr>
            <a:r>
              <a:rPr dirty="0"/>
              <a:t>Insights: The special sale day's week 42 biggest sales were noted.</a:t>
            </a:r>
          </a:p>
        </p:txBody>
      </p:sp>
      <p:sp>
        <p:nvSpPr>
          <p:cNvPr id="8" name="TextBox 7">
            <a:extLst>
              <a:ext uri="{FF2B5EF4-FFF2-40B4-BE49-F238E27FC236}">
                <a16:creationId xmlns:a16="http://schemas.microsoft.com/office/drawing/2014/main" id="{E8EA1C04-7C7A-B514-ADD7-C46FCD422337}"/>
              </a:ext>
            </a:extLst>
          </p:cNvPr>
          <p:cNvSpPr txBox="1"/>
          <p:nvPr/>
        </p:nvSpPr>
        <p:spPr>
          <a:xfrm>
            <a:off x="3808709" y="1032417"/>
            <a:ext cx="6098582" cy="369332"/>
          </a:xfrm>
          <a:prstGeom prst="rect">
            <a:avLst/>
          </a:prstGeom>
          <a:noFill/>
        </p:spPr>
        <p:txBody>
          <a:bodyPr wrap="square">
            <a:spAutoFit/>
          </a:bodyPr>
          <a:lstStyle/>
          <a:p>
            <a:r>
              <a:rPr lang="en-US" b="1" dirty="0"/>
              <a:t>Analysis of Sales on Special Day</a:t>
            </a: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293" y="329713"/>
            <a:ext cx="10515600" cy="690574"/>
          </a:xfrm>
          <a:prstGeom prst="rect">
            <a:avLst/>
          </a:prstGeom>
        </p:spPr>
        <p:txBody>
          <a:bodyPr vert="horz" wrap="square" lIns="0" tIns="13335" rIns="0" bIns="0" rtlCol="0">
            <a:spAutoFit/>
          </a:bodyPr>
          <a:lstStyle/>
          <a:p>
            <a:pPr marL="2537460">
              <a:lnSpc>
                <a:spcPct val="100000"/>
              </a:lnSpc>
              <a:spcBef>
                <a:spcPts val="10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5172393" y="1053624"/>
            <a:ext cx="2995214" cy="290464"/>
          </a:xfrm>
          <a:prstGeom prst="rect">
            <a:avLst/>
          </a:prstGeom>
        </p:spPr>
        <p:txBody>
          <a:bodyPr vert="horz" wrap="square" lIns="0" tIns="13335" rIns="0" bIns="0" rtlCol="0">
            <a:spAutoFit/>
          </a:bodyPr>
          <a:lstStyle/>
          <a:p>
            <a:pPr marL="12700">
              <a:lnSpc>
                <a:spcPct val="100000"/>
              </a:lnSpc>
              <a:spcBef>
                <a:spcPts val="105"/>
              </a:spcBef>
            </a:pPr>
            <a:r>
              <a:rPr b="1" dirty="0"/>
              <a:t>Displaying Trends</a:t>
            </a:r>
          </a:p>
        </p:txBody>
      </p:sp>
      <p:pic>
        <p:nvPicPr>
          <p:cNvPr id="4" name="object 4"/>
          <p:cNvPicPr/>
          <p:nvPr/>
        </p:nvPicPr>
        <p:blipFill>
          <a:blip r:embed="rId2" cstate="print"/>
          <a:stretch>
            <a:fillRect/>
          </a:stretch>
        </p:blipFill>
        <p:spPr>
          <a:xfrm>
            <a:off x="542925" y="1466850"/>
            <a:ext cx="5248275" cy="2076450"/>
          </a:xfrm>
          <a:prstGeom prst="rect">
            <a:avLst/>
          </a:prstGeom>
        </p:spPr>
      </p:pic>
      <p:pic>
        <p:nvPicPr>
          <p:cNvPr id="5" name="object 5"/>
          <p:cNvPicPr/>
          <p:nvPr/>
        </p:nvPicPr>
        <p:blipFill>
          <a:blip r:embed="rId3" cstate="print"/>
          <a:stretch>
            <a:fillRect/>
          </a:stretch>
        </p:blipFill>
        <p:spPr>
          <a:xfrm>
            <a:off x="6162675" y="2314575"/>
            <a:ext cx="5486400" cy="3400425"/>
          </a:xfrm>
          <a:prstGeom prst="rect">
            <a:avLst/>
          </a:prstGeom>
        </p:spPr>
      </p:pic>
      <p:sp>
        <p:nvSpPr>
          <p:cNvPr id="6" name="object 6"/>
          <p:cNvSpPr txBox="1"/>
          <p:nvPr/>
        </p:nvSpPr>
        <p:spPr>
          <a:xfrm>
            <a:off x="6824979" y="5756592"/>
            <a:ext cx="4824095" cy="293029"/>
          </a:xfrm>
          <a:prstGeom prst="rect">
            <a:avLst/>
          </a:prstGeom>
        </p:spPr>
        <p:txBody>
          <a:bodyPr vert="horz" wrap="square" lIns="0" tIns="15875" rIns="0" bIns="0" rtlCol="0">
            <a:spAutoFit/>
          </a:bodyPr>
          <a:lstStyle/>
          <a:p>
            <a:pPr marL="12700">
              <a:lnSpc>
                <a:spcPct val="100000"/>
              </a:lnSpc>
              <a:spcBef>
                <a:spcPts val="125"/>
              </a:spcBef>
            </a:pPr>
            <a:r>
              <a:rPr b="1" dirty="0"/>
              <a:t>Various Media Channel Investments by Week</a:t>
            </a:r>
          </a:p>
        </p:txBody>
      </p:sp>
      <p:sp>
        <p:nvSpPr>
          <p:cNvPr id="7" name="object 7"/>
          <p:cNvSpPr txBox="1"/>
          <p:nvPr/>
        </p:nvSpPr>
        <p:spPr>
          <a:xfrm>
            <a:off x="688340" y="3537902"/>
            <a:ext cx="3925570" cy="1575431"/>
          </a:xfrm>
          <a:prstGeom prst="rect">
            <a:avLst/>
          </a:prstGeom>
        </p:spPr>
        <p:txBody>
          <a:bodyPr vert="horz" wrap="square" lIns="0" tIns="15875" rIns="0" bIns="0" rtlCol="0">
            <a:spAutoFit/>
          </a:bodyPr>
          <a:lstStyle/>
          <a:p>
            <a:pPr marL="61913">
              <a:lnSpc>
                <a:spcPct val="100000"/>
              </a:lnSpc>
              <a:spcBef>
                <a:spcPts val="125"/>
              </a:spcBef>
            </a:pPr>
            <a:r>
              <a:rPr b="1" dirty="0"/>
              <a:t>NPS and Stock Index by Week</a:t>
            </a:r>
          </a:p>
          <a:p>
            <a:pPr marL="11113" marR="220979" algn="ctr">
              <a:lnSpc>
                <a:spcPts val="1950"/>
              </a:lnSpc>
            </a:pPr>
            <a:endParaRPr lang="en-IN" dirty="0"/>
          </a:p>
          <a:p>
            <a:pPr marL="11113" marR="220979">
              <a:lnSpc>
                <a:spcPts val="1950"/>
              </a:lnSpc>
            </a:pPr>
            <a:r>
              <a:rPr dirty="0"/>
              <a:t>Consumer NPS Score is highest in weeks 32 – 35, which coincides with the time when maximum discounts were being offered</a:t>
            </a:r>
          </a:p>
        </p:txBody>
      </p:sp>
      <p:sp>
        <p:nvSpPr>
          <p:cNvPr id="8" name="object 8"/>
          <p:cNvSpPr txBox="1"/>
          <p:nvPr/>
        </p:nvSpPr>
        <p:spPr>
          <a:xfrm>
            <a:off x="1005522" y="5486400"/>
            <a:ext cx="3996054" cy="1069524"/>
          </a:xfrm>
          <a:prstGeom prst="rect">
            <a:avLst/>
          </a:prstGeom>
        </p:spPr>
        <p:txBody>
          <a:bodyPr vert="horz" wrap="square" lIns="0" tIns="43180" rIns="0" bIns="0" rtlCol="0">
            <a:spAutoFit/>
          </a:bodyPr>
          <a:lstStyle/>
          <a:p>
            <a:pPr marL="12700" marR="5080">
              <a:lnSpc>
                <a:spcPts val="1950"/>
              </a:lnSpc>
              <a:spcBef>
                <a:spcPts val="340"/>
              </a:spcBef>
            </a:pPr>
            <a:r>
              <a:rPr dirty="0"/>
              <a:t>Over the past year, most Ad Investments have gone to sponsorships, followed by Online and Search Engine Marketing, especially during Thanksgiving</a:t>
            </a:r>
          </a:p>
        </p:txBody>
      </p:sp>
      <p:grpSp>
        <p:nvGrpSpPr>
          <p:cNvPr id="9" name="object 9"/>
          <p:cNvGrpSpPr/>
          <p:nvPr/>
        </p:nvGrpSpPr>
        <p:grpSpPr>
          <a:xfrm>
            <a:off x="4543425" y="3600450"/>
            <a:ext cx="1826895" cy="2432685"/>
            <a:chOff x="4543425" y="3600450"/>
            <a:chExt cx="1826895" cy="2432685"/>
          </a:xfrm>
        </p:grpSpPr>
        <p:sp>
          <p:nvSpPr>
            <p:cNvPr id="10" name="object 10"/>
            <p:cNvSpPr/>
            <p:nvPr/>
          </p:nvSpPr>
          <p:spPr>
            <a:xfrm>
              <a:off x="5057266" y="5378069"/>
              <a:ext cx="1303655" cy="645795"/>
            </a:xfrm>
            <a:custGeom>
              <a:avLst/>
              <a:gdLst/>
              <a:ahLst/>
              <a:cxnLst/>
              <a:rect l="l" t="t" r="r" b="b"/>
              <a:pathLst>
                <a:path w="1303654" h="645795">
                  <a:moveTo>
                    <a:pt x="742315" y="0"/>
                  </a:moveTo>
                  <a:lnTo>
                    <a:pt x="786384" y="113410"/>
                  </a:lnTo>
                  <a:lnTo>
                    <a:pt x="0" y="418706"/>
                  </a:lnTo>
                  <a:lnTo>
                    <a:pt x="88011" y="645439"/>
                  </a:lnTo>
                  <a:lnTo>
                    <a:pt x="874395" y="340156"/>
                  </a:lnTo>
                  <a:lnTo>
                    <a:pt x="918337" y="453529"/>
                  </a:lnTo>
                  <a:lnTo>
                    <a:pt x="1303147" y="43179"/>
                  </a:lnTo>
                  <a:lnTo>
                    <a:pt x="742315" y="0"/>
                  </a:lnTo>
                  <a:close/>
                </a:path>
              </a:pathLst>
            </a:custGeom>
            <a:solidFill>
              <a:srgbClr val="F1E4D7"/>
            </a:solidFill>
          </p:spPr>
          <p:txBody>
            <a:bodyPr wrap="square" lIns="0" tIns="0" rIns="0" bIns="0" rtlCol="0"/>
            <a:lstStyle/>
            <a:p>
              <a:endParaRPr/>
            </a:p>
          </p:txBody>
        </p:sp>
        <p:sp>
          <p:nvSpPr>
            <p:cNvPr id="11" name="object 11"/>
            <p:cNvSpPr/>
            <p:nvPr/>
          </p:nvSpPr>
          <p:spPr>
            <a:xfrm>
              <a:off x="5057266" y="5378069"/>
              <a:ext cx="1303655" cy="645795"/>
            </a:xfrm>
            <a:custGeom>
              <a:avLst/>
              <a:gdLst/>
              <a:ahLst/>
              <a:cxnLst/>
              <a:rect l="l" t="t" r="r" b="b"/>
              <a:pathLst>
                <a:path w="1303654" h="645795">
                  <a:moveTo>
                    <a:pt x="0" y="418706"/>
                  </a:moveTo>
                  <a:lnTo>
                    <a:pt x="786384" y="113410"/>
                  </a:lnTo>
                  <a:lnTo>
                    <a:pt x="742315" y="0"/>
                  </a:lnTo>
                  <a:lnTo>
                    <a:pt x="1303147" y="43179"/>
                  </a:lnTo>
                  <a:lnTo>
                    <a:pt x="918337" y="453529"/>
                  </a:lnTo>
                  <a:lnTo>
                    <a:pt x="874395" y="340156"/>
                  </a:lnTo>
                  <a:lnTo>
                    <a:pt x="88011" y="645439"/>
                  </a:lnTo>
                  <a:lnTo>
                    <a:pt x="0" y="418706"/>
                  </a:lnTo>
                  <a:close/>
                </a:path>
              </a:pathLst>
            </a:custGeom>
            <a:ln w="19050">
              <a:solidFill>
                <a:srgbClr val="665F5A"/>
              </a:solidFill>
            </a:ln>
          </p:spPr>
          <p:txBody>
            <a:bodyPr wrap="square" lIns="0" tIns="0" rIns="0" bIns="0" rtlCol="0"/>
            <a:lstStyle/>
            <a:p>
              <a:endParaRPr/>
            </a:p>
          </p:txBody>
        </p:sp>
        <p:sp>
          <p:nvSpPr>
            <p:cNvPr id="12" name="object 12"/>
            <p:cNvSpPr/>
            <p:nvPr/>
          </p:nvSpPr>
          <p:spPr>
            <a:xfrm>
              <a:off x="4552950" y="3609975"/>
              <a:ext cx="1076325" cy="1104900"/>
            </a:xfrm>
            <a:custGeom>
              <a:avLst/>
              <a:gdLst/>
              <a:ahLst/>
              <a:cxnLst/>
              <a:rect l="l" t="t" r="r" b="b"/>
              <a:pathLst>
                <a:path w="1076325" h="1104900">
                  <a:moveTo>
                    <a:pt x="859154" y="0"/>
                  </a:moveTo>
                  <a:lnTo>
                    <a:pt x="641985" y="467487"/>
                  </a:lnTo>
                  <a:lnTo>
                    <a:pt x="748157" y="467487"/>
                  </a:lnTo>
                  <a:lnTo>
                    <a:pt x="748157" y="882776"/>
                  </a:lnTo>
                  <a:lnTo>
                    <a:pt x="0" y="882776"/>
                  </a:lnTo>
                  <a:lnTo>
                    <a:pt x="0" y="1104900"/>
                  </a:lnTo>
                  <a:lnTo>
                    <a:pt x="970152" y="1104900"/>
                  </a:lnTo>
                  <a:lnTo>
                    <a:pt x="970152" y="467487"/>
                  </a:lnTo>
                  <a:lnTo>
                    <a:pt x="1076325" y="467487"/>
                  </a:lnTo>
                  <a:lnTo>
                    <a:pt x="859154" y="0"/>
                  </a:lnTo>
                  <a:close/>
                </a:path>
              </a:pathLst>
            </a:custGeom>
            <a:solidFill>
              <a:srgbClr val="F1E4D7"/>
            </a:solidFill>
          </p:spPr>
          <p:txBody>
            <a:bodyPr wrap="square" lIns="0" tIns="0" rIns="0" bIns="0" rtlCol="0"/>
            <a:lstStyle/>
            <a:p>
              <a:endParaRPr/>
            </a:p>
          </p:txBody>
        </p:sp>
        <p:sp>
          <p:nvSpPr>
            <p:cNvPr id="13" name="object 13"/>
            <p:cNvSpPr/>
            <p:nvPr/>
          </p:nvSpPr>
          <p:spPr>
            <a:xfrm>
              <a:off x="4552950" y="3609975"/>
              <a:ext cx="1076325" cy="1104900"/>
            </a:xfrm>
            <a:custGeom>
              <a:avLst/>
              <a:gdLst/>
              <a:ahLst/>
              <a:cxnLst/>
              <a:rect l="l" t="t" r="r" b="b"/>
              <a:pathLst>
                <a:path w="1076325" h="1104900">
                  <a:moveTo>
                    <a:pt x="0" y="882776"/>
                  </a:moveTo>
                  <a:lnTo>
                    <a:pt x="748157" y="882776"/>
                  </a:lnTo>
                  <a:lnTo>
                    <a:pt x="748157" y="467487"/>
                  </a:lnTo>
                  <a:lnTo>
                    <a:pt x="641985" y="467487"/>
                  </a:lnTo>
                  <a:lnTo>
                    <a:pt x="859154" y="0"/>
                  </a:lnTo>
                  <a:lnTo>
                    <a:pt x="1076325" y="467487"/>
                  </a:lnTo>
                  <a:lnTo>
                    <a:pt x="970152" y="467487"/>
                  </a:lnTo>
                  <a:lnTo>
                    <a:pt x="970152" y="1104900"/>
                  </a:lnTo>
                  <a:lnTo>
                    <a:pt x="0" y="1104900"/>
                  </a:lnTo>
                  <a:lnTo>
                    <a:pt x="0" y="882776"/>
                  </a:lnTo>
                  <a:close/>
                </a:path>
              </a:pathLst>
            </a:custGeom>
            <a:ln w="19050">
              <a:solidFill>
                <a:srgbClr val="665F5A"/>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725" y="269798"/>
            <a:ext cx="10515600" cy="567463"/>
          </a:xfrm>
          <a:prstGeom prst="rect">
            <a:avLst/>
          </a:prstGeom>
        </p:spPr>
        <p:txBody>
          <a:bodyPr vert="horz" wrap="square" lIns="0" tIns="13335" rIns="0" bIns="0" rtlCol="0">
            <a:spAutoFit/>
          </a:bodyPr>
          <a:lstStyle/>
          <a:p>
            <a:pPr marL="2537460">
              <a:lnSpc>
                <a:spcPct val="100000"/>
              </a:lnSpc>
              <a:spcBef>
                <a:spcPts val="105"/>
              </a:spcBef>
            </a:pPr>
            <a:r>
              <a:rPr b="1" spc="145" dirty="0">
                <a:latin typeface="ADLaM Display" panose="02010000000000000000" pitchFamily="2" charset="0"/>
                <a:ea typeface="ADLaM Display" panose="02010000000000000000" pitchFamily="2" charset="0"/>
                <a:cs typeface="ADLaM Display" panose="02010000000000000000" pitchFamily="2" charset="0"/>
              </a:rPr>
              <a:t>Exploratory</a:t>
            </a:r>
            <a:r>
              <a:rPr b="1" spc="-200" dirty="0">
                <a:latin typeface="ADLaM Display" panose="02010000000000000000" pitchFamily="2" charset="0"/>
                <a:ea typeface="ADLaM Display" panose="02010000000000000000" pitchFamily="2" charset="0"/>
                <a:cs typeface="ADLaM Display" panose="02010000000000000000" pitchFamily="2" charset="0"/>
              </a:rPr>
              <a:t> </a:t>
            </a:r>
            <a:r>
              <a:rPr b="1" spc="155" dirty="0">
                <a:latin typeface="ADLaM Display" panose="02010000000000000000" pitchFamily="2" charset="0"/>
                <a:ea typeface="ADLaM Display" panose="02010000000000000000" pitchFamily="2" charset="0"/>
                <a:cs typeface="ADLaM Display" panose="02010000000000000000" pitchFamily="2" charset="0"/>
              </a:rPr>
              <a:t>Data</a:t>
            </a:r>
            <a:r>
              <a:rPr b="1" spc="-155" dirty="0">
                <a:latin typeface="ADLaM Display" panose="02010000000000000000" pitchFamily="2" charset="0"/>
                <a:ea typeface="ADLaM Display" panose="02010000000000000000" pitchFamily="2" charset="0"/>
                <a:cs typeface="ADLaM Display" panose="02010000000000000000" pitchFamily="2" charset="0"/>
              </a:rPr>
              <a:t> </a:t>
            </a:r>
            <a:r>
              <a:rPr b="1"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300037" y="991552"/>
            <a:ext cx="5232858" cy="706411"/>
          </a:xfrm>
          <a:prstGeom prst="rect">
            <a:avLst/>
          </a:prstGeom>
        </p:spPr>
        <p:txBody>
          <a:bodyPr vert="horz" wrap="square" lIns="0" tIns="58419" rIns="0" bIns="0" rtlCol="0">
            <a:spAutoFit/>
          </a:bodyPr>
          <a:lstStyle/>
          <a:p>
            <a:pPr marR="5080">
              <a:lnSpc>
                <a:spcPts val="2550"/>
              </a:lnSpc>
              <a:spcBef>
                <a:spcPts val="459"/>
              </a:spcBef>
            </a:pPr>
            <a:r>
              <a:rPr b="1" dirty="0"/>
              <a:t>Comparing Distribution of Discount% for Product Types – Premium Products and Mass Market</a:t>
            </a:r>
          </a:p>
        </p:txBody>
      </p:sp>
      <p:pic>
        <p:nvPicPr>
          <p:cNvPr id="4" name="object 4"/>
          <p:cNvPicPr/>
          <p:nvPr/>
        </p:nvPicPr>
        <p:blipFill>
          <a:blip r:embed="rId2" cstate="print"/>
          <a:stretch>
            <a:fillRect/>
          </a:stretch>
        </p:blipFill>
        <p:spPr>
          <a:xfrm>
            <a:off x="1066800" y="1905000"/>
            <a:ext cx="3429000" cy="3429000"/>
          </a:xfrm>
          <a:prstGeom prst="rect">
            <a:avLst/>
          </a:prstGeom>
        </p:spPr>
      </p:pic>
      <p:sp>
        <p:nvSpPr>
          <p:cNvPr id="5" name="object 5"/>
          <p:cNvSpPr txBox="1"/>
          <p:nvPr/>
        </p:nvSpPr>
        <p:spPr>
          <a:xfrm>
            <a:off x="300037" y="5416393"/>
            <a:ext cx="5945780" cy="1310872"/>
          </a:xfrm>
          <a:prstGeom prst="rect">
            <a:avLst/>
          </a:prstGeom>
        </p:spPr>
        <p:txBody>
          <a:bodyPr vert="horz" wrap="square" lIns="0" tIns="12065" rIns="0" bIns="0" rtlCol="0">
            <a:spAutoFit/>
          </a:bodyPr>
          <a:lstStyle/>
          <a:p>
            <a:pPr marL="169863" marR="5080">
              <a:lnSpc>
                <a:spcPct val="121400"/>
              </a:lnSpc>
              <a:spcBef>
                <a:spcPts val="95"/>
              </a:spcBef>
            </a:pPr>
            <a:r>
              <a:rPr dirty="0"/>
              <a:t>Median Discount% offered </a:t>
            </a:r>
            <a:endParaRPr lang="en-US" dirty="0"/>
          </a:p>
          <a:p>
            <a:pPr marL="169863" marR="5080">
              <a:lnSpc>
                <a:spcPct val="121400"/>
              </a:lnSpc>
              <a:spcBef>
                <a:spcPts val="95"/>
              </a:spcBef>
            </a:pPr>
            <a:r>
              <a:rPr dirty="0"/>
              <a:t>Luxury Items &lt; Mass Market Products</a:t>
            </a:r>
          </a:p>
          <a:p>
            <a:pPr marR="160020" algn="ctr">
              <a:lnSpc>
                <a:spcPts val="1390"/>
              </a:lnSpc>
              <a:spcBef>
                <a:spcPts val="1970"/>
              </a:spcBef>
            </a:pPr>
            <a:r>
              <a:rPr sz="1250" spc="-75" dirty="0">
                <a:latin typeface="Calibri"/>
                <a:cs typeface="Calibri"/>
              </a:rPr>
              <a:t>*This</a:t>
            </a:r>
            <a:r>
              <a:rPr sz="1250" spc="5" dirty="0">
                <a:latin typeface="Calibri"/>
                <a:cs typeface="Calibri"/>
              </a:rPr>
              <a:t> </a:t>
            </a:r>
            <a:r>
              <a:rPr sz="1250" spc="-30" dirty="0">
                <a:latin typeface="Calibri"/>
                <a:cs typeface="Calibri"/>
              </a:rPr>
              <a:t>is</a:t>
            </a:r>
            <a:r>
              <a:rPr sz="1250" spc="10" dirty="0">
                <a:latin typeface="Calibri"/>
                <a:cs typeface="Calibri"/>
              </a:rPr>
              <a:t> </a:t>
            </a:r>
            <a:r>
              <a:rPr sz="1250" spc="-150" dirty="0">
                <a:latin typeface="Calibri"/>
                <a:cs typeface="Calibri"/>
              </a:rPr>
              <a:t>a</a:t>
            </a:r>
            <a:r>
              <a:rPr sz="1250" spc="30" dirty="0">
                <a:latin typeface="Calibri"/>
                <a:cs typeface="Calibri"/>
              </a:rPr>
              <a:t> </a:t>
            </a:r>
            <a:r>
              <a:rPr sz="1250" spc="-130" dirty="0">
                <a:latin typeface="Calibri"/>
                <a:cs typeface="Calibri"/>
              </a:rPr>
              <a:t>known</a:t>
            </a:r>
            <a:r>
              <a:rPr sz="1250" spc="-35" dirty="0">
                <a:latin typeface="Calibri"/>
                <a:cs typeface="Calibri"/>
              </a:rPr>
              <a:t> </a:t>
            </a:r>
            <a:r>
              <a:rPr sz="1250" spc="-140" dirty="0">
                <a:latin typeface="Calibri"/>
                <a:cs typeface="Calibri"/>
              </a:rPr>
              <a:t>trend</a:t>
            </a:r>
            <a:r>
              <a:rPr sz="1250" spc="50" dirty="0">
                <a:latin typeface="Calibri"/>
                <a:cs typeface="Calibri"/>
              </a:rPr>
              <a:t> </a:t>
            </a:r>
            <a:r>
              <a:rPr sz="1250" spc="-145" dirty="0">
                <a:latin typeface="Calibri"/>
                <a:cs typeface="Calibri"/>
              </a:rPr>
              <a:t>among</a:t>
            </a:r>
            <a:r>
              <a:rPr sz="1250" spc="-35" dirty="0">
                <a:latin typeface="Calibri"/>
                <a:cs typeface="Calibri"/>
              </a:rPr>
              <a:t> </a:t>
            </a:r>
            <a:r>
              <a:rPr sz="1250" spc="-70" dirty="0">
                <a:latin typeface="Calibri"/>
                <a:cs typeface="Calibri"/>
              </a:rPr>
              <a:t>luxury</a:t>
            </a:r>
            <a:r>
              <a:rPr sz="1250" spc="-35" dirty="0">
                <a:latin typeface="Calibri"/>
                <a:cs typeface="Calibri"/>
              </a:rPr>
              <a:t> </a:t>
            </a:r>
            <a:r>
              <a:rPr sz="1250" spc="-125" dirty="0">
                <a:latin typeface="Calibri"/>
                <a:cs typeface="Calibri"/>
              </a:rPr>
              <a:t>products</a:t>
            </a:r>
            <a:r>
              <a:rPr sz="1250" spc="10" dirty="0">
                <a:latin typeface="Calibri"/>
                <a:cs typeface="Calibri"/>
              </a:rPr>
              <a:t> </a:t>
            </a:r>
            <a:r>
              <a:rPr sz="1250" spc="-125" dirty="0">
                <a:latin typeface="Calibri"/>
                <a:cs typeface="Calibri"/>
              </a:rPr>
              <a:t>or</a:t>
            </a:r>
            <a:r>
              <a:rPr sz="1250" spc="-15" dirty="0">
                <a:latin typeface="Calibri"/>
                <a:cs typeface="Calibri"/>
              </a:rPr>
              <a:t> </a:t>
            </a:r>
            <a:r>
              <a:rPr sz="1250" spc="-80" dirty="0">
                <a:latin typeface="Calibri"/>
                <a:cs typeface="Calibri"/>
              </a:rPr>
              <a:t>luxury</a:t>
            </a:r>
            <a:r>
              <a:rPr sz="1250" spc="50" dirty="0">
                <a:latin typeface="Calibri"/>
                <a:cs typeface="Calibri"/>
              </a:rPr>
              <a:t> </a:t>
            </a:r>
            <a:r>
              <a:rPr sz="1250" spc="-130" dirty="0">
                <a:latin typeface="Calibri"/>
                <a:cs typeface="Calibri"/>
              </a:rPr>
              <a:t>brands</a:t>
            </a:r>
            <a:r>
              <a:rPr sz="1250" spc="5" dirty="0">
                <a:latin typeface="Calibri"/>
                <a:cs typeface="Calibri"/>
              </a:rPr>
              <a:t> </a:t>
            </a:r>
            <a:r>
              <a:rPr sz="1250" spc="-145" dirty="0">
                <a:latin typeface="Calibri"/>
                <a:cs typeface="Calibri"/>
              </a:rPr>
              <a:t>to</a:t>
            </a:r>
            <a:r>
              <a:rPr sz="1250" spc="-30" dirty="0">
                <a:latin typeface="Calibri"/>
                <a:cs typeface="Calibri"/>
              </a:rPr>
              <a:t> </a:t>
            </a:r>
            <a:r>
              <a:rPr sz="1250" spc="-25" dirty="0">
                <a:latin typeface="Calibri"/>
                <a:cs typeface="Calibri"/>
              </a:rPr>
              <a:t>offer</a:t>
            </a:r>
            <a:endParaRPr sz="1250" dirty="0">
              <a:latin typeface="Calibri"/>
              <a:cs typeface="Calibri"/>
            </a:endParaRPr>
          </a:p>
          <a:p>
            <a:pPr marR="154305" algn="ctr">
              <a:lnSpc>
                <a:spcPts val="1390"/>
              </a:lnSpc>
            </a:pPr>
            <a:r>
              <a:rPr sz="1250" spc="-105" dirty="0">
                <a:latin typeface="Calibri"/>
                <a:cs typeface="Calibri"/>
              </a:rPr>
              <a:t>limited</a:t>
            </a:r>
            <a:r>
              <a:rPr sz="1250" spc="45" dirty="0">
                <a:latin typeface="Calibri"/>
                <a:cs typeface="Calibri"/>
              </a:rPr>
              <a:t> </a:t>
            </a:r>
            <a:r>
              <a:rPr sz="1250" spc="-125" dirty="0">
                <a:latin typeface="Calibri"/>
                <a:cs typeface="Calibri"/>
              </a:rPr>
              <a:t>or</a:t>
            </a:r>
            <a:r>
              <a:rPr sz="1250" spc="-10" dirty="0">
                <a:latin typeface="Calibri"/>
                <a:cs typeface="Calibri"/>
              </a:rPr>
              <a:t> </a:t>
            </a:r>
            <a:r>
              <a:rPr sz="1250" spc="-155" dirty="0">
                <a:latin typeface="Calibri"/>
                <a:cs typeface="Calibri"/>
              </a:rPr>
              <a:t>no</a:t>
            </a:r>
            <a:r>
              <a:rPr sz="1250" spc="50" dirty="0">
                <a:latin typeface="Calibri"/>
                <a:cs typeface="Calibri"/>
              </a:rPr>
              <a:t> </a:t>
            </a:r>
            <a:r>
              <a:rPr sz="1250" spc="-110" dirty="0">
                <a:latin typeface="Calibri"/>
                <a:cs typeface="Calibri"/>
              </a:rPr>
              <a:t>discounts</a:t>
            </a:r>
            <a:r>
              <a:rPr sz="1250" spc="10" dirty="0">
                <a:latin typeface="Calibri"/>
                <a:cs typeface="Calibri"/>
              </a:rPr>
              <a:t> </a:t>
            </a:r>
            <a:r>
              <a:rPr sz="1250" spc="-145" dirty="0">
                <a:latin typeface="Calibri"/>
                <a:cs typeface="Calibri"/>
              </a:rPr>
              <a:t>to</a:t>
            </a:r>
            <a:r>
              <a:rPr sz="1250" spc="-30" dirty="0">
                <a:latin typeface="Calibri"/>
                <a:cs typeface="Calibri"/>
              </a:rPr>
              <a:t> </a:t>
            </a:r>
            <a:r>
              <a:rPr sz="1250" spc="-114" dirty="0">
                <a:latin typeface="Calibri"/>
                <a:cs typeface="Calibri"/>
              </a:rPr>
              <a:t>retain</a:t>
            </a:r>
            <a:r>
              <a:rPr sz="1250" spc="-35" dirty="0">
                <a:latin typeface="Calibri"/>
                <a:cs typeface="Calibri"/>
              </a:rPr>
              <a:t> </a:t>
            </a:r>
            <a:r>
              <a:rPr sz="1250" spc="-150" dirty="0">
                <a:latin typeface="Calibri"/>
                <a:cs typeface="Calibri"/>
              </a:rPr>
              <a:t>the</a:t>
            </a:r>
            <a:r>
              <a:rPr sz="1250" spc="30" dirty="0">
                <a:latin typeface="Calibri"/>
                <a:cs typeface="Calibri"/>
              </a:rPr>
              <a:t> </a:t>
            </a:r>
            <a:r>
              <a:rPr sz="1250" spc="-65" dirty="0">
                <a:latin typeface="Calibri"/>
                <a:cs typeface="Calibri"/>
              </a:rPr>
              <a:t>exclusivity</a:t>
            </a:r>
            <a:r>
              <a:rPr sz="1250" spc="50" dirty="0">
                <a:latin typeface="Calibri"/>
                <a:cs typeface="Calibri"/>
              </a:rPr>
              <a:t> </a:t>
            </a:r>
            <a:r>
              <a:rPr sz="1250" spc="-100" dirty="0">
                <a:latin typeface="Calibri"/>
                <a:cs typeface="Calibri"/>
              </a:rPr>
              <a:t>of</a:t>
            </a:r>
            <a:r>
              <a:rPr sz="1250" spc="-15" dirty="0">
                <a:latin typeface="Calibri"/>
                <a:cs typeface="Calibri"/>
              </a:rPr>
              <a:t> </a:t>
            </a:r>
            <a:r>
              <a:rPr sz="1250" spc="-114" dirty="0">
                <a:latin typeface="Calibri"/>
                <a:cs typeface="Calibri"/>
              </a:rPr>
              <a:t>their</a:t>
            </a:r>
            <a:r>
              <a:rPr sz="1250" spc="-10" dirty="0">
                <a:latin typeface="Calibri"/>
                <a:cs typeface="Calibri"/>
              </a:rPr>
              <a:t> products.</a:t>
            </a:r>
            <a:endParaRPr sz="1250" dirty="0">
              <a:latin typeface="Calibri"/>
              <a:cs typeface="Calibri"/>
            </a:endParaRPr>
          </a:p>
        </p:txBody>
      </p:sp>
      <p:sp>
        <p:nvSpPr>
          <p:cNvPr id="6" name="object 6"/>
          <p:cNvSpPr txBox="1"/>
          <p:nvPr/>
        </p:nvSpPr>
        <p:spPr>
          <a:xfrm>
            <a:off x="6101334" y="991552"/>
            <a:ext cx="5452991" cy="706411"/>
          </a:xfrm>
          <a:prstGeom prst="rect">
            <a:avLst/>
          </a:prstGeom>
        </p:spPr>
        <p:txBody>
          <a:bodyPr vert="horz" wrap="square" lIns="0" tIns="58419" rIns="0" bIns="0" rtlCol="0">
            <a:spAutoFit/>
          </a:bodyPr>
          <a:lstStyle/>
          <a:p>
            <a:pPr marR="5080" indent="11113">
              <a:lnSpc>
                <a:spcPts val="2550"/>
              </a:lnSpc>
              <a:spcBef>
                <a:spcPts val="459"/>
              </a:spcBef>
            </a:pPr>
            <a:r>
              <a:rPr b="1" dirty="0"/>
              <a:t>Average Revenue from Holiday/Non-holiday days for the 3 product subcategories</a:t>
            </a:r>
          </a:p>
        </p:txBody>
      </p:sp>
      <p:pic>
        <p:nvPicPr>
          <p:cNvPr id="7" name="object 7"/>
          <p:cNvPicPr/>
          <p:nvPr/>
        </p:nvPicPr>
        <p:blipFill>
          <a:blip r:embed="rId3" cstate="print"/>
          <a:stretch>
            <a:fillRect/>
          </a:stretch>
        </p:blipFill>
        <p:spPr>
          <a:xfrm>
            <a:off x="6515100" y="1924050"/>
            <a:ext cx="5039225" cy="3298879"/>
          </a:xfrm>
          <a:prstGeom prst="rect">
            <a:avLst/>
          </a:prstGeom>
        </p:spPr>
      </p:pic>
      <p:sp>
        <p:nvSpPr>
          <p:cNvPr id="8" name="object 8"/>
          <p:cNvSpPr txBox="1"/>
          <p:nvPr/>
        </p:nvSpPr>
        <p:spPr>
          <a:xfrm>
            <a:off x="6594851" y="5462427"/>
            <a:ext cx="4465955" cy="808042"/>
          </a:xfrm>
          <a:prstGeom prst="rect">
            <a:avLst/>
          </a:prstGeom>
        </p:spPr>
        <p:txBody>
          <a:bodyPr vert="horz" wrap="square" lIns="0" tIns="43180" rIns="0" bIns="0" rtlCol="0">
            <a:spAutoFit/>
          </a:bodyPr>
          <a:lstStyle/>
          <a:p>
            <a:pPr marL="12065" marR="5080" indent="-9525">
              <a:lnSpc>
                <a:spcPct val="91700"/>
              </a:lnSpc>
              <a:spcBef>
                <a:spcPts val="340"/>
              </a:spcBef>
            </a:pPr>
            <a:r>
              <a:rPr dirty="0"/>
              <a:t>Average(Median) Revenue for 3 product subcategories from holiday and non-holiday days are more or less comparable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137" y="50031"/>
            <a:ext cx="10515600" cy="690574"/>
          </a:xfrm>
          <a:prstGeom prst="rect">
            <a:avLst/>
          </a:prstGeom>
        </p:spPr>
        <p:txBody>
          <a:bodyPr vert="horz" wrap="square" lIns="0" tIns="13335" rIns="0" bIns="0" rtlCol="0">
            <a:spAutoFit/>
          </a:bodyPr>
          <a:lstStyle/>
          <a:p>
            <a:pPr marL="2537460">
              <a:lnSpc>
                <a:spcPct val="100000"/>
              </a:lnSpc>
              <a:spcBef>
                <a:spcPts val="10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465137" y="3933761"/>
            <a:ext cx="3368040" cy="813043"/>
          </a:xfrm>
          <a:prstGeom prst="rect">
            <a:avLst/>
          </a:prstGeom>
        </p:spPr>
        <p:txBody>
          <a:bodyPr vert="horz" wrap="square" lIns="0" tIns="43180" rIns="0" bIns="0" rtlCol="0">
            <a:spAutoFit/>
          </a:bodyPr>
          <a:lstStyle/>
          <a:p>
            <a:pPr marR="5080" indent="12700">
              <a:lnSpc>
                <a:spcPts val="1950"/>
              </a:lnSpc>
              <a:spcBef>
                <a:spcPts val="340"/>
              </a:spcBef>
            </a:pPr>
            <a:r>
              <a:rPr dirty="0"/>
              <a:t>No. of items(Premium Product/Mass Market) sold per 3 product subcategories</a:t>
            </a:r>
          </a:p>
        </p:txBody>
      </p:sp>
      <p:pic>
        <p:nvPicPr>
          <p:cNvPr id="4" name="object 4"/>
          <p:cNvPicPr/>
          <p:nvPr/>
        </p:nvPicPr>
        <p:blipFill>
          <a:blip r:embed="rId2" cstate="print"/>
          <a:stretch>
            <a:fillRect/>
          </a:stretch>
        </p:blipFill>
        <p:spPr>
          <a:xfrm>
            <a:off x="371475" y="857250"/>
            <a:ext cx="3705225" cy="2971800"/>
          </a:xfrm>
          <a:prstGeom prst="rect">
            <a:avLst/>
          </a:prstGeom>
        </p:spPr>
      </p:pic>
      <p:pic>
        <p:nvPicPr>
          <p:cNvPr id="5" name="object 5"/>
          <p:cNvPicPr/>
          <p:nvPr/>
        </p:nvPicPr>
        <p:blipFill>
          <a:blip r:embed="rId3" cstate="print"/>
          <a:stretch>
            <a:fillRect/>
          </a:stretch>
        </p:blipFill>
        <p:spPr>
          <a:xfrm>
            <a:off x="5722937" y="857250"/>
            <a:ext cx="3381375" cy="2714625"/>
          </a:xfrm>
          <a:prstGeom prst="rect">
            <a:avLst/>
          </a:prstGeom>
        </p:spPr>
      </p:pic>
      <p:sp>
        <p:nvSpPr>
          <p:cNvPr id="6" name="object 6"/>
          <p:cNvSpPr txBox="1"/>
          <p:nvPr/>
        </p:nvSpPr>
        <p:spPr>
          <a:xfrm>
            <a:off x="9337420" y="1609153"/>
            <a:ext cx="2234565" cy="813043"/>
          </a:xfrm>
          <a:prstGeom prst="rect">
            <a:avLst/>
          </a:prstGeom>
        </p:spPr>
        <p:txBody>
          <a:bodyPr vert="horz" wrap="square" lIns="0" tIns="43180" rIns="0" bIns="0" rtlCol="0">
            <a:spAutoFit/>
          </a:bodyPr>
          <a:lstStyle/>
          <a:p>
            <a:pPr marR="5080">
              <a:lnSpc>
                <a:spcPts val="1950"/>
              </a:lnSpc>
              <a:spcBef>
                <a:spcPts val="340"/>
              </a:spcBef>
            </a:pPr>
            <a:r>
              <a:rPr dirty="0"/>
              <a:t>Total items sold per 3 product subcategories per month</a:t>
            </a:r>
          </a:p>
        </p:txBody>
      </p:sp>
      <p:pic>
        <p:nvPicPr>
          <p:cNvPr id="7" name="object 7"/>
          <p:cNvPicPr/>
          <p:nvPr/>
        </p:nvPicPr>
        <p:blipFill>
          <a:blip r:embed="rId4" cstate="print"/>
          <a:stretch>
            <a:fillRect/>
          </a:stretch>
        </p:blipFill>
        <p:spPr>
          <a:xfrm>
            <a:off x="4295775" y="3752850"/>
            <a:ext cx="5324475" cy="2305050"/>
          </a:xfrm>
          <a:prstGeom prst="rect">
            <a:avLst/>
          </a:prstGeom>
        </p:spPr>
      </p:pic>
      <p:sp>
        <p:nvSpPr>
          <p:cNvPr id="8" name="object 8"/>
          <p:cNvSpPr txBox="1"/>
          <p:nvPr/>
        </p:nvSpPr>
        <p:spPr>
          <a:xfrm>
            <a:off x="9755251" y="4489386"/>
            <a:ext cx="2234565" cy="813043"/>
          </a:xfrm>
          <a:prstGeom prst="rect">
            <a:avLst/>
          </a:prstGeom>
        </p:spPr>
        <p:txBody>
          <a:bodyPr vert="horz" wrap="square" lIns="0" tIns="43180" rIns="0" bIns="0" rtlCol="0">
            <a:spAutoFit/>
          </a:bodyPr>
          <a:lstStyle/>
          <a:p>
            <a:pPr marR="5080" indent="12700">
              <a:lnSpc>
                <a:spcPts val="1950"/>
              </a:lnSpc>
              <a:spcBef>
                <a:spcPts val="340"/>
              </a:spcBef>
            </a:pPr>
            <a:r>
              <a:rPr dirty="0"/>
              <a:t>Total items sold per 3 product subcategories per week</a:t>
            </a:r>
          </a:p>
        </p:txBody>
      </p:sp>
      <p:sp>
        <p:nvSpPr>
          <p:cNvPr id="9" name="object 9"/>
          <p:cNvSpPr txBox="1"/>
          <p:nvPr/>
        </p:nvSpPr>
        <p:spPr>
          <a:xfrm>
            <a:off x="1342948" y="6435511"/>
            <a:ext cx="9111754" cy="293029"/>
          </a:xfrm>
          <a:prstGeom prst="rect">
            <a:avLst/>
          </a:prstGeom>
        </p:spPr>
        <p:txBody>
          <a:bodyPr vert="horz" wrap="square" lIns="0" tIns="15875" rIns="0" bIns="0" rtlCol="0">
            <a:spAutoFit/>
          </a:bodyPr>
          <a:lstStyle/>
          <a:p>
            <a:pPr marL="38100">
              <a:lnSpc>
                <a:spcPct val="100000"/>
              </a:lnSpc>
              <a:spcBef>
                <a:spcPts val="125"/>
              </a:spcBef>
            </a:pPr>
            <a:r>
              <a:rPr b="1" dirty="0"/>
              <a:t>Sale on 42nd week is maximum. Overall, October has seen most no. of items being sold.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919" y="134605"/>
            <a:ext cx="10515600" cy="567463"/>
          </a:xfrm>
          <a:prstGeom prst="rect">
            <a:avLst/>
          </a:prstGeom>
        </p:spPr>
        <p:txBody>
          <a:bodyPr vert="horz" wrap="square" lIns="0" tIns="13335" rIns="0" bIns="0" rtlCol="0">
            <a:spAutoFit/>
          </a:bodyPr>
          <a:lstStyle/>
          <a:p>
            <a:pPr marL="2537460">
              <a:lnSpc>
                <a:spcPct val="100000"/>
              </a:lnSpc>
              <a:spcBef>
                <a:spcPts val="10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461643" y="889259"/>
            <a:ext cx="4987292" cy="706411"/>
          </a:xfrm>
          <a:prstGeom prst="rect">
            <a:avLst/>
          </a:prstGeom>
        </p:spPr>
        <p:txBody>
          <a:bodyPr vert="horz" wrap="square" lIns="0" tIns="58419" rIns="0" bIns="0" rtlCol="0">
            <a:spAutoFit/>
          </a:bodyPr>
          <a:lstStyle/>
          <a:p>
            <a:pPr marL="12700" marR="5080" indent="-12700">
              <a:lnSpc>
                <a:spcPts val="2550"/>
              </a:lnSpc>
              <a:spcBef>
                <a:spcPts val="459"/>
              </a:spcBef>
            </a:pPr>
            <a:r>
              <a:rPr b="1" dirty="0"/>
              <a:t>Top 10 Product Verticals which brought the Maximum Revenue for 3 Product subcategories</a:t>
            </a:r>
          </a:p>
        </p:txBody>
      </p:sp>
      <p:pic>
        <p:nvPicPr>
          <p:cNvPr id="4" name="object 4"/>
          <p:cNvPicPr/>
          <p:nvPr/>
        </p:nvPicPr>
        <p:blipFill>
          <a:blip r:embed="rId2" cstate="print"/>
          <a:stretch>
            <a:fillRect/>
          </a:stretch>
        </p:blipFill>
        <p:spPr>
          <a:xfrm>
            <a:off x="438150" y="1933575"/>
            <a:ext cx="5495925" cy="2590800"/>
          </a:xfrm>
          <a:prstGeom prst="rect">
            <a:avLst/>
          </a:prstGeom>
        </p:spPr>
      </p:pic>
      <p:sp>
        <p:nvSpPr>
          <p:cNvPr id="5" name="object 5"/>
          <p:cNvSpPr txBox="1"/>
          <p:nvPr/>
        </p:nvSpPr>
        <p:spPr>
          <a:xfrm>
            <a:off x="581977" y="4882451"/>
            <a:ext cx="4746625" cy="936154"/>
          </a:xfrm>
          <a:prstGeom prst="rect">
            <a:avLst/>
          </a:prstGeom>
        </p:spPr>
        <p:txBody>
          <a:bodyPr vert="horz" wrap="square" lIns="0" tIns="50800" rIns="0" bIns="0" rtlCol="0">
            <a:spAutoFit/>
          </a:bodyPr>
          <a:lstStyle/>
          <a:p>
            <a:pPr marL="12065" marR="5080">
              <a:lnSpc>
                <a:spcPts val="2250"/>
              </a:lnSpc>
              <a:spcBef>
                <a:spcPts val="400"/>
              </a:spcBef>
            </a:pPr>
            <a:r>
              <a:rPr dirty="0"/>
              <a:t>Home audio speaker in home audio brought the largest revenue followed by lens in camera accessory &amp; gamepad in gaming accessory</a:t>
            </a:r>
          </a:p>
        </p:txBody>
      </p:sp>
      <p:sp>
        <p:nvSpPr>
          <p:cNvPr id="6" name="object 6"/>
          <p:cNvSpPr txBox="1"/>
          <p:nvPr/>
        </p:nvSpPr>
        <p:spPr>
          <a:xfrm>
            <a:off x="6429057" y="901120"/>
            <a:ext cx="5182235" cy="682687"/>
          </a:xfrm>
          <a:prstGeom prst="rect">
            <a:avLst/>
          </a:prstGeom>
        </p:spPr>
        <p:txBody>
          <a:bodyPr vert="horz" wrap="square" lIns="0" tIns="12700" rIns="0" bIns="0" rtlCol="0">
            <a:spAutoFit/>
          </a:bodyPr>
          <a:lstStyle/>
          <a:p>
            <a:pPr>
              <a:lnSpc>
                <a:spcPts val="2715"/>
              </a:lnSpc>
              <a:spcBef>
                <a:spcPts val="100"/>
              </a:spcBef>
            </a:pPr>
            <a:r>
              <a:rPr b="1" dirty="0"/>
              <a:t>Top 10 Product Verticals with most no. of sales for</a:t>
            </a:r>
          </a:p>
          <a:p>
            <a:pPr>
              <a:lnSpc>
                <a:spcPts val="2715"/>
              </a:lnSpc>
            </a:pPr>
            <a:r>
              <a:rPr b="1" dirty="0"/>
              <a:t>3 Product subcategories</a:t>
            </a:r>
          </a:p>
        </p:txBody>
      </p:sp>
      <p:sp>
        <p:nvSpPr>
          <p:cNvPr id="7" name="object 7"/>
          <p:cNvSpPr txBox="1"/>
          <p:nvPr/>
        </p:nvSpPr>
        <p:spPr>
          <a:xfrm>
            <a:off x="6249670" y="4878641"/>
            <a:ext cx="5334000" cy="935513"/>
          </a:xfrm>
          <a:prstGeom prst="rect">
            <a:avLst/>
          </a:prstGeom>
        </p:spPr>
        <p:txBody>
          <a:bodyPr vert="horz" wrap="square" lIns="0" tIns="50165" rIns="0" bIns="0" rtlCol="0">
            <a:spAutoFit/>
          </a:bodyPr>
          <a:lstStyle/>
          <a:p>
            <a:pPr marL="12700" marR="5080" indent="28575">
              <a:lnSpc>
                <a:spcPts val="2260"/>
              </a:lnSpc>
              <a:spcBef>
                <a:spcPts val="395"/>
              </a:spcBef>
            </a:pPr>
            <a:r>
              <a:rPr dirty="0"/>
              <a:t>Home audio speaker in home audio had the most no. of sales followed by gaming headset &amp; gamepad in gaming accessory</a:t>
            </a:r>
          </a:p>
        </p:txBody>
      </p:sp>
      <p:pic>
        <p:nvPicPr>
          <p:cNvPr id="8" name="object 8"/>
          <p:cNvPicPr/>
          <p:nvPr/>
        </p:nvPicPr>
        <p:blipFill>
          <a:blip r:embed="rId3" cstate="print"/>
          <a:stretch>
            <a:fillRect/>
          </a:stretch>
        </p:blipFill>
        <p:spPr>
          <a:xfrm>
            <a:off x="6410325" y="1933575"/>
            <a:ext cx="5219700" cy="2619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E3443-BDCC-2BC3-1B0E-6748F998A053}"/>
              </a:ext>
            </a:extLst>
          </p:cNvPr>
          <p:cNvSpPr>
            <a:spLocks noGrp="1"/>
          </p:cNvSpPr>
          <p:nvPr>
            <p:ph type="title"/>
          </p:nvPr>
        </p:nvSpPr>
        <p:spPr>
          <a:xfrm>
            <a:off x="808638" y="386930"/>
            <a:ext cx="9236700" cy="1188950"/>
          </a:xfrm>
        </p:spPr>
        <p:txBody>
          <a:bodyPr anchor="b">
            <a:normAutofit/>
          </a:bodyPr>
          <a:lstStyle/>
          <a:p>
            <a:r>
              <a:rPr lang="en-IN" sz="5400" spc="185">
                <a:latin typeface="ADLaM Display" panose="02010000000000000000" pitchFamily="2" charset="0"/>
                <a:ea typeface="ADLaM Display" panose="02010000000000000000" pitchFamily="2" charset="0"/>
                <a:cs typeface="ADLaM Display" panose="02010000000000000000" pitchFamily="2" charset="0"/>
              </a:rPr>
              <a:t>Problem</a:t>
            </a:r>
            <a:r>
              <a:rPr lang="en-IN" sz="5400" spc="-160">
                <a:latin typeface="ADLaM Display" panose="02010000000000000000" pitchFamily="2" charset="0"/>
                <a:ea typeface="ADLaM Display" panose="02010000000000000000" pitchFamily="2" charset="0"/>
                <a:cs typeface="ADLaM Display" panose="02010000000000000000" pitchFamily="2" charset="0"/>
              </a:rPr>
              <a:t> </a:t>
            </a:r>
            <a:r>
              <a:rPr lang="en-IN" sz="5400" spc="204">
                <a:latin typeface="ADLaM Display" panose="02010000000000000000" pitchFamily="2" charset="0"/>
                <a:ea typeface="ADLaM Display" panose="02010000000000000000" pitchFamily="2" charset="0"/>
                <a:cs typeface="ADLaM Display" panose="02010000000000000000" pitchFamily="2" charset="0"/>
              </a:rPr>
              <a:t>Statement</a:t>
            </a:r>
            <a:endParaRPr lang="en-IN" sz="540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38" name="Group 3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9" name="Rectangle 3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23B456-BEA3-4749-6047-66763173E82F}"/>
              </a:ext>
            </a:extLst>
          </p:cNvPr>
          <p:cNvSpPr>
            <a:spLocks noGrp="1"/>
          </p:cNvSpPr>
          <p:nvPr>
            <p:ph idx="1"/>
          </p:nvPr>
        </p:nvSpPr>
        <p:spPr>
          <a:xfrm>
            <a:off x="793660" y="2599509"/>
            <a:ext cx="10143668" cy="3435531"/>
          </a:xfrm>
        </p:spPr>
        <p:txBody>
          <a:bodyPr anchor="ctr">
            <a:normAutofit/>
          </a:bodyPr>
          <a:lstStyle/>
          <a:p>
            <a:pPr marL="0" indent="0">
              <a:buNone/>
            </a:pPr>
            <a:r>
              <a:rPr lang="en-US" sz="2400"/>
              <a:t>As a Data Scientist or an Analyst, working for ElecKart, we need to develop a market mix model based on the given information and we need to observe the actual impact of different marketing variables over the last year and recommend the optimal budget allocation for different marketing levers for the next year.</a:t>
            </a:r>
          </a:p>
          <a:p>
            <a:endParaRPr lang="en-IN" sz="2400"/>
          </a:p>
        </p:txBody>
      </p:sp>
    </p:spTree>
    <p:extLst>
      <p:ext uri="{BB962C8B-B14F-4D97-AF65-F5344CB8AC3E}">
        <p14:creationId xmlns:p14="http://schemas.microsoft.com/office/powerpoint/2010/main" val="567165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1782"/>
            <a:ext cx="10515600" cy="690574"/>
          </a:xfrm>
          <a:prstGeom prst="rect">
            <a:avLst/>
          </a:prstGeom>
        </p:spPr>
        <p:txBody>
          <a:bodyPr vert="horz" wrap="square" lIns="0" tIns="13335" rIns="0" bIns="0" rtlCol="0">
            <a:spAutoFit/>
          </a:bodyPr>
          <a:lstStyle/>
          <a:p>
            <a:pPr marL="2537460">
              <a:lnSpc>
                <a:spcPct val="100000"/>
              </a:lnSpc>
              <a:spcBef>
                <a:spcPts val="105"/>
              </a:spcBef>
            </a:pPr>
            <a:r>
              <a:rPr spc="145" dirty="0">
                <a:latin typeface="Amasis MT Pro Black" panose="02040A04050005020304" pitchFamily="18" charset="0"/>
              </a:rPr>
              <a:t>Exploratory</a:t>
            </a:r>
            <a:r>
              <a:rPr spc="-200" dirty="0">
                <a:latin typeface="Amasis MT Pro Black" panose="02040A04050005020304" pitchFamily="18" charset="0"/>
              </a:rPr>
              <a:t> </a:t>
            </a:r>
            <a:r>
              <a:rPr spc="155" dirty="0">
                <a:latin typeface="Amasis MT Pro Black" panose="02040A04050005020304" pitchFamily="18" charset="0"/>
              </a:rPr>
              <a:t>Data</a:t>
            </a:r>
            <a:r>
              <a:rPr spc="-155" dirty="0">
                <a:latin typeface="Amasis MT Pro Black" panose="02040A04050005020304" pitchFamily="18" charset="0"/>
              </a:rPr>
              <a:t> </a:t>
            </a:r>
            <a:r>
              <a:rPr spc="120" dirty="0">
                <a:latin typeface="Amasis MT Pro Black" panose="02040A04050005020304" pitchFamily="18" charset="0"/>
              </a:rPr>
              <a:t>Analysis</a:t>
            </a:r>
          </a:p>
        </p:txBody>
      </p:sp>
      <p:sp>
        <p:nvSpPr>
          <p:cNvPr id="3" name="object 3"/>
          <p:cNvSpPr txBox="1"/>
          <p:nvPr/>
        </p:nvSpPr>
        <p:spPr>
          <a:xfrm>
            <a:off x="3247388" y="868299"/>
            <a:ext cx="6098089" cy="290464"/>
          </a:xfrm>
          <a:prstGeom prst="rect">
            <a:avLst/>
          </a:prstGeom>
        </p:spPr>
        <p:txBody>
          <a:bodyPr vert="horz" wrap="square" lIns="0" tIns="13335" rIns="0" bIns="0" rtlCol="0">
            <a:spAutoFit/>
          </a:bodyPr>
          <a:lstStyle/>
          <a:p>
            <a:pPr marL="12700">
              <a:lnSpc>
                <a:spcPct val="100000"/>
              </a:lnSpc>
              <a:spcBef>
                <a:spcPts val="105"/>
              </a:spcBef>
            </a:pPr>
            <a:r>
              <a:rPr b="1" dirty="0"/>
              <a:t>Percentage of items sold at different Discount% segments</a:t>
            </a:r>
          </a:p>
        </p:txBody>
      </p:sp>
      <p:sp>
        <p:nvSpPr>
          <p:cNvPr id="4" name="object 4"/>
          <p:cNvSpPr txBox="1"/>
          <p:nvPr/>
        </p:nvSpPr>
        <p:spPr>
          <a:xfrm>
            <a:off x="3217925" y="6083300"/>
            <a:ext cx="6484013" cy="293029"/>
          </a:xfrm>
          <a:prstGeom prst="rect">
            <a:avLst/>
          </a:prstGeom>
        </p:spPr>
        <p:txBody>
          <a:bodyPr vert="horz" wrap="square" lIns="0" tIns="15875" rIns="0" bIns="0" rtlCol="0">
            <a:spAutoFit/>
          </a:bodyPr>
          <a:lstStyle/>
          <a:p>
            <a:pPr marL="12700">
              <a:lnSpc>
                <a:spcPct val="100000"/>
              </a:lnSpc>
              <a:spcBef>
                <a:spcPts val="125"/>
              </a:spcBef>
            </a:pPr>
            <a:r>
              <a:rPr b="1" dirty="0"/>
              <a:t>Most Sales takes place when Discount% is between 50 – 60%</a:t>
            </a:r>
          </a:p>
        </p:txBody>
      </p:sp>
      <p:pic>
        <p:nvPicPr>
          <p:cNvPr id="5" name="object 5"/>
          <p:cNvPicPr/>
          <p:nvPr/>
        </p:nvPicPr>
        <p:blipFill>
          <a:blip r:embed="rId2" cstate="print"/>
          <a:stretch>
            <a:fillRect/>
          </a:stretch>
        </p:blipFill>
        <p:spPr>
          <a:xfrm>
            <a:off x="3248025" y="1390650"/>
            <a:ext cx="5695950" cy="4533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76" y="266188"/>
            <a:ext cx="10515600" cy="690574"/>
          </a:xfrm>
          <a:prstGeom prst="rect">
            <a:avLst/>
          </a:prstGeom>
        </p:spPr>
        <p:txBody>
          <a:bodyPr vert="horz" wrap="square" lIns="0" tIns="13335" rIns="0" bIns="0" rtlCol="0">
            <a:spAutoFit/>
          </a:bodyPr>
          <a:lstStyle/>
          <a:p>
            <a:pPr marL="2537460">
              <a:lnSpc>
                <a:spcPct val="100000"/>
              </a:lnSpc>
              <a:spcBef>
                <a:spcPts val="10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1900554" y="1007745"/>
            <a:ext cx="9295129" cy="290464"/>
          </a:xfrm>
          <a:prstGeom prst="rect">
            <a:avLst/>
          </a:prstGeom>
        </p:spPr>
        <p:txBody>
          <a:bodyPr vert="horz" wrap="square" lIns="0" tIns="13335" rIns="0" bIns="0" rtlCol="0">
            <a:spAutoFit/>
          </a:bodyPr>
          <a:lstStyle/>
          <a:p>
            <a:pPr marL="12700">
              <a:lnSpc>
                <a:spcPct val="100000"/>
              </a:lnSpc>
              <a:spcBef>
                <a:spcPts val="105"/>
              </a:spcBef>
            </a:pPr>
            <a:r>
              <a:rPr b="1" dirty="0"/>
              <a:t>Comparison of Trends of Revenue Discount% &amp; Total Media Investment over the weeks</a:t>
            </a:r>
          </a:p>
        </p:txBody>
      </p:sp>
      <p:sp>
        <p:nvSpPr>
          <p:cNvPr id="4" name="object 4"/>
          <p:cNvSpPr txBox="1"/>
          <p:nvPr/>
        </p:nvSpPr>
        <p:spPr>
          <a:xfrm>
            <a:off x="573437" y="4864122"/>
            <a:ext cx="11096787" cy="1862176"/>
          </a:xfrm>
          <a:prstGeom prst="rect">
            <a:avLst/>
          </a:prstGeom>
        </p:spPr>
        <p:txBody>
          <a:bodyPr vert="horz" wrap="square" lIns="0" tIns="128905" rIns="0" bIns="0" rtlCol="0">
            <a:spAutoFit/>
          </a:bodyPr>
          <a:lstStyle/>
          <a:p>
            <a:pPr marL="12700">
              <a:lnSpc>
                <a:spcPct val="100000"/>
              </a:lnSpc>
              <a:spcBef>
                <a:spcPts val="1015"/>
              </a:spcBef>
            </a:pPr>
            <a:r>
              <a:rPr sz="1700" dirty="0"/>
              <a:t>Median Revenue is maximum when Average discount% is between 10-20%. But beyond that, average revenue slowly starts</a:t>
            </a:r>
            <a:r>
              <a:rPr lang="en-US" sz="1700" dirty="0"/>
              <a:t> </a:t>
            </a:r>
            <a:r>
              <a:rPr sz="1700" dirty="0"/>
              <a:t>to decline.</a:t>
            </a:r>
          </a:p>
          <a:p>
            <a:pPr marL="12700">
              <a:lnSpc>
                <a:spcPct val="100000"/>
              </a:lnSpc>
              <a:spcBef>
                <a:spcPts val="919"/>
              </a:spcBef>
            </a:pPr>
            <a:r>
              <a:rPr sz="1700" dirty="0"/>
              <a:t>The sales on the other hand shows a steady increase with increase in Discount percentage till it peaks at 50 -60% after which it starts to fall again.</a:t>
            </a:r>
          </a:p>
          <a:p>
            <a:pPr marL="12700" marR="5080">
              <a:lnSpc>
                <a:spcPts val="1730"/>
              </a:lnSpc>
              <a:spcBef>
                <a:spcPts val="1010"/>
              </a:spcBef>
            </a:pPr>
            <a:r>
              <a:rPr sz="1700" b="1" i="1" dirty="0"/>
              <a:t>This shows that at higher discount, although the sales are good, the revenue collapses signifying a loss for the company. An average discount of 10-20% is the most profitable for the company.</a:t>
            </a:r>
          </a:p>
        </p:txBody>
      </p:sp>
      <p:pic>
        <p:nvPicPr>
          <p:cNvPr id="5" name="object 5"/>
          <p:cNvPicPr/>
          <p:nvPr/>
        </p:nvPicPr>
        <p:blipFill>
          <a:blip r:embed="rId2" cstate="print"/>
          <a:stretch>
            <a:fillRect/>
          </a:stretch>
        </p:blipFill>
        <p:spPr>
          <a:xfrm>
            <a:off x="1371600" y="1400176"/>
            <a:ext cx="9295129" cy="35116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97182" y="116574"/>
            <a:ext cx="6446290" cy="567463"/>
          </a:xfrm>
          <a:prstGeom prst="rect">
            <a:avLst/>
          </a:prstGeom>
        </p:spPr>
        <p:txBody>
          <a:bodyPr vert="horz" wrap="square" lIns="0" tIns="13335" rIns="0" bIns="0" rtlCol="0">
            <a:spAutoFit/>
          </a:bodyPr>
          <a:lstStyle/>
          <a:p>
            <a:pPr marL="17145">
              <a:lnSpc>
                <a:spcPct val="100000"/>
              </a:lnSpc>
              <a:spcBef>
                <a:spcPts val="105"/>
              </a:spcBef>
            </a:pPr>
            <a:r>
              <a:rPr spc="145" dirty="0">
                <a:latin typeface="ADLaM Display" panose="02010000000000000000" pitchFamily="2" charset="0"/>
                <a:ea typeface="ADLaM Display" panose="02010000000000000000" pitchFamily="2" charset="0"/>
                <a:cs typeface="ADLaM Display" panose="02010000000000000000" pitchFamily="2" charset="0"/>
              </a:rPr>
              <a:t>Exploratory</a:t>
            </a:r>
            <a:r>
              <a:rPr spc="-20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Data</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20" dirty="0">
                <a:latin typeface="ADLaM Display" panose="02010000000000000000" pitchFamily="2" charset="0"/>
                <a:ea typeface="ADLaM Display" panose="02010000000000000000" pitchFamily="2" charset="0"/>
                <a:cs typeface="ADLaM Display" panose="02010000000000000000" pitchFamily="2" charset="0"/>
              </a:rPr>
              <a:t>Analysis</a:t>
            </a:r>
          </a:p>
        </p:txBody>
      </p:sp>
      <p:sp>
        <p:nvSpPr>
          <p:cNvPr id="3" name="object 3"/>
          <p:cNvSpPr txBox="1"/>
          <p:nvPr/>
        </p:nvSpPr>
        <p:spPr>
          <a:xfrm>
            <a:off x="3097182" y="884062"/>
            <a:ext cx="6446290" cy="290464"/>
          </a:xfrm>
          <a:prstGeom prst="rect">
            <a:avLst/>
          </a:prstGeom>
        </p:spPr>
        <p:txBody>
          <a:bodyPr vert="horz" wrap="square" lIns="0" tIns="13335" rIns="0" bIns="0" rtlCol="0">
            <a:spAutoFit/>
          </a:bodyPr>
          <a:lstStyle/>
          <a:p>
            <a:pPr marL="12700">
              <a:lnSpc>
                <a:spcPct val="100000"/>
              </a:lnSpc>
              <a:spcBef>
                <a:spcPts val="105"/>
              </a:spcBef>
            </a:pPr>
            <a:r>
              <a:rPr b="1" dirty="0"/>
              <a:t>Relationship between Revenue and Advertisement spends</a:t>
            </a:r>
          </a:p>
        </p:txBody>
      </p:sp>
      <p:grpSp>
        <p:nvGrpSpPr>
          <p:cNvPr id="4" name="object 4"/>
          <p:cNvGrpSpPr/>
          <p:nvPr/>
        </p:nvGrpSpPr>
        <p:grpSpPr>
          <a:xfrm>
            <a:off x="285750" y="1343025"/>
            <a:ext cx="11620500" cy="4857750"/>
            <a:chOff x="285750" y="1343025"/>
            <a:chExt cx="11620500" cy="4857750"/>
          </a:xfrm>
        </p:grpSpPr>
        <p:pic>
          <p:nvPicPr>
            <p:cNvPr id="5" name="object 5"/>
            <p:cNvPicPr/>
            <p:nvPr/>
          </p:nvPicPr>
          <p:blipFill>
            <a:blip r:embed="rId2" cstate="print"/>
            <a:stretch>
              <a:fillRect/>
            </a:stretch>
          </p:blipFill>
          <p:spPr>
            <a:xfrm>
              <a:off x="285750" y="1343025"/>
              <a:ext cx="11620500" cy="1485900"/>
            </a:xfrm>
            <a:prstGeom prst="rect">
              <a:avLst/>
            </a:prstGeom>
          </p:spPr>
        </p:pic>
        <p:pic>
          <p:nvPicPr>
            <p:cNvPr id="6" name="object 6"/>
            <p:cNvPicPr/>
            <p:nvPr/>
          </p:nvPicPr>
          <p:blipFill>
            <a:blip r:embed="rId3" cstate="print"/>
            <a:stretch>
              <a:fillRect/>
            </a:stretch>
          </p:blipFill>
          <p:spPr>
            <a:xfrm>
              <a:off x="285750" y="3009900"/>
              <a:ext cx="11620500" cy="1495425"/>
            </a:xfrm>
            <a:prstGeom prst="rect">
              <a:avLst/>
            </a:prstGeom>
          </p:spPr>
        </p:pic>
        <p:pic>
          <p:nvPicPr>
            <p:cNvPr id="7" name="object 7"/>
            <p:cNvPicPr/>
            <p:nvPr/>
          </p:nvPicPr>
          <p:blipFill>
            <a:blip r:embed="rId4" cstate="print"/>
            <a:stretch>
              <a:fillRect/>
            </a:stretch>
          </p:blipFill>
          <p:spPr>
            <a:xfrm>
              <a:off x="285750" y="4705350"/>
              <a:ext cx="11620500" cy="1495425"/>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 y="781050"/>
            <a:ext cx="10363200" cy="5295900"/>
          </a:xfrm>
          <a:custGeom>
            <a:avLst/>
            <a:gdLst/>
            <a:ahLst/>
            <a:cxnLst/>
            <a:rect l="l" t="t" r="r" b="b"/>
            <a:pathLst>
              <a:path w="10363200" h="5295900">
                <a:moveTo>
                  <a:pt x="10363200" y="0"/>
                </a:moveTo>
                <a:lnTo>
                  <a:pt x="0" y="0"/>
                </a:lnTo>
                <a:lnTo>
                  <a:pt x="0" y="5295900"/>
                </a:lnTo>
                <a:lnTo>
                  <a:pt x="10363200" y="5295900"/>
                </a:lnTo>
                <a:lnTo>
                  <a:pt x="10363200" y="0"/>
                </a:lnTo>
                <a:close/>
              </a:path>
            </a:pathLst>
          </a:custGeom>
          <a:solidFill>
            <a:srgbClr val="FFFFFF">
              <a:alpha val="90194"/>
            </a:srgbClr>
          </a:solidFill>
        </p:spPr>
        <p:txBody>
          <a:bodyPr wrap="square" lIns="0" tIns="0" rIns="0" bIns="0" rtlCol="0"/>
          <a:lstStyle/>
          <a:p>
            <a:endParaRPr/>
          </a:p>
        </p:txBody>
      </p:sp>
      <p:sp>
        <p:nvSpPr>
          <p:cNvPr id="4" name="object 4"/>
          <p:cNvSpPr txBox="1">
            <a:spLocks noGrp="1"/>
          </p:cNvSpPr>
          <p:nvPr>
            <p:ph type="title"/>
          </p:nvPr>
        </p:nvSpPr>
        <p:spPr>
          <a:xfrm>
            <a:off x="800746" y="69742"/>
            <a:ext cx="11391254" cy="629018"/>
          </a:xfrm>
          <a:prstGeom prst="rect">
            <a:avLst/>
          </a:prstGeom>
        </p:spPr>
        <p:txBody>
          <a:bodyPr vert="horz" wrap="square" lIns="0" tIns="13335" rIns="0" bIns="0" rtlCol="0">
            <a:spAutoFit/>
          </a:bodyPr>
          <a:lstStyle/>
          <a:p>
            <a:pPr marL="12700">
              <a:lnSpc>
                <a:spcPct val="100000"/>
              </a:lnSpc>
              <a:spcBef>
                <a:spcPts val="105"/>
              </a:spcBef>
            </a:pPr>
            <a:r>
              <a:rPr sz="4000" spc="135" dirty="0">
                <a:latin typeface="ADLaM Display" panose="02010000000000000000" pitchFamily="2" charset="0"/>
                <a:ea typeface="ADLaM Display" panose="02010000000000000000" pitchFamily="2" charset="0"/>
                <a:cs typeface="ADLaM Display" panose="02010000000000000000" pitchFamily="2" charset="0"/>
              </a:rPr>
              <a:t>Model</a:t>
            </a:r>
            <a:r>
              <a:rPr sz="4000" spc="-155" dirty="0">
                <a:latin typeface="ADLaM Display" panose="02010000000000000000" pitchFamily="2" charset="0"/>
                <a:ea typeface="ADLaM Display" panose="02010000000000000000" pitchFamily="2" charset="0"/>
                <a:cs typeface="ADLaM Display" panose="02010000000000000000" pitchFamily="2" charset="0"/>
              </a:rPr>
              <a:t> </a:t>
            </a:r>
            <a:r>
              <a:rPr sz="4000" spc="155" dirty="0">
                <a:latin typeface="ADLaM Display" panose="02010000000000000000" pitchFamily="2" charset="0"/>
                <a:ea typeface="ADLaM Display" panose="02010000000000000000" pitchFamily="2" charset="0"/>
                <a:cs typeface="ADLaM Display" panose="02010000000000000000" pitchFamily="2" charset="0"/>
              </a:rPr>
              <a:t>Evaluation</a:t>
            </a:r>
            <a:r>
              <a:rPr sz="4000" spc="-125" dirty="0">
                <a:latin typeface="ADLaM Display" panose="02010000000000000000" pitchFamily="2" charset="0"/>
                <a:ea typeface="ADLaM Display" panose="02010000000000000000" pitchFamily="2" charset="0"/>
                <a:cs typeface="ADLaM Display" panose="02010000000000000000" pitchFamily="2" charset="0"/>
              </a:rPr>
              <a:t> </a:t>
            </a:r>
            <a:r>
              <a:rPr sz="4000" dirty="0">
                <a:latin typeface="ADLaM Display" panose="02010000000000000000" pitchFamily="2" charset="0"/>
                <a:ea typeface="ADLaM Display" panose="02010000000000000000" pitchFamily="2" charset="0"/>
                <a:cs typeface="ADLaM Display" panose="02010000000000000000" pitchFamily="2" charset="0"/>
              </a:rPr>
              <a:t>–</a:t>
            </a:r>
            <a:r>
              <a:rPr sz="4000" spc="-155" dirty="0">
                <a:latin typeface="ADLaM Display" panose="02010000000000000000" pitchFamily="2" charset="0"/>
                <a:ea typeface="ADLaM Display" panose="02010000000000000000" pitchFamily="2" charset="0"/>
                <a:cs typeface="ADLaM Display" panose="02010000000000000000" pitchFamily="2" charset="0"/>
              </a:rPr>
              <a:t> </a:t>
            </a:r>
            <a:r>
              <a:rPr sz="4000" spc="175" dirty="0">
                <a:latin typeface="ADLaM Display" panose="02010000000000000000" pitchFamily="2" charset="0"/>
                <a:ea typeface="ADLaM Display" panose="02010000000000000000" pitchFamily="2" charset="0"/>
                <a:cs typeface="ADLaM Display" panose="02010000000000000000" pitchFamily="2" charset="0"/>
              </a:rPr>
              <a:t>Camera</a:t>
            </a:r>
            <a:r>
              <a:rPr sz="4000" spc="-100" dirty="0">
                <a:latin typeface="ADLaM Display" panose="02010000000000000000" pitchFamily="2" charset="0"/>
                <a:ea typeface="ADLaM Display" panose="02010000000000000000" pitchFamily="2" charset="0"/>
                <a:cs typeface="ADLaM Display" panose="02010000000000000000" pitchFamily="2" charset="0"/>
              </a:rPr>
              <a:t> </a:t>
            </a:r>
            <a:r>
              <a:rPr sz="4000" spc="114" dirty="0">
                <a:latin typeface="ADLaM Display" panose="02010000000000000000" pitchFamily="2" charset="0"/>
                <a:ea typeface="ADLaM Display" panose="02010000000000000000" pitchFamily="2" charset="0"/>
                <a:cs typeface="ADLaM Display" panose="02010000000000000000" pitchFamily="2" charset="0"/>
              </a:rPr>
              <a:t>Accessories</a:t>
            </a:r>
          </a:p>
        </p:txBody>
      </p:sp>
      <p:graphicFrame>
        <p:nvGraphicFramePr>
          <p:cNvPr id="5" name="object 5"/>
          <p:cNvGraphicFramePr>
            <a:graphicFrameLocks noGrp="1"/>
          </p:cNvGraphicFramePr>
          <p:nvPr>
            <p:extLst>
              <p:ext uri="{D42A27DB-BD31-4B8C-83A1-F6EECF244321}">
                <p14:modId xmlns:p14="http://schemas.microsoft.com/office/powerpoint/2010/main" val="2368878434"/>
              </p:ext>
            </p:extLst>
          </p:nvPr>
        </p:nvGraphicFramePr>
        <p:xfrm>
          <a:off x="100739" y="875092"/>
          <a:ext cx="11990521" cy="5913166"/>
        </p:xfrm>
        <a:graphic>
          <a:graphicData uri="http://schemas.openxmlformats.org/drawingml/2006/table">
            <a:tbl>
              <a:tblPr firstRow="1" bandRow="1">
                <a:tableStyleId>{74C1A8A3-306A-4EB7-A6B1-4F7E0EB9C5D6}</a:tableStyleId>
              </a:tblPr>
              <a:tblGrid>
                <a:gridCol w="2124234">
                  <a:extLst>
                    <a:ext uri="{9D8B030D-6E8A-4147-A177-3AD203B41FA5}">
                      <a16:colId xmlns:a16="http://schemas.microsoft.com/office/drawing/2014/main" val="20000"/>
                    </a:ext>
                  </a:extLst>
                </a:gridCol>
                <a:gridCol w="6609061">
                  <a:extLst>
                    <a:ext uri="{9D8B030D-6E8A-4147-A177-3AD203B41FA5}">
                      <a16:colId xmlns:a16="http://schemas.microsoft.com/office/drawing/2014/main" val="20001"/>
                    </a:ext>
                  </a:extLst>
                </a:gridCol>
                <a:gridCol w="1146874">
                  <a:extLst>
                    <a:ext uri="{9D8B030D-6E8A-4147-A177-3AD203B41FA5}">
                      <a16:colId xmlns:a16="http://schemas.microsoft.com/office/drawing/2014/main" val="20002"/>
                    </a:ext>
                  </a:extLst>
                </a:gridCol>
                <a:gridCol w="1022889">
                  <a:extLst>
                    <a:ext uri="{9D8B030D-6E8A-4147-A177-3AD203B41FA5}">
                      <a16:colId xmlns:a16="http://schemas.microsoft.com/office/drawing/2014/main" val="20003"/>
                    </a:ext>
                  </a:extLst>
                </a:gridCol>
                <a:gridCol w="1087463">
                  <a:extLst>
                    <a:ext uri="{9D8B030D-6E8A-4147-A177-3AD203B41FA5}">
                      <a16:colId xmlns:a16="http://schemas.microsoft.com/office/drawing/2014/main" val="20004"/>
                    </a:ext>
                  </a:extLst>
                </a:gridCol>
              </a:tblGrid>
              <a:tr h="349274">
                <a:tc>
                  <a:txBody>
                    <a:bodyPr/>
                    <a:lstStyle/>
                    <a:p>
                      <a:pPr marR="615950" algn="r">
                        <a:lnSpc>
                          <a:spcPct val="100000"/>
                        </a:lnSpc>
                        <a:spcBef>
                          <a:spcPts val="380"/>
                        </a:spcBef>
                      </a:pPr>
                      <a:r>
                        <a:rPr dirty="0"/>
                        <a:t>Model</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8255" algn="ctr">
                        <a:lnSpc>
                          <a:spcPct val="100000"/>
                        </a:lnSpc>
                        <a:spcBef>
                          <a:spcPts val="380"/>
                        </a:spcBef>
                      </a:pPr>
                      <a:r>
                        <a:rPr dirty="0"/>
                        <a:t>Top KPI</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143510">
                        <a:lnSpc>
                          <a:spcPct val="100000"/>
                        </a:lnSpc>
                        <a:spcBef>
                          <a:spcPts val="380"/>
                        </a:spcBef>
                      </a:pPr>
                      <a:r>
                        <a:rPr dirty="0"/>
                        <a:t>R- Square</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114300">
                        <a:lnSpc>
                          <a:spcPct val="100000"/>
                        </a:lnSpc>
                        <a:spcBef>
                          <a:spcPts val="380"/>
                        </a:spcBef>
                      </a:pPr>
                      <a:r>
                        <a:rPr dirty="0"/>
                        <a:t>Adj R- Square</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266065">
                        <a:lnSpc>
                          <a:spcPct val="100000"/>
                        </a:lnSpc>
                        <a:spcBef>
                          <a:spcPts val="380"/>
                        </a:spcBef>
                      </a:pPr>
                      <a:r>
                        <a:rPr dirty="0"/>
                        <a:t>MSE</a:t>
                      </a:r>
                      <a:endParaRPr>
                        <a:latin typeface="Times New Roman" panose="02020603050405020304" pitchFamily="18" charset="0"/>
                        <a:cs typeface="Times New Roman" panose="02020603050405020304" pitchFamily="18" charset="0"/>
                      </a:endParaRPr>
                    </a:p>
                  </a:txBody>
                  <a:tcPr marL="0" marR="0" marT="48260" marB="0"/>
                </a:tc>
                <a:extLst>
                  <a:ext uri="{0D108BD9-81ED-4DB2-BD59-A6C34878D82A}">
                    <a16:rowId xmlns:a16="http://schemas.microsoft.com/office/drawing/2014/main" val="10000"/>
                  </a:ext>
                </a:extLst>
              </a:tr>
              <a:tr h="1138516">
                <a:tc>
                  <a:txBody>
                    <a:bodyPr/>
                    <a:lstStyle/>
                    <a:p>
                      <a:pPr marL="92075" algn="l">
                        <a:lnSpc>
                          <a:spcPts val="2095"/>
                        </a:lnSpc>
                      </a:pPr>
                      <a:r>
                        <a:rPr dirty="0"/>
                        <a:t>Simple Linear</a:t>
                      </a:r>
                    </a:p>
                    <a:p>
                      <a:pPr marL="92075" algn="l">
                        <a:lnSpc>
                          <a:spcPct val="100000"/>
                        </a:lnSpc>
                        <a:spcBef>
                          <a:spcPts val="15"/>
                        </a:spcBef>
                      </a:pPr>
                      <a:r>
                        <a:rPr dirty="0"/>
                        <a:t>Regression</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3345" marR="238125" algn="l">
                        <a:lnSpc>
                          <a:spcPts val="1730"/>
                        </a:lnSpc>
                        <a:spcBef>
                          <a:spcPts val="50"/>
                        </a:spcBef>
                      </a:pPr>
                      <a:r>
                        <a:rPr dirty="0"/>
                        <a:t>sla, is_mass_market, special_sales, product_vertical_CameraBatteryCharger, product_vertical_FlashShoeAdapter, Sponsorship, Affiliates,Radio_SMA_3</a:t>
                      </a:r>
                      <a:endParaRPr dirty="0">
                        <a:latin typeface="Times New Roman" panose="02020603050405020304" pitchFamily="18" charset="0"/>
                        <a:cs typeface="Times New Roman" panose="02020603050405020304" pitchFamily="18" charset="0"/>
                      </a:endParaRPr>
                    </a:p>
                  </a:txBody>
                  <a:tcPr marL="0" marR="0" marT="6350" marB="0" anchor="ctr"/>
                </a:tc>
                <a:tc>
                  <a:txBody>
                    <a:bodyPr/>
                    <a:lstStyle/>
                    <a:p>
                      <a:pPr marL="97155" algn="ctr">
                        <a:lnSpc>
                          <a:spcPts val="2095"/>
                        </a:lnSpc>
                      </a:pPr>
                      <a:r>
                        <a:rPr dirty="0"/>
                        <a:t>0.962</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7790" algn="ctr">
                        <a:lnSpc>
                          <a:spcPts val="2095"/>
                        </a:lnSpc>
                      </a:pPr>
                      <a:r>
                        <a:rPr dirty="0"/>
                        <a:t>0.949</a:t>
                      </a:r>
                      <a:endParaRPr>
                        <a:latin typeface="Times New Roman" panose="02020603050405020304" pitchFamily="18" charset="0"/>
                        <a:cs typeface="Times New Roman" panose="02020603050405020304" pitchFamily="18" charset="0"/>
                      </a:endParaRPr>
                    </a:p>
                  </a:txBody>
                  <a:tcPr marL="0" marR="0" marT="0" marB="0" anchor="ctr"/>
                </a:tc>
                <a:tc>
                  <a:txBody>
                    <a:bodyPr/>
                    <a:lstStyle/>
                    <a:p>
                      <a:pPr marL="99060" algn="ctr">
                        <a:lnSpc>
                          <a:spcPts val="2095"/>
                        </a:lnSpc>
                      </a:pPr>
                      <a:r>
                        <a:rPr dirty="0"/>
                        <a:t>0.00277</a:t>
                      </a:r>
                      <a:endParaRPr>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578147">
                <a:tc>
                  <a:txBody>
                    <a:bodyPr/>
                    <a:lstStyle/>
                    <a:p>
                      <a:pPr marL="92075" marR="565785" algn="l">
                        <a:lnSpc>
                          <a:spcPts val="2180"/>
                        </a:lnSpc>
                      </a:pPr>
                      <a:r>
                        <a:rPr dirty="0"/>
                        <a:t>Multiplicative Model</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3345" algn="l">
                        <a:lnSpc>
                          <a:spcPct val="100000"/>
                        </a:lnSpc>
                        <a:spcBef>
                          <a:spcPts val="40"/>
                        </a:spcBef>
                      </a:pPr>
                      <a:r>
                        <a:rPr dirty="0"/>
                        <a:t>Discount%, product_vertical_Filter, Affiliates_SMA_5</a:t>
                      </a:r>
                      <a:endParaRPr dirty="0">
                        <a:latin typeface="Times New Roman" panose="02020603050405020304" pitchFamily="18" charset="0"/>
                        <a:cs typeface="Times New Roman" panose="02020603050405020304" pitchFamily="18" charset="0"/>
                      </a:endParaRPr>
                    </a:p>
                  </a:txBody>
                  <a:tcPr marL="0" marR="0" marT="5080" marB="0" anchor="ctr"/>
                </a:tc>
                <a:tc>
                  <a:txBody>
                    <a:bodyPr/>
                    <a:lstStyle/>
                    <a:p>
                      <a:pPr marL="97155" algn="ctr">
                        <a:lnSpc>
                          <a:spcPts val="2105"/>
                        </a:lnSpc>
                      </a:pPr>
                      <a:r>
                        <a:rPr dirty="0"/>
                        <a:t>0.987</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7790" algn="ctr">
                        <a:lnSpc>
                          <a:spcPts val="2105"/>
                        </a:lnSpc>
                      </a:pPr>
                      <a:r>
                        <a:rPr dirty="0"/>
                        <a:t>0.985</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9060" algn="ctr">
                        <a:lnSpc>
                          <a:spcPts val="2105"/>
                        </a:lnSpc>
                      </a:pPr>
                      <a:r>
                        <a:rPr dirty="0"/>
                        <a:t>0.00336</a:t>
                      </a:r>
                      <a:endParaRPr>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1273533">
                <a:tc>
                  <a:txBody>
                    <a:bodyPr/>
                    <a:lstStyle/>
                    <a:p>
                      <a:pPr marL="107950" marR="593725" indent="0" algn="l">
                        <a:lnSpc>
                          <a:spcPts val="2110"/>
                        </a:lnSpc>
                      </a:pPr>
                      <a:r>
                        <a:rPr dirty="0"/>
                        <a:t>Koyck Model</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3345" marR="567055" algn="l">
                        <a:lnSpc>
                          <a:spcPct val="100600"/>
                        </a:lnSpc>
                        <a:spcBef>
                          <a:spcPts val="40"/>
                        </a:spcBef>
                      </a:pPr>
                      <a:r>
                        <a:rPr dirty="0"/>
                        <a:t>product_vertical_CameraBattery,product_vertical_CameraMicrophone, product_vertical_CameraTripod,product_vertical_Softbox, product_vertical_Telescope,Online marketing</a:t>
                      </a:r>
                      <a:endParaRPr dirty="0">
                        <a:latin typeface="Times New Roman" panose="02020603050405020304" pitchFamily="18" charset="0"/>
                        <a:cs typeface="Times New Roman" panose="02020603050405020304" pitchFamily="18" charset="0"/>
                      </a:endParaRPr>
                    </a:p>
                  </a:txBody>
                  <a:tcPr marL="0" marR="0" marT="5080" marB="0" anchor="ctr"/>
                </a:tc>
                <a:tc>
                  <a:txBody>
                    <a:bodyPr/>
                    <a:lstStyle/>
                    <a:p>
                      <a:pPr marL="97155" algn="ctr">
                        <a:lnSpc>
                          <a:spcPts val="2110"/>
                        </a:lnSpc>
                      </a:pPr>
                      <a:r>
                        <a:rPr dirty="0"/>
                        <a:t>0.859</a:t>
                      </a:r>
                      <a:endParaRPr>
                        <a:latin typeface="Times New Roman" panose="02020603050405020304" pitchFamily="18" charset="0"/>
                        <a:cs typeface="Times New Roman" panose="02020603050405020304" pitchFamily="18" charset="0"/>
                      </a:endParaRPr>
                    </a:p>
                  </a:txBody>
                  <a:tcPr marL="0" marR="0" marT="0" marB="0" anchor="ctr"/>
                </a:tc>
                <a:tc>
                  <a:txBody>
                    <a:bodyPr/>
                    <a:lstStyle/>
                    <a:p>
                      <a:pPr marL="97790" algn="ctr">
                        <a:lnSpc>
                          <a:spcPts val="2110"/>
                        </a:lnSpc>
                      </a:pPr>
                      <a:r>
                        <a:rPr dirty="0"/>
                        <a:t>0.827</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9060" algn="ctr">
                        <a:lnSpc>
                          <a:spcPts val="2110"/>
                        </a:lnSpc>
                      </a:pPr>
                      <a:r>
                        <a:rPr dirty="0"/>
                        <a:t>0.010</a:t>
                      </a:r>
                      <a:endParaRPr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1614804">
                <a:tc>
                  <a:txBody>
                    <a:bodyPr/>
                    <a:lstStyle/>
                    <a:p>
                      <a:pPr marL="92075" marR="450215" algn="l">
                        <a:lnSpc>
                          <a:spcPts val="2180"/>
                        </a:lnSpc>
                        <a:spcBef>
                          <a:spcPts val="15"/>
                        </a:spcBef>
                      </a:pPr>
                      <a:r>
                        <a:rPr dirty="0"/>
                        <a:t>Distributed Lag Additive</a:t>
                      </a:r>
                      <a:endParaRPr>
                        <a:latin typeface="Times New Roman" panose="02020603050405020304" pitchFamily="18" charset="0"/>
                        <a:cs typeface="Times New Roman" panose="02020603050405020304" pitchFamily="18" charset="0"/>
                      </a:endParaRPr>
                    </a:p>
                  </a:txBody>
                  <a:tcPr marL="0" marR="0" marT="1905" marB="0" anchor="ctr"/>
                </a:tc>
                <a:tc>
                  <a:txBody>
                    <a:bodyPr/>
                    <a:lstStyle/>
                    <a:p>
                      <a:pPr marL="93345" marR="90170" algn="l">
                        <a:lnSpc>
                          <a:spcPct val="100600"/>
                        </a:lnSpc>
                        <a:spcBef>
                          <a:spcPts val="45"/>
                        </a:spcBef>
                      </a:pPr>
                      <a:r>
                        <a:rPr dirty="0"/>
                        <a:t>order_payment_type_Prepaid,product_vertical_CameraAccessory,product_vert ical_CameraBatteryGrip,product_vertical_CameraTripod,product_vertical_Flas h,product_vertical_Lens,Sponsorship_lag1,Cool Deg Days_lag1</a:t>
                      </a:r>
                      <a:endParaRPr dirty="0">
                        <a:latin typeface="Times New Roman" panose="02020603050405020304" pitchFamily="18" charset="0"/>
                        <a:cs typeface="Times New Roman" panose="02020603050405020304" pitchFamily="18" charset="0"/>
                      </a:endParaRPr>
                    </a:p>
                  </a:txBody>
                  <a:tcPr marL="0" marR="0" marT="5715" marB="0" anchor="ctr"/>
                </a:tc>
                <a:tc>
                  <a:txBody>
                    <a:bodyPr/>
                    <a:lstStyle/>
                    <a:p>
                      <a:pPr marL="97155" algn="ctr">
                        <a:lnSpc>
                          <a:spcPts val="2120"/>
                        </a:lnSpc>
                      </a:pPr>
                      <a:r>
                        <a:rPr dirty="0"/>
                        <a:t>0.958</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7790" algn="ctr">
                        <a:lnSpc>
                          <a:spcPts val="2120"/>
                        </a:lnSpc>
                      </a:pPr>
                      <a:r>
                        <a:rPr dirty="0"/>
                        <a:t>0.944</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9060" algn="ctr">
                        <a:lnSpc>
                          <a:spcPts val="2120"/>
                        </a:lnSpc>
                      </a:pPr>
                      <a:r>
                        <a:rPr dirty="0"/>
                        <a:t>0.00379</a:t>
                      </a:r>
                      <a:endParaRPr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711266">
                <a:tc>
                  <a:txBody>
                    <a:bodyPr/>
                    <a:lstStyle/>
                    <a:p>
                      <a:pPr marL="92075" marR="450215" algn="l">
                        <a:lnSpc>
                          <a:spcPts val="2180"/>
                        </a:lnSpc>
                        <a:spcBef>
                          <a:spcPts val="25"/>
                        </a:spcBef>
                      </a:pPr>
                      <a:r>
                        <a:rPr dirty="0"/>
                        <a:t>Distributed Lag Multiplicative</a:t>
                      </a:r>
                      <a:endParaRPr dirty="0">
                        <a:latin typeface="Times New Roman" panose="02020603050405020304" pitchFamily="18" charset="0"/>
                        <a:cs typeface="Times New Roman" panose="02020603050405020304" pitchFamily="18" charset="0"/>
                      </a:endParaRPr>
                    </a:p>
                  </a:txBody>
                  <a:tcPr marL="0" marR="0" marT="3175" marB="0" anchor="ctr"/>
                </a:tc>
                <a:tc>
                  <a:txBody>
                    <a:bodyPr/>
                    <a:lstStyle/>
                    <a:p>
                      <a:pPr marL="93345" algn="l">
                        <a:lnSpc>
                          <a:spcPct val="100000"/>
                        </a:lnSpc>
                        <a:spcBef>
                          <a:spcPts val="70"/>
                        </a:spcBef>
                      </a:pPr>
                      <a:r>
                        <a:rPr dirty="0"/>
                        <a:t>Discount%,</a:t>
                      </a:r>
                      <a:r>
                        <a:rPr dirty="0" err="1"/>
                        <a:t>product_vertical_CameraRemoteControl,Onli</a:t>
                      </a:r>
                      <a:r>
                        <a:rPr lang="en-IN" dirty="0"/>
                        <a:t>n</a:t>
                      </a:r>
                      <a:r>
                        <a:rPr dirty="0"/>
                        <a:t>e marketing</a:t>
                      </a:r>
                      <a:endParaRPr dirty="0">
                        <a:latin typeface="Times New Roman" panose="02020603050405020304" pitchFamily="18" charset="0"/>
                        <a:cs typeface="Times New Roman" panose="02020603050405020304" pitchFamily="18" charset="0"/>
                      </a:endParaRPr>
                    </a:p>
                  </a:txBody>
                  <a:tcPr marL="0" marR="0" marT="8890" marB="0" anchor="ctr"/>
                </a:tc>
                <a:tc>
                  <a:txBody>
                    <a:bodyPr/>
                    <a:lstStyle/>
                    <a:p>
                      <a:pPr marL="97155" algn="ctr">
                        <a:lnSpc>
                          <a:spcPts val="2130"/>
                        </a:lnSpc>
                      </a:pPr>
                      <a:r>
                        <a:rPr dirty="0"/>
                        <a:t>0.964</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7790" algn="ctr">
                        <a:lnSpc>
                          <a:spcPts val="2130"/>
                        </a:lnSpc>
                      </a:pPr>
                      <a:r>
                        <a:rPr dirty="0"/>
                        <a:t>0.960</a:t>
                      </a:r>
                      <a:endParaRPr dirty="0">
                        <a:latin typeface="Times New Roman" panose="02020603050405020304" pitchFamily="18" charset="0"/>
                        <a:cs typeface="Times New Roman" panose="02020603050405020304" pitchFamily="18" charset="0"/>
                      </a:endParaRPr>
                    </a:p>
                  </a:txBody>
                  <a:tcPr marL="0" marR="0" marT="0" marB="0" anchor="ctr"/>
                </a:tc>
                <a:tc>
                  <a:txBody>
                    <a:bodyPr/>
                    <a:lstStyle/>
                    <a:p>
                      <a:pPr marL="99060" algn="ctr">
                        <a:lnSpc>
                          <a:spcPts val="2130"/>
                        </a:lnSpc>
                      </a:pPr>
                      <a:r>
                        <a:rPr dirty="0"/>
                        <a:t>0.00961</a:t>
                      </a:r>
                      <a:endParaRPr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 y="781050"/>
            <a:ext cx="10363200" cy="5295900"/>
          </a:xfrm>
          <a:custGeom>
            <a:avLst/>
            <a:gdLst/>
            <a:ahLst/>
            <a:cxnLst/>
            <a:rect l="l" t="t" r="r" b="b"/>
            <a:pathLst>
              <a:path w="10363200" h="5295900">
                <a:moveTo>
                  <a:pt x="10363200" y="0"/>
                </a:moveTo>
                <a:lnTo>
                  <a:pt x="0" y="0"/>
                </a:lnTo>
                <a:lnTo>
                  <a:pt x="0" y="5295900"/>
                </a:lnTo>
                <a:lnTo>
                  <a:pt x="10363200" y="5295900"/>
                </a:lnTo>
                <a:lnTo>
                  <a:pt x="10363200" y="0"/>
                </a:lnTo>
                <a:close/>
              </a:path>
            </a:pathLst>
          </a:custGeom>
          <a:solidFill>
            <a:srgbClr val="FFFFFF">
              <a:alpha val="90194"/>
            </a:srgbClr>
          </a:solidFill>
        </p:spPr>
        <p:txBody>
          <a:bodyPr wrap="square" lIns="0" tIns="0" rIns="0" bIns="0" rtlCol="0"/>
          <a:lstStyle/>
          <a:p>
            <a:endParaRPr/>
          </a:p>
        </p:txBody>
      </p:sp>
      <p:sp>
        <p:nvSpPr>
          <p:cNvPr id="4" name="object 4"/>
          <p:cNvSpPr txBox="1">
            <a:spLocks noGrp="1"/>
          </p:cNvSpPr>
          <p:nvPr>
            <p:ph type="title"/>
          </p:nvPr>
        </p:nvSpPr>
        <p:spPr>
          <a:xfrm>
            <a:off x="609599" y="435763"/>
            <a:ext cx="11231107" cy="690574"/>
          </a:xfrm>
          <a:prstGeom prst="rect">
            <a:avLst/>
          </a:prstGeom>
        </p:spPr>
        <p:txBody>
          <a:bodyPr vert="horz" wrap="square" lIns="0" tIns="13335" rIns="0" bIns="0" rtlCol="0">
            <a:spAutoFit/>
          </a:bodyPr>
          <a:lstStyle/>
          <a:p>
            <a:pPr marL="12700">
              <a:lnSpc>
                <a:spcPct val="100000"/>
              </a:lnSpc>
              <a:spcBef>
                <a:spcPts val="105"/>
              </a:spcBef>
            </a:pPr>
            <a:r>
              <a:rPr spc="135" dirty="0">
                <a:latin typeface="ADLaM Display" panose="02010000000000000000" pitchFamily="2" charset="0"/>
                <a:ea typeface="ADLaM Display" panose="02010000000000000000" pitchFamily="2" charset="0"/>
                <a:cs typeface="ADLaM Display" panose="02010000000000000000" pitchFamily="2" charset="0"/>
              </a:rPr>
              <a:t>Model</a:t>
            </a:r>
            <a:r>
              <a:rPr spc="-16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Evaluation</a:t>
            </a:r>
            <a:r>
              <a:rPr spc="-135" dirty="0">
                <a:latin typeface="ADLaM Display" panose="02010000000000000000" pitchFamily="2" charset="0"/>
                <a:ea typeface="ADLaM Display" panose="02010000000000000000" pitchFamily="2" charset="0"/>
                <a:cs typeface="ADLaM Display" panose="02010000000000000000" pitchFamily="2" charset="0"/>
              </a:rPr>
              <a:t> </a:t>
            </a:r>
            <a:r>
              <a:rPr dirty="0">
                <a:latin typeface="ADLaM Display" panose="02010000000000000000" pitchFamily="2" charset="0"/>
                <a:ea typeface="ADLaM Display" panose="02010000000000000000" pitchFamily="2" charset="0"/>
                <a:cs typeface="ADLaM Display" panose="02010000000000000000" pitchFamily="2" charset="0"/>
              </a:rPr>
              <a:t>–</a:t>
            </a:r>
            <a:r>
              <a:rPr spc="-155" dirty="0">
                <a:latin typeface="ADLaM Display" panose="02010000000000000000" pitchFamily="2" charset="0"/>
                <a:ea typeface="ADLaM Display" panose="02010000000000000000" pitchFamily="2" charset="0"/>
                <a:cs typeface="ADLaM Display" panose="02010000000000000000" pitchFamily="2" charset="0"/>
              </a:rPr>
              <a:t> </a:t>
            </a:r>
            <a:r>
              <a:rPr spc="190" dirty="0">
                <a:latin typeface="ADLaM Display" panose="02010000000000000000" pitchFamily="2" charset="0"/>
                <a:ea typeface="ADLaM Display" panose="02010000000000000000" pitchFamily="2" charset="0"/>
                <a:cs typeface="ADLaM Display" panose="02010000000000000000" pitchFamily="2" charset="0"/>
              </a:rPr>
              <a:t>Gaming</a:t>
            </a:r>
            <a:r>
              <a:rPr spc="-160" dirty="0">
                <a:latin typeface="ADLaM Display" panose="02010000000000000000" pitchFamily="2" charset="0"/>
                <a:ea typeface="ADLaM Display" panose="02010000000000000000" pitchFamily="2" charset="0"/>
                <a:cs typeface="ADLaM Display" panose="02010000000000000000" pitchFamily="2" charset="0"/>
              </a:rPr>
              <a:t> </a:t>
            </a:r>
            <a:r>
              <a:rPr spc="114" dirty="0">
                <a:latin typeface="ADLaM Display" panose="02010000000000000000" pitchFamily="2" charset="0"/>
                <a:ea typeface="ADLaM Display" panose="02010000000000000000" pitchFamily="2" charset="0"/>
                <a:cs typeface="ADLaM Display" panose="02010000000000000000" pitchFamily="2" charset="0"/>
              </a:rPr>
              <a:t>Accessories</a:t>
            </a:r>
          </a:p>
        </p:txBody>
      </p:sp>
      <p:graphicFrame>
        <p:nvGraphicFramePr>
          <p:cNvPr id="5" name="object 5"/>
          <p:cNvGraphicFramePr>
            <a:graphicFrameLocks noGrp="1"/>
          </p:cNvGraphicFramePr>
          <p:nvPr>
            <p:extLst>
              <p:ext uri="{D42A27DB-BD31-4B8C-83A1-F6EECF244321}">
                <p14:modId xmlns:p14="http://schemas.microsoft.com/office/powerpoint/2010/main" val="737311909"/>
              </p:ext>
            </p:extLst>
          </p:nvPr>
        </p:nvGraphicFramePr>
        <p:xfrm>
          <a:off x="609599" y="1519591"/>
          <a:ext cx="11231107" cy="4834319"/>
        </p:xfrm>
        <a:graphic>
          <a:graphicData uri="http://schemas.openxmlformats.org/drawingml/2006/table">
            <a:tbl>
              <a:tblPr firstRow="1" bandRow="1">
                <a:tableStyleId>{74C1A8A3-306A-4EB7-A6B1-4F7E0EB9C5D6}</a:tableStyleId>
              </a:tblPr>
              <a:tblGrid>
                <a:gridCol w="1861306">
                  <a:extLst>
                    <a:ext uri="{9D8B030D-6E8A-4147-A177-3AD203B41FA5}">
                      <a16:colId xmlns:a16="http://schemas.microsoft.com/office/drawing/2014/main" val="20000"/>
                    </a:ext>
                  </a:extLst>
                </a:gridCol>
                <a:gridCol w="6042651">
                  <a:extLst>
                    <a:ext uri="{9D8B030D-6E8A-4147-A177-3AD203B41FA5}">
                      <a16:colId xmlns:a16="http://schemas.microsoft.com/office/drawing/2014/main" val="20001"/>
                    </a:ext>
                  </a:extLst>
                </a:gridCol>
                <a:gridCol w="851396">
                  <a:extLst>
                    <a:ext uri="{9D8B030D-6E8A-4147-A177-3AD203B41FA5}">
                      <a16:colId xmlns:a16="http://schemas.microsoft.com/office/drawing/2014/main" val="20002"/>
                    </a:ext>
                  </a:extLst>
                </a:gridCol>
                <a:gridCol w="1498911">
                  <a:extLst>
                    <a:ext uri="{9D8B030D-6E8A-4147-A177-3AD203B41FA5}">
                      <a16:colId xmlns:a16="http://schemas.microsoft.com/office/drawing/2014/main" val="20003"/>
                    </a:ext>
                  </a:extLst>
                </a:gridCol>
                <a:gridCol w="976843">
                  <a:extLst>
                    <a:ext uri="{9D8B030D-6E8A-4147-A177-3AD203B41FA5}">
                      <a16:colId xmlns:a16="http://schemas.microsoft.com/office/drawing/2014/main" val="20004"/>
                    </a:ext>
                  </a:extLst>
                </a:gridCol>
              </a:tblGrid>
              <a:tr h="0">
                <a:tc>
                  <a:txBody>
                    <a:bodyPr/>
                    <a:lstStyle/>
                    <a:p>
                      <a:pPr marL="7620" algn="ctr">
                        <a:lnSpc>
                          <a:spcPct val="100000"/>
                        </a:lnSpc>
                        <a:spcBef>
                          <a:spcPts val="380"/>
                        </a:spcBef>
                      </a:pPr>
                      <a:r>
                        <a:rPr dirty="0"/>
                        <a:t>Model</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6985" algn="ctr">
                        <a:lnSpc>
                          <a:spcPct val="100000"/>
                        </a:lnSpc>
                        <a:spcBef>
                          <a:spcPts val="380"/>
                        </a:spcBef>
                      </a:pPr>
                      <a:r>
                        <a:rPr dirty="0"/>
                        <a:t>Top KPI</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143510" algn="ctr">
                        <a:lnSpc>
                          <a:spcPct val="100000"/>
                        </a:lnSpc>
                        <a:spcBef>
                          <a:spcPts val="380"/>
                        </a:spcBef>
                      </a:pPr>
                      <a:r>
                        <a:rPr dirty="0"/>
                        <a:t>R- Square</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114300" algn="ctr">
                        <a:lnSpc>
                          <a:spcPct val="100000"/>
                        </a:lnSpc>
                        <a:spcBef>
                          <a:spcPts val="380"/>
                        </a:spcBef>
                      </a:pPr>
                      <a:r>
                        <a:rPr dirty="0"/>
                        <a:t>Adj R- Square</a:t>
                      </a:r>
                      <a:endParaRPr dirty="0">
                        <a:latin typeface="Times New Roman" panose="02020603050405020304" pitchFamily="18" charset="0"/>
                        <a:cs typeface="Times New Roman" panose="02020603050405020304" pitchFamily="18" charset="0"/>
                      </a:endParaRPr>
                    </a:p>
                  </a:txBody>
                  <a:tcPr marL="0" marR="0" marT="48260" marB="0" anchor="ctr"/>
                </a:tc>
                <a:tc>
                  <a:txBody>
                    <a:bodyPr/>
                    <a:lstStyle/>
                    <a:p>
                      <a:pPr marL="266065" algn="ctr">
                        <a:lnSpc>
                          <a:spcPct val="100000"/>
                        </a:lnSpc>
                        <a:spcBef>
                          <a:spcPts val="380"/>
                        </a:spcBef>
                      </a:pPr>
                      <a:r>
                        <a:rPr dirty="0"/>
                        <a:t>MSE</a:t>
                      </a:r>
                      <a:endParaRPr dirty="0">
                        <a:latin typeface="Times New Roman" panose="02020603050405020304" pitchFamily="18" charset="0"/>
                        <a:cs typeface="Times New Roman" panose="02020603050405020304" pitchFamily="18" charset="0"/>
                      </a:endParaRPr>
                    </a:p>
                  </a:txBody>
                  <a:tcPr marL="0" marR="0" marT="48260" marB="0" anchor="ctr"/>
                </a:tc>
                <a:extLst>
                  <a:ext uri="{0D108BD9-81ED-4DB2-BD59-A6C34878D82A}">
                    <a16:rowId xmlns:a16="http://schemas.microsoft.com/office/drawing/2014/main" val="10000"/>
                  </a:ext>
                </a:extLst>
              </a:tr>
              <a:tr h="822960">
                <a:tc>
                  <a:txBody>
                    <a:bodyPr/>
                    <a:lstStyle/>
                    <a:p>
                      <a:pPr marL="92075" algn="l">
                        <a:lnSpc>
                          <a:spcPts val="2095"/>
                        </a:lnSpc>
                      </a:pPr>
                      <a:r>
                        <a:rPr dirty="0"/>
                        <a:t>Simple Linear</a:t>
                      </a:r>
                    </a:p>
                    <a:p>
                      <a:pPr marL="92075" algn="l">
                        <a:lnSpc>
                          <a:spcPct val="100000"/>
                        </a:lnSpc>
                        <a:spcBef>
                          <a:spcPts val="15"/>
                        </a:spcBef>
                      </a:pPr>
                      <a:r>
                        <a:rPr dirty="0"/>
                        <a:t>Regression</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3345" algn="l">
                        <a:lnSpc>
                          <a:spcPct val="100000"/>
                        </a:lnSpc>
                        <a:spcBef>
                          <a:spcPts val="35"/>
                        </a:spcBef>
                      </a:pPr>
                      <a:r>
                        <a:rPr dirty="0"/>
                        <a:t>product_vertical_GameControlMount, special_sales,</a:t>
                      </a:r>
                    </a:p>
                    <a:p>
                      <a:pPr marL="93345" marR="640715" algn="l">
                        <a:lnSpc>
                          <a:spcPct val="104900"/>
                        </a:lnSpc>
                      </a:pPr>
                      <a:r>
                        <a:rPr dirty="0"/>
                        <a:t>product_vertical_GamingKeyboard,Content Marketing_SMA_5, Affiliates_SMA_5</a:t>
                      </a:r>
                      <a:endParaRPr dirty="0">
                        <a:latin typeface="Times New Roman" panose="02020603050405020304" pitchFamily="18" charset="0"/>
                        <a:cs typeface="Times New Roman" panose="02020603050405020304" pitchFamily="18" charset="0"/>
                      </a:endParaRPr>
                    </a:p>
                  </a:txBody>
                  <a:tcPr marL="0" marR="0" marT="4445" marB="0"/>
                </a:tc>
                <a:tc>
                  <a:txBody>
                    <a:bodyPr/>
                    <a:lstStyle/>
                    <a:p>
                      <a:pPr marL="97155" algn="ctr">
                        <a:lnSpc>
                          <a:spcPts val="2095"/>
                        </a:lnSpc>
                      </a:pPr>
                      <a:r>
                        <a:rPr dirty="0"/>
                        <a:t>0.773</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gn="ctr">
                        <a:lnSpc>
                          <a:spcPts val="2095"/>
                        </a:lnSpc>
                      </a:pPr>
                      <a:r>
                        <a:rPr dirty="0"/>
                        <a:t>0.734</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gn="ctr">
                        <a:lnSpc>
                          <a:spcPts val="2095"/>
                        </a:lnSpc>
                      </a:pPr>
                      <a:r>
                        <a:rPr dirty="0"/>
                        <a:t>0.0167</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779780">
                <a:tc>
                  <a:txBody>
                    <a:bodyPr/>
                    <a:lstStyle/>
                    <a:p>
                      <a:pPr marL="92075" marR="304800" algn="l">
                        <a:lnSpc>
                          <a:spcPts val="2180"/>
                        </a:lnSpc>
                      </a:pPr>
                      <a:r>
                        <a:rPr dirty="0"/>
                        <a:t>Multiplicative Model</a:t>
                      </a:r>
                      <a:endParaRPr>
                        <a:latin typeface="Times New Roman" panose="02020603050405020304" pitchFamily="18" charset="0"/>
                        <a:cs typeface="Times New Roman" panose="02020603050405020304" pitchFamily="18" charset="0"/>
                      </a:endParaRPr>
                    </a:p>
                  </a:txBody>
                  <a:tcPr marL="0" marR="0" marT="0" marB="0"/>
                </a:tc>
                <a:tc>
                  <a:txBody>
                    <a:bodyPr/>
                    <a:lstStyle/>
                    <a:p>
                      <a:pPr marL="93345" algn="l">
                        <a:lnSpc>
                          <a:spcPts val="2105"/>
                        </a:lnSpc>
                      </a:pPr>
                      <a:r>
                        <a:rPr dirty="0"/>
                        <a:t>sla, product_mrp, product_vertical_GamingAccessoryKit</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7155" algn="ctr">
                        <a:lnSpc>
                          <a:spcPts val="2105"/>
                        </a:lnSpc>
                      </a:pPr>
                      <a:r>
                        <a:rPr dirty="0"/>
                        <a:t>0.971</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gn="ctr">
                        <a:lnSpc>
                          <a:spcPts val="2105"/>
                        </a:lnSpc>
                      </a:pPr>
                      <a:r>
                        <a:rPr dirty="0"/>
                        <a:t>0.968</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gn="ctr">
                        <a:lnSpc>
                          <a:spcPts val="2105"/>
                        </a:lnSpc>
                      </a:pPr>
                      <a:r>
                        <a:rPr dirty="0"/>
                        <a:t>0.00166</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779780">
                <a:tc>
                  <a:txBody>
                    <a:bodyPr/>
                    <a:lstStyle/>
                    <a:p>
                      <a:pPr marL="92075" algn="l">
                        <a:lnSpc>
                          <a:spcPts val="2110"/>
                        </a:lnSpc>
                      </a:pPr>
                      <a:r>
                        <a:rPr dirty="0"/>
                        <a:t>Koyck Model</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3345" marR="200025" algn="l">
                        <a:lnSpc>
                          <a:spcPts val="1950"/>
                        </a:lnSpc>
                        <a:spcBef>
                          <a:spcPts val="40"/>
                        </a:spcBef>
                      </a:pPr>
                      <a:r>
                        <a:rPr dirty="0"/>
                        <a:t>product_vertical_GameControlMount,product_mrp,special_sales,TV_S MA_5, Content Marketing_SMA_5,Other_SMA_3,Total Snow (cm)</a:t>
                      </a:r>
                      <a:endParaRPr dirty="0">
                        <a:latin typeface="Times New Roman" panose="02020603050405020304" pitchFamily="18" charset="0"/>
                        <a:cs typeface="Times New Roman" panose="02020603050405020304" pitchFamily="18" charset="0"/>
                      </a:endParaRPr>
                    </a:p>
                  </a:txBody>
                  <a:tcPr marL="0" marR="0" marT="5080" marB="0"/>
                </a:tc>
                <a:tc>
                  <a:txBody>
                    <a:bodyPr/>
                    <a:lstStyle/>
                    <a:p>
                      <a:pPr marL="97155" algn="ctr">
                        <a:lnSpc>
                          <a:spcPts val="2110"/>
                        </a:lnSpc>
                      </a:pPr>
                      <a:r>
                        <a:rPr dirty="0"/>
                        <a:t>0.706</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gn="ctr">
                        <a:lnSpc>
                          <a:spcPts val="2110"/>
                        </a:lnSpc>
                      </a:pPr>
                      <a:r>
                        <a:rPr dirty="0"/>
                        <a:t>0.630</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gn="ctr">
                        <a:lnSpc>
                          <a:spcPts val="2110"/>
                        </a:lnSpc>
                      </a:pPr>
                      <a:r>
                        <a:rPr dirty="0"/>
                        <a:t>0.0225</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779780">
                <a:tc>
                  <a:txBody>
                    <a:bodyPr/>
                    <a:lstStyle/>
                    <a:p>
                      <a:pPr marL="92075" marR="189865" algn="l">
                        <a:lnSpc>
                          <a:spcPts val="2180"/>
                        </a:lnSpc>
                        <a:spcBef>
                          <a:spcPts val="15"/>
                        </a:spcBef>
                      </a:pPr>
                      <a:r>
                        <a:rPr dirty="0"/>
                        <a:t>Distributed Lag Additive</a:t>
                      </a:r>
                      <a:endParaRPr>
                        <a:latin typeface="Times New Roman" panose="02020603050405020304" pitchFamily="18" charset="0"/>
                        <a:cs typeface="Times New Roman" panose="02020603050405020304" pitchFamily="18" charset="0"/>
                      </a:endParaRPr>
                    </a:p>
                  </a:txBody>
                  <a:tcPr marL="0" marR="0" marT="1905" marB="0"/>
                </a:tc>
                <a:tc>
                  <a:txBody>
                    <a:bodyPr/>
                    <a:lstStyle/>
                    <a:p>
                      <a:pPr marL="93345" marR="104775" algn="l">
                        <a:lnSpc>
                          <a:spcPts val="1950"/>
                        </a:lnSpc>
                        <a:spcBef>
                          <a:spcPts val="50"/>
                        </a:spcBef>
                      </a:pPr>
                      <a:r>
                        <a:rPr dirty="0"/>
                        <a:t>order_payment_type_Prepaid,product_mrp,special_sales,product_vertica l_GamingAccessoryKit</a:t>
                      </a:r>
                      <a:endParaRPr dirty="0">
                        <a:latin typeface="Times New Roman" panose="02020603050405020304" pitchFamily="18" charset="0"/>
                        <a:cs typeface="Times New Roman" panose="02020603050405020304" pitchFamily="18" charset="0"/>
                      </a:endParaRPr>
                    </a:p>
                  </a:txBody>
                  <a:tcPr marL="0" marR="0" marT="6350" marB="0"/>
                </a:tc>
                <a:tc>
                  <a:txBody>
                    <a:bodyPr/>
                    <a:lstStyle/>
                    <a:p>
                      <a:pPr marL="97155" algn="ctr">
                        <a:lnSpc>
                          <a:spcPts val="2120"/>
                        </a:lnSpc>
                      </a:pPr>
                      <a:r>
                        <a:rPr dirty="0"/>
                        <a:t>0.884</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7790" algn="ctr">
                        <a:lnSpc>
                          <a:spcPts val="2120"/>
                        </a:lnSpc>
                      </a:pPr>
                      <a:r>
                        <a:rPr dirty="0"/>
                        <a:t>0.865</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gn="ctr">
                        <a:lnSpc>
                          <a:spcPts val="2120"/>
                        </a:lnSpc>
                      </a:pPr>
                      <a:r>
                        <a:rPr dirty="0"/>
                        <a:t>0.0075</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779780">
                <a:tc>
                  <a:txBody>
                    <a:bodyPr/>
                    <a:lstStyle/>
                    <a:p>
                      <a:pPr marL="92075" marR="189865" algn="l">
                        <a:lnSpc>
                          <a:spcPts val="2180"/>
                        </a:lnSpc>
                        <a:spcBef>
                          <a:spcPts val="25"/>
                        </a:spcBef>
                      </a:pPr>
                      <a:r>
                        <a:rPr dirty="0"/>
                        <a:t>Distributed Lag Multiplicative</a:t>
                      </a:r>
                      <a:endParaRPr dirty="0">
                        <a:latin typeface="Times New Roman" panose="02020603050405020304" pitchFamily="18" charset="0"/>
                        <a:cs typeface="Times New Roman" panose="02020603050405020304" pitchFamily="18" charset="0"/>
                      </a:endParaRPr>
                    </a:p>
                  </a:txBody>
                  <a:tcPr marL="0" marR="0" marT="3175" marB="0"/>
                </a:tc>
                <a:tc>
                  <a:txBody>
                    <a:bodyPr/>
                    <a:lstStyle/>
                    <a:p>
                      <a:pPr marL="93345" algn="l">
                        <a:lnSpc>
                          <a:spcPct val="100000"/>
                        </a:lnSpc>
                        <a:spcBef>
                          <a:spcPts val="65"/>
                        </a:spcBef>
                      </a:pPr>
                      <a:r>
                        <a:rPr dirty="0"/>
                        <a:t>product_mrp,product_vertical_GamingKeyboard,Affiliates</a:t>
                      </a:r>
                      <a:endParaRPr dirty="0">
                        <a:latin typeface="Times New Roman" panose="02020603050405020304" pitchFamily="18" charset="0"/>
                        <a:cs typeface="Times New Roman" panose="02020603050405020304" pitchFamily="18" charset="0"/>
                      </a:endParaRPr>
                    </a:p>
                  </a:txBody>
                  <a:tcPr marL="0" marR="0" marT="8255" marB="0"/>
                </a:tc>
                <a:tc>
                  <a:txBody>
                    <a:bodyPr/>
                    <a:lstStyle/>
                    <a:p>
                      <a:pPr marL="97155" algn="ctr">
                        <a:lnSpc>
                          <a:spcPts val="2130"/>
                        </a:lnSpc>
                      </a:pPr>
                      <a:r>
                        <a:rPr dirty="0"/>
                        <a:t>0.901</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7790" algn="ctr">
                        <a:lnSpc>
                          <a:spcPts val="2130"/>
                        </a:lnSpc>
                      </a:pPr>
                      <a:r>
                        <a:rPr dirty="0"/>
                        <a:t>0.892</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9060" algn="ctr">
                        <a:lnSpc>
                          <a:spcPts val="2130"/>
                        </a:lnSpc>
                      </a:pPr>
                      <a:r>
                        <a:rPr dirty="0"/>
                        <a:t>0.0078</a:t>
                      </a:r>
                      <a:endParaRPr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 y="781050"/>
            <a:ext cx="10363200" cy="5295900"/>
          </a:xfrm>
          <a:custGeom>
            <a:avLst/>
            <a:gdLst/>
            <a:ahLst/>
            <a:cxnLst/>
            <a:rect l="l" t="t" r="r" b="b"/>
            <a:pathLst>
              <a:path w="10363200" h="5295900">
                <a:moveTo>
                  <a:pt x="10363200" y="0"/>
                </a:moveTo>
                <a:lnTo>
                  <a:pt x="0" y="0"/>
                </a:lnTo>
                <a:lnTo>
                  <a:pt x="0" y="5295900"/>
                </a:lnTo>
                <a:lnTo>
                  <a:pt x="10363200" y="5295900"/>
                </a:lnTo>
                <a:lnTo>
                  <a:pt x="10363200" y="0"/>
                </a:lnTo>
                <a:close/>
              </a:path>
            </a:pathLst>
          </a:custGeom>
          <a:solidFill>
            <a:srgbClr val="FFFFFF">
              <a:alpha val="90194"/>
            </a:srgbClr>
          </a:solidFill>
        </p:spPr>
        <p:txBody>
          <a:bodyPr wrap="square" lIns="0" tIns="0" rIns="0" bIns="0" rtlCol="0"/>
          <a:lstStyle/>
          <a:p>
            <a:endParaRPr/>
          </a:p>
        </p:txBody>
      </p:sp>
      <p:sp>
        <p:nvSpPr>
          <p:cNvPr id="4" name="object 4"/>
          <p:cNvSpPr txBox="1">
            <a:spLocks noGrp="1"/>
          </p:cNvSpPr>
          <p:nvPr>
            <p:ph type="title"/>
          </p:nvPr>
        </p:nvSpPr>
        <p:spPr>
          <a:xfrm>
            <a:off x="1291935" y="285565"/>
            <a:ext cx="9608128" cy="690574"/>
          </a:xfrm>
          <a:prstGeom prst="rect">
            <a:avLst/>
          </a:prstGeom>
        </p:spPr>
        <p:txBody>
          <a:bodyPr vert="horz" wrap="square" lIns="0" tIns="13335" rIns="0" bIns="0" rtlCol="0">
            <a:spAutoFit/>
          </a:bodyPr>
          <a:lstStyle/>
          <a:p>
            <a:pPr marL="12700">
              <a:lnSpc>
                <a:spcPct val="100000"/>
              </a:lnSpc>
              <a:spcBef>
                <a:spcPts val="105"/>
              </a:spcBef>
            </a:pPr>
            <a:r>
              <a:rPr spc="135" dirty="0">
                <a:latin typeface="ADLaM Display" panose="02010000000000000000" pitchFamily="2" charset="0"/>
                <a:ea typeface="ADLaM Display" panose="02010000000000000000" pitchFamily="2" charset="0"/>
                <a:cs typeface="ADLaM Display" panose="02010000000000000000" pitchFamily="2" charset="0"/>
              </a:rPr>
              <a:t>Model</a:t>
            </a:r>
            <a:r>
              <a:rPr spc="-150" dirty="0">
                <a:latin typeface="ADLaM Display" panose="02010000000000000000" pitchFamily="2" charset="0"/>
                <a:ea typeface="ADLaM Display" panose="02010000000000000000" pitchFamily="2" charset="0"/>
                <a:cs typeface="ADLaM Display" panose="02010000000000000000" pitchFamily="2" charset="0"/>
              </a:rPr>
              <a:t> </a:t>
            </a:r>
            <a:r>
              <a:rPr spc="155" dirty="0">
                <a:latin typeface="ADLaM Display" panose="02010000000000000000" pitchFamily="2" charset="0"/>
                <a:ea typeface="ADLaM Display" panose="02010000000000000000" pitchFamily="2" charset="0"/>
                <a:cs typeface="ADLaM Display" panose="02010000000000000000" pitchFamily="2" charset="0"/>
              </a:rPr>
              <a:t>Evaluation</a:t>
            </a:r>
            <a:r>
              <a:rPr spc="-135" dirty="0">
                <a:latin typeface="ADLaM Display" panose="02010000000000000000" pitchFamily="2" charset="0"/>
                <a:ea typeface="ADLaM Display" panose="02010000000000000000" pitchFamily="2" charset="0"/>
                <a:cs typeface="ADLaM Display" panose="02010000000000000000" pitchFamily="2" charset="0"/>
              </a:rPr>
              <a:t> </a:t>
            </a:r>
            <a:r>
              <a:rPr dirty="0">
                <a:latin typeface="ADLaM Display" panose="02010000000000000000" pitchFamily="2" charset="0"/>
                <a:ea typeface="ADLaM Display" panose="02010000000000000000" pitchFamily="2" charset="0"/>
                <a:cs typeface="ADLaM Display" panose="02010000000000000000" pitchFamily="2" charset="0"/>
              </a:rPr>
              <a:t>–</a:t>
            </a:r>
            <a:r>
              <a:rPr spc="-150" dirty="0">
                <a:latin typeface="ADLaM Display" panose="02010000000000000000" pitchFamily="2" charset="0"/>
                <a:ea typeface="ADLaM Display" panose="02010000000000000000" pitchFamily="2" charset="0"/>
                <a:cs typeface="ADLaM Display" panose="02010000000000000000" pitchFamily="2" charset="0"/>
              </a:rPr>
              <a:t> </a:t>
            </a:r>
            <a:r>
              <a:rPr spc="235" dirty="0">
                <a:latin typeface="ADLaM Display" panose="02010000000000000000" pitchFamily="2" charset="0"/>
                <a:ea typeface="ADLaM Display" panose="02010000000000000000" pitchFamily="2" charset="0"/>
                <a:cs typeface="ADLaM Display" panose="02010000000000000000" pitchFamily="2" charset="0"/>
              </a:rPr>
              <a:t>Home</a:t>
            </a:r>
            <a:r>
              <a:rPr spc="-204" dirty="0">
                <a:latin typeface="ADLaM Display" panose="02010000000000000000" pitchFamily="2" charset="0"/>
                <a:ea typeface="ADLaM Display" panose="02010000000000000000" pitchFamily="2" charset="0"/>
                <a:cs typeface="ADLaM Display" panose="02010000000000000000" pitchFamily="2" charset="0"/>
              </a:rPr>
              <a:t> </a:t>
            </a:r>
            <a:r>
              <a:rPr spc="175" dirty="0">
                <a:latin typeface="ADLaM Display" panose="02010000000000000000" pitchFamily="2" charset="0"/>
                <a:ea typeface="ADLaM Display" panose="02010000000000000000" pitchFamily="2" charset="0"/>
                <a:cs typeface="ADLaM Display" panose="02010000000000000000" pitchFamily="2" charset="0"/>
              </a:rPr>
              <a:t>Audio</a:t>
            </a:r>
          </a:p>
        </p:txBody>
      </p:sp>
      <p:graphicFrame>
        <p:nvGraphicFramePr>
          <p:cNvPr id="5" name="object 5"/>
          <p:cNvGraphicFramePr>
            <a:graphicFrameLocks noGrp="1"/>
          </p:cNvGraphicFramePr>
          <p:nvPr>
            <p:extLst>
              <p:ext uri="{D42A27DB-BD31-4B8C-83A1-F6EECF244321}">
                <p14:modId xmlns:p14="http://schemas.microsoft.com/office/powerpoint/2010/main" val="1682671000"/>
              </p:ext>
            </p:extLst>
          </p:nvPr>
        </p:nvGraphicFramePr>
        <p:xfrm>
          <a:off x="679082" y="1171228"/>
          <a:ext cx="10833835" cy="5385454"/>
        </p:xfrm>
        <a:graphic>
          <a:graphicData uri="http://schemas.openxmlformats.org/drawingml/2006/table">
            <a:tbl>
              <a:tblPr firstRow="1" bandRow="1">
                <a:tableStyleId>{74C1A8A3-306A-4EB7-A6B1-4F7E0EB9C5D6}</a:tableStyleId>
              </a:tblPr>
              <a:tblGrid>
                <a:gridCol w="1644708">
                  <a:extLst>
                    <a:ext uri="{9D8B030D-6E8A-4147-A177-3AD203B41FA5}">
                      <a16:colId xmlns:a16="http://schemas.microsoft.com/office/drawing/2014/main" val="20000"/>
                    </a:ext>
                  </a:extLst>
                </a:gridCol>
                <a:gridCol w="5615380">
                  <a:extLst>
                    <a:ext uri="{9D8B030D-6E8A-4147-A177-3AD203B41FA5}">
                      <a16:colId xmlns:a16="http://schemas.microsoft.com/office/drawing/2014/main" val="20001"/>
                    </a:ext>
                  </a:extLst>
                </a:gridCol>
                <a:gridCol w="1187924">
                  <a:extLst>
                    <a:ext uri="{9D8B030D-6E8A-4147-A177-3AD203B41FA5}">
                      <a16:colId xmlns:a16="http://schemas.microsoft.com/office/drawing/2014/main" val="20002"/>
                    </a:ext>
                  </a:extLst>
                </a:gridCol>
                <a:gridCol w="1444464">
                  <a:extLst>
                    <a:ext uri="{9D8B030D-6E8A-4147-A177-3AD203B41FA5}">
                      <a16:colId xmlns:a16="http://schemas.microsoft.com/office/drawing/2014/main" val="20003"/>
                    </a:ext>
                  </a:extLst>
                </a:gridCol>
                <a:gridCol w="941359">
                  <a:extLst>
                    <a:ext uri="{9D8B030D-6E8A-4147-A177-3AD203B41FA5}">
                      <a16:colId xmlns:a16="http://schemas.microsoft.com/office/drawing/2014/main" val="20004"/>
                    </a:ext>
                  </a:extLst>
                </a:gridCol>
              </a:tblGrid>
              <a:tr h="430546">
                <a:tc>
                  <a:txBody>
                    <a:bodyPr/>
                    <a:lstStyle/>
                    <a:p>
                      <a:pPr marL="7620" algn="ctr">
                        <a:lnSpc>
                          <a:spcPct val="100000"/>
                        </a:lnSpc>
                        <a:spcBef>
                          <a:spcPts val="380"/>
                        </a:spcBef>
                      </a:pPr>
                      <a:r>
                        <a:rPr dirty="0"/>
                        <a:t>Model</a:t>
                      </a:r>
                      <a:endParaRPr dirty="0">
                        <a:latin typeface="Times New Roman" panose="02020603050405020304" pitchFamily="18" charset="0"/>
                        <a:cs typeface="Times New Roman" panose="02020603050405020304" pitchFamily="18" charset="0"/>
                      </a:endParaRPr>
                    </a:p>
                  </a:txBody>
                  <a:tcPr marL="0" marR="0" marT="48260" marB="0"/>
                </a:tc>
                <a:tc>
                  <a:txBody>
                    <a:bodyPr/>
                    <a:lstStyle/>
                    <a:p>
                      <a:pPr marL="8255" algn="ctr">
                        <a:lnSpc>
                          <a:spcPct val="100000"/>
                        </a:lnSpc>
                        <a:spcBef>
                          <a:spcPts val="380"/>
                        </a:spcBef>
                      </a:pPr>
                      <a:r>
                        <a:rPr dirty="0"/>
                        <a:t>Top KPI</a:t>
                      </a:r>
                      <a:endParaRPr dirty="0">
                        <a:latin typeface="Times New Roman" panose="02020603050405020304" pitchFamily="18" charset="0"/>
                        <a:cs typeface="Times New Roman" panose="02020603050405020304" pitchFamily="18" charset="0"/>
                      </a:endParaRPr>
                    </a:p>
                  </a:txBody>
                  <a:tcPr marL="0" marR="0" marT="48260" marB="0"/>
                </a:tc>
                <a:tc>
                  <a:txBody>
                    <a:bodyPr/>
                    <a:lstStyle/>
                    <a:p>
                      <a:pPr marL="143510">
                        <a:lnSpc>
                          <a:spcPct val="100000"/>
                        </a:lnSpc>
                        <a:spcBef>
                          <a:spcPts val="380"/>
                        </a:spcBef>
                      </a:pPr>
                      <a:r>
                        <a:rPr dirty="0"/>
                        <a:t>R- Square</a:t>
                      </a:r>
                      <a:endParaRPr>
                        <a:latin typeface="Times New Roman" panose="02020603050405020304" pitchFamily="18" charset="0"/>
                        <a:cs typeface="Times New Roman" panose="02020603050405020304" pitchFamily="18" charset="0"/>
                      </a:endParaRPr>
                    </a:p>
                  </a:txBody>
                  <a:tcPr marL="0" marR="0" marT="48260" marB="0"/>
                </a:tc>
                <a:tc>
                  <a:txBody>
                    <a:bodyPr/>
                    <a:lstStyle/>
                    <a:p>
                      <a:pPr marL="114300">
                        <a:lnSpc>
                          <a:spcPct val="100000"/>
                        </a:lnSpc>
                        <a:spcBef>
                          <a:spcPts val="380"/>
                        </a:spcBef>
                      </a:pPr>
                      <a:r>
                        <a:rPr dirty="0"/>
                        <a:t>Adj R- Square</a:t>
                      </a:r>
                      <a:endParaRPr>
                        <a:latin typeface="Times New Roman" panose="02020603050405020304" pitchFamily="18" charset="0"/>
                        <a:cs typeface="Times New Roman" panose="02020603050405020304" pitchFamily="18" charset="0"/>
                      </a:endParaRPr>
                    </a:p>
                  </a:txBody>
                  <a:tcPr marL="0" marR="0" marT="48260" marB="0"/>
                </a:tc>
                <a:tc>
                  <a:txBody>
                    <a:bodyPr/>
                    <a:lstStyle/>
                    <a:p>
                      <a:pPr marL="266065">
                        <a:lnSpc>
                          <a:spcPct val="100000"/>
                        </a:lnSpc>
                        <a:spcBef>
                          <a:spcPts val="380"/>
                        </a:spcBef>
                      </a:pPr>
                      <a:r>
                        <a:rPr dirty="0"/>
                        <a:t>MSE</a:t>
                      </a:r>
                      <a:endParaRPr>
                        <a:latin typeface="Times New Roman" panose="02020603050405020304" pitchFamily="18" charset="0"/>
                        <a:cs typeface="Times New Roman" panose="02020603050405020304" pitchFamily="18" charset="0"/>
                      </a:endParaRPr>
                    </a:p>
                  </a:txBody>
                  <a:tcPr marL="0" marR="0" marT="48260" marB="0"/>
                </a:tc>
                <a:extLst>
                  <a:ext uri="{0D108BD9-81ED-4DB2-BD59-A6C34878D82A}">
                    <a16:rowId xmlns:a16="http://schemas.microsoft.com/office/drawing/2014/main" val="10000"/>
                  </a:ext>
                </a:extLst>
              </a:tr>
              <a:tr h="897086">
                <a:tc>
                  <a:txBody>
                    <a:bodyPr/>
                    <a:lstStyle/>
                    <a:p>
                      <a:pPr marL="92075">
                        <a:lnSpc>
                          <a:spcPts val="2095"/>
                        </a:lnSpc>
                      </a:pPr>
                      <a:r>
                        <a:rPr dirty="0"/>
                        <a:t>Simple Linear</a:t>
                      </a:r>
                    </a:p>
                    <a:p>
                      <a:pPr marL="92075">
                        <a:lnSpc>
                          <a:spcPct val="100000"/>
                        </a:lnSpc>
                        <a:spcBef>
                          <a:spcPts val="15"/>
                        </a:spcBef>
                      </a:pPr>
                      <a:r>
                        <a:rPr dirty="0"/>
                        <a:t>Regression</a:t>
                      </a:r>
                      <a:endParaRPr dirty="0">
                        <a:latin typeface="Times New Roman" panose="02020603050405020304" pitchFamily="18" charset="0"/>
                        <a:cs typeface="Times New Roman" panose="02020603050405020304" pitchFamily="18" charset="0"/>
                      </a:endParaRPr>
                    </a:p>
                  </a:txBody>
                  <a:tcPr marL="0" marR="0" marT="0" marB="0"/>
                </a:tc>
                <a:tc>
                  <a:txBody>
                    <a:bodyPr/>
                    <a:lstStyle/>
                    <a:p>
                      <a:pPr marL="93345">
                        <a:lnSpc>
                          <a:spcPct val="100000"/>
                        </a:lnSpc>
                        <a:spcBef>
                          <a:spcPts val="35"/>
                        </a:spcBef>
                      </a:pPr>
                      <a:r>
                        <a:rPr dirty="0"/>
                        <a:t>sla, product_vertical_HomeAudioSpeake,</a:t>
                      </a:r>
                      <a:endParaRPr/>
                    </a:p>
                    <a:p>
                      <a:pPr marL="93345" marR="1263015">
                        <a:lnSpc>
                          <a:spcPct val="104900"/>
                        </a:lnSpc>
                      </a:pPr>
                      <a:r>
                        <a:rPr dirty="0"/>
                        <a:t>product_vertical_VoiceRecorder, Digital, Sponsorship, Sponsorship_SMA_5, Radio_EMA_8</a:t>
                      </a:r>
                      <a:endParaRPr>
                        <a:latin typeface="Times New Roman" panose="02020603050405020304" pitchFamily="18" charset="0"/>
                        <a:cs typeface="Times New Roman" panose="02020603050405020304" pitchFamily="18" charset="0"/>
                      </a:endParaRPr>
                    </a:p>
                  </a:txBody>
                  <a:tcPr marL="0" marR="0" marT="4445" marB="0"/>
                </a:tc>
                <a:tc>
                  <a:txBody>
                    <a:bodyPr/>
                    <a:lstStyle/>
                    <a:p>
                      <a:pPr marL="97155">
                        <a:lnSpc>
                          <a:spcPts val="2095"/>
                        </a:lnSpc>
                      </a:pPr>
                      <a:r>
                        <a:rPr dirty="0"/>
                        <a:t>0.948</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nSpc>
                          <a:spcPts val="2095"/>
                        </a:lnSpc>
                      </a:pPr>
                      <a:r>
                        <a:rPr dirty="0"/>
                        <a:t>0.933</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nSpc>
                          <a:spcPts val="2095"/>
                        </a:lnSpc>
                      </a:pPr>
                      <a:r>
                        <a:rPr dirty="0"/>
                        <a:t>0.00535</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850017">
                <a:tc>
                  <a:txBody>
                    <a:bodyPr/>
                    <a:lstStyle/>
                    <a:p>
                      <a:pPr marL="92075" marR="321310">
                        <a:lnSpc>
                          <a:spcPts val="2180"/>
                        </a:lnSpc>
                      </a:pPr>
                      <a:r>
                        <a:rPr dirty="0"/>
                        <a:t>Multiplicative Model</a:t>
                      </a:r>
                      <a:endParaRPr>
                        <a:latin typeface="Times New Roman" panose="02020603050405020304" pitchFamily="18" charset="0"/>
                        <a:cs typeface="Times New Roman" panose="02020603050405020304" pitchFamily="18" charset="0"/>
                      </a:endParaRPr>
                    </a:p>
                  </a:txBody>
                  <a:tcPr marL="0" marR="0" marT="0" marB="0"/>
                </a:tc>
                <a:tc>
                  <a:txBody>
                    <a:bodyPr/>
                    <a:lstStyle/>
                    <a:p>
                      <a:pPr marL="93345" marR="131445">
                        <a:lnSpc>
                          <a:spcPts val="2180"/>
                        </a:lnSpc>
                      </a:pPr>
                      <a:r>
                        <a:rPr dirty="0"/>
                        <a:t>product_vertical_FMRadio,product_vertical_HomeAudioSpeake r,Radio_Ad_Stock</a:t>
                      </a:r>
                      <a:endParaRPr>
                        <a:latin typeface="Times New Roman" panose="02020603050405020304" pitchFamily="18" charset="0"/>
                        <a:cs typeface="Times New Roman" panose="02020603050405020304" pitchFamily="18" charset="0"/>
                      </a:endParaRPr>
                    </a:p>
                  </a:txBody>
                  <a:tcPr marL="0" marR="0" marT="0" marB="0"/>
                </a:tc>
                <a:tc>
                  <a:txBody>
                    <a:bodyPr/>
                    <a:lstStyle/>
                    <a:p>
                      <a:pPr marL="97155">
                        <a:lnSpc>
                          <a:spcPts val="2105"/>
                        </a:lnSpc>
                      </a:pPr>
                      <a:r>
                        <a:rPr dirty="0"/>
                        <a:t>0.999</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nSpc>
                          <a:spcPts val="2105"/>
                        </a:lnSpc>
                      </a:pPr>
                      <a:r>
                        <a:rPr dirty="0"/>
                        <a:t>0.998</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nSpc>
                          <a:spcPts val="2105"/>
                        </a:lnSpc>
                      </a:pPr>
                      <a:r>
                        <a:rPr dirty="0"/>
                        <a:t>0.00035</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850017">
                <a:tc>
                  <a:txBody>
                    <a:bodyPr/>
                    <a:lstStyle/>
                    <a:p>
                      <a:pPr marL="92075">
                        <a:lnSpc>
                          <a:spcPts val="2110"/>
                        </a:lnSpc>
                      </a:pPr>
                      <a:r>
                        <a:rPr dirty="0"/>
                        <a:t>Koyck Model</a:t>
                      </a:r>
                      <a:endParaRPr>
                        <a:latin typeface="Times New Roman" panose="02020603050405020304" pitchFamily="18" charset="0"/>
                        <a:cs typeface="Times New Roman" panose="02020603050405020304" pitchFamily="18" charset="0"/>
                      </a:endParaRPr>
                    </a:p>
                  </a:txBody>
                  <a:tcPr marL="0" marR="0" marT="0" marB="0"/>
                </a:tc>
                <a:tc>
                  <a:txBody>
                    <a:bodyPr/>
                    <a:lstStyle/>
                    <a:p>
                      <a:pPr marL="93345" marR="131445">
                        <a:lnSpc>
                          <a:spcPts val="2180"/>
                        </a:lnSpc>
                        <a:spcBef>
                          <a:spcPts val="5"/>
                        </a:spcBef>
                      </a:pPr>
                      <a:r>
                        <a:rPr dirty="0"/>
                        <a:t>product_vertical_FMRadio,product_vertical_HomeAudioSpeake r,product_vertical_VoiceRecorder,Online marketing</a:t>
                      </a:r>
                      <a:endParaRPr>
                        <a:latin typeface="Times New Roman" panose="02020603050405020304" pitchFamily="18" charset="0"/>
                        <a:cs typeface="Times New Roman" panose="02020603050405020304" pitchFamily="18" charset="0"/>
                      </a:endParaRPr>
                    </a:p>
                  </a:txBody>
                  <a:tcPr marL="0" marR="0" marT="635" marB="0"/>
                </a:tc>
                <a:tc>
                  <a:txBody>
                    <a:bodyPr/>
                    <a:lstStyle/>
                    <a:p>
                      <a:pPr marL="97155">
                        <a:lnSpc>
                          <a:spcPts val="2110"/>
                        </a:lnSpc>
                      </a:pPr>
                      <a:r>
                        <a:rPr dirty="0"/>
                        <a:t>0.988</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nSpc>
                          <a:spcPts val="2110"/>
                        </a:lnSpc>
                      </a:pPr>
                      <a:r>
                        <a:rPr dirty="0"/>
                        <a:t>0.987</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nSpc>
                          <a:spcPts val="2110"/>
                        </a:lnSpc>
                      </a:pPr>
                      <a:r>
                        <a:rPr dirty="0"/>
                        <a:t>0.00060</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850017">
                <a:tc>
                  <a:txBody>
                    <a:bodyPr/>
                    <a:lstStyle/>
                    <a:p>
                      <a:pPr marL="92075" marR="206375">
                        <a:lnSpc>
                          <a:spcPts val="2180"/>
                        </a:lnSpc>
                        <a:spcBef>
                          <a:spcPts val="15"/>
                        </a:spcBef>
                      </a:pPr>
                      <a:r>
                        <a:rPr dirty="0"/>
                        <a:t>Distributed Lag Additive</a:t>
                      </a:r>
                      <a:endParaRPr>
                        <a:latin typeface="Times New Roman" panose="02020603050405020304" pitchFamily="18" charset="0"/>
                        <a:cs typeface="Times New Roman" panose="02020603050405020304" pitchFamily="18" charset="0"/>
                      </a:endParaRPr>
                    </a:p>
                  </a:txBody>
                  <a:tcPr marL="0" marR="0" marT="1905" marB="0"/>
                </a:tc>
                <a:tc>
                  <a:txBody>
                    <a:bodyPr/>
                    <a:lstStyle/>
                    <a:p>
                      <a:pPr marL="93345" marR="89535" algn="just">
                        <a:lnSpc>
                          <a:spcPct val="100600"/>
                        </a:lnSpc>
                        <a:spcBef>
                          <a:spcPts val="50"/>
                        </a:spcBef>
                      </a:pPr>
                      <a:r>
                        <a:rPr dirty="0"/>
                        <a:t>sla_lag3,product_procurement_sla_lag1,product_vertical_FMRadio,product_vertica l_HiFiSystem_lag1,product_vertical_HomeAudioSpeaker,product_vertical_VoiceR ecorder,NPS_SMA_5</a:t>
                      </a:r>
                      <a:endParaRPr>
                        <a:latin typeface="Times New Roman" panose="02020603050405020304" pitchFamily="18" charset="0"/>
                        <a:cs typeface="Times New Roman" panose="02020603050405020304" pitchFamily="18" charset="0"/>
                      </a:endParaRPr>
                    </a:p>
                  </a:txBody>
                  <a:tcPr marL="0" marR="0" marT="6350" marB="0"/>
                </a:tc>
                <a:tc>
                  <a:txBody>
                    <a:bodyPr/>
                    <a:lstStyle/>
                    <a:p>
                      <a:pPr marL="97155">
                        <a:lnSpc>
                          <a:spcPts val="2120"/>
                        </a:lnSpc>
                      </a:pPr>
                      <a:r>
                        <a:rPr dirty="0"/>
                        <a:t>0.990</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nSpc>
                          <a:spcPts val="2120"/>
                        </a:lnSpc>
                      </a:pPr>
                      <a:r>
                        <a:rPr dirty="0"/>
                        <a:t>0.987</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nSpc>
                          <a:spcPts val="2120"/>
                        </a:lnSpc>
                      </a:pPr>
                      <a:r>
                        <a:rPr dirty="0"/>
                        <a:t>0.00069</a:t>
                      </a:r>
                      <a:endParaRPr>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850017">
                <a:tc>
                  <a:txBody>
                    <a:bodyPr/>
                    <a:lstStyle/>
                    <a:p>
                      <a:pPr marL="92075" marR="206375">
                        <a:lnSpc>
                          <a:spcPts val="2180"/>
                        </a:lnSpc>
                        <a:spcBef>
                          <a:spcPts val="25"/>
                        </a:spcBef>
                      </a:pPr>
                      <a:r>
                        <a:rPr dirty="0"/>
                        <a:t>Distributed Lag Multiplicative</a:t>
                      </a:r>
                      <a:endParaRPr>
                        <a:latin typeface="Times New Roman" panose="02020603050405020304" pitchFamily="18" charset="0"/>
                        <a:cs typeface="Times New Roman" panose="02020603050405020304" pitchFamily="18" charset="0"/>
                      </a:endParaRPr>
                    </a:p>
                  </a:txBody>
                  <a:tcPr marL="0" marR="0" marT="3175" marB="0"/>
                </a:tc>
                <a:tc>
                  <a:txBody>
                    <a:bodyPr/>
                    <a:lstStyle/>
                    <a:p>
                      <a:pPr marL="93345">
                        <a:lnSpc>
                          <a:spcPct val="100000"/>
                        </a:lnSpc>
                        <a:spcBef>
                          <a:spcPts val="65"/>
                        </a:spcBef>
                      </a:pPr>
                      <a:r>
                        <a:rPr dirty="0"/>
                        <a:t>order_payment_type_Prepaid,product_mrp,Radio_lag3</a:t>
                      </a:r>
                      <a:endParaRPr>
                        <a:latin typeface="Times New Roman" panose="02020603050405020304" pitchFamily="18" charset="0"/>
                        <a:cs typeface="Times New Roman" panose="02020603050405020304" pitchFamily="18" charset="0"/>
                      </a:endParaRPr>
                    </a:p>
                  </a:txBody>
                  <a:tcPr marL="0" marR="0" marT="8255" marB="0"/>
                </a:tc>
                <a:tc>
                  <a:txBody>
                    <a:bodyPr/>
                    <a:lstStyle/>
                    <a:p>
                      <a:pPr marL="97155">
                        <a:lnSpc>
                          <a:spcPts val="2130"/>
                        </a:lnSpc>
                      </a:pPr>
                      <a:r>
                        <a:rPr dirty="0"/>
                        <a:t>0.899</a:t>
                      </a:r>
                      <a:endParaRPr>
                        <a:latin typeface="Times New Roman" panose="02020603050405020304" pitchFamily="18" charset="0"/>
                        <a:cs typeface="Times New Roman" panose="02020603050405020304" pitchFamily="18" charset="0"/>
                      </a:endParaRPr>
                    </a:p>
                  </a:txBody>
                  <a:tcPr marL="0" marR="0" marT="0" marB="0"/>
                </a:tc>
                <a:tc>
                  <a:txBody>
                    <a:bodyPr/>
                    <a:lstStyle/>
                    <a:p>
                      <a:pPr marL="97790">
                        <a:lnSpc>
                          <a:spcPts val="2130"/>
                        </a:lnSpc>
                      </a:pPr>
                      <a:r>
                        <a:rPr dirty="0"/>
                        <a:t>0.888</a:t>
                      </a:r>
                      <a:endParaRPr>
                        <a:latin typeface="Times New Roman" panose="02020603050405020304" pitchFamily="18" charset="0"/>
                        <a:cs typeface="Times New Roman" panose="02020603050405020304" pitchFamily="18" charset="0"/>
                      </a:endParaRPr>
                    </a:p>
                  </a:txBody>
                  <a:tcPr marL="0" marR="0" marT="0" marB="0"/>
                </a:tc>
                <a:tc>
                  <a:txBody>
                    <a:bodyPr/>
                    <a:lstStyle/>
                    <a:p>
                      <a:pPr marL="99060">
                        <a:lnSpc>
                          <a:spcPts val="2130"/>
                        </a:lnSpc>
                      </a:pPr>
                      <a:r>
                        <a:rPr dirty="0"/>
                        <a:t>0.2364</a:t>
                      </a:r>
                      <a:endParaRPr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a:spLocks noGrp="1"/>
          </p:cNvSpPr>
          <p:nvPr>
            <p:ph type="title"/>
          </p:nvPr>
        </p:nvSpPr>
        <p:spPr>
          <a:xfrm>
            <a:off x="183603" y="387055"/>
            <a:ext cx="4322139" cy="5583148"/>
          </a:xfrm>
          <a:prstGeom prst="rect">
            <a:avLst/>
          </a:prstGeom>
        </p:spPr>
        <p:txBody>
          <a:bodyPr vert="horz" lIns="91440" tIns="45720" rIns="91440" bIns="45720" rtlCol="0" anchor="ctr">
            <a:normAutofit/>
          </a:bodyPr>
          <a:lstStyle/>
          <a:p>
            <a:pPr marL="12700"/>
            <a:r>
              <a:rPr lang="en-US" sz="3200" b="1" kern="1200" spc="21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Recommendations</a:t>
            </a:r>
            <a:r>
              <a:rPr lang="en-US" sz="3200" b="1" kern="1200" spc="-19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3200" b="1" kern="1200" spc="16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&amp;</a:t>
            </a:r>
            <a:r>
              <a:rPr lang="en-US" sz="3200" b="1" kern="1200" spc="-13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r>
              <a:rPr lang="en-US" sz="3200" b="1" kern="1200" spc="12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object 9">
            <a:extLst>
              <a:ext uri="{FF2B5EF4-FFF2-40B4-BE49-F238E27FC236}">
                <a16:creationId xmlns:a16="http://schemas.microsoft.com/office/drawing/2014/main" id="{3D786424-458A-852E-CB8D-D176B1889385}"/>
              </a:ext>
            </a:extLst>
          </p:cNvPr>
          <p:cNvGraphicFramePr/>
          <p:nvPr>
            <p:extLst>
              <p:ext uri="{D42A27DB-BD31-4B8C-83A1-F6EECF244321}">
                <p14:modId xmlns:p14="http://schemas.microsoft.com/office/powerpoint/2010/main" val="452322138"/>
              </p:ext>
            </p:extLst>
          </p:nvPr>
        </p:nvGraphicFramePr>
        <p:xfrm>
          <a:off x="4629729" y="309966"/>
          <a:ext cx="7254681" cy="616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a:spLocks noGrp="1"/>
          </p:cNvSpPr>
          <p:nvPr>
            <p:ph type="title"/>
          </p:nvPr>
        </p:nvSpPr>
        <p:spPr>
          <a:xfrm>
            <a:off x="1524000" y="1584683"/>
            <a:ext cx="9144000" cy="2551829"/>
          </a:xfrm>
          <a:prstGeom prst="rect">
            <a:avLst/>
          </a:prstGeom>
        </p:spPr>
        <p:txBody>
          <a:bodyPr vert="horz" lIns="91440" tIns="45720" rIns="91440" bIns="45720" rtlCol="0" anchor="ctr">
            <a:normAutofit/>
          </a:bodyPr>
          <a:lstStyle/>
          <a:p>
            <a:pPr marL="12700" algn="ctr"/>
            <a:r>
              <a:rPr lang="en-US" sz="6600" kern="1200" spc="260">
                <a:solidFill>
                  <a:schemeClr val="tx1"/>
                </a:solidFill>
                <a:latin typeface="+mj-lt"/>
                <a:ea typeface="+mj-ea"/>
                <a:cs typeface="+mj-cs"/>
              </a:rPr>
              <a:t>Thank</a:t>
            </a:r>
            <a:r>
              <a:rPr lang="en-US" sz="6600" kern="1200" spc="-200">
                <a:solidFill>
                  <a:schemeClr val="tx1"/>
                </a:solidFill>
                <a:latin typeface="+mj-lt"/>
                <a:ea typeface="+mj-ea"/>
                <a:cs typeface="+mj-cs"/>
              </a:rPr>
              <a:t> </a:t>
            </a:r>
            <a:r>
              <a:rPr lang="en-US" sz="6600" kern="1200" spc="220">
                <a:solidFill>
                  <a:schemeClr val="tx1"/>
                </a:solidFill>
                <a:latin typeface="+mj-lt"/>
                <a:ea typeface="+mj-ea"/>
                <a:cs typeface="+mj-cs"/>
              </a:rPr>
              <a:t>you</a:t>
            </a:r>
            <a:endParaRPr lang="en-US" sz="6600" kern="1200">
              <a:solidFill>
                <a:schemeClr val="tx1"/>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BBFE9-AA9C-3DBB-850F-CF773B3BCC70}"/>
              </a:ext>
            </a:extLst>
          </p:cNvPr>
          <p:cNvSpPr>
            <a:spLocks noGrp="1"/>
          </p:cNvSpPr>
          <p:nvPr>
            <p:ph type="title"/>
          </p:nvPr>
        </p:nvSpPr>
        <p:spPr>
          <a:xfrm>
            <a:off x="808638" y="386930"/>
            <a:ext cx="9236700" cy="1188950"/>
          </a:xfrm>
        </p:spPr>
        <p:txBody>
          <a:bodyPr anchor="b">
            <a:normAutofit/>
          </a:bodyPr>
          <a:lstStyle/>
          <a:p>
            <a:r>
              <a:rPr lang="en-US" sz="5400">
                <a:latin typeface="ADLaM Display" panose="02010000000000000000" pitchFamily="2" charset="0"/>
                <a:ea typeface="ADLaM Display" panose="02010000000000000000" pitchFamily="2" charset="0"/>
                <a:cs typeface="ADLaM Display" panose="02010000000000000000" pitchFamily="2" charset="0"/>
              </a:rPr>
              <a:t>Objective</a:t>
            </a:r>
            <a:endParaRPr lang="en-IN" sz="540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30" name="Group 2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1" name="Rectangle 3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97BD60-422E-9E2D-9A71-6FD00089DA92}"/>
              </a:ext>
            </a:extLst>
          </p:cNvPr>
          <p:cNvSpPr>
            <a:spLocks noGrp="1"/>
          </p:cNvSpPr>
          <p:nvPr>
            <p:ph idx="1"/>
          </p:nvPr>
        </p:nvSpPr>
        <p:spPr>
          <a:xfrm>
            <a:off x="793660" y="2599509"/>
            <a:ext cx="10143668" cy="3435531"/>
          </a:xfrm>
        </p:spPr>
        <p:txBody>
          <a:bodyPr anchor="ctr">
            <a:normAutofit/>
          </a:bodyPr>
          <a:lstStyle/>
          <a:p>
            <a:pPr marL="0" indent="0">
              <a:spcBef>
                <a:spcPts val="100"/>
              </a:spcBef>
              <a:buNone/>
            </a:pPr>
            <a:r>
              <a:rPr lang="en-US" sz="2000" dirty="0"/>
              <a:t>We are required to create market mix models for the three different product sub-categories:</a:t>
            </a:r>
          </a:p>
          <a:p>
            <a:pPr marL="1089660" indent="-182880">
              <a:spcBef>
                <a:spcPts val="2005"/>
              </a:spcBef>
              <a:tabLst>
                <a:tab pos="887730" algn="l"/>
              </a:tabLst>
            </a:pPr>
            <a:r>
              <a:rPr lang="en-US" sz="2000" dirty="0"/>
              <a:t>camera accessory</a:t>
            </a:r>
          </a:p>
          <a:p>
            <a:pPr marL="1089660" indent="-182880">
              <a:spcBef>
                <a:spcPts val="2005"/>
              </a:spcBef>
              <a:tabLst>
                <a:tab pos="887730" algn="l"/>
              </a:tabLst>
            </a:pPr>
            <a:r>
              <a:rPr lang="en-US" sz="2000" dirty="0"/>
              <a:t>home audio</a:t>
            </a:r>
          </a:p>
          <a:p>
            <a:pPr marL="1089660" indent="-182880">
              <a:spcBef>
                <a:spcPts val="2005"/>
              </a:spcBef>
              <a:tabLst>
                <a:tab pos="887730" algn="l"/>
              </a:tabLst>
            </a:pPr>
            <a:r>
              <a:rPr lang="en-US" sz="2000" dirty="0"/>
              <a:t>gaming accessories</a:t>
            </a:r>
          </a:p>
          <a:p>
            <a:pPr marL="0" marR="5080" indent="0">
              <a:spcBef>
                <a:spcPts val="2000"/>
              </a:spcBef>
              <a:buNone/>
            </a:pPr>
            <a:r>
              <a:rPr lang="en-US" sz="2000" dirty="0"/>
              <a:t>To ensure that the budget is used effectively, we must monitor the actual effects of various marketing variables for the year (2015–2016) and make recommendations for the best budget allocation for the various marketing levers for the next year.</a:t>
            </a:r>
          </a:p>
          <a:p>
            <a:endParaRPr lang="en-IN" sz="2000" dirty="0"/>
          </a:p>
        </p:txBody>
      </p:sp>
    </p:spTree>
    <p:extLst>
      <p:ext uri="{BB962C8B-B14F-4D97-AF65-F5344CB8AC3E}">
        <p14:creationId xmlns:p14="http://schemas.microsoft.com/office/powerpoint/2010/main" val="175084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E6195-8F51-898F-38F5-3A14B4DA3A23}"/>
              </a:ext>
            </a:extLst>
          </p:cNvPr>
          <p:cNvSpPr>
            <a:spLocks noGrp="1"/>
          </p:cNvSpPr>
          <p:nvPr>
            <p:ph type="title"/>
          </p:nvPr>
        </p:nvSpPr>
        <p:spPr>
          <a:xfrm>
            <a:off x="808638" y="386930"/>
            <a:ext cx="9236700" cy="1188950"/>
          </a:xfrm>
        </p:spPr>
        <p:txBody>
          <a:bodyPr anchor="b">
            <a:normAutofit/>
          </a:bodyPr>
          <a:lstStyle/>
          <a:p>
            <a:r>
              <a:rPr lang="en-IN" sz="5400" spc="160" dirty="0">
                <a:latin typeface="ADLaM Display" panose="02010000000000000000" pitchFamily="2" charset="0"/>
                <a:ea typeface="ADLaM Display" panose="02010000000000000000" pitchFamily="2" charset="0"/>
                <a:cs typeface="ADLaM Display" panose="02010000000000000000" pitchFamily="2" charset="0"/>
              </a:rPr>
              <a:t>Business</a:t>
            </a:r>
            <a:r>
              <a:rPr lang="en-IN" sz="5400" spc="-175" dirty="0">
                <a:latin typeface="ADLaM Display" panose="02010000000000000000" pitchFamily="2" charset="0"/>
                <a:ea typeface="ADLaM Display" panose="02010000000000000000" pitchFamily="2" charset="0"/>
                <a:cs typeface="ADLaM Display" panose="02010000000000000000" pitchFamily="2" charset="0"/>
              </a:rPr>
              <a:t> </a:t>
            </a:r>
            <a:r>
              <a:rPr lang="en-IN" sz="5400" spc="95" dirty="0">
                <a:latin typeface="ADLaM Display" panose="02010000000000000000" pitchFamily="2" charset="0"/>
                <a:ea typeface="ADLaM Display" panose="02010000000000000000" pitchFamily="2" charset="0"/>
                <a:cs typeface="ADLaM Display" panose="02010000000000000000" pitchFamily="2" charset="0"/>
              </a:rPr>
              <a:t>Objective</a:t>
            </a:r>
            <a:endParaRPr lang="en-IN" sz="540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8C1B857-C3F1-409E-3D29-10D83E04552B}"/>
              </a:ext>
            </a:extLst>
          </p:cNvPr>
          <p:cNvGraphicFramePr>
            <a:graphicFrameLocks noGrp="1"/>
          </p:cNvGraphicFramePr>
          <p:nvPr>
            <p:ph idx="1"/>
            <p:extLst>
              <p:ext uri="{D42A27DB-BD31-4B8C-83A1-F6EECF244321}">
                <p14:modId xmlns:p14="http://schemas.microsoft.com/office/powerpoint/2010/main" val="245235905"/>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91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B4279-23DD-9CB0-E3C7-8213A4893347}"/>
              </a:ext>
            </a:extLst>
          </p:cNvPr>
          <p:cNvSpPr>
            <a:spLocks noGrp="1"/>
          </p:cNvSpPr>
          <p:nvPr>
            <p:ph type="title"/>
          </p:nvPr>
        </p:nvSpPr>
        <p:spPr>
          <a:xfrm>
            <a:off x="841248" y="256032"/>
            <a:ext cx="10506456" cy="1014984"/>
          </a:xfrm>
        </p:spPr>
        <p:txBody>
          <a:bodyPr anchor="b">
            <a:normAutofit/>
          </a:bodyPr>
          <a:lstStyle/>
          <a:p>
            <a:r>
              <a:rPr lang="en-IN" sz="4100" spc="229" dirty="0">
                <a:latin typeface="ADLaM Display" panose="02010000000000000000" pitchFamily="2" charset="0"/>
                <a:ea typeface="ADLaM Display" panose="02010000000000000000" pitchFamily="2" charset="0"/>
                <a:cs typeface="ADLaM Display" panose="02010000000000000000" pitchFamily="2" charset="0"/>
              </a:rPr>
              <a:t>Summary</a:t>
            </a:r>
            <a:r>
              <a:rPr lang="en-IN" sz="4100" spc="-220" dirty="0">
                <a:latin typeface="ADLaM Display" panose="02010000000000000000" pitchFamily="2" charset="0"/>
                <a:ea typeface="ADLaM Display" panose="02010000000000000000" pitchFamily="2" charset="0"/>
                <a:cs typeface="ADLaM Display" panose="02010000000000000000" pitchFamily="2" charset="0"/>
              </a:rPr>
              <a:t> </a:t>
            </a:r>
            <a:r>
              <a:rPr lang="en-IN" sz="4100" spc="105" dirty="0">
                <a:latin typeface="ADLaM Display" panose="02010000000000000000" pitchFamily="2" charset="0"/>
                <a:ea typeface="ADLaM Display" panose="02010000000000000000" pitchFamily="2" charset="0"/>
                <a:cs typeface="ADLaM Display" panose="02010000000000000000" pitchFamily="2" charset="0"/>
              </a:rPr>
              <a:t>of</a:t>
            </a:r>
            <a:r>
              <a:rPr lang="en-IN" sz="4100" spc="-170" dirty="0">
                <a:latin typeface="ADLaM Display" panose="02010000000000000000" pitchFamily="2" charset="0"/>
                <a:ea typeface="ADLaM Display" panose="02010000000000000000" pitchFamily="2" charset="0"/>
                <a:cs typeface="ADLaM Display" panose="02010000000000000000" pitchFamily="2" charset="0"/>
              </a:rPr>
              <a:t> </a:t>
            </a:r>
            <a:r>
              <a:rPr lang="en-IN" sz="4100" spc="160" dirty="0">
                <a:latin typeface="ADLaM Display" panose="02010000000000000000" pitchFamily="2" charset="0"/>
                <a:ea typeface="ADLaM Display" panose="02010000000000000000" pitchFamily="2" charset="0"/>
                <a:cs typeface="ADLaM Display" panose="02010000000000000000" pitchFamily="2" charset="0"/>
              </a:rPr>
              <a:t>Business</a:t>
            </a:r>
            <a:r>
              <a:rPr lang="en-IN" sz="4100" spc="-190" dirty="0">
                <a:latin typeface="ADLaM Display" panose="02010000000000000000" pitchFamily="2" charset="0"/>
                <a:ea typeface="ADLaM Display" panose="02010000000000000000" pitchFamily="2" charset="0"/>
                <a:cs typeface="ADLaM Display" panose="02010000000000000000" pitchFamily="2" charset="0"/>
              </a:rPr>
              <a:t> </a:t>
            </a:r>
            <a:r>
              <a:rPr lang="en-IN" sz="4100" spc="195" dirty="0">
                <a:latin typeface="ADLaM Display" panose="02010000000000000000" pitchFamily="2" charset="0"/>
                <a:ea typeface="ADLaM Display" panose="02010000000000000000" pitchFamily="2" charset="0"/>
                <a:cs typeface="ADLaM Display" panose="02010000000000000000" pitchFamily="2" charset="0"/>
              </a:rPr>
              <a:t>Understanding</a:t>
            </a:r>
            <a:endParaRPr lang="en-IN" sz="4100">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F6764AEC-BA99-1725-F8D7-6E65087D4332}"/>
              </a:ext>
            </a:extLst>
          </p:cNvPr>
          <p:cNvGraphicFramePr>
            <a:graphicFrameLocks noGrp="1"/>
          </p:cNvGraphicFramePr>
          <p:nvPr>
            <p:ph idx="1"/>
            <p:extLst>
              <p:ext uri="{D42A27DB-BD31-4B8C-83A1-F6EECF244321}">
                <p14:modId xmlns:p14="http://schemas.microsoft.com/office/powerpoint/2010/main" val="9368666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5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F5FE-B3E1-ED77-EC52-6D9C9A1FBE25}"/>
              </a:ext>
            </a:extLst>
          </p:cNvPr>
          <p:cNvSpPr>
            <a:spLocks noGrp="1"/>
          </p:cNvSpPr>
          <p:nvPr>
            <p:ph type="title"/>
          </p:nvPr>
        </p:nvSpPr>
        <p:spPr>
          <a:xfrm>
            <a:off x="838200" y="339604"/>
            <a:ext cx="4814807" cy="1306443"/>
          </a:xfrm>
        </p:spPr>
        <p:txBody>
          <a:bodyPr vert="horz" lIns="91440" tIns="45720" rIns="91440" bIns="45720" rtlCol="0" anchor="ctr">
            <a:normAutofit/>
          </a:bodyPr>
          <a:lstStyle/>
          <a:p>
            <a:r>
              <a:rPr lang="en-US" sz="4000" spc="155" dirty="0">
                <a:latin typeface="ADLaM Display" panose="02010000000000000000" pitchFamily="2" charset="0"/>
                <a:ea typeface="ADLaM Display" panose="02010000000000000000" pitchFamily="2" charset="0"/>
                <a:cs typeface="ADLaM Display" panose="02010000000000000000" pitchFamily="2" charset="0"/>
              </a:rPr>
              <a:t>Data</a:t>
            </a:r>
            <a:r>
              <a:rPr lang="en-US" sz="4000" spc="-175" dirty="0">
                <a:latin typeface="ADLaM Display" panose="02010000000000000000" pitchFamily="2" charset="0"/>
                <a:ea typeface="ADLaM Display" panose="02010000000000000000" pitchFamily="2" charset="0"/>
                <a:cs typeface="ADLaM Display" panose="02010000000000000000" pitchFamily="2" charset="0"/>
              </a:rPr>
              <a:t> </a:t>
            </a:r>
            <a:r>
              <a:rPr lang="en-US" sz="4000" spc="160" dirty="0">
                <a:latin typeface="ADLaM Display" panose="02010000000000000000" pitchFamily="2" charset="0"/>
                <a:ea typeface="ADLaM Display" panose="02010000000000000000" pitchFamily="2" charset="0"/>
                <a:cs typeface="ADLaM Display" panose="02010000000000000000" pitchFamily="2" charset="0"/>
              </a:rPr>
              <a:t>Cleaning</a:t>
            </a:r>
            <a:r>
              <a:rPr lang="en-US" sz="4000" spc="-215" dirty="0">
                <a:latin typeface="ADLaM Display" panose="02010000000000000000" pitchFamily="2" charset="0"/>
                <a:ea typeface="ADLaM Display" panose="02010000000000000000" pitchFamily="2" charset="0"/>
                <a:cs typeface="ADLaM Display" panose="02010000000000000000" pitchFamily="2" charset="0"/>
              </a:rPr>
              <a:t> </a:t>
            </a:r>
            <a:r>
              <a:rPr lang="en-US" sz="4000" spc="140" dirty="0">
                <a:latin typeface="ADLaM Display" panose="02010000000000000000" pitchFamily="2" charset="0"/>
                <a:ea typeface="ADLaM Display" panose="02010000000000000000" pitchFamily="2" charset="0"/>
                <a:cs typeface="ADLaM Display" panose="02010000000000000000" pitchFamily="2" charset="0"/>
              </a:rPr>
              <a:t>Steps</a:t>
            </a:r>
            <a:endParaRPr lang="en-US" sz="4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C19AC880-59B6-7258-3010-F89E5C1988E1}"/>
              </a:ext>
            </a:extLst>
          </p:cNvPr>
          <p:cNvSpPr txBox="1"/>
          <p:nvPr/>
        </p:nvSpPr>
        <p:spPr>
          <a:xfrm>
            <a:off x="5653007" y="339604"/>
            <a:ext cx="6098582" cy="1477328"/>
          </a:xfrm>
          <a:prstGeom prst="rect">
            <a:avLst/>
          </a:prstGeom>
          <a:noFill/>
        </p:spPr>
        <p:txBody>
          <a:bodyPr wrap="square">
            <a:spAutoFit/>
          </a:bodyPr>
          <a:lstStyle/>
          <a:p>
            <a:pPr marL="0" marR="20320" indent="0">
              <a:spcBef>
                <a:spcPts val="390"/>
              </a:spcBef>
              <a:buNone/>
            </a:pPr>
            <a:r>
              <a:rPr lang="en-US" dirty="0">
                <a:latin typeface="Times New Roman" panose="02020603050405020304" pitchFamily="18" charset="0"/>
                <a:cs typeface="Times New Roman" panose="02020603050405020304" pitchFamily="18" charset="0"/>
              </a:rPr>
              <a:t>The sole purpose of data understanding and data cleaning is to deal with inconsistencies in the dataset such as missing values, exponential values present in certain fields etc. We also convert the various datatypes to a common datatype which will help us in analysis.</a:t>
            </a:r>
          </a:p>
        </p:txBody>
      </p:sp>
      <p:graphicFrame>
        <p:nvGraphicFramePr>
          <p:cNvPr id="16" name="Content Placeholder 2">
            <a:extLst>
              <a:ext uri="{FF2B5EF4-FFF2-40B4-BE49-F238E27FC236}">
                <a16:creationId xmlns:a16="http://schemas.microsoft.com/office/drawing/2014/main" id="{31AC36D7-0B30-4F55-5D70-0827F5B3FD6F}"/>
              </a:ext>
            </a:extLst>
          </p:cNvPr>
          <p:cNvGraphicFramePr>
            <a:graphicFrameLocks noGrp="1"/>
          </p:cNvGraphicFramePr>
          <p:nvPr>
            <p:ph idx="1"/>
            <p:extLst>
              <p:ext uri="{D42A27DB-BD31-4B8C-83A1-F6EECF244321}">
                <p14:modId xmlns:p14="http://schemas.microsoft.com/office/powerpoint/2010/main" val="1832905333"/>
              </p:ext>
            </p:extLst>
          </p:nvPr>
        </p:nvGraphicFramePr>
        <p:xfrm>
          <a:off x="838200" y="1825625"/>
          <a:ext cx="11049000" cy="4869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2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ADB56C-BA56-4D1E-A42A-A07A47444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46B5A-3BE1-5CD8-B848-39236F8297C0}"/>
              </a:ext>
            </a:extLst>
          </p:cNvPr>
          <p:cNvSpPr>
            <a:spLocks noGrp="1"/>
          </p:cNvSpPr>
          <p:nvPr>
            <p:ph type="title"/>
          </p:nvPr>
        </p:nvSpPr>
        <p:spPr>
          <a:xfrm>
            <a:off x="838200" y="329934"/>
            <a:ext cx="10515600" cy="1341634"/>
          </a:xfrm>
        </p:spPr>
        <p:txBody>
          <a:bodyPr>
            <a:normAutofit/>
          </a:bodyPr>
          <a:lstStyle/>
          <a:p>
            <a:r>
              <a:rPr lang="en-IN" sz="4000" spc="-20" dirty="0">
                <a:latin typeface="ADLaM Display" panose="02010000000000000000" pitchFamily="2" charset="0"/>
                <a:ea typeface="ADLaM Display" panose="02010000000000000000" pitchFamily="2" charset="0"/>
                <a:cs typeface="ADLaM Display" panose="02010000000000000000" pitchFamily="2" charset="0"/>
              </a:rPr>
              <a:t>KPIs</a:t>
            </a:r>
            <a:r>
              <a:rPr lang="en-IN" sz="4000" spc="-135" dirty="0">
                <a:latin typeface="ADLaM Display" panose="02010000000000000000" pitchFamily="2" charset="0"/>
                <a:ea typeface="ADLaM Display" panose="02010000000000000000" pitchFamily="2" charset="0"/>
                <a:cs typeface="ADLaM Display" panose="02010000000000000000" pitchFamily="2" charset="0"/>
              </a:rPr>
              <a:t> </a:t>
            </a:r>
            <a:r>
              <a:rPr lang="en-IN" sz="4000" spc="265" dirty="0">
                <a:latin typeface="ADLaM Display" panose="02010000000000000000" pitchFamily="2" charset="0"/>
                <a:ea typeface="ADLaM Display" panose="02010000000000000000" pitchFamily="2" charset="0"/>
                <a:cs typeface="ADLaM Display" panose="02010000000000000000" pitchFamily="2" charset="0"/>
              </a:rPr>
              <a:t>and</a:t>
            </a:r>
            <a:r>
              <a:rPr lang="en-IN" sz="4000" spc="-200" dirty="0">
                <a:latin typeface="ADLaM Display" panose="02010000000000000000" pitchFamily="2" charset="0"/>
                <a:ea typeface="ADLaM Display" panose="02010000000000000000" pitchFamily="2" charset="0"/>
                <a:cs typeface="ADLaM Display" panose="02010000000000000000" pitchFamily="2" charset="0"/>
              </a:rPr>
              <a:t> </a:t>
            </a:r>
            <a:r>
              <a:rPr lang="en-IN" sz="4000" spc="145" dirty="0">
                <a:latin typeface="ADLaM Display" panose="02010000000000000000" pitchFamily="2" charset="0"/>
                <a:ea typeface="ADLaM Display" panose="02010000000000000000" pitchFamily="2" charset="0"/>
                <a:cs typeface="ADLaM Display" panose="02010000000000000000" pitchFamily="2" charset="0"/>
              </a:rPr>
              <a:t>Expected</a:t>
            </a:r>
            <a:r>
              <a:rPr lang="en-IN" sz="4000" spc="-120" dirty="0">
                <a:latin typeface="ADLaM Display" panose="02010000000000000000" pitchFamily="2" charset="0"/>
                <a:ea typeface="ADLaM Display" panose="02010000000000000000" pitchFamily="2" charset="0"/>
                <a:cs typeface="ADLaM Display" panose="02010000000000000000" pitchFamily="2" charset="0"/>
              </a:rPr>
              <a:t> </a:t>
            </a:r>
            <a:r>
              <a:rPr lang="en-IN" sz="4000" spc="120" dirty="0">
                <a:latin typeface="ADLaM Display" panose="02010000000000000000" pitchFamily="2" charset="0"/>
                <a:ea typeface="ADLaM Display" panose="02010000000000000000" pitchFamily="2" charset="0"/>
                <a:cs typeface="ADLaM Display" panose="02010000000000000000" pitchFamily="2" charset="0"/>
              </a:rPr>
              <a:t>Results</a:t>
            </a:r>
            <a:endParaRPr lang="en-IN" sz="4000"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16" name="Content Placeholder 2">
            <a:extLst>
              <a:ext uri="{FF2B5EF4-FFF2-40B4-BE49-F238E27FC236}">
                <a16:creationId xmlns:a16="http://schemas.microsoft.com/office/drawing/2014/main" id="{0CF7D90D-78E6-B29B-20BB-7BA31AC44727}"/>
              </a:ext>
            </a:extLst>
          </p:cNvPr>
          <p:cNvGraphicFramePr>
            <a:graphicFrameLocks noGrp="1"/>
          </p:cNvGraphicFramePr>
          <p:nvPr>
            <p:ph idx="1"/>
            <p:extLst>
              <p:ext uri="{D42A27DB-BD31-4B8C-83A1-F6EECF244321}">
                <p14:modId xmlns:p14="http://schemas.microsoft.com/office/powerpoint/2010/main" val="2313431756"/>
              </p:ext>
            </p:extLst>
          </p:nvPr>
        </p:nvGraphicFramePr>
        <p:xfrm>
          <a:off x="831987" y="1518834"/>
          <a:ext cx="10515600" cy="4711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491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8CF0DC-D23A-4CA2-8463-27F89928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8A381C4-0C0D-491F-90D8-63CF760B4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5698">
            <a:off x="-195643" y="67946"/>
            <a:ext cx="6408310" cy="6912725"/>
          </a:xfrm>
          <a:custGeom>
            <a:avLst/>
            <a:gdLst>
              <a:gd name="connsiteX0" fmla="*/ 0 w 6408310"/>
              <a:gd name="connsiteY0" fmla="*/ 108934 h 6912725"/>
              <a:gd name="connsiteX1" fmla="*/ 1911522 w 6408310"/>
              <a:gd name="connsiteY1" fmla="*/ 0 h 6912725"/>
              <a:gd name="connsiteX2" fmla="*/ 1916026 w 6408310"/>
              <a:gd name="connsiteY2" fmla="*/ 4704 h 6912725"/>
              <a:gd name="connsiteX3" fmla="*/ 1911112 w 6408310"/>
              <a:gd name="connsiteY3" fmla="*/ 17418 h 6912725"/>
              <a:gd name="connsiteX4" fmla="*/ 1972871 w 6408310"/>
              <a:gd name="connsiteY4" fmla="*/ 72530 h 6912725"/>
              <a:gd name="connsiteX5" fmla="*/ 2069180 w 6408310"/>
              <a:gd name="connsiteY5" fmla="*/ 173199 h 6912725"/>
              <a:gd name="connsiteX6" fmla="*/ 2131569 w 6408310"/>
              <a:gd name="connsiteY6" fmla="*/ 227805 h 6912725"/>
              <a:gd name="connsiteX7" fmla="*/ 2162747 w 6408310"/>
              <a:gd name="connsiteY7" fmla="*/ 239714 h 6912725"/>
              <a:gd name="connsiteX8" fmla="*/ 2220499 w 6408310"/>
              <a:gd name="connsiteY8" fmla="*/ 289903 h 6912725"/>
              <a:gd name="connsiteX9" fmla="*/ 2381978 w 6408310"/>
              <a:gd name="connsiteY9" fmla="*/ 391093 h 6912725"/>
              <a:gd name="connsiteX10" fmla="*/ 2445910 w 6408310"/>
              <a:gd name="connsiteY10" fmla="*/ 463815 h 6912725"/>
              <a:gd name="connsiteX11" fmla="*/ 2531236 w 6408310"/>
              <a:gd name="connsiteY11" fmla="*/ 600817 h 6912725"/>
              <a:gd name="connsiteX12" fmla="*/ 2617149 w 6408310"/>
              <a:gd name="connsiteY12" fmla="*/ 703748 h 6912725"/>
              <a:gd name="connsiteX13" fmla="*/ 2650333 w 6408310"/>
              <a:gd name="connsiteY13" fmla="*/ 720900 h 6912725"/>
              <a:gd name="connsiteX14" fmla="*/ 2705541 w 6408310"/>
              <a:gd name="connsiteY14" fmla="*/ 750090 h 6912725"/>
              <a:gd name="connsiteX15" fmla="*/ 2757210 w 6408310"/>
              <a:gd name="connsiteY15" fmla="*/ 789489 h 6912725"/>
              <a:gd name="connsiteX16" fmla="*/ 2791660 w 6408310"/>
              <a:gd name="connsiteY16" fmla="*/ 816041 h 6912725"/>
              <a:gd name="connsiteX17" fmla="*/ 2840975 w 6408310"/>
              <a:gd name="connsiteY17" fmla="*/ 842225 h 6912725"/>
              <a:gd name="connsiteX18" fmla="*/ 2917970 w 6408310"/>
              <a:gd name="connsiteY18" fmla="*/ 879392 h 6912725"/>
              <a:gd name="connsiteX19" fmla="*/ 2957236 w 6408310"/>
              <a:gd name="connsiteY19" fmla="*/ 906835 h 6912725"/>
              <a:gd name="connsiteX20" fmla="*/ 3117215 w 6408310"/>
              <a:gd name="connsiteY20" fmla="*/ 1073714 h 6912725"/>
              <a:gd name="connsiteX21" fmla="*/ 3250958 w 6408310"/>
              <a:gd name="connsiteY21" fmla="*/ 1130397 h 6912725"/>
              <a:gd name="connsiteX22" fmla="*/ 3496717 w 6408310"/>
              <a:gd name="connsiteY22" fmla="*/ 1260412 h 6912725"/>
              <a:gd name="connsiteX23" fmla="*/ 3494992 w 6408310"/>
              <a:gd name="connsiteY23" fmla="*/ 1268283 h 6912725"/>
              <a:gd name="connsiteX24" fmla="*/ 3508993 w 6408310"/>
              <a:gd name="connsiteY24" fmla="*/ 1287737 h 6912725"/>
              <a:gd name="connsiteX25" fmla="*/ 3512115 w 6408310"/>
              <a:gd name="connsiteY25" fmla="*/ 1288544 h 6912725"/>
              <a:gd name="connsiteX26" fmla="*/ 3548697 w 6408310"/>
              <a:gd name="connsiteY26" fmla="*/ 1363739 h 6912725"/>
              <a:gd name="connsiteX27" fmla="*/ 3656567 w 6408310"/>
              <a:gd name="connsiteY27" fmla="*/ 1479533 h 6912725"/>
              <a:gd name="connsiteX28" fmla="*/ 3661987 w 6408310"/>
              <a:gd name="connsiteY28" fmla="*/ 1491779 h 6912725"/>
              <a:gd name="connsiteX29" fmla="*/ 3667389 w 6408310"/>
              <a:gd name="connsiteY29" fmla="*/ 1495409 h 6912725"/>
              <a:gd name="connsiteX30" fmla="*/ 3800461 w 6408310"/>
              <a:gd name="connsiteY30" fmla="*/ 1696689 h 6912725"/>
              <a:gd name="connsiteX31" fmla="*/ 3933737 w 6408310"/>
              <a:gd name="connsiteY31" fmla="*/ 1853325 h 6912725"/>
              <a:gd name="connsiteX32" fmla="*/ 3946446 w 6408310"/>
              <a:gd name="connsiteY32" fmla="*/ 1903446 h 6912725"/>
              <a:gd name="connsiteX33" fmla="*/ 3960581 w 6408310"/>
              <a:gd name="connsiteY33" fmla="*/ 1913244 h 6912725"/>
              <a:gd name="connsiteX34" fmla="*/ 4015111 w 6408310"/>
              <a:gd name="connsiteY34" fmla="*/ 1956512 h 6912725"/>
              <a:gd name="connsiteX35" fmla="*/ 4070740 w 6408310"/>
              <a:gd name="connsiteY35" fmla="*/ 1999693 h 6912725"/>
              <a:gd name="connsiteX36" fmla="*/ 4091495 w 6408310"/>
              <a:gd name="connsiteY36" fmla="*/ 2064313 h 6912725"/>
              <a:gd name="connsiteX37" fmla="*/ 4118353 w 6408310"/>
              <a:gd name="connsiteY37" fmla="*/ 2073901 h 6912725"/>
              <a:gd name="connsiteX38" fmla="*/ 4123293 w 6408310"/>
              <a:gd name="connsiteY38" fmla="*/ 2075261 h 6912725"/>
              <a:gd name="connsiteX39" fmla="*/ 4166582 w 6408310"/>
              <a:gd name="connsiteY39" fmla="*/ 2120685 h 6912725"/>
              <a:gd name="connsiteX40" fmla="*/ 4213721 w 6408310"/>
              <a:gd name="connsiteY40" fmla="*/ 2168493 h 6912725"/>
              <a:gd name="connsiteX41" fmla="*/ 4250795 w 6408310"/>
              <a:gd name="connsiteY41" fmla="*/ 2261746 h 6912725"/>
              <a:gd name="connsiteX42" fmla="*/ 4295408 w 6408310"/>
              <a:gd name="connsiteY42" fmla="*/ 2340515 h 6912725"/>
              <a:gd name="connsiteX43" fmla="*/ 4318976 w 6408310"/>
              <a:gd name="connsiteY43" fmla="*/ 2371504 h 6912725"/>
              <a:gd name="connsiteX44" fmla="*/ 4323314 w 6408310"/>
              <a:gd name="connsiteY44" fmla="*/ 2378166 h 6912725"/>
              <a:gd name="connsiteX45" fmla="*/ 4323235 w 6408310"/>
              <a:gd name="connsiteY45" fmla="*/ 2378475 h 6912725"/>
              <a:gd name="connsiteX46" fmla="*/ 4327479 w 6408310"/>
              <a:gd name="connsiteY46" fmla="*/ 2385858 h 6912725"/>
              <a:gd name="connsiteX47" fmla="*/ 4331226 w 6408310"/>
              <a:gd name="connsiteY47" fmla="*/ 2390318 h 6912725"/>
              <a:gd name="connsiteX48" fmla="*/ 4339643 w 6408310"/>
              <a:gd name="connsiteY48" fmla="*/ 2403246 h 6912725"/>
              <a:gd name="connsiteX49" fmla="*/ 4341435 w 6408310"/>
              <a:gd name="connsiteY49" fmla="*/ 2408870 h 6912725"/>
              <a:gd name="connsiteX50" fmla="*/ 4340548 w 6408310"/>
              <a:gd name="connsiteY50" fmla="*/ 2412798 h 6912725"/>
              <a:gd name="connsiteX51" fmla="*/ 4351634 w 6408310"/>
              <a:gd name="connsiteY51" fmla="*/ 2443869 h 6912725"/>
              <a:gd name="connsiteX52" fmla="*/ 4380688 w 6408310"/>
              <a:gd name="connsiteY52" fmla="*/ 2504819 h 6912725"/>
              <a:gd name="connsiteX53" fmla="*/ 4399892 w 6408310"/>
              <a:gd name="connsiteY53" fmla="*/ 2537002 h 6912725"/>
              <a:gd name="connsiteX54" fmla="*/ 4449690 w 6408310"/>
              <a:gd name="connsiteY54" fmla="*/ 2628144 h 6912725"/>
              <a:gd name="connsiteX55" fmla="*/ 4512427 w 6408310"/>
              <a:gd name="connsiteY55" fmla="*/ 2840755 h 6912725"/>
              <a:gd name="connsiteX56" fmla="*/ 4591091 w 6408310"/>
              <a:gd name="connsiteY56" fmla="*/ 3036586 h 6912725"/>
              <a:gd name="connsiteX57" fmla="*/ 4757297 w 6408310"/>
              <a:gd name="connsiteY57" fmla="*/ 3388741 h 6912725"/>
              <a:gd name="connsiteX58" fmla="*/ 4755264 w 6408310"/>
              <a:gd name="connsiteY58" fmla="*/ 3461211 h 6912725"/>
              <a:gd name="connsiteX59" fmla="*/ 4776842 w 6408310"/>
              <a:gd name="connsiteY59" fmla="*/ 3503606 h 6912725"/>
              <a:gd name="connsiteX60" fmla="*/ 4815953 w 6408310"/>
              <a:gd name="connsiteY60" fmla="*/ 3543897 h 6912725"/>
              <a:gd name="connsiteX61" fmla="*/ 4826382 w 6408310"/>
              <a:gd name="connsiteY61" fmla="*/ 3589602 h 6912725"/>
              <a:gd name="connsiteX62" fmla="*/ 4900664 w 6408310"/>
              <a:gd name="connsiteY62" fmla="*/ 3697326 h 6912725"/>
              <a:gd name="connsiteX63" fmla="*/ 4944717 w 6408310"/>
              <a:gd name="connsiteY63" fmla="*/ 3795461 h 6912725"/>
              <a:gd name="connsiteX64" fmla="*/ 4981260 w 6408310"/>
              <a:gd name="connsiteY64" fmla="*/ 3887734 h 6912725"/>
              <a:gd name="connsiteX65" fmla="*/ 5000423 w 6408310"/>
              <a:gd name="connsiteY65" fmla="*/ 3933089 h 6912725"/>
              <a:gd name="connsiteX66" fmla="*/ 5033013 w 6408310"/>
              <a:gd name="connsiteY66" fmla="*/ 3937041 h 6912725"/>
              <a:gd name="connsiteX67" fmla="*/ 5081597 w 6408310"/>
              <a:gd name="connsiteY67" fmla="*/ 4013154 h 6912725"/>
              <a:gd name="connsiteX68" fmla="*/ 5088052 w 6408310"/>
              <a:gd name="connsiteY68" fmla="*/ 4027525 h 6912725"/>
              <a:gd name="connsiteX69" fmla="*/ 5189054 w 6408310"/>
              <a:gd name="connsiteY69" fmla="*/ 4098668 h 6912725"/>
              <a:gd name="connsiteX70" fmla="*/ 5228545 w 6408310"/>
              <a:gd name="connsiteY70" fmla="*/ 4146658 h 6912725"/>
              <a:gd name="connsiteX71" fmla="*/ 5268336 w 6408310"/>
              <a:gd name="connsiteY71" fmla="*/ 4194504 h 6912725"/>
              <a:gd name="connsiteX72" fmla="*/ 5317950 w 6408310"/>
              <a:gd name="connsiteY72" fmla="*/ 4267325 h 6912725"/>
              <a:gd name="connsiteX73" fmla="*/ 5598270 w 6408310"/>
              <a:gd name="connsiteY73" fmla="*/ 4563876 h 6912725"/>
              <a:gd name="connsiteX74" fmla="*/ 5833068 w 6408310"/>
              <a:gd name="connsiteY74" fmla="*/ 5016605 h 6912725"/>
              <a:gd name="connsiteX75" fmla="*/ 6045916 w 6408310"/>
              <a:gd name="connsiteY75" fmla="*/ 5405287 h 6912725"/>
              <a:gd name="connsiteX76" fmla="*/ 6117737 w 6408310"/>
              <a:gd name="connsiteY76" fmla="*/ 5538137 h 6912725"/>
              <a:gd name="connsiteX77" fmla="*/ 6144230 w 6408310"/>
              <a:gd name="connsiteY77" fmla="*/ 5635151 h 6912725"/>
              <a:gd name="connsiteX78" fmla="*/ 6176742 w 6408310"/>
              <a:gd name="connsiteY78" fmla="*/ 5809044 h 6912725"/>
              <a:gd name="connsiteX79" fmla="*/ 6245199 w 6408310"/>
              <a:gd name="connsiteY79" fmla="*/ 6038018 h 6912725"/>
              <a:gd name="connsiteX80" fmla="*/ 6303931 w 6408310"/>
              <a:gd name="connsiteY80" fmla="*/ 6175618 h 6912725"/>
              <a:gd name="connsiteX81" fmla="*/ 6336313 w 6408310"/>
              <a:gd name="connsiteY81" fmla="*/ 6345837 h 6912725"/>
              <a:gd name="connsiteX82" fmla="*/ 6401195 w 6408310"/>
              <a:gd name="connsiteY82" fmla="*/ 6542084 h 6912725"/>
              <a:gd name="connsiteX83" fmla="*/ 6408310 w 6408310"/>
              <a:gd name="connsiteY83" fmla="*/ 6612865 h 6912725"/>
              <a:gd name="connsiteX84" fmla="*/ 1146484 w 6408310"/>
              <a:gd name="connsiteY84" fmla="*/ 6912725 h 6912725"/>
              <a:gd name="connsiteX85" fmla="*/ 1108438 w 6408310"/>
              <a:gd name="connsiteY85" fmla="*/ 6825083 h 6912725"/>
              <a:gd name="connsiteX86" fmla="*/ 997867 w 6408310"/>
              <a:gd name="connsiteY86" fmla="*/ 6378703 h 6912725"/>
              <a:gd name="connsiteX87" fmla="*/ 858750 w 6408310"/>
              <a:gd name="connsiteY87" fmla="*/ 5923784 h 6912725"/>
              <a:gd name="connsiteX88" fmla="*/ 860408 w 6408310"/>
              <a:gd name="connsiteY88" fmla="*/ 5860728 h 6912725"/>
              <a:gd name="connsiteX89" fmla="*/ 853644 w 6408310"/>
              <a:gd name="connsiteY89" fmla="*/ 5771381 h 6912725"/>
              <a:gd name="connsiteX90" fmla="*/ 852164 w 6408310"/>
              <a:gd name="connsiteY90" fmla="*/ 5615193 h 6912725"/>
              <a:gd name="connsiteX91" fmla="*/ 831986 w 6408310"/>
              <a:gd name="connsiteY91" fmla="*/ 5402745 h 6912725"/>
              <a:gd name="connsiteX92" fmla="*/ 759590 w 6408310"/>
              <a:gd name="connsiteY92" fmla="*/ 5239800 h 6912725"/>
              <a:gd name="connsiteX93" fmla="*/ 767251 w 6408310"/>
              <a:gd name="connsiteY93" fmla="*/ 5227414 h 6912725"/>
              <a:gd name="connsiteX94" fmla="*/ 745427 w 6408310"/>
              <a:gd name="connsiteY94" fmla="*/ 5118958 h 6912725"/>
              <a:gd name="connsiteX95" fmla="*/ 635950 w 6408310"/>
              <a:gd name="connsiteY95" fmla="*/ 4788294 h 6912725"/>
              <a:gd name="connsiteX96" fmla="*/ 558787 w 6408310"/>
              <a:gd name="connsiteY96" fmla="*/ 4518070 h 6912725"/>
              <a:gd name="connsiteX97" fmla="*/ 555530 w 6408310"/>
              <a:gd name="connsiteY97" fmla="*/ 4444433 h 6912725"/>
              <a:gd name="connsiteX98" fmla="*/ 549378 w 6408310"/>
              <a:gd name="connsiteY98" fmla="*/ 4320965 h 6912725"/>
              <a:gd name="connsiteX99" fmla="*/ 572361 w 6408310"/>
              <a:gd name="connsiteY99" fmla="*/ 4232369 h 6912725"/>
              <a:gd name="connsiteX100" fmla="*/ 556288 w 6408310"/>
              <a:gd name="connsiteY100" fmla="*/ 4127673 h 6912725"/>
              <a:gd name="connsiteX101" fmla="*/ 506660 w 6408310"/>
              <a:gd name="connsiteY101" fmla="*/ 3821119 h 6912725"/>
              <a:gd name="connsiteX102" fmla="*/ 494791 w 6408310"/>
              <a:gd name="connsiteY102" fmla="*/ 3723556 h 6912725"/>
              <a:gd name="connsiteX103" fmla="*/ 490230 w 6408310"/>
              <a:gd name="connsiteY103" fmla="*/ 3508893 h 6912725"/>
              <a:gd name="connsiteX104" fmla="*/ 484223 w 6408310"/>
              <a:gd name="connsiteY104" fmla="*/ 3233179 h 6912725"/>
              <a:gd name="connsiteX105" fmla="*/ 460329 w 6408310"/>
              <a:gd name="connsiteY105" fmla="*/ 3041244 h 6912725"/>
              <a:gd name="connsiteX106" fmla="*/ 407197 w 6408310"/>
              <a:gd name="connsiteY106" fmla="*/ 2812292 h 6912725"/>
              <a:gd name="connsiteX107" fmla="*/ 386122 w 6408310"/>
              <a:gd name="connsiteY107" fmla="*/ 2757841 h 6912725"/>
              <a:gd name="connsiteX108" fmla="*/ 363684 w 6408310"/>
              <a:gd name="connsiteY108" fmla="*/ 2714608 h 6912725"/>
              <a:gd name="connsiteX109" fmla="*/ 330746 w 6408310"/>
              <a:gd name="connsiteY109" fmla="*/ 2625146 h 6912725"/>
              <a:gd name="connsiteX110" fmla="*/ 299927 w 6408310"/>
              <a:gd name="connsiteY110" fmla="*/ 2566177 h 6912725"/>
              <a:gd name="connsiteX111" fmla="*/ 288272 w 6408310"/>
              <a:gd name="connsiteY111" fmla="*/ 2439923 h 6912725"/>
              <a:gd name="connsiteX112" fmla="*/ 233611 w 6408310"/>
              <a:gd name="connsiteY112" fmla="*/ 2326248 h 6912725"/>
              <a:gd name="connsiteX113" fmla="*/ 115057 w 6408310"/>
              <a:gd name="connsiteY113" fmla="*/ 2127916 h 69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08310" h="6912725">
                <a:moveTo>
                  <a:pt x="0" y="108934"/>
                </a:moveTo>
                <a:lnTo>
                  <a:pt x="1911522" y="0"/>
                </a:lnTo>
                <a:lnTo>
                  <a:pt x="1916026" y="4704"/>
                </a:lnTo>
                <a:cubicBezTo>
                  <a:pt x="1916562" y="7914"/>
                  <a:pt x="1915147" y="12061"/>
                  <a:pt x="1911112" y="17418"/>
                </a:cubicBezTo>
                <a:cubicBezTo>
                  <a:pt x="1943271" y="27853"/>
                  <a:pt x="1947645" y="36373"/>
                  <a:pt x="1972871" y="72530"/>
                </a:cubicBezTo>
                <a:cubicBezTo>
                  <a:pt x="1980767" y="117667"/>
                  <a:pt x="2061296" y="115435"/>
                  <a:pt x="2069180" y="173199"/>
                </a:cubicBezTo>
                <a:cubicBezTo>
                  <a:pt x="2075196" y="191586"/>
                  <a:pt x="2112853" y="231006"/>
                  <a:pt x="2131569" y="227805"/>
                </a:cubicBezTo>
                <a:cubicBezTo>
                  <a:pt x="2141808" y="233828"/>
                  <a:pt x="2146631" y="247405"/>
                  <a:pt x="2162747" y="239714"/>
                </a:cubicBezTo>
                <a:cubicBezTo>
                  <a:pt x="2183739" y="232191"/>
                  <a:pt x="2206491" y="310465"/>
                  <a:pt x="2220499" y="289903"/>
                </a:cubicBezTo>
                <a:cubicBezTo>
                  <a:pt x="2257038" y="315132"/>
                  <a:pt x="2344409" y="362107"/>
                  <a:pt x="2381978" y="391093"/>
                </a:cubicBezTo>
                <a:cubicBezTo>
                  <a:pt x="2419547" y="420079"/>
                  <a:pt x="2445794" y="442621"/>
                  <a:pt x="2445910" y="463815"/>
                </a:cubicBezTo>
                <a:cubicBezTo>
                  <a:pt x="2462109" y="546053"/>
                  <a:pt x="2496860" y="553382"/>
                  <a:pt x="2531236" y="600817"/>
                </a:cubicBezTo>
                <a:cubicBezTo>
                  <a:pt x="2573647" y="650501"/>
                  <a:pt x="2589314" y="613369"/>
                  <a:pt x="2617149" y="703748"/>
                </a:cubicBezTo>
                <a:cubicBezTo>
                  <a:pt x="2635983" y="695546"/>
                  <a:pt x="2643943" y="702017"/>
                  <a:pt x="2650333" y="720900"/>
                </a:cubicBezTo>
                <a:cubicBezTo>
                  <a:pt x="2671881" y="743975"/>
                  <a:pt x="2701744" y="706344"/>
                  <a:pt x="2705541" y="750090"/>
                </a:cubicBezTo>
                <a:cubicBezTo>
                  <a:pt x="2730861" y="760850"/>
                  <a:pt x="2742856" y="778498"/>
                  <a:pt x="2757210" y="789489"/>
                </a:cubicBezTo>
                <a:cubicBezTo>
                  <a:pt x="2776836" y="801882"/>
                  <a:pt x="2774652" y="796949"/>
                  <a:pt x="2791660" y="816041"/>
                </a:cubicBezTo>
                <a:cubicBezTo>
                  <a:pt x="2815343" y="835699"/>
                  <a:pt x="2784183" y="871086"/>
                  <a:pt x="2840975" y="842225"/>
                </a:cubicBezTo>
                <a:cubicBezTo>
                  <a:pt x="2854681" y="875427"/>
                  <a:pt x="2877032" y="859395"/>
                  <a:pt x="2917970" y="879392"/>
                </a:cubicBezTo>
                <a:cubicBezTo>
                  <a:pt x="2921487" y="903353"/>
                  <a:pt x="2937122" y="907916"/>
                  <a:pt x="2957236" y="906835"/>
                </a:cubicBezTo>
                <a:lnTo>
                  <a:pt x="3117215" y="1073714"/>
                </a:lnTo>
                <a:cubicBezTo>
                  <a:pt x="3153906" y="1089285"/>
                  <a:pt x="3232612" y="1124062"/>
                  <a:pt x="3250958" y="1130397"/>
                </a:cubicBezTo>
                <a:cubicBezTo>
                  <a:pt x="3409574" y="1172733"/>
                  <a:pt x="3456045" y="1237431"/>
                  <a:pt x="3496717" y="1260412"/>
                </a:cubicBezTo>
                <a:lnTo>
                  <a:pt x="3494992" y="1268283"/>
                </a:lnTo>
                <a:cubicBezTo>
                  <a:pt x="3495362" y="1274688"/>
                  <a:pt x="3498760" y="1281160"/>
                  <a:pt x="3508993" y="1287737"/>
                </a:cubicBezTo>
                <a:lnTo>
                  <a:pt x="3512115" y="1288544"/>
                </a:lnTo>
                <a:lnTo>
                  <a:pt x="3548697" y="1363739"/>
                </a:lnTo>
                <a:cubicBezTo>
                  <a:pt x="3572773" y="1395571"/>
                  <a:pt x="3623148" y="1421050"/>
                  <a:pt x="3656567" y="1479533"/>
                </a:cubicBezTo>
                <a:lnTo>
                  <a:pt x="3661987" y="1491779"/>
                </a:lnTo>
                <a:lnTo>
                  <a:pt x="3667389" y="1495409"/>
                </a:lnTo>
                <a:lnTo>
                  <a:pt x="3800461" y="1696689"/>
                </a:lnTo>
                <a:cubicBezTo>
                  <a:pt x="3835546" y="1747791"/>
                  <a:pt x="3913146" y="1811386"/>
                  <a:pt x="3933737" y="1853325"/>
                </a:cubicBezTo>
                <a:lnTo>
                  <a:pt x="3946446" y="1903446"/>
                </a:lnTo>
                <a:lnTo>
                  <a:pt x="3960581" y="1913244"/>
                </a:lnTo>
                <a:cubicBezTo>
                  <a:pt x="3979608" y="1926434"/>
                  <a:pt x="3998210" y="1940240"/>
                  <a:pt x="4015111" y="1956512"/>
                </a:cubicBezTo>
                <a:cubicBezTo>
                  <a:pt x="4083226" y="1956238"/>
                  <a:pt x="4031943" y="1969929"/>
                  <a:pt x="4070740" y="1999693"/>
                </a:cubicBezTo>
                <a:cubicBezTo>
                  <a:pt x="4027554" y="2022282"/>
                  <a:pt x="4128681" y="2025600"/>
                  <a:pt x="4091495" y="2064313"/>
                </a:cubicBezTo>
                <a:cubicBezTo>
                  <a:pt x="4099733" y="2068504"/>
                  <a:pt x="4108887" y="2071343"/>
                  <a:pt x="4118353" y="2073901"/>
                </a:cubicBezTo>
                <a:lnTo>
                  <a:pt x="4123293" y="2075261"/>
                </a:lnTo>
                <a:lnTo>
                  <a:pt x="4166582" y="2120685"/>
                </a:lnTo>
                <a:lnTo>
                  <a:pt x="4213721" y="2168493"/>
                </a:lnTo>
                <a:lnTo>
                  <a:pt x="4250795" y="2261746"/>
                </a:lnTo>
                <a:lnTo>
                  <a:pt x="4295408" y="2340515"/>
                </a:lnTo>
                <a:cubicBezTo>
                  <a:pt x="4303294" y="2350172"/>
                  <a:pt x="4311232" y="2360551"/>
                  <a:pt x="4318976" y="2371504"/>
                </a:cubicBezTo>
                <a:lnTo>
                  <a:pt x="4323314" y="2378166"/>
                </a:lnTo>
                <a:cubicBezTo>
                  <a:pt x="4323288" y="2378269"/>
                  <a:pt x="4323261" y="2378372"/>
                  <a:pt x="4323235" y="2378475"/>
                </a:cubicBezTo>
                <a:cubicBezTo>
                  <a:pt x="4323820" y="2380303"/>
                  <a:pt x="4325112" y="2382633"/>
                  <a:pt x="4327479" y="2385858"/>
                </a:cubicBezTo>
                <a:lnTo>
                  <a:pt x="4331226" y="2390318"/>
                </a:lnTo>
                <a:lnTo>
                  <a:pt x="4339643" y="2403246"/>
                </a:lnTo>
                <a:lnTo>
                  <a:pt x="4341435" y="2408870"/>
                </a:lnTo>
                <a:lnTo>
                  <a:pt x="4340548" y="2412798"/>
                </a:lnTo>
                <a:lnTo>
                  <a:pt x="4351634" y="2443869"/>
                </a:lnTo>
                <a:cubicBezTo>
                  <a:pt x="4370557" y="2458176"/>
                  <a:pt x="4365119" y="2472379"/>
                  <a:pt x="4380688" y="2504819"/>
                </a:cubicBezTo>
                <a:cubicBezTo>
                  <a:pt x="4393528" y="2510493"/>
                  <a:pt x="4397884" y="2522485"/>
                  <a:pt x="4399892" y="2537002"/>
                </a:cubicBezTo>
                <a:cubicBezTo>
                  <a:pt x="4420218" y="2562143"/>
                  <a:pt x="4430910" y="2594831"/>
                  <a:pt x="4449690" y="2628144"/>
                </a:cubicBezTo>
                <a:cubicBezTo>
                  <a:pt x="4468446" y="2678770"/>
                  <a:pt x="4488860" y="2772681"/>
                  <a:pt x="4512427" y="2840755"/>
                </a:cubicBezTo>
                <a:lnTo>
                  <a:pt x="4591091" y="3036586"/>
                </a:lnTo>
                <a:cubicBezTo>
                  <a:pt x="4639934" y="3158078"/>
                  <a:pt x="4730818" y="3310586"/>
                  <a:pt x="4757297" y="3388741"/>
                </a:cubicBezTo>
                <a:cubicBezTo>
                  <a:pt x="4756620" y="3412898"/>
                  <a:pt x="4755942" y="3437054"/>
                  <a:pt x="4755264" y="3461211"/>
                </a:cubicBezTo>
                <a:cubicBezTo>
                  <a:pt x="4763881" y="3469559"/>
                  <a:pt x="4774382" y="3498341"/>
                  <a:pt x="4776842" y="3503606"/>
                </a:cubicBezTo>
                <a:cubicBezTo>
                  <a:pt x="4776789" y="3503947"/>
                  <a:pt x="4816006" y="3543555"/>
                  <a:pt x="4815953" y="3543897"/>
                </a:cubicBezTo>
                <a:lnTo>
                  <a:pt x="4826382" y="3589602"/>
                </a:lnTo>
                <a:cubicBezTo>
                  <a:pt x="4854724" y="3618181"/>
                  <a:pt x="4872282" y="3672884"/>
                  <a:pt x="4900664" y="3697326"/>
                </a:cubicBezTo>
                <a:cubicBezTo>
                  <a:pt x="4872593" y="3751610"/>
                  <a:pt x="4889332" y="3712092"/>
                  <a:pt x="4944717" y="3795461"/>
                </a:cubicBezTo>
                <a:cubicBezTo>
                  <a:pt x="4981269" y="3830092"/>
                  <a:pt x="4951776" y="3836266"/>
                  <a:pt x="4981260" y="3887734"/>
                </a:cubicBezTo>
                <a:cubicBezTo>
                  <a:pt x="4992187" y="3900180"/>
                  <a:pt x="5000945" y="3922491"/>
                  <a:pt x="5000423" y="3933089"/>
                </a:cubicBezTo>
                <a:lnTo>
                  <a:pt x="5033013" y="3937041"/>
                </a:lnTo>
                <a:lnTo>
                  <a:pt x="5081597" y="4013154"/>
                </a:lnTo>
                <a:lnTo>
                  <a:pt x="5088052" y="4027525"/>
                </a:lnTo>
                <a:lnTo>
                  <a:pt x="5189054" y="4098668"/>
                </a:lnTo>
                <a:lnTo>
                  <a:pt x="5228545" y="4146658"/>
                </a:lnTo>
                <a:lnTo>
                  <a:pt x="5268336" y="4194504"/>
                </a:lnTo>
                <a:cubicBezTo>
                  <a:pt x="5282676" y="4201217"/>
                  <a:pt x="5302948" y="4267012"/>
                  <a:pt x="5317950" y="4267325"/>
                </a:cubicBezTo>
                <a:cubicBezTo>
                  <a:pt x="5371561" y="4431932"/>
                  <a:pt x="5512417" y="4438996"/>
                  <a:pt x="5598270" y="4563876"/>
                </a:cubicBezTo>
                <a:cubicBezTo>
                  <a:pt x="5684123" y="4688756"/>
                  <a:pt x="5658748" y="4766617"/>
                  <a:pt x="5833068" y="5016605"/>
                </a:cubicBezTo>
                <a:cubicBezTo>
                  <a:pt x="5917959" y="5167124"/>
                  <a:pt x="6007541" y="5258633"/>
                  <a:pt x="6045916" y="5405287"/>
                </a:cubicBezTo>
                <a:cubicBezTo>
                  <a:pt x="6053001" y="5431110"/>
                  <a:pt x="6137180" y="5517469"/>
                  <a:pt x="6117737" y="5538137"/>
                </a:cubicBezTo>
                <a:cubicBezTo>
                  <a:pt x="6096856" y="5567956"/>
                  <a:pt x="6185855" y="5633330"/>
                  <a:pt x="6144230" y="5635151"/>
                </a:cubicBezTo>
                <a:cubicBezTo>
                  <a:pt x="6206267" y="5682015"/>
                  <a:pt x="6167034" y="5753331"/>
                  <a:pt x="6176742" y="5809044"/>
                </a:cubicBezTo>
                <a:cubicBezTo>
                  <a:pt x="6181644" y="5871497"/>
                  <a:pt x="6197878" y="5926431"/>
                  <a:pt x="6245199" y="6038018"/>
                </a:cubicBezTo>
                <a:cubicBezTo>
                  <a:pt x="6276717" y="6104340"/>
                  <a:pt x="6288745" y="6124315"/>
                  <a:pt x="6303931" y="6175618"/>
                </a:cubicBezTo>
                <a:cubicBezTo>
                  <a:pt x="6319117" y="6226921"/>
                  <a:pt x="6298592" y="6320971"/>
                  <a:pt x="6336313" y="6345837"/>
                </a:cubicBezTo>
                <a:cubicBezTo>
                  <a:pt x="6368454" y="6400251"/>
                  <a:pt x="6388884" y="6464262"/>
                  <a:pt x="6401195" y="6542084"/>
                </a:cubicBezTo>
                <a:lnTo>
                  <a:pt x="6408310" y="6612865"/>
                </a:lnTo>
                <a:lnTo>
                  <a:pt x="1146484" y="6912725"/>
                </a:lnTo>
                <a:lnTo>
                  <a:pt x="1108438" y="6825083"/>
                </a:lnTo>
                <a:cubicBezTo>
                  <a:pt x="1057133" y="6684904"/>
                  <a:pt x="1090669" y="6637010"/>
                  <a:pt x="997867" y="6378703"/>
                </a:cubicBezTo>
                <a:cubicBezTo>
                  <a:pt x="956253" y="6228487"/>
                  <a:pt x="874761" y="6010797"/>
                  <a:pt x="858750" y="5923784"/>
                </a:cubicBezTo>
                <a:cubicBezTo>
                  <a:pt x="856924" y="5899993"/>
                  <a:pt x="844018" y="5873122"/>
                  <a:pt x="860408" y="5860728"/>
                </a:cubicBezTo>
                <a:cubicBezTo>
                  <a:pt x="878957" y="5840950"/>
                  <a:pt x="823834" y="5761906"/>
                  <a:pt x="853644" y="5771381"/>
                </a:cubicBezTo>
                <a:cubicBezTo>
                  <a:pt x="815383" y="5715186"/>
                  <a:pt x="852133" y="5665047"/>
                  <a:pt x="852164" y="5615193"/>
                </a:cubicBezTo>
                <a:cubicBezTo>
                  <a:pt x="817076" y="5571334"/>
                  <a:pt x="851740" y="5509975"/>
                  <a:pt x="831986" y="5402745"/>
                </a:cubicBezTo>
                <a:cubicBezTo>
                  <a:pt x="792037" y="5354630"/>
                  <a:pt x="819063" y="5330513"/>
                  <a:pt x="759590" y="5239800"/>
                </a:cubicBezTo>
                <a:cubicBezTo>
                  <a:pt x="762665" y="5236543"/>
                  <a:pt x="765245" y="5232371"/>
                  <a:pt x="767251" y="5227414"/>
                </a:cubicBezTo>
                <a:cubicBezTo>
                  <a:pt x="778914" y="5198604"/>
                  <a:pt x="769142" y="5150045"/>
                  <a:pt x="745427" y="5118958"/>
                </a:cubicBezTo>
                <a:cubicBezTo>
                  <a:pt x="660991" y="4975263"/>
                  <a:pt x="672599" y="4907855"/>
                  <a:pt x="635950" y="4788294"/>
                </a:cubicBezTo>
                <a:cubicBezTo>
                  <a:pt x="600650" y="4653678"/>
                  <a:pt x="646752" y="4690694"/>
                  <a:pt x="558787" y="4518070"/>
                </a:cubicBezTo>
                <a:cubicBezTo>
                  <a:pt x="577057" y="4502442"/>
                  <a:pt x="573633" y="4481342"/>
                  <a:pt x="555530" y="4444433"/>
                </a:cubicBezTo>
                <a:cubicBezTo>
                  <a:pt x="540027" y="4379200"/>
                  <a:pt x="596616" y="4390343"/>
                  <a:pt x="549378" y="4320965"/>
                </a:cubicBezTo>
                <a:cubicBezTo>
                  <a:pt x="581692" y="4336040"/>
                  <a:pt x="535024" y="4198883"/>
                  <a:pt x="572361" y="4232369"/>
                </a:cubicBezTo>
                <a:cubicBezTo>
                  <a:pt x="590648" y="4193014"/>
                  <a:pt x="541489" y="4167113"/>
                  <a:pt x="556288" y="4127673"/>
                </a:cubicBezTo>
                <a:lnTo>
                  <a:pt x="506660" y="3821119"/>
                </a:lnTo>
                <a:cubicBezTo>
                  <a:pt x="481478" y="3781010"/>
                  <a:pt x="483894" y="3751446"/>
                  <a:pt x="494791" y="3723556"/>
                </a:cubicBezTo>
                <a:cubicBezTo>
                  <a:pt x="472516" y="3634460"/>
                  <a:pt x="499836" y="3607209"/>
                  <a:pt x="490230" y="3508893"/>
                </a:cubicBezTo>
                <a:cubicBezTo>
                  <a:pt x="525541" y="3397546"/>
                  <a:pt x="482951" y="3307116"/>
                  <a:pt x="484223" y="3233179"/>
                </a:cubicBezTo>
                <a:cubicBezTo>
                  <a:pt x="465844" y="3133672"/>
                  <a:pt x="460855" y="3219289"/>
                  <a:pt x="460329" y="3041244"/>
                </a:cubicBezTo>
                <a:lnTo>
                  <a:pt x="407197" y="2812292"/>
                </a:lnTo>
                <a:cubicBezTo>
                  <a:pt x="391019" y="2768219"/>
                  <a:pt x="344571" y="2745090"/>
                  <a:pt x="386122" y="2757841"/>
                </a:cubicBezTo>
                <a:cubicBezTo>
                  <a:pt x="381879" y="2743275"/>
                  <a:pt x="360306" y="2721346"/>
                  <a:pt x="363684" y="2714608"/>
                </a:cubicBezTo>
                <a:lnTo>
                  <a:pt x="330746" y="2625146"/>
                </a:lnTo>
                <a:lnTo>
                  <a:pt x="299927" y="2566177"/>
                </a:lnTo>
                <a:cubicBezTo>
                  <a:pt x="300505" y="2524092"/>
                  <a:pt x="287694" y="2482008"/>
                  <a:pt x="288272" y="2439923"/>
                </a:cubicBezTo>
                <a:cubicBezTo>
                  <a:pt x="243273" y="2349673"/>
                  <a:pt x="278610" y="2382839"/>
                  <a:pt x="233611" y="2326248"/>
                </a:cubicBezTo>
                <a:lnTo>
                  <a:pt x="115057" y="21279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86CFB9-11F4-3011-6E90-766DEBA2DD79}"/>
              </a:ext>
            </a:extLst>
          </p:cNvPr>
          <p:cNvSpPr>
            <a:spLocks noGrp="1"/>
          </p:cNvSpPr>
          <p:nvPr>
            <p:ph type="title"/>
          </p:nvPr>
        </p:nvSpPr>
        <p:spPr>
          <a:xfrm>
            <a:off x="1943595" y="464679"/>
            <a:ext cx="8238791" cy="1005227"/>
          </a:xfrm>
        </p:spPr>
        <p:txBody>
          <a:bodyPr anchor="b">
            <a:normAutofit fontScale="90000"/>
          </a:bodyPr>
          <a:lstStyle/>
          <a:p>
            <a:pPr algn="ctr"/>
            <a:r>
              <a:rPr lang="en-IN" spc="180" dirty="0">
                <a:solidFill>
                  <a:schemeClr val="tx1">
                    <a:lumMod val="85000"/>
                    <a:lumOff val="15000"/>
                  </a:schemeClr>
                </a:solidFill>
                <a:latin typeface="ADLaM Display" panose="02010000000000000000" pitchFamily="2" charset="0"/>
                <a:ea typeface="ADLaM Display" panose="02010000000000000000" pitchFamily="2" charset="0"/>
                <a:cs typeface="ADLaM Display" panose="02010000000000000000" pitchFamily="2" charset="0"/>
              </a:rPr>
              <a:t>Steps of Feature</a:t>
            </a:r>
            <a:r>
              <a:rPr lang="en-IN" spc="-195" dirty="0">
                <a:solidFill>
                  <a:schemeClr val="tx1">
                    <a:lumMod val="85000"/>
                    <a:lumOff val="15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IN" spc="170" dirty="0">
                <a:solidFill>
                  <a:schemeClr val="tx1">
                    <a:lumMod val="85000"/>
                    <a:lumOff val="15000"/>
                  </a:schemeClr>
                </a:solidFill>
                <a:latin typeface="ADLaM Display" panose="02010000000000000000" pitchFamily="2" charset="0"/>
                <a:ea typeface="ADLaM Display" panose="02010000000000000000" pitchFamily="2" charset="0"/>
                <a:cs typeface="ADLaM Display" panose="02010000000000000000" pitchFamily="2" charset="0"/>
              </a:rPr>
              <a:t>Engineering</a:t>
            </a:r>
            <a:endParaRPr lang="en-IN" dirty="0">
              <a:solidFill>
                <a:schemeClr val="tx1">
                  <a:lumMod val="85000"/>
                  <a:lumOff val="1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4" name="Content Placeholder 3">
            <a:extLst>
              <a:ext uri="{FF2B5EF4-FFF2-40B4-BE49-F238E27FC236}">
                <a16:creationId xmlns:a16="http://schemas.microsoft.com/office/drawing/2014/main" id="{C2391DD1-0DD7-D226-7AE0-9E7FC706B82C}"/>
              </a:ext>
            </a:extLst>
          </p:cNvPr>
          <p:cNvGraphicFramePr>
            <a:graphicFrameLocks noGrp="1"/>
          </p:cNvGraphicFramePr>
          <p:nvPr>
            <p:ph idx="1"/>
            <p:extLst>
              <p:ext uri="{D42A27DB-BD31-4B8C-83A1-F6EECF244321}">
                <p14:modId xmlns:p14="http://schemas.microsoft.com/office/powerpoint/2010/main" val="2115332009"/>
              </p:ext>
            </p:extLst>
          </p:nvPr>
        </p:nvGraphicFramePr>
        <p:xfrm>
          <a:off x="796721" y="1469906"/>
          <a:ext cx="10269069" cy="5132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15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683A111-1D40-1F23-A77D-FF9CE34C4027}"/>
              </a:ext>
            </a:extLst>
          </p:cNvPr>
          <p:cNvPicPr>
            <a:picLocks noChangeAspect="1"/>
          </p:cNvPicPr>
          <p:nvPr/>
        </p:nvPicPr>
        <p:blipFill>
          <a:blip r:embed="rId2">
            <a:duotone>
              <a:schemeClr val="bg2">
                <a:shade val="45000"/>
                <a:satMod val="135000"/>
              </a:schemeClr>
              <a:prstClr val="white"/>
            </a:duotone>
          </a:blip>
          <a:srcRect t="12686" b="2727"/>
          <a:stretch>
            <a:fillRect/>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006B3-B496-9DBE-2F60-5FC58C32B7B3}"/>
              </a:ext>
            </a:extLst>
          </p:cNvPr>
          <p:cNvSpPr>
            <a:spLocks noGrp="1"/>
          </p:cNvSpPr>
          <p:nvPr>
            <p:ph type="title"/>
          </p:nvPr>
        </p:nvSpPr>
        <p:spPr>
          <a:xfrm>
            <a:off x="838200" y="365125"/>
            <a:ext cx="10515600" cy="1325563"/>
          </a:xfrm>
        </p:spPr>
        <p:txBody>
          <a:bodyPr>
            <a:normAutofit/>
          </a:bodyPr>
          <a:lstStyle/>
          <a:p>
            <a:pPr algn="ctr"/>
            <a:r>
              <a:rPr lang="en-IN" spc="180" dirty="0">
                <a:latin typeface="ADLaM Display" panose="02010000000000000000" pitchFamily="2" charset="0"/>
                <a:ea typeface="ADLaM Display" panose="02010000000000000000" pitchFamily="2" charset="0"/>
                <a:cs typeface="ADLaM Display" panose="02010000000000000000" pitchFamily="2" charset="0"/>
              </a:rPr>
              <a:t>Feature</a:t>
            </a:r>
            <a:r>
              <a:rPr lang="en-IN" spc="-195" dirty="0">
                <a:latin typeface="ADLaM Display" panose="02010000000000000000" pitchFamily="2" charset="0"/>
                <a:ea typeface="ADLaM Display" panose="02010000000000000000" pitchFamily="2" charset="0"/>
                <a:cs typeface="ADLaM Display" panose="02010000000000000000" pitchFamily="2" charset="0"/>
              </a:rPr>
              <a:t> </a:t>
            </a:r>
            <a:r>
              <a:rPr lang="en-IN" spc="170" dirty="0">
                <a:latin typeface="ADLaM Display" panose="02010000000000000000" pitchFamily="2" charset="0"/>
                <a:ea typeface="ADLaM Display" panose="02010000000000000000" pitchFamily="2" charset="0"/>
                <a:cs typeface="ADLaM Display" panose="02010000000000000000" pitchFamily="2" charset="0"/>
              </a:rPr>
              <a:t>Engineering</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17" name="Content Placeholder 2">
            <a:extLst>
              <a:ext uri="{FF2B5EF4-FFF2-40B4-BE49-F238E27FC236}">
                <a16:creationId xmlns:a16="http://schemas.microsoft.com/office/drawing/2014/main" id="{88D9C355-A56A-C846-A3FD-36C9CD01F577}"/>
              </a:ext>
            </a:extLst>
          </p:cNvPr>
          <p:cNvGraphicFramePr>
            <a:graphicFrameLocks noGrp="1"/>
          </p:cNvGraphicFramePr>
          <p:nvPr>
            <p:ph idx="1"/>
            <p:extLst>
              <p:ext uri="{D42A27DB-BD31-4B8C-83A1-F6EECF244321}">
                <p14:modId xmlns:p14="http://schemas.microsoft.com/office/powerpoint/2010/main" val="2349171470"/>
              </p:ext>
            </p:extLst>
          </p:nvPr>
        </p:nvGraphicFramePr>
        <p:xfrm>
          <a:off x="838199" y="1518834"/>
          <a:ext cx="10801027" cy="4974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25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2066</Words>
  <Application>Microsoft Office PowerPoint</Application>
  <PresentationFormat>Widescreen</PresentationFormat>
  <Paragraphs>251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ADLaM Display</vt:lpstr>
      <vt:lpstr>Amasis MT Pro Black</vt:lpstr>
      <vt:lpstr>Aptos</vt:lpstr>
      <vt:lpstr>Aptos Display</vt:lpstr>
      <vt:lpstr>Arial</vt:lpstr>
      <vt:lpstr>Arial MT</vt:lpstr>
      <vt:lpstr>Calibri</vt:lpstr>
      <vt:lpstr>Times New Roman</vt:lpstr>
      <vt:lpstr>Office Theme</vt:lpstr>
      <vt:lpstr>Capstone Project Ecommerce - Eleckart</vt:lpstr>
      <vt:lpstr>Problem Statement</vt:lpstr>
      <vt:lpstr>Objective</vt:lpstr>
      <vt:lpstr>Business Objective</vt:lpstr>
      <vt:lpstr>Summary of Business Understanding</vt:lpstr>
      <vt:lpstr>Data Cleaning Steps</vt:lpstr>
      <vt:lpstr>KPIs and Expected Results</vt:lpstr>
      <vt:lpstr>Steps of Feature Engineering</vt:lpstr>
      <vt:lpstr>Feature Engineering</vt:lpstr>
      <vt:lpstr>Steps and Visualization</vt:lpstr>
      <vt:lpstr>Data Understanding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Evaluation – Camera Accessories</vt:lpstr>
      <vt:lpstr>Model Evaluation – Gaming Accessories</vt:lpstr>
      <vt:lpstr>Model Evaluation – Home Audio</vt:lpstr>
      <vt:lpstr>Recommendations &amp;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Rayan Sulieman</dc:creator>
  <cp:lastModifiedBy>Rayan Sulieman</cp:lastModifiedBy>
  <cp:revision>6</cp:revision>
  <dcterms:created xsi:type="dcterms:W3CDTF">2025-08-12T12:28:09Z</dcterms:created>
  <dcterms:modified xsi:type="dcterms:W3CDTF">2025-08-14T13:05:05Z</dcterms:modified>
</cp:coreProperties>
</file>