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Open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a7771621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g62a77716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4" name="Google Shape;234;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a7771621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g62a77716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a7771621_0_8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g62a77716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ab51fd84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g62ab51fd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2ab51fd84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7" name="Google Shape;267;g62ab51fd8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a7771621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g62a777162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515110cb_1_2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g57515110c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a7771621_0_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g62a777162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2a7771621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g62a7771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2a7771621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g62a777162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a7771621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2" name="Google Shape;192;g62a77716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01" name="Google Shape;20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bestcompany.com/health-insurance/blog/review-aetna-vs-cigna-vs-kaiser-permanente" TargetMode="External"/><Relationship Id="rId2" Type="http://schemas.openxmlformats.org/officeDocument/2006/relationships/hyperlink" Target="https://about.kaiserpermanente.org/who-we-are/fast-facts" TargetMode="External"/><Relationship Id="rId1" Type="http://schemas.openxmlformats.org/officeDocument/2006/relationships/slideLayout" Target="../slideLayouts/slideLayout19.xml"/><Relationship Id="rId5" Type="http://schemas.openxmlformats.org/officeDocument/2006/relationships/hyperlink" Target="https://my.kp.org/apria/wp-content/uploads/sites/47/2013/11/82650_2012_HCR_PrevntiveServices_Flyr_Ntl_v4a_ap_ATC_HR_ADA.pdf" TargetMode="External"/><Relationship Id="rId4" Type="http://schemas.openxmlformats.org/officeDocument/2006/relationships/hyperlink" Target="https://healthy.kaiserpermanente.org/static/health/annual_reports/kp_annualreport_2018/?kp_shortcut_referrer=kp.org/annualrepor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US" dirty="0"/>
              <a:t>Healthy Habits App</a:t>
            </a:r>
            <a:endParaRPr sz="500" dirty="0"/>
          </a:p>
        </p:txBody>
      </p:sp>
      <p:sp>
        <p:nvSpPr>
          <p:cNvPr id="137" name="Google Shape;137;p3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US" dirty="0"/>
              <a:t>Help KP patients to improve on healthy habits</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a:t>
            </a:r>
            <a:r>
              <a:rPr lang="en-US" b="1" dirty="0"/>
              <a:t>Sargam Shah</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8" name="Google Shape;138;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1666CC6-2CDA-4972-A752-1568D99F5799}"/>
              </a:ext>
            </a:extLst>
          </p:cNvPr>
          <p:cNvPicPr>
            <a:picLocks noChangeAspect="1"/>
          </p:cNvPicPr>
          <p:nvPr/>
        </p:nvPicPr>
        <p:blipFill>
          <a:blip r:embed="rId3"/>
          <a:stretch>
            <a:fillRect/>
          </a:stretch>
        </p:blipFill>
        <p:spPr>
          <a:xfrm>
            <a:off x="7258050" y="2143125"/>
            <a:ext cx="1885950" cy="28289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09" name="Google Shape;209;p40"/>
          <p:cNvSpPr txBox="1">
            <a:spLocks noGrp="1"/>
          </p:cNvSpPr>
          <p:nvPr>
            <p:ph type="body" idx="1"/>
          </p:nvPr>
        </p:nvSpPr>
        <p:spPr>
          <a:xfrm>
            <a:off x="457200" y="912875"/>
            <a:ext cx="8229600" cy="309600"/>
          </a:xfrm>
          <a:prstGeom prst="rect">
            <a:avLst/>
          </a:prstGeom>
          <a:noFill/>
          <a:ln>
            <a:noFill/>
          </a:ln>
        </p:spPr>
        <p:txBody>
          <a:bodyPr spcFirstLastPara="1" wrap="square" lIns="0" tIns="0" rIns="0" bIns="0" anchor="t" anchorCtr="0">
            <a:noAutofit/>
          </a:bodyPr>
          <a:lstStyle/>
          <a:p>
            <a:pPr marL="0" lvl="0" indent="0"/>
            <a:r>
              <a:rPr lang="en-US" sz="1400" dirty="0"/>
              <a:t>WebMD is an American corporation known primarily as an online publisher of news and information pertaining to human health and well-being. The site includes information pertaining to drugs. It is one of the top healthcare websites by unique visitors. </a:t>
            </a:r>
            <a:endParaRPr sz="300" dirty="0"/>
          </a:p>
        </p:txBody>
      </p:sp>
      <p:sp>
        <p:nvSpPr>
          <p:cNvPr id="210" name="Google Shape;210;p40"/>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WebMD</a:t>
            </a:r>
            <a:endParaRPr sz="500" dirty="0"/>
          </a:p>
        </p:txBody>
      </p:sp>
      <p:sp>
        <p:nvSpPr>
          <p:cNvPr id="211" name="Google Shape;211;p4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10</a:t>
            </a:fld>
            <a:endParaRPr>
              <a:solidFill>
                <a:srgbClr val="929292"/>
              </a:solidFill>
            </a:endParaRPr>
          </a:p>
        </p:txBody>
      </p:sp>
      <p:sp>
        <p:nvSpPr>
          <p:cNvPr id="212" name="Google Shape;212;p40"/>
          <p:cNvSpPr txBox="1">
            <a:spLocks noGrp="1"/>
          </p:cNvSpPr>
          <p:nvPr>
            <p:ph type="body" idx="3"/>
          </p:nvPr>
        </p:nvSpPr>
        <p:spPr>
          <a:xfrm>
            <a:off x="457200" y="1733425"/>
            <a:ext cx="6870150" cy="2857500"/>
          </a:xfrm>
          <a:prstGeom prst="rect">
            <a:avLst/>
          </a:prstGeom>
          <a:noFill/>
          <a:ln>
            <a:noFill/>
          </a:ln>
        </p:spPr>
        <p:txBody>
          <a:bodyPr spcFirstLastPara="1" wrap="square" lIns="0" tIns="0" rIns="0" bIns="0" anchor="ctr" anchorCtr="0">
            <a:noAutofit/>
          </a:bodyPr>
          <a:lstStyle/>
          <a:p>
            <a:pPr marL="285750" indent="-285750"/>
            <a:r>
              <a:rPr lang="en-US" sz="1400" dirty="0"/>
              <a:t>Conditions – Find medically-reviewed information about conditions relevant to you and learn more about causes, treatments, and related symptoms.</a:t>
            </a:r>
          </a:p>
          <a:p>
            <a:pPr marL="285750" indent="-285750"/>
            <a:r>
              <a:rPr lang="en-US" sz="1400" dirty="0"/>
              <a:t>Medication Reminders – Never miss a dose. You’ll receive reminders when it’s time to take your medications. View daily prescription schedules and instructions, plus pill images with dosage and timing information for each drug.</a:t>
            </a:r>
          </a:p>
          <a:p>
            <a:pPr marL="285750" indent="-285750"/>
            <a:r>
              <a:rPr lang="en-US" sz="1400" dirty="0"/>
              <a:t>Customization and Saving Functionality – Save your conditions, drugs, doctors, hospitals, pharmacies, and healthy living articles for secure, easy access and reference.</a:t>
            </a:r>
          </a:p>
          <a:p>
            <a:pPr marL="285750" indent="-285750"/>
            <a:r>
              <a:rPr lang="en-US" sz="1400" dirty="0"/>
              <a:t>Symptom Checker – Choose your symptoms, learn about potential conditions or issues, and lookup treatment and care options.</a:t>
            </a:r>
            <a:endParaRPr lang="en-US" sz="1050" dirty="0"/>
          </a:p>
          <a:p>
            <a:pPr marL="285750" indent="-285750"/>
            <a:r>
              <a:rPr lang="en-US" sz="1400" dirty="0"/>
              <a:t>App Review 4.5, Installs 10,000,000+</a:t>
            </a:r>
          </a:p>
          <a:p>
            <a:pPr marL="114300" marR="0" lvl="0" indent="-114300" algn="l" rtl="0">
              <a:lnSpc>
                <a:spcPct val="100000"/>
              </a:lnSpc>
              <a:spcBef>
                <a:spcPts val="700"/>
              </a:spcBef>
              <a:spcAft>
                <a:spcPts val="0"/>
              </a:spcAft>
              <a:buClr>
                <a:srgbClr val="2D3D4A"/>
              </a:buClr>
              <a:buSzPts val="1400"/>
              <a:buFont typeface="Open Sans"/>
              <a:buChar char="•"/>
            </a:pPr>
            <a:endParaRPr lang="en-US" sz="1400" dirty="0"/>
          </a:p>
        </p:txBody>
      </p:sp>
      <p:sp>
        <p:nvSpPr>
          <p:cNvPr id="213" name="Google Shape;213;p4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CAF75C4-A46D-4FBF-917B-4CB37FFCA49C}"/>
              </a:ext>
            </a:extLst>
          </p:cNvPr>
          <p:cNvPicPr>
            <a:picLocks noChangeAspect="1"/>
          </p:cNvPicPr>
          <p:nvPr/>
        </p:nvPicPr>
        <p:blipFill>
          <a:blip r:embed="rId3"/>
          <a:stretch>
            <a:fillRect/>
          </a:stretch>
        </p:blipFill>
        <p:spPr>
          <a:xfrm>
            <a:off x="6692033" y="203213"/>
            <a:ext cx="2182768" cy="1222350"/>
          </a:xfrm>
          <a:prstGeom prst="rect">
            <a:avLst/>
          </a:prstGeom>
          <a:solidFill>
            <a:schemeClr val="accent2">
              <a:alpha val="10000"/>
            </a:scheme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8" name="Google Shape;218;p41"/>
          <p:cNvSpPr txBox="1">
            <a:spLocks noGrp="1"/>
          </p:cNvSpPr>
          <p:nvPr>
            <p:ph type="body" idx="1"/>
          </p:nvPr>
        </p:nvSpPr>
        <p:spPr>
          <a:xfrm>
            <a:off x="457200" y="912875"/>
            <a:ext cx="7750969" cy="309600"/>
          </a:xfrm>
          <a:prstGeom prst="rect">
            <a:avLst/>
          </a:prstGeom>
          <a:noFill/>
          <a:ln>
            <a:noFill/>
          </a:ln>
        </p:spPr>
        <p:txBody>
          <a:bodyPr spcFirstLastPara="1" wrap="square" lIns="0" tIns="0" rIns="0" bIns="0" anchor="t" anchorCtr="0">
            <a:noAutofit/>
          </a:bodyPr>
          <a:lstStyle/>
          <a:p>
            <a:pPr marL="0" lvl="0" indent="0"/>
            <a:r>
              <a:rPr lang="en-US" sz="1400" dirty="0"/>
              <a:t>Cigna is an American worldwide health services organization based in Bloomfield, Connecticut. Its insurance subsidiaries are major providers of medical, dental, disability, life and accident insurance and related products and services, the majority of which are offered through employers and other groups</a:t>
            </a:r>
            <a:endParaRPr sz="300" dirty="0"/>
          </a:p>
        </p:txBody>
      </p:sp>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Cigna Wellbeing</a:t>
            </a:r>
            <a:endParaRPr sz="500" dirty="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11</a:t>
            </a:fld>
            <a:endParaRPr>
              <a:solidFill>
                <a:srgbClr val="929292"/>
              </a:solidFill>
            </a:endParaRPr>
          </a:p>
        </p:txBody>
      </p:sp>
      <p:sp>
        <p:nvSpPr>
          <p:cNvPr id="221" name="Google Shape;221;p41"/>
          <p:cNvSpPr txBox="1">
            <a:spLocks noGrp="1"/>
          </p:cNvSpPr>
          <p:nvPr>
            <p:ph type="body" idx="3"/>
          </p:nvPr>
        </p:nvSpPr>
        <p:spPr>
          <a:xfrm>
            <a:off x="457200" y="1373125"/>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endParaRPr sz="300" dirty="0"/>
          </a:p>
          <a:p>
            <a:pPr marL="285750" indent="-285750"/>
            <a:r>
              <a:rPr lang="en-US" sz="1400" dirty="0"/>
              <a:t>Assessments -Kick off your experience with the health and well-being assessment</a:t>
            </a:r>
            <a:br>
              <a:rPr lang="en-US" sz="1200" dirty="0"/>
            </a:br>
            <a:r>
              <a:rPr lang="en-US" sz="1400" dirty="0"/>
              <a:t>Choose targeted assessments such as stress, sleep and activity to find out how you stack up. Use your results to create healthy changes</a:t>
            </a:r>
          </a:p>
          <a:p>
            <a:pPr marL="285750" indent="-285750"/>
            <a:r>
              <a:rPr lang="en-US" sz="1400" dirty="0"/>
              <a:t>HEALTH &amp; LIFESTYLE PROGRAMS- Recommended programs guide you in simple daily activities</a:t>
            </a:r>
            <a:br>
              <a:rPr lang="en-US" sz="1050" dirty="0"/>
            </a:br>
            <a:r>
              <a:rPr lang="en-US" sz="1400" dirty="0"/>
              <a:t>Get guidance and tips from health coaches and work healthy improvements into your daily routine</a:t>
            </a:r>
          </a:p>
          <a:p>
            <a:pPr marL="285750" indent="-285750"/>
            <a:r>
              <a:rPr lang="en-US" sz="1400" dirty="0"/>
              <a:t>TRACKERS- Your health numbers all in one place</a:t>
            </a:r>
            <a:br>
              <a:rPr lang="en-US" sz="900" dirty="0"/>
            </a:br>
            <a:r>
              <a:rPr lang="en-US" sz="1400" dirty="0"/>
              <a:t>Monitor your progress with trackers for BMI, cholesterol, blood pressure, blood sugar, sleep info, and more. Integration with your assessment activities</a:t>
            </a:r>
            <a:endParaRPr lang="en-US" sz="900" dirty="0"/>
          </a:p>
          <a:p>
            <a:pPr marL="285750" indent="-285750"/>
            <a:r>
              <a:rPr lang="en-US" sz="1400" dirty="0"/>
              <a:t>Rating is 2.3, installs 10,000+</a:t>
            </a:r>
            <a:endParaRPr sz="300" dirty="0"/>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9" name="Google Shape;229;p4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Our Advantages</a:t>
            </a:r>
            <a:endParaRPr sz="500"/>
          </a:p>
        </p:txBody>
      </p:sp>
      <p:sp>
        <p:nvSpPr>
          <p:cNvPr id="230" name="Google Shape;230;p4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lvl="0" indent="-114300"/>
            <a:r>
              <a:rPr lang="en-US" dirty="0"/>
              <a:t>Kaiser Permanente, the provider with the second-largest market share within the health insurance industry</a:t>
            </a:r>
          </a:p>
          <a:p>
            <a:pPr marL="114300" lvl="0" indent="-114300"/>
            <a:r>
              <a:rPr lang="en-US" dirty="0"/>
              <a:t>This organizational structure also gives them the ability to create a “one-stop shop” for their members to receive all levels of care.</a:t>
            </a:r>
          </a:p>
          <a:p>
            <a:pPr marL="114300" lvl="0" indent="-114300"/>
            <a:r>
              <a:rPr lang="en-US" dirty="0"/>
              <a:t>Our content for health and medicine is unique and will help beat the competitors</a:t>
            </a:r>
          </a:p>
          <a:p>
            <a:pPr marL="285750" indent="-285750"/>
            <a:r>
              <a:rPr lang="en-US" dirty="0"/>
              <a:t>Our in-house network of doctors and nurses will help bring the app alive and cater to the patient needs and this provides an edge to our competitors</a:t>
            </a:r>
            <a:endParaRPr dirty="0"/>
          </a:p>
        </p:txBody>
      </p:sp>
      <p:sp>
        <p:nvSpPr>
          <p:cNvPr id="231" name="Google Shape;231;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12</a:t>
            </a:fld>
            <a:endParaRPr>
              <a:solidFill>
                <a:srgbClr val="929292"/>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Roadmap and Vision</a:t>
            </a:r>
            <a:endParaRPr sz="500"/>
          </a:p>
        </p:txBody>
      </p:sp>
      <p:sp>
        <p:nvSpPr>
          <p:cNvPr id="237" name="Google Shape;237;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Where do we go from here?</a:t>
            </a:r>
            <a:endParaRPr sz="500" dirty="0"/>
          </a:p>
        </p:txBody>
      </p:sp>
      <p:sp>
        <p:nvSpPr>
          <p:cNvPr id="243" name="Google Shape;243;p4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44" name="Google Shape;244;p4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Roadmap Pillars</a:t>
            </a:r>
            <a:endParaRPr sz="500" dirty="0"/>
          </a:p>
        </p:txBody>
      </p:sp>
      <p:sp>
        <p:nvSpPr>
          <p:cNvPr id="245" name="Google Shape;245;p44"/>
          <p:cNvSpPr txBox="1">
            <a:spLocks noGrp="1"/>
          </p:cNvSpPr>
          <p:nvPr>
            <p:ph type="body" idx="3"/>
          </p:nvPr>
        </p:nvSpPr>
        <p:spPr>
          <a:xfrm>
            <a:off x="405803" y="995363"/>
            <a:ext cx="82296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endParaRPr dirty="0"/>
          </a:p>
          <a:p>
            <a:pPr marL="114300" marR="0" lvl="0" indent="-114300" algn="l" rtl="0">
              <a:lnSpc>
                <a:spcPct val="100000"/>
              </a:lnSpc>
              <a:spcBef>
                <a:spcPts val="700"/>
              </a:spcBef>
              <a:spcAft>
                <a:spcPts val="0"/>
              </a:spcAft>
              <a:buClr>
                <a:srgbClr val="2D3D4A"/>
              </a:buClr>
              <a:buSzPts val="1400"/>
              <a:buFont typeface="Cabin"/>
              <a:buChar char="•"/>
            </a:pPr>
            <a:r>
              <a:rPr lang="en-US" dirty="0"/>
              <a:t>User Friendly app with FAQ Section to help users navigate and understand the app</a:t>
            </a:r>
          </a:p>
          <a:p>
            <a:pPr marL="114300" marR="0" lvl="0" indent="-114300" algn="l" rtl="0">
              <a:lnSpc>
                <a:spcPct val="100000"/>
              </a:lnSpc>
              <a:spcBef>
                <a:spcPts val="700"/>
              </a:spcBef>
              <a:spcAft>
                <a:spcPts val="0"/>
              </a:spcAft>
              <a:buClr>
                <a:srgbClr val="2D3D4A"/>
              </a:buClr>
              <a:buSzPts val="1400"/>
              <a:buFont typeface="Cabin"/>
              <a:buChar char="•"/>
            </a:pPr>
            <a:r>
              <a:rPr lang="en-US" dirty="0"/>
              <a:t>Launch the initial version of app for users in Texas and analyze their feedback on the application, followed by launch in other prioritized states in phases</a:t>
            </a:r>
          </a:p>
          <a:p>
            <a:pPr marL="114300" marR="0" lvl="0" indent="-114300" algn="l" rtl="0">
              <a:lnSpc>
                <a:spcPct val="100000"/>
              </a:lnSpc>
              <a:spcBef>
                <a:spcPts val="700"/>
              </a:spcBef>
              <a:spcAft>
                <a:spcPts val="0"/>
              </a:spcAft>
              <a:buClr>
                <a:srgbClr val="2D3D4A"/>
              </a:buClr>
              <a:buSzPts val="1400"/>
              <a:buFont typeface="Cabin"/>
              <a:buChar char="•"/>
            </a:pPr>
            <a:r>
              <a:rPr lang="en-US" dirty="0"/>
              <a:t>Themes : 1. Healthy Habits</a:t>
            </a:r>
          </a:p>
          <a:p>
            <a:pPr marL="914400" lvl="2" indent="0">
              <a:buSzPts val="1400"/>
              <a:buNone/>
            </a:pPr>
            <a:r>
              <a:rPr lang="en-US" dirty="0"/>
              <a:t>    2. Health Monitoring</a:t>
            </a:r>
          </a:p>
          <a:p>
            <a:pPr marL="914400" lvl="2" indent="0">
              <a:buSzPts val="1400"/>
              <a:buNone/>
            </a:pPr>
            <a:r>
              <a:rPr lang="en-US" dirty="0"/>
              <a:t>    3. Predictive Analysis of Health </a:t>
            </a:r>
            <a:endParaRPr dirty="0"/>
          </a:p>
        </p:txBody>
      </p:sp>
      <p:sp>
        <p:nvSpPr>
          <p:cNvPr id="246" name="Google Shape;246;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14</a:t>
            </a:fld>
            <a:endParaRPr>
              <a:solidFill>
                <a:srgbClr val="929292"/>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4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53" name="Google Shape;253;p4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Healthy habits</a:t>
            </a:r>
            <a:endParaRPr sz="500" dirty="0"/>
          </a:p>
        </p:txBody>
      </p:sp>
      <p:sp>
        <p:nvSpPr>
          <p:cNvPr id="254" name="Google Shape;254;p45"/>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Healthy Videos: Patients will be benefitted with videos on healthy habits, nutrition and diet, early symptoms of the disease, exercise videos, meditation videos</a:t>
            </a:r>
          </a:p>
          <a:p>
            <a:pPr marL="114300" lvl="0" indent="-114300"/>
            <a:r>
              <a:rPr lang="en-US" dirty="0"/>
              <a:t>Check symptoms, find doctors, research treatments: Options to check early symptoms, schedule of screenings, immunization, lab tests, x-rays, physical exams. Chat with your personal physician through the app!</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55" name="Google Shape;255;p4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15</a:t>
            </a:fld>
            <a:endParaRPr>
              <a:solidFill>
                <a:srgbClr val="92929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62" name="Google Shape;262;p4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Health Monitoring</a:t>
            </a:r>
            <a:endParaRPr sz="500" dirty="0"/>
          </a:p>
        </p:txBody>
      </p:sp>
      <p:sp>
        <p:nvSpPr>
          <p:cNvPr id="263" name="Google Shape;263;p4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Monitoring of vital health of you and your family: Weight, Cholesterol, Blood pressure, Blood test results, (find all reports on the app), depression, diabetes, STDs</a:t>
            </a:r>
          </a:p>
          <a:p>
            <a:pPr marL="114300" lvl="0" indent="-114300"/>
            <a:r>
              <a:rPr lang="en-US" dirty="0"/>
              <a:t>medication reminder &amp; counselling: Schedule reminders for your medicines, avail counselling on alcohol abuse, improper diet, obesity, STDs,</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64" name="Google Shape;264;p4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16</a:t>
            </a:fld>
            <a:endParaRPr>
              <a:solidFill>
                <a:srgbClr val="92929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71" name="Google Shape;271;p4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Predictive Analysis of health</a:t>
            </a:r>
            <a:endParaRPr sz="500" dirty="0"/>
          </a:p>
        </p:txBody>
      </p:sp>
      <p:sp>
        <p:nvSpPr>
          <p:cNvPr id="272" name="Google Shape;272;p47"/>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Exercising plan, weight loss: Weight loss monitoring/logging, goal setting feature, daily exercise plan(duration, core, aerobic, hobbies, logging), gamification</a:t>
            </a:r>
          </a:p>
          <a:p>
            <a:pPr marL="114300" marR="0" lvl="0" indent="-114300" algn="l" rtl="0">
              <a:lnSpc>
                <a:spcPct val="100000"/>
              </a:lnSpc>
              <a:spcBef>
                <a:spcPts val="700"/>
              </a:spcBef>
              <a:spcAft>
                <a:spcPts val="0"/>
              </a:spcAft>
              <a:buClr>
                <a:srgbClr val="2D3D4A"/>
              </a:buClr>
              <a:buSzPts val="1400"/>
              <a:buFont typeface="Cabin"/>
              <a:buChar char="•"/>
            </a:pPr>
            <a:r>
              <a:rPr lang="en-US" dirty="0"/>
              <a:t>Health Assessment for preventive care: Notifications based on the predictive analysis of possible symptoms of the disease, risk of contracting heart related disease or other complications, obesity, breast cancer.</a:t>
            </a:r>
          </a:p>
          <a:p>
            <a:pPr marL="114300" marR="0" lvl="0" indent="-114300" algn="l" rtl="0">
              <a:lnSpc>
                <a:spcPct val="100000"/>
              </a:lnSpc>
              <a:spcBef>
                <a:spcPts val="700"/>
              </a:spcBef>
              <a:spcAft>
                <a:spcPts val="0"/>
              </a:spcAft>
              <a:buClr>
                <a:srgbClr val="2D3D4A"/>
              </a:buClr>
              <a:buSzPts val="1400"/>
              <a:buFont typeface="Cabin"/>
              <a:buChar char="•"/>
            </a:pPr>
            <a:endParaRPr lang="en-US" dirty="0"/>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73" name="Google Shape;273;p4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FB9B79F1-3E9C-42A0-AC47-AFEC89C2A1F0}"/>
              </a:ext>
            </a:extLst>
          </p:cNvPr>
          <p:cNvPicPr>
            <a:picLocks noChangeAspect="1"/>
          </p:cNvPicPr>
          <p:nvPr/>
        </p:nvPicPr>
        <p:blipFill>
          <a:blip r:embed="rId3"/>
          <a:stretch>
            <a:fillRect/>
          </a:stretch>
        </p:blipFill>
        <p:spPr>
          <a:xfrm>
            <a:off x="3947998" y="1907381"/>
            <a:ext cx="4857321" cy="323611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78" name="Google Shape;278;p4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80" name="Google Shape;280;p4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a:spLocks noGrp="1"/>
          </p:cNvSpPr>
          <p:nvPr>
            <p:ph type="body" idx="3"/>
          </p:nvPr>
        </p:nvSpPr>
        <p:spPr>
          <a:xfrm>
            <a:off x="405803" y="376238"/>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We c</a:t>
            </a:r>
            <a:r>
              <a:rPr lang="en-US" dirty="0" err="1"/>
              <a:t>ould</a:t>
            </a:r>
            <a:r>
              <a:rPr lang="en-US" dirty="0"/>
              <a:t> provide a virtual healthcare assistant who would understand and interact with the patients via text, tap or speech and answer basic questions such as “Talk to my doctor”, “ My weight last month”, “My medication due today.”</a:t>
            </a:r>
            <a:endParaRPr dirty="0"/>
          </a:p>
        </p:txBody>
      </p:sp>
      <p:sp>
        <p:nvSpPr>
          <p:cNvPr id="282" name="Google Shape;28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18</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DF946-AC02-4006-95FD-6644E77E31C9}"/>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C0E3A8F0-2648-464E-9682-8D5BAD561E46}"/>
              </a:ext>
            </a:extLst>
          </p:cNvPr>
          <p:cNvSpPr>
            <a:spLocks noGrp="1"/>
          </p:cNvSpPr>
          <p:nvPr>
            <p:ph type="body" idx="2"/>
          </p:nvPr>
        </p:nvSpPr>
        <p:spPr/>
        <p:txBody>
          <a:bodyPr/>
          <a:lstStyle/>
          <a:p>
            <a:endParaRPr lang="en-US"/>
          </a:p>
        </p:txBody>
      </p:sp>
      <p:sp>
        <p:nvSpPr>
          <p:cNvPr id="4" name="Title 3">
            <a:extLst>
              <a:ext uri="{FF2B5EF4-FFF2-40B4-BE49-F238E27FC236}">
                <a16:creationId xmlns:a16="http://schemas.microsoft.com/office/drawing/2014/main" id="{736B7586-6474-4923-BF06-316B31C62541}"/>
              </a:ext>
            </a:extLst>
          </p:cNvPr>
          <p:cNvSpPr>
            <a:spLocks noGrp="1"/>
          </p:cNvSpPr>
          <p:nvPr>
            <p:ph type="title"/>
          </p:nvPr>
        </p:nvSpPr>
        <p:spPr/>
        <p:txBody>
          <a:bodyPr/>
          <a:lstStyle/>
          <a:p>
            <a:r>
              <a:rPr lang="en-US" dirty="0"/>
              <a:t>Research links</a:t>
            </a:r>
          </a:p>
        </p:txBody>
      </p:sp>
      <p:sp>
        <p:nvSpPr>
          <p:cNvPr id="5" name="Text Placeholder 4">
            <a:extLst>
              <a:ext uri="{FF2B5EF4-FFF2-40B4-BE49-F238E27FC236}">
                <a16:creationId xmlns:a16="http://schemas.microsoft.com/office/drawing/2014/main" id="{917AB4CB-F5BD-4580-84E3-F10A789E5205}"/>
              </a:ext>
            </a:extLst>
          </p:cNvPr>
          <p:cNvSpPr>
            <a:spLocks noGrp="1"/>
          </p:cNvSpPr>
          <p:nvPr>
            <p:ph type="body" idx="3"/>
          </p:nvPr>
        </p:nvSpPr>
        <p:spPr/>
        <p:txBody>
          <a:bodyPr/>
          <a:lstStyle/>
          <a:p>
            <a:r>
              <a:rPr lang="en-US" dirty="0">
                <a:hlinkClick r:id="rId2"/>
              </a:rPr>
              <a:t>https://about.kaiserpermanente.org/who-we-are/fast-facts</a:t>
            </a:r>
            <a:endParaRPr lang="en-US" dirty="0"/>
          </a:p>
          <a:p>
            <a:r>
              <a:rPr lang="en-US" dirty="0">
                <a:hlinkClick r:id="rId3"/>
              </a:rPr>
              <a:t>https://bestcompany.com/health-insurance/blog/review-aetna-vs-cigna-vs-kaiser-permanente</a:t>
            </a:r>
            <a:endParaRPr lang="en-US" dirty="0"/>
          </a:p>
          <a:p>
            <a:r>
              <a:rPr lang="en-US" dirty="0">
                <a:hlinkClick r:id="rId4"/>
              </a:rPr>
              <a:t>https://healthy.kaiserpermanente.org/static/health/annual_reports/kp_annualreport_2018/?kp_shortcut_referrer=kp.org/annualreport</a:t>
            </a:r>
            <a:endParaRPr lang="en-US" dirty="0"/>
          </a:p>
          <a:p>
            <a:r>
              <a:rPr lang="en-US" dirty="0">
                <a:hlinkClick r:id="rId5"/>
              </a:rPr>
              <a:t>https://my.kp.org/apria/wp-content/uploads/sites/47/2013/11/82650_2012_HCR_PrevntiveServices_Flyr_Ntl_v4a_ap_ATC_HR_ADA.pdf</a:t>
            </a:r>
            <a:endParaRPr lang="en-US" dirty="0"/>
          </a:p>
          <a:p>
            <a:endParaRPr lang="en-US" dirty="0"/>
          </a:p>
          <a:p>
            <a:endParaRPr lang="en-US" dirty="0"/>
          </a:p>
        </p:txBody>
      </p:sp>
    </p:spTree>
    <p:extLst>
      <p:ext uri="{BB962C8B-B14F-4D97-AF65-F5344CB8AC3E}">
        <p14:creationId xmlns:p14="http://schemas.microsoft.com/office/powerpoint/2010/main" val="218621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5" name="Google Shape;145;p3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Preventive Care based mobile application to help patients increase their physical activity, and improve healthy habits</a:t>
            </a:r>
            <a:endParaRPr dirty="0"/>
          </a:p>
          <a:p>
            <a:pPr marL="0" marR="0" lvl="0" indent="0" algn="l" rtl="0">
              <a:lnSpc>
                <a:spcPct val="100000"/>
              </a:lnSpc>
              <a:spcBef>
                <a:spcPts val="700"/>
              </a:spcBef>
              <a:spcAft>
                <a:spcPts val="0"/>
              </a:spcAft>
              <a:buNone/>
            </a:pPr>
            <a:endParaRPr dirty="0"/>
          </a:p>
          <a:p>
            <a:pPr marL="0" marR="0" lvl="0" indent="0" algn="ctr" rtl="0">
              <a:lnSpc>
                <a:spcPct val="100000"/>
              </a:lnSpc>
              <a:spcBef>
                <a:spcPts val="700"/>
              </a:spcBef>
              <a:spcAft>
                <a:spcPts val="0"/>
              </a:spcAft>
              <a:buNone/>
            </a:pPr>
            <a:r>
              <a:rPr lang="en-US" b="1" dirty="0"/>
              <a:t>Fitter, Healthier, Happier</a:t>
            </a:r>
            <a:endParaRPr b="1" dirty="0"/>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a:t>
            </a:fld>
            <a:endParaRPr>
              <a:solidFill>
                <a:srgbClr val="929292"/>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0" name="Google Shape;160;p3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a:spLocks noGrp="1"/>
          </p:cNvSpPr>
          <p:nvPr>
            <p:ph type="body" idx="3"/>
          </p:nvPr>
        </p:nvSpPr>
        <p:spPr>
          <a:xfrm>
            <a:off x="405803" y="800100"/>
            <a:ext cx="82296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r>
              <a:rPr lang="en-US" dirty="0"/>
              <a:t>KP is aiming to enter into the tech and mobile app world, this year, by creating a customer centric app. Creating a preventive care centric app to improve the healthy habits by providing correct information, exercise plans, monitoring health etc. could be a great fit. </a:t>
            </a:r>
            <a:endParaRPr dirty="0"/>
          </a:p>
          <a:p>
            <a:pPr marL="114300" marR="0" lvl="0" indent="0" algn="l" rtl="0">
              <a:lnSpc>
                <a:spcPct val="100000"/>
              </a:lnSpc>
              <a:spcBef>
                <a:spcPts val="700"/>
              </a:spcBef>
              <a:spcAft>
                <a:spcPts val="0"/>
              </a:spcAft>
              <a:buNone/>
            </a:pPr>
            <a:endParaRPr dirty="0"/>
          </a:p>
          <a:p>
            <a:pPr marL="114300" lvl="0" indent="0" algn="ctr" rtl="0">
              <a:spcBef>
                <a:spcPts val="0"/>
              </a:spcBef>
              <a:spcAft>
                <a:spcPts val="0"/>
              </a:spcAft>
              <a:buNone/>
            </a:pPr>
            <a:endParaRPr b="1" dirty="0"/>
          </a:p>
        </p:txBody>
      </p:sp>
      <p:sp>
        <p:nvSpPr>
          <p:cNvPr id="162" name="Google Shape;162;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4</a:t>
            </a:fld>
            <a:endParaRPr>
              <a:solidFill>
                <a:srgbClr val="929292"/>
              </a:solidFill>
            </a:endParaRPr>
          </a:p>
        </p:txBody>
      </p:sp>
      <p:pic>
        <p:nvPicPr>
          <p:cNvPr id="5" name="Picture 4" descr="A close up of a device&#10;&#10;Description automatically generated">
            <a:extLst>
              <a:ext uri="{FF2B5EF4-FFF2-40B4-BE49-F238E27FC236}">
                <a16:creationId xmlns:a16="http://schemas.microsoft.com/office/drawing/2014/main" id="{D4486A5E-576D-491A-A19E-6A83274101E0}"/>
              </a:ext>
            </a:extLst>
          </p:cNvPr>
          <p:cNvPicPr>
            <a:picLocks noChangeAspect="1"/>
          </p:cNvPicPr>
          <p:nvPr/>
        </p:nvPicPr>
        <p:blipFill>
          <a:blip r:embed="rId3"/>
          <a:stretch>
            <a:fillRect/>
          </a:stretch>
        </p:blipFill>
        <p:spPr>
          <a:xfrm>
            <a:off x="3686175" y="2378757"/>
            <a:ext cx="4814888" cy="24004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C906EBB4-0E37-4172-86FB-D9AC6384E848}"/>
              </a:ext>
            </a:extLst>
          </p:cNvPr>
          <p:cNvPicPr>
            <a:picLocks noChangeAspect="1"/>
          </p:cNvPicPr>
          <p:nvPr/>
        </p:nvPicPr>
        <p:blipFill>
          <a:blip r:embed="rId3"/>
          <a:stretch>
            <a:fillRect/>
          </a:stretch>
        </p:blipFill>
        <p:spPr>
          <a:xfrm>
            <a:off x="5094782" y="304801"/>
            <a:ext cx="3173845" cy="211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67" name="Google Shape;167;p35"/>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What’s the problem?</a:t>
            </a:r>
            <a:endParaRPr sz="500" dirty="0"/>
          </a:p>
        </p:txBody>
      </p:sp>
      <p:sp>
        <p:nvSpPr>
          <p:cNvPr id="168" name="Google Shape;168;p3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9" name="Google Shape;169;p3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Opportunity</a:t>
            </a:r>
            <a:endParaRPr sz="500" dirty="0"/>
          </a:p>
        </p:txBody>
      </p:sp>
      <p:sp>
        <p:nvSpPr>
          <p:cNvPr id="170" name="Google Shape;170;p35"/>
          <p:cNvSpPr txBox="1">
            <a:spLocks noGrp="1"/>
          </p:cNvSpPr>
          <p:nvPr>
            <p:ph type="body" idx="3"/>
          </p:nvPr>
        </p:nvSpPr>
        <p:spPr>
          <a:xfrm>
            <a:off x="465803" y="1824037"/>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sz="1400" dirty="0"/>
              <a:t>The financial goal is to reduce cost by emphasizing</a:t>
            </a:r>
          </a:p>
          <a:p>
            <a:pPr marL="0" marR="0" lvl="0" indent="0" algn="l" rtl="0">
              <a:lnSpc>
                <a:spcPct val="100000"/>
              </a:lnSpc>
              <a:spcBef>
                <a:spcPts val="700"/>
              </a:spcBef>
              <a:spcAft>
                <a:spcPts val="0"/>
              </a:spcAft>
              <a:buClr>
                <a:srgbClr val="2D3D4A"/>
              </a:buClr>
              <a:buSzPts val="1400"/>
              <a:buNone/>
            </a:pPr>
            <a:r>
              <a:rPr lang="en-US" sz="1400" dirty="0"/>
              <a:t> improved health prior to any adverse conditions developing.</a:t>
            </a:r>
          </a:p>
          <a:p>
            <a:pPr marL="0" marR="0" lvl="0" indent="0" algn="l" rtl="0">
              <a:lnSpc>
                <a:spcPct val="100000"/>
              </a:lnSpc>
              <a:spcBef>
                <a:spcPts val="700"/>
              </a:spcBef>
              <a:spcAft>
                <a:spcPts val="0"/>
              </a:spcAft>
              <a:buClr>
                <a:srgbClr val="2D3D4A"/>
              </a:buClr>
              <a:buSzPts val="1400"/>
              <a:buNone/>
            </a:pPr>
            <a:r>
              <a:rPr lang="en-US" sz="1400" dirty="0"/>
              <a:t> KP wants</a:t>
            </a:r>
            <a:r>
              <a:rPr lang="en" sz="1400" dirty="0"/>
              <a:t> </a:t>
            </a:r>
            <a:r>
              <a:rPr lang="en-US" sz="1400" dirty="0"/>
              <a:t>to decrease spending on conditions such as</a:t>
            </a:r>
          </a:p>
          <a:p>
            <a:pPr marL="0" marR="0" lvl="0" indent="0" algn="l" rtl="0">
              <a:lnSpc>
                <a:spcPct val="100000"/>
              </a:lnSpc>
              <a:spcBef>
                <a:spcPts val="700"/>
              </a:spcBef>
              <a:spcAft>
                <a:spcPts val="0"/>
              </a:spcAft>
              <a:buClr>
                <a:srgbClr val="2D3D4A"/>
              </a:buClr>
              <a:buSzPts val="1400"/>
              <a:buNone/>
            </a:pPr>
            <a:r>
              <a:rPr lang="en-US" sz="1400" dirty="0"/>
              <a:t> type 2 diabetes. We never had such a mobile app</a:t>
            </a:r>
          </a:p>
          <a:p>
            <a:pPr marL="0" marR="0" lvl="0" indent="0" algn="l" rtl="0">
              <a:lnSpc>
                <a:spcPct val="100000"/>
              </a:lnSpc>
              <a:spcBef>
                <a:spcPts val="700"/>
              </a:spcBef>
              <a:spcAft>
                <a:spcPts val="0"/>
              </a:spcAft>
              <a:buClr>
                <a:srgbClr val="2D3D4A"/>
              </a:buClr>
              <a:buSzPts val="1400"/>
              <a:buNone/>
            </a:pPr>
            <a:r>
              <a:rPr lang="en-US" sz="1400" dirty="0"/>
              <a:t> in the market and hence this is a great development effort. </a:t>
            </a:r>
            <a:endParaRPr sz="1400" dirty="0"/>
          </a:p>
          <a:p>
            <a:pPr marL="114300" lvl="0" indent="-114300"/>
            <a:r>
              <a:rPr lang="en-US" sz="1400" dirty="0"/>
              <a:t>In 2018, an estimated 0.7 million new cases of diabetes were treated at KP. adults aged 18 years or older. Between 2012 and 2017, excess medical costs per person associated with diabetes increased from $8,417 to $9,601 (2017 dollars)</a:t>
            </a:r>
          </a:p>
          <a:p>
            <a:pPr marL="114300" lvl="0" indent="-114300"/>
            <a:r>
              <a:rPr lang="en-US" sz="1400" dirty="0"/>
              <a:t>Kaiser Permanente is one of the nation's largest not-for-profit health plans, serving 12.4 million members who could be benefitted by </a:t>
            </a:r>
            <a:r>
              <a:rPr lang="en-US" dirty="0"/>
              <a:t>the mobile app.</a:t>
            </a:r>
          </a:p>
          <a:p>
            <a:pPr marL="114300" lvl="0" indent="-114300"/>
            <a:r>
              <a:rPr lang="en-US" sz="1400" dirty="0"/>
              <a:t>TAM = Average revenue per user X total number of potential users in the market = 5 X 12 Million = 60 Million USD for the first 3 years of app usage.</a:t>
            </a:r>
          </a:p>
          <a:p>
            <a:pPr marL="0" lvl="0" indent="0">
              <a:buNone/>
            </a:pPr>
            <a:r>
              <a:rPr lang="en-US" sz="1400" dirty="0"/>
              <a:t> </a:t>
            </a:r>
          </a:p>
          <a:p>
            <a:pPr marL="114300" lvl="0" indent="-114300"/>
            <a:endParaRPr b="1" dirty="0"/>
          </a:p>
        </p:txBody>
      </p:sp>
      <p:sp>
        <p:nvSpPr>
          <p:cNvPr id="171" name="Google Shape;171;p3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5</a:t>
            </a:fld>
            <a:endParaRPr>
              <a:solidFill>
                <a:srgbClr val="929292"/>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8" name="Google Shape;178;p3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endParaRPr lang="en" dirty="0"/>
          </a:p>
          <a:p>
            <a:pPr marL="114300" marR="0" lvl="0" indent="-114300" algn="l" rtl="0">
              <a:lnSpc>
                <a:spcPct val="100000"/>
              </a:lnSpc>
              <a:spcBef>
                <a:spcPts val="700"/>
              </a:spcBef>
              <a:spcAft>
                <a:spcPts val="0"/>
              </a:spcAft>
              <a:buClr>
                <a:srgbClr val="2D3D4A"/>
              </a:buClr>
              <a:buSzPts val="1400"/>
              <a:buFont typeface="Cabin"/>
              <a:buChar char="•"/>
            </a:pPr>
            <a:r>
              <a:rPr lang="en" dirty="0"/>
              <a:t>Overall goal is to improvie patient well being by emp</a:t>
            </a:r>
            <a:r>
              <a:rPr lang="en-US" dirty="0"/>
              <a:t>hasizing on improved health and preventive care.</a:t>
            </a:r>
          </a:p>
          <a:p>
            <a:pPr marL="114300" marR="0" lvl="0" indent="-114300" algn="l" rtl="0">
              <a:lnSpc>
                <a:spcPct val="100000"/>
              </a:lnSpc>
              <a:spcBef>
                <a:spcPts val="700"/>
              </a:spcBef>
              <a:spcAft>
                <a:spcPts val="0"/>
              </a:spcAft>
              <a:buClr>
                <a:srgbClr val="2D3D4A"/>
              </a:buClr>
              <a:buSzPts val="1400"/>
              <a:buFont typeface="Cabin"/>
              <a:buChar char="•"/>
            </a:pPr>
            <a:r>
              <a:rPr lang="en-US" dirty="0"/>
              <a:t> The app would address these by </a:t>
            </a:r>
          </a:p>
          <a:p>
            <a:pPr marL="571500" lvl="1" indent="-114300">
              <a:buSzPts val="1400"/>
              <a:buFont typeface="Cabin"/>
              <a:buChar char="•"/>
            </a:pPr>
            <a:r>
              <a:rPr lang="en-US" dirty="0"/>
              <a:t>monitoring the patient health statistics such as weight, blood pressure, </a:t>
            </a:r>
          </a:p>
          <a:p>
            <a:pPr marL="571500" lvl="1" indent="-114300">
              <a:buSzPts val="1400"/>
              <a:buFont typeface="Cabin"/>
              <a:buChar char="•"/>
            </a:pPr>
            <a:r>
              <a:rPr lang="en-US" dirty="0"/>
              <a:t>providing information on improving health by the benefits of exercising, consuming a nutrient rich diet, </a:t>
            </a:r>
          </a:p>
          <a:p>
            <a:pPr marL="571500" lvl="1" indent="-114300">
              <a:buSzPts val="1400"/>
              <a:buFont typeface="Cabin"/>
              <a:buChar char="•"/>
            </a:pPr>
            <a:r>
              <a:rPr lang="en-US" dirty="0"/>
              <a:t>providing means to avoid addiction, </a:t>
            </a:r>
          </a:p>
          <a:p>
            <a:pPr marL="571500" lvl="1" indent="-114300">
              <a:buSzPts val="1400"/>
              <a:buFont typeface="Cabin"/>
              <a:buChar char="•"/>
            </a:pPr>
            <a:r>
              <a:rPr lang="en-US" dirty="0"/>
              <a:t>improve sleeping habits etc. </a:t>
            </a:r>
          </a:p>
          <a:p>
            <a:pPr marL="114300" indent="-114300"/>
            <a:r>
              <a:rPr lang="en-US" dirty="0"/>
              <a:t>This app will be a go-to solution to the patients and act as a guide for them to improve their health. </a:t>
            </a:r>
            <a:endParaRPr b="1" dirty="0"/>
          </a:p>
        </p:txBody>
      </p:sp>
      <p:sp>
        <p:nvSpPr>
          <p:cNvPr id="180" name="Google Shape;180;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What can we do?</a:t>
            </a:r>
            <a:endParaRPr sz="500" dirty="0"/>
          </a:p>
        </p:txBody>
      </p:sp>
      <p:sp>
        <p:nvSpPr>
          <p:cNvPr id="186" name="Google Shape;186;p3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7" name="Google Shape;187;p3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Return On Investment</a:t>
            </a:r>
            <a:endParaRPr sz="500"/>
          </a:p>
        </p:txBody>
      </p:sp>
      <p:sp>
        <p:nvSpPr>
          <p:cNvPr id="188" name="Google Shape;188;p37"/>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sz="1200" dirty="0"/>
              <a:t>It is predicted that a huge portion of our customer base will be downloading and using our app. The cost of building the app will be huge as we are starting from scratch and entering the tech world. However, this will bring a cultural change in the company which will give it a technological advantage and edge as compared to our non-tech </a:t>
            </a:r>
            <a:r>
              <a:rPr lang="en-US" sz="1200" dirty="0" err="1"/>
              <a:t>savy</a:t>
            </a:r>
            <a:r>
              <a:rPr lang="en-US" sz="1200" dirty="0"/>
              <a:t> competitors. After building the framework for the app, we can use it to implement our existing solutions and products through app. Hence, the scope of the project is huge and we expect a huge ROI.</a:t>
            </a:r>
          </a:p>
          <a:p>
            <a:pPr marL="114300" lvl="0" indent="-114300"/>
            <a:r>
              <a:rPr lang="en-US" sz="1200" dirty="0"/>
              <a:t>Budget for the first year: </a:t>
            </a:r>
            <a:r>
              <a:rPr lang="en-US" dirty="0"/>
              <a:t>$500,000 * 3 = $15,00,000</a:t>
            </a:r>
          </a:p>
          <a:p>
            <a:pPr marL="114300" lvl="0" indent="-114300"/>
            <a:r>
              <a:rPr lang="en-US" sz="1200" dirty="0"/>
              <a:t>Database:$5,000  Hosting Costs: $15,000 Development Costs: $200,000 Marketing: $100,000 Security: $5,000 Legal: $10,000 Testing Costs: $100,000 Business Analysis: $50,000 Others: $10,000 per feature, There are 3 feature team.</a:t>
            </a:r>
          </a:p>
          <a:p>
            <a:pPr marL="114300" lvl="0" indent="-114300"/>
            <a:r>
              <a:rPr lang="en-US" sz="1200" dirty="0"/>
              <a:t>Developers 3, Team lead 2, Testers 3, Business Analyst 1 per team. There will be 3 feature teams. Total: 27, 1 program manager. (Salaried employees)</a:t>
            </a:r>
          </a:p>
          <a:p>
            <a:pPr marL="114300" lvl="0" indent="-114300"/>
            <a:r>
              <a:rPr lang="en-US" sz="1200" dirty="0"/>
              <a:t>Expected user base in first year will be 1 Million.</a:t>
            </a:r>
          </a:p>
          <a:p>
            <a:pPr marL="114300" lvl="0" indent="-114300"/>
            <a:r>
              <a:rPr lang="en-US" sz="1200" dirty="0"/>
              <a:t>Revenue per user is 5 USD. However, 50 percent user will have free access without subscription</a:t>
            </a:r>
          </a:p>
          <a:p>
            <a:pPr marL="114300" lvl="0" indent="-114300"/>
            <a:r>
              <a:rPr lang="en-US" dirty="0"/>
              <a:t> </a:t>
            </a:r>
            <a:r>
              <a:rPr lang="en-US" sz="1200" b="1" dirty="0"/>
              <a:t>ROI</a:t>
            </a:r>
            <a:r>
              <a:rPr lang="en-US" sz="1200" dirty="0"/>
              <a:t> = Net Profit / Total Investment * 100, here -&gt;  500000 * 5 / 1500000 percent = 166.66% (in mobile world)</a:t>
            </a:r>
            <a:endParaRPr sz="1000" dirty="0"/>
          </a:p>
          <a:p>
            <a:pPr marL="0" marR="0" lvl="0" indent="0" algn="ctr" rtl="0">
              <a:lnSpc>
                <a:spcPct val="100000"/>
              </a:lnSpc>
              <a:spcBef>
                <a:spcPts val="700"/>
              </a:spcBef>
              <a:spcAft>
                <a:spcPts val="0"/>
              </a:spcAft>
              <a:buNone/>
            </a:pPr>
            <a:endParaRPr b="1" dirty="0"/>
          </a:p>
        </p:txBody>
      </p:sp>
      <p:sp>
        <p:nvSpPr>
          <p:cNvPr id="189" name="Google Shape;189;p3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7</a:t>
            </a:fld>
            <a:endParaRPr>
              <a:solidFill>
                <a:srgbClr val="929292"/>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96" name="Google Shape;196;p3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Measurement</a:t>
            </a:r>
            <a:endParaRPr sz="500"/>
          </a:p>
        </p:txBody>
      </p:sp>
      <p:sp>
        <p:nvSpPr>
          <p:cNvPr id="197" name="Google Shape;197;p38"/>
          <p:cNvSpPr txBox="1">
            <a:spLocks noGrp="1"/>
          </p:cNvSpPr>
          <p:nvPr>
            <p:ph type="body" idx="3"/>
          </p:nvPr>
        </p:nvSpPr>
        <p:spPr>
          <a:xfrm>
            <a:off x="508703" y="1371749"/>
            <a:ext cx="82296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r>
              <a:rPr lang="en-US" dirty="0"/>
              <a:t>We will measure the success of the application by the number of downloads and the increase in the customer base who are benefitting by using the app. The goal of the first year is to deliver a user-friendly app and get positive feedback from the patients about the app. </a:t>
            </a:r>
          </a:p>
          <a:p>
            <a:pPr marL="0" marR="0" lvl="0" indent="0" algn="l" rtl="0">
              <a:lnSpc>
                <a:spcPct val="100000"/>
              </a:lnSpc>
              <a:spcBef>
                <a:spcPts val="700"/>
              </a:spcBef>
              <a:spcAft>
                <a:spcPts val="0"/>
              </a:spcAft>
              <a:buClr>
                <a:srgbClr val="2D3D4A"/>
              </a:buClr>
              <a:buSzPts val="1400"/>
              <a:buNone/>
            </a:pPr>
            <a:r>
              <a:rPr lang="en-US" b="1" dirty="0"/>
              <a:t>i.e.</a:t>
            </a:r>
          </a:p>
          <a:p>
            <a:pPr marL="0" lvl="0" indent="0">
              <a:buNone/>
            </a:pPr>
            <a:r>
              <a:rPr lang="en-US" dirty="0"/>
              <a:t>App Store Ratings</a:t>
            </a:r>
          </a:p>
          <a:p>
            <a:pPr marL="0" lvl="0" indent="0">
              <a:buNone/>
            </a:pPr>
            <a:r>
              <a:rPr lang="en-US" dirty="0"/>
              <a:t>Number of new Users</a:t>
            </a:r>
          </a:p>
          <a:p>
            <a:pPr marL="0" lvl="0" indent="0">
              <a:buNone/>
            </a:pPr>
            <a:r>
              <a:rPr lang="en-US" dirty="0"/>
              <a:t>Reduction in number of patient cases and correlation to app usage</a:t>
            </a:r>
          </a:p>
          <a:p>
            <a:pPr marL="0" lvl="0" indent="0">
              <a:buNone/>
            </a:pPr>
            <a:r>
              <a:rPr lang="en-US" dirty="0"/>
              <a:t>Positive Feedback for the app</a:t>
            </a:r>
            <a:endParaRPr dirty="0"/>
          </a:p>
        </p:txBody>
      </p:sp>
      <p:sp>
        <p:nvSpPr>
          <p:cNvPr id="198" name="Google Shape;198;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Competitors</a:t>
            </a:r>
            <a:endParaRPr sz="500"/>
          </a:p>
        </p:txBody>
      </p:sp>
      <p:sp>
        <p:nvSpPr>
          <p:cNvPr id="204" name="Google Shape;204;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1541</Words>
  <Application>Microsoft Office PowerPoint</Application>
  <PresentationFormat>On-screen Show (16:9)</PresentationFormat>
  <Paragraphs>134</Paragraphs>
  <Slides>19</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Open Sans</vt:lpstr>
      <vt:lpstr>Cabin</vt:lpstr>
      <vt:lpstr>Arial</vt:lpstr>
      <vt:lpstr>Simple Light</vt:lpstr>
      <vt:lpstr>Udacity Template 16x9</vt:lpstr>
      <vt:lpstr>Healthy Habits App</vt:lpstr>
      <vt:lpstr>Background</vt:lpstr>
      <vt:lpstr>Business Case</vt:lpstr>
      <vt:lpstr>Initial Focus</vt:lpstr>
      <vt:lpstr>Opportunity</vt:lpstr>
      <vt:lpstr>Proposal</vt:lpstr>
      <vt:lpstr>Return On Investment</vt:lpstr>
      <vt:lpstr>Measurement</vt:lpstr>
      <vt:lpstr>Competitors</vt:lpstr>
      <vt:lpstr>WebMD</vt:lpstr>
      <vt:lpstr>Cigna Wellbeing</vt:lpstr>
      <vt:lpstr>Our Advantages</vt:lpstr>
      <vt:lpstr>Roadmap and Vision</vt:lpstr>
      <vt:lpstr>Roadmap Pillars</vt:lpstr>
      <vt:lpstr>Healthy habits</vt:lpstr>
      <vt:lpstr>Health Monitoring</vt:lpstr>
      <vt:lpstr>Predictive Analysis of health</vt:lpstr>
      <vt:lpstr>Where do we go from here?</vt:lpstr>
      <vt:lpstr>Research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Shah, Sargam R</dc:creator>
  <cp:lastModifiedBy>Shah, Sargam R</cp:lastModifiedBy>
  <cp:revision>25</cp:revision>
  <dcterms:modified xsi:type="dcterms:W3CDTF">2020-05-15T18:10:52Z</dcterms:modified>
</cp:coreProperties>
</file>