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1"/>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57515110cb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g57515110cb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61265ad5f5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g61265ad5f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2ab51fd8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g62ab51fd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62a7771621_0_5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25" name="Google Shape;225;g62a7771621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a7771621_0_7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34" name="Google Shape;234;g62a7771621_0_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62a7771621_0_7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0" name="Google Shape;240;g62a777162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2a7771621_0_8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49" name="Google Shape;249;g62a777162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2ab51fd84_0_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58" name="Google Shape;258;g62ab51fd8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2ab51fd84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7" name="Google Shape;267;g62ab51fd8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62a7771621_0_10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76" name="Google Shape;276;g62a7771621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7515110cb_1_2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41" name="Google Shape;141;g57515110cb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7515110cb_1_29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0" name="Google Shape;150;g57515110cb_1_2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62a7771621_0_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56" name="Google Shape;156;g62a777162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62a7771621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65" name="Google Shape;165;g62a77716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2a7771621_0_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4" name="Google Shape;174;g62a777162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62a7771621_0_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3" name="Google Shape;183;g62a777162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62a7771621_0_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92" name="Google Shape;192;g62a77716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62a7771621_0_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01" name="Google Shape;201;g62a7771621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p:cSld name="Title with Content">
    <p:bg>
      <p:bgPr>
        <a:solidFill>
          <a:srgbClr val="FFFFFF"/>
        </a:solidFill>
        <a:effectLst/>
      </p:bgPr>
    </p:bg>
    <p:spTree>
      <p:nvGrpSpPr>
        <p:cNvPr id="1" name="Shape 83"/>
        <p:cNvGrpSpPr/>
        <p:nvPr/>
      </p:nvGrpSpPr>
      <p:grpSpPr>
        <a:xfrm>
          <a:off x="0" y="0"/>
          <a:ext cx="0" cy="0"/>
          <a:chOff x="0" y="0"/>
          <a:chExt cx="0" cy="0"/>
        </a:xfrm>
      </p:grpSpPr>
      <p:sp>
        <p:nvSpPr>
          <p:cNvPr id="84" name="Google Shape;84;p21"/>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5" name="Google Shape;85;p21"/>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6" name="Google Shape;86;p21"/>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7" name="Google Shape;87;p21"/>
          <p:cNvSpPr txBox="1">
            <a:spLocks noGrp="1"/>
          </p:cNvSpPr>
          <p:nvPr>
            <p:ph type="body" idx="3"/>
          </p:nvPr>
        </p:nvSpPr>
        <p:spPr>
          <a:xfrm>
            <a:off x="457200" y="1714500"/>
            <a:ext cx="82296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Cabin"/>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8" name="Google Shape;88;p2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p:cSld name="Blank">
    <p:bg>
      <p:bgPr>
        <a:solidFill>
          <a:srgbClr val="FFFFFF"/>
        </a:solidFill>
        <a:effectLst/>
      </p:bgPr>
    </p:bg>
    <p:spTree>
      <p:nvGrpSpPr>
        <p:cNvPr id="1" name="Shape 123"/>
        <p:cNvGrpSpPr/>
        <p:nvPr/>
      </p:nvGrpSpPr>
      <p:grpSpPr>
        <a:xfrm>
          <a:off x="0" y="0"/>
          <a:ext cx="0" cy="0"/>
          <a:chOff x="0" y="0"/>
          <a:chExt cx="0" cy="0"/>
        </a:xfrm>
      </p:grpSpPr>
      <p:sp>
        <p:nvSpPr>
          <p:cNvPr id="124" name="Google Shape;124;p2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US" dirty="0"/>
              <a:t>Healthy Habits App</a:t>
            </a:r>
            <a:endParaRPr sz="500" dirty="0"/>
          </a:p>
        </p:txBody>
      </p:sp>
      <p:sp>
        <p:nvSpPr>
          <p:cNvPr id="137" name="Google Shape;137;p31"/>
          <p:cNvSpPr txBox="1">
            <a:spLocks noGrp="1"/>
          </p:cNvSpPr>
          <p:nvPr>
            <p:ph type="body" idx="1"/>
          </p:nvPr>
        </p:nvSpPr>
        <p:spPr>
          <a:xfrm>
            <a:off x="457200" y="2195525"/>
            <a:ext cx="5900700" cy="1003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US" dirty="0"/>
              <a:t>Help KP patients to improve on healthy habits</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Owner: </a:t>
            </a:r>
            <a:r>
              <a:rPr lang="en-US" b="1" dirty="0"/>
              <a:t>Sargam Shah</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8" name="Google Shape;138;p31"/>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0"/>
          <p:cNvSpPr txBox="1">
            <a:spLocks noGrp="1"/>
          </p:cNvSpPr>
          <p:nvPr>
            <p:ph type="body" idx="1"/>
          </p:nvPr>
        </p:nvSpPr>
        <p:spPr>
          <a:xfrm>
            <a:off x="457200" y="912875"/>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endParaRPr sz="500" dirty="0"/>
          </a:p>
        </p:txBody>
      </p:sp>
      <p:sp>
        <p:nvSpPr>
          <p:cNvPr id="210" name="Google Shape;210;p40"/>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WebMD</a:t>
            </a:r>
            <a:endParaRPr sz="500" dirty="0"/>
          </a:p>
        </p:txBody>
      </p:sp>
      <p:sp>
        <p:nvSpPr>
          <p:cNvPr id="211" name="Google Shape;211;p40"/>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10</a:t>
            </a:fld>
            <a:endParaRPr>
              <a:solidFill>
                <a:srgbClr val="929292"/>
              </a:solidFill>
            </a:endParaRPr>
          </a:p>
        </p:txBody>
      </p:sp>
      <p:sp>
        <p:nvSpPr>
          <p:cNvPr id="212" name="Google Shape;212;p40"/>
          <p:cNvSpPr txBox="1">
            <a:spLocks noGrp="1"/>
          </p:cNvSpPr>
          <p:nvPr>
            <p:ph type="body" idx="3"/>
          </p:nvPr>
        </p:nvSpPr>
        <p:spPr>
          <a:xfrm>
            <a:off x="204200" y="1376450"/>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endParaRPr sz="500" dirty="0"/>
          </a:p>
          <a:p>
            <a:pPr marL="114300" marR="0" lvl="0" indent="-114300" algn="l" rtl="0">
              <a:lnSpc>
                <a:spcPct val="100000"/>
              </a:lnSpc>
              <a:spcBef>
                <a:spcPts val="700"/>
              </a:spcBef>
              <a:spcAft>
                <a:spcPts val="0"/>
              </a:spcAft>
              <a:buClr>
                <a:srgbClr val="2D3D4A"/>
              </a:buClr>
              <a:buSzPts val="1400"/>
              <a:buFont typeface="Open Sans"/>
              <a:buChar char="•"/>
            </a:pPr>
            <a:r>
              <a:rPr lang="en-US" dirty="0"/>
              <a:t>Mobile app to check symptoms, find doctors, research treatments. </a:t>
            </a:r>
          </a:p>
          <a:p>
            <a:pPr marL="114300" marR="0" lvl="0" indent="-114300" algn="l" rtl="0">
              <a:lnSpc>
                <a:spcPct val="100000"/>
              </a:lnSpc>
              <a:spcBef>
                <a:spcPts val="700"/>
              </a:spcBef>
              <a:spcAft>
                <a:spcPts val="0"/>
              </a:spcAft>
              <a:buClr>
                <a:srgbClr val="2D3D4A"/>
              </a:buClr>
              <a:buSzPts val="1400"/>
              <a:buFont typeface="Open Sans"/>
              <a:buChar char="•"/>
            </a:pPr>
            <a:r>
              <a:rPr lang="en-US" dirty="0"/>
              <a:t>F</a:t>
            </a:r>
            <a:r>
              <a:rPr lang="en" dirty="0"/>
              <a:t>eatures </a:t>
            </a:r>
            <a:r>
              <a:rPr lang="en-US" dirty="0"/>
              <a:t>such as medication reminder, Saving articles and records functionality</a:t>
            </a:r>
          </a:p>
          <a:p>
            <a:pPr marL="114300" marR="0" lvl="0" indent="-114300" algn="l" rtl="0">
              <a:lnSpc>
                <a:spcPct val="100000"/>
              </a:lnSpc>
              <a:spcBef>
                <a:spcPts val="700"/>
              </a:spcBef>
              <a:spcAft>
                <a:spcPts val="0"/>
              </a:spcAft>
              <a:buClr>
                <a:srgbClr val="2D3D4A"/>
              </a:buClr>
              <a:buSzPts val="1400"/>
              <a:buFont typeface="Open Sans"/>
              <a:buChar char="•"/>
            </a:pPr>
            <a:r>
              <a:rPr lang="en-US" dirty="0"/>
              <a:t>App Review 4.5, Installs 10,000,000+</a:t>
            </a:r>
          </a:p>
        </p:txBody>
      </p:sp>
      <p:sp>
        <p:nvSpPr>
          <p:cNvPr id="213" name="Google Shape;213;p40"/>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body" idx="1"/>
          </p:nvPr>
        </p:nvSpPr>
        <p:spPr>
          <a:xfrm>
            <a:off x="457200" y="912875"/>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E.G. []</a:t>
            </a:r>
            <a:endParaRPr sz="500"/>
          </a:p>
        </p:txBody>
      </p:sp>
      <p:sp>
        <p:nvSpPr>
          <p:cNvPr id="219" name="Google Shape;219;p41"/>
          <p:cNvSpPr txBox="1">
            <a:spLocks noGrp="1"/>
          </p:cNvSpPr>
          <p:nvPr>
            <p:ph type="title"/>
          </p:nvPr>
        </p:nvSpPr>
        <p:spPr>
          <a:xfrm>
            <a:off x="457200" y="304800"/>
            <a:ext cx="8229600" cy="593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Cigna Wellbeing</a:t>
            </a:r>
            <a:endParaRPr sz="500" dirty="0"/>
          </a:p>
        </p:txBody>
      </p:sp>
      <p:sp>
        <p:nvSpPr>
          <p:cNvPr id="220" name="Google Shape;220;p41"/>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11</a:t>
            </a:fld>
            <a:endParaRPr>
              <a:solidFill>
                <a:srgbClr val="929292"/>
              </a:solidFill>
            </a:endParaRPr>
          </a:p>
        </p:txBody>
      </p:sp>
      <p:sp>
        <p:nvSpPr>
          <p:cNvPr id="221" name="Google Shape;221;p41"/>
          <p:cNvSpPr txBox="1">
            <a:spLocks noGrp="1"/>
          </p:cNvSpPr>
          <p:nvPr>
            <p:ph type="body" idx="3"/>
          </p:nvPr>
        </p:nvSpPr>
        <p:spPr>
          <a:xfrm>
            <a:off x="204200" y="1376450"/>
            <a:ext cx="84825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None/>
            </a:pPr>
            <a:endParaRPr sz="500" dirty="0"/>
          </a:p>
          <a:p>
            <a:pPr marL="114300" marR="0" lvl="0" indent="-114300" algn="l" rtl="0">
              <a:lnSpc>
                <a:spcPct val="100000"/>
              </a:lnSpc>
              <a:spcBef>
                <a:spcPts val="700"/>
              </a:spcBef>
              <a:spcAft>
                <a:spcPts val="0"/>
              </a:spcAft>
              <a:buClr>
                <a:srgbClr val="2D3D4A"/>
              </a:buClr>
              <a:buSzPts val="1400"/>
              <a:buFont typeface="Open Sans"/>
              <a:buChar char="•"/>
            </a:pPr>
            <a:r>
              <a:rPr lang="en-US" dirty="0"/>
              <a:t>App to give access to doctors, control over health information, lifestyle and wellness changes. </a:t>
            </a:r>
          </a:p>
          <a:p>
            <a:pPr marL="114300" marR="0" lvl="0" indent="-114300" algn="l" rtl="0">
              <a:lnSpc>
                <a:spcPct val="100000"/>
              </a:lnSpc>
              <a:spcBef>
                <a:spcPts val="700"/>
              </a:spcBef>
              <a:spcAft>
                <a:spcPts val="0"/>
              </a:spcAft>
              <a:buClr>
                <a:srgbClr val="2D3D4A"/>
              </a:buClr>
              <a:buSzPts val="1400"/>
              <a:buFont typeface="Open Sans"/>
              <a:buChar char="•"/>
            </a:pPr>
            <a:r>
              <a:rPr lang="en-US" dirty="0"/>
              <a:t>Features such as health assessment, get care, health programs (videos), My focus health plan. </a:t>
            </a:r>
          </a:p>
          <a:p>
            <a:pPr marL="114300" marR="0" lvl="0" indent="-114300" algn="l" rtl="0">
              <a:lnSpc>
                <a:spcPct val="100000"/>
              </a:lnSpc>
              <a:spcBef>
                <a:spcPts val="700"/>
              </a:spcBef>
              <a:spcAft>
                <a:spcPts val="0"/>
              </a:spcAft>
              <a:buClr>
                <a:srgbClr val="2D3D4A"/>
              </a:buClr>
              <a:buSzPts val="1400"/>
              <a:buFont typeface="Open Sans"/>
              <a:buChar char="•"/>
            </a:pPr>
            <a:r>
              <a:rPr lang="en-US" dirty="0"/>
              <a:t>Rating is 2.3, installs 10,000+</a:t>
            </a:r>
            <a:endParaRPr sz="500" dirty="0"/>
          </a:p>
        </p:txBody>
      </p:sp>
      <p:sp>
        <p:nvSpPr>
          <p:cNvPr id="222" name="Google Shape;222;p41"/>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better?</a:t>
            </a:r>
            <a:endParaRPr sz="500"/>
          </a:p>
        </p:txBody>
      </p:sp>
      <p:sp>
        <p:nvSpPr>
          <p:cNvPr id="228" name="Google Shape;228;p4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29" name="Google Shape;229;p4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Our Advantages</a:t>
            </a:r>
            <a:endParaRPr sz="500"/>
          </a:p>
        </p:txBody>
      </p:sp>
      <p:sp>
        <p:nvSpPr>
          <p:cNvPr id="230" name="Google Shape;230;p4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We need this app in order to cater to our existing customer base and to provide them correct preventive care. </a:t>
            </a:r>
          </a:p>
          <a:p>
            <a:pPr marL="114300" marR="0" lvl="0" indent="-114300" algn="l" rtl="0">
              <a:lnSpc>
                <a:spcPct val="100000"/>
              </a:lnSpc>
              <a:spcBef>
                <a:spcPts val="700"/>
              </a:spcBef>
              <a:spcAft>
                <a:spcPts val="0"/>
              </a:spcAft>
              <a:buClr>
                <a:srgbClr val="2D3D4A"/>
              </a:buClr>
              <a:buSzPts val="1400"/>
              <a:buFont typeface="Cabin"/>
              <a:buChar char="•"/>
            </a:pPr>
            <a:r>
              <a:rPr lang="en-US" dirty="0"/>
              <a:t>Also, we are growing each year. We have a huge presence in North America and are amongst the top 3 non-profit healthcare providers. </a:t>
            </a:r>
            <a:r>
              <a:rPr lang="en" dirty="0"/>
              <a:t> </a:t>
            </a:r>
            <a:endParaRPr dirty="0"/>
          </a:p>
        </p:txBody>
      </p:sp>
      <p:sp>
        <p:nvSpPr>
          <p:cNvPr id="231" name="Google Shape;231;p4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12</a:t>
            </a:fld>
            <a:endParaRPr>
              <a:solidFill>
                <a:srgbClr val="929292"/>
              </a:solidFil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Roadmap and Vision</a:t>
            </a:r>
            <a:endParaRPr sz="500"/>
          </a:p>
        </p:txBody>
      </p:sp>
      <p:sp>
        <p:nvSpPr>
          <p:cNvPr id="237" name="Google Shape;237;p4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Where do we go from here?</a:t>
            </a:r>
            <a:endParaRPr sz="500" dirty="0"/>
          </a:p>
        </p:txBody>
      </p:sp>
      <p:sp>
        <p:nvSpPr>
          <p:cNvPr id="243" name="Google Shape;243;p4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44" name="Google Shape;244;p4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Roadmap Pillars</a:t>
            </a:r>
            <a:endParaRPr sz="500" dirty="0"/>
          </a:p>
        </p:txBody>
      </p:sp>
      <p:sp>
        <p:nvSpPr>
          <p:cNvPr id="245" name="Google Shape;245;p44"/>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700"/>
              </a:spcBef>
              <a:spcAft>
                <a:spcPts val="0"/>
              </a:spcAft>
              <a:buClr>
                <a:srgbClr val="2D3D4A"/>
              </a:buClr>
              <a:buSzPts val="1400"/>
              <a:buNone/>
            </a:pPr>
            <a:endParaRPr dirty="0"/>
          </a:p>
          <a:p>
            <a:pPr marL="114300" marR="0" lvl="0" indent="-114300" algn="l" rtl="0">
              <a:lnSpc>
                <a:spcPct val="100000"/>
              </a:lnSpc>
              <a:spcBef>
                <a:spcPts val="700"/>
              </a:spcBef>
              <a:spcAft>
                <a:spcPts val="0"/>
              </a:spcAft>
              <a:buClr>
                <a:srgbClr val="2D3D4A"/>
              </a:buClr>
              <a:buSzPts val="1400"/>
              <a:buFont typeface="Cabin"/>
              <a:buChar char="•"/>
            </a:pPr>
            <a:r>
              <a:rPr lang="en" dirty="0"/>
              <a:t>[What are the two or three big themes that your roadmap will follow from here?  No more than 3 themes.  Anything else and your roadmap becomes diluted]</a:t>
            </a:r>
            <a:endParaRPr dirty="0"/>
          </a:p>
        </p:txBody>
      </p:sp>
      <p:sp>
        <p:nvSpPr>
          <p:cNvPr id="246" name="Google Shape;246;p4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14</a:t>
            </a:fld>
            <a:endParaRPr>
              <a:solidFill>
                <a:srgbClr val="929292"/>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5"/>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endParaRPr sz="500" dirty="0"/>
          </a:p>
        </p:txBody>
      </p:sp>
      <p:sp>
        <p:nvSpPr>
          <p:cNvPr id="252" name="Google Shape;252;p4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53" name="Google Shape;253;p4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Healthy habits</a:t>
            </a:r>
            <a:endParaRPr sz="500" dirty="0"/>
          </a:p>
        </p:txBody>
      </p:sp>
      <p:sp>
        <p:nvSpPr>
          <p:cNvPr id="254" name="Google Shape;254;p45"/>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Healthy Videos</a:t>
            </a:r>
          </a:p>
          <a:p>
            <a:pPr marL="114300" lvl="0" indent="-114300"/>
            <a:r>
              <a:rPr lang="en-US" dirty="0"/>
              <a:t>check symptoms, find doctors, research treatments</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55" name="Google Shape;255;p4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15</a:t>
            </a:fld>
            <a:endParaRPr>
              <a:solidFill>
                <a:srgbClr val="929292"/>
              </a:solidFill>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6"/>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[Subtitle]</a:t>
            </a:r>
            <a:endParaRPr sz="500"/>
          </a:p>
        </p:txBody>
      </p:sp>
      <p:sp>
        <p:nvSpPr>
          <p:cNvPr id="261" name="Google Shape;261;p4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62" name="Google Shape;262;p4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Health Monitoring</a:t>
            </a:r>
            <a:endParaRPr sz="500" dirty="0"/>
          </a:p>
        </p:txBody>
      </p:sp>
      <p:sp>
        <p:nvSpPr>
          <p:cNvPr id="263" name="Google Shape;263;p4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Monitoring of vital health</a:t>
            </a:r>
          </a:p>
          <a:p>
            <a:pPr marL="114300" lvl="0" indent="-114300"/>
            <a:r>
              <a:rPr lang="en-US" dirty="0"/>
              <a:t>medication reminder</a:t>
            </a:r>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64" name="Google Shape;264;p4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16</a:t>
            </a:fld>
            <a:endParaRPr>
              <a:solidFill>
                <a:srgbClr val="929292"/>
              </a:solidFil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7"/>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[Subtitle]</a:t>
            </a:r>
            <a:endParaRPr sz="500"/>
          </a:p>
        </p:txBody>
      </p:sp>
      <p:sp>
        <p:nvSpPr>
          <p:cNvPr id="270" name="Google Shape;270;p4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71" name="Google Shape;271;p4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US" dirty="0"/>
              <a:t>Predictive Analysis of health</a:t>
            </a:r>
            <a:endParaRPr sz="500" dirty="0"/>
          </a:p>
        </p:txBody>
      </p:sp>
      <p:sp>
        <p:nvSpPr>
          <p:cNvPr id="272" name="Google Shape;272;p47"/>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Exercising plan</a:t>
            </a:r>
          </a:p>
          <a:p>
            <a:pPr marL="114300" marR="0" lvl="0" indent="-114300" algn="l" rtl="0">
              <a:lnSpc>
                <a:spcPct val="100000"/>
              </a:lnSpc>
              <a:spcBef>
                <a:spcPts val="700"/>
              </a:spcBef>
              <a:spcAft>
                <a:spcPts val="0"/>
              </a:spcAft>
              <a:buClr>
                <a:srgbClr val="2D3D4A"/>
              </a:buClr>
              <a:buSzPts val="1400"/>
              <a:buFont typeface="Cabin"/>
              <a:buChar char="•"/>
            </a:pPr>
            <a:r>
              <a:rPr lang="en-US" dirty="0"/>
              <a:t>Health Assessment for preventive care</a:t>
            </a:r>
          </a:p>
          <a:p>
            <a:pPr marL="114300" marR="0" lvl="0" indent="-114300" algn="l" rtl="0">
              <a:lnSpc>
                <a:spcPct val="100000"/>
              </a:lnSpc>
              <a:spcBef>
                <a:spcPts val="700"/>
              </a:spcBef>
              <a:spcAft>
                <a:spcPts val="0"/>
              </a:spcAft>
              <a:buClr>
                <a:srgbClr val="2D3D4A"/>
              </a:buClr>
              <a:buSzPts val="1400"/>
              <a:buFont typeface="Cabin"/>
              <a:buChar char="•"/>
            </a:pPr>
            <a:endParaRPr lang="en-US" dirty="0"/>
          </a:p>
          <a:p>
            <a:pPr marL="114300" marR="0" lvl="0" indent="-114300" algn="l" rtl="0">
              <a:lnSpc>
                <a:spcPct val="100000"/>
              </a:lnSpc>
              <a:spcBef>
                <a:spcPts val="700"/>
              </a:spcBef>
              <a:spcAft>
                <a:spcPts val="0"/>
              </a:spcAft>
              <a:buClr>
                <a:srgbClr val="2D3D4A"/>
              </a:buClr>
              <a:buSzPts val="1400"/>
              <a:buFont typeface="Cabin"/>
              <a:buChar char="•"/>
            </a:pPr>
            <a:endParaRPr dirty="0"/>
          </a:p>
        </p:txBody>
      </p:sp>
      <p:sp>
        <p:nvSpPr>
          <p:cNvPr id="273" name="Google Shape;273;p4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17</a:t>
            </a:fld>
            <a:endParaRPr>
              <a:solidFill>
                <a:srgbClr val="929292"/>
              </a:solidFill>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Widening the scope</a:t>
            </a:r>
            <a:endParaRPr sz="500"/>
          </a:p>
        </p:txBody>
      </p:sp>
      <p:sp>
        <p:nvSpPr>
          <p:cNvPr id="279" name="Google Shape;279;p4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280" name="Google Shape;280;p4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Where do we go from here?</a:t>
            </a:r>
            <a:endParaRPr sz="500"/>
          </a:p>
        </p:txBody>
      </p:sp>
      <p:sp>
        <p:nvSpPr>
          <p:cNvPr id="281" name="Google Shape;281;p4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 dirty="0"/>
              <a:t>We c</a:t>
            </a:r>
            <a:r>
              <a:rPr lang="en-US" dirty="0" err="1"/>
              <a:t>ould</a:t>
            </a:r>
            <a:r>
              <a:rPr lang="en-US" dirty="0"/>
              <a:t> provide a virtual healthcare assistant who would understand and interact with the patients via text, tap or speech and answer basic questions such as “Talk to my doctor”, “ My weight last month”, “My medication due today.”</a:t>
            </a:r>
            <a:endParaRPr dirty="0"/>
          </a:p>
        </p:txBody>
      </p:sp>
      <p:sp>
        <p:nvSpPr>
          <p:cNvPr id="282" name="Google Shape;282;p4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18</a:t>
            </a:fld>
            <a:endParaRPr>
              <a:solidFill>
                <a:srgbClr val="929292"/>
              </a:solidFill>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2"/>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Why Are We Here?</a:t>
            </a:r>
            <a:endParaRPr sz="500"/>
          </a:p>
        </p:txBody>
      </p:sp>
      <p:sp>
        <p:nvSpPr>
          <p:cNvPr id="144" name="Google Shape;144;p32"/>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45" name="Google Shape;145;p32"/>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Background</a:t>
            </a:r>
            <a:endParaRPr sz="500"/>
          </a:p>
        </p:txBody>
      </p:sp>
      <p:sp>
        <p:nvSpPr>
          <p:cNvPr id="146" name="Google Shape;146;p32"/>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Preventive Care based mobile application to help patients increase their physical activity, and improve healthy habits</a:t>
            </a:r>
            <a:endParaRPr dirty="0"/>
          </a:p>
          <a:p>
            <a:pPr marL="0" marR="0" lvl="0" indent="0" algn="l" rtl="0">
              <a:lnSpc>
                <a:spcPct val="100000"/>
              </a:lnSpc>
              <a:spcBef>
                <a:spcPts val="700"/>
              </a:spcBef>
              <a:spcAft>
                <a:spcPts val="0"/>
              </a:spcAft>
              <a:buNone/>
            </a:pPr>
            <a:endParaRPr dirty="0"/>
          </a:p>
          <a:p>
            <a:pPr marL="0" marR="0" lvl="0" indent="0" algn="ctr" rtl="0">
              <a:lnSpc>
                <a:spcPct val="100000"/>
              </a:lnSpc>
              <a:spcBef>
                <a:spcPts val="700"/>
              </a:spcBef>
              <a:spcAft>
                <a:spcPts val="0"/>
              </a:spcAft>
              <a:buNone/>
            </a:pPr>
            <a:r>
              <a:rPr lang="en-US" b="1" dirty="0"/>
              <a:t>Fitter, Healthier, Happier</a:t>
            </a:r>
            <a:endParaRPr b="1" dirty="0"/>
          </a:p>
        </p:txBody>
      </p:sp>
      <p:sp>
        <p:nvSpPr>
          <p:cNvPr id="147" name="Google Shape;147;p3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2</a:t>
            </a:fld>
            <a:endParaRPr>
              <a:solidFill>
                <a:srgbClr val="929292"/>
              </a:solidFil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a:t>Business Case</a:t>
            </a:r>
            <a:endParaRPr sz="500"/>
          </a:p>
        </p:txBody>
      </p:sp>
      <p:sp>
        <p:nvSpPr>
          <p:cNvPr id="153" name="Google Shape;153;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4"/>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Where are we starting?</a:t>
            </a:r>
            <a:endParaRPr sz="500"/>
          </a:p>
        </p:txBody>
      </p:sp>
      <p:sp>
        <p:nvSpPr>
          <p:cNvPr id="159" name="Google Shape;159;p34"/>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0" name="Google Shape;160;p34"/>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Initial Focus</a:t>
            </a:r>
            <a:endParaRPr sz="500"/>
          </a:p>
        </p:txBody>
      </p:sp>
      <p:sp>
        <p:nvSpPr>
          <p:cNvPr id="161" name="Google Shape;161;p34"/>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KP is aiming to enter into the tech and mobile app world, this year, by creating a customer centric app. Creating a preventive care centric app to improve the healthy habits by providing correct information, exercise plans, monitoring health etc. could be a great fit. </a:t>
            </a:r>
            <a:endParaRPr dirty="0"/>
          </a:p>
          <a:p>
            <a:pPr marL="114300" marR="0" lvl="0" indent="0" algn="l" rtl="0">
              <a:lnSpc>
                <a:spcPct val="100000"/>
              </a:lnSpc>
              <a:spcBef>
                <a:spcPts val="700"/>
              </a:spcBef>
              <a:spcAft>
                <a:spcPts val="0"/>
              </a:spcAft>
              <a:buNone/>
            </a:pPr>
            <a:endParaRPr dirty="0"/>
          </a:p>
          <a:p>
            <a:pPr marL="114300" lvl="0" indent="0" algn="ctr" rtl="0">
              <a:spcBef>
                <a:spcPts val="0"/>
              </a:spcBef>
              <a:spcAft>
                <a:spcPts val="0"/>
              </a:spcAft>
              <a:buNone/>
            </a:pPr>
            <a:endParaRPr b="1" dirty="0"/>
          </a:p>
        </p:txBody>
      </p:sp>
      <p:sp>
        <p:nvSpPr>
          <p:cNvPr id="162" name="Google Shape;162;p34"/>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4</a:t>
            </a:fld>
            <a:endParaRPr>
              <a:solidFill>
                <a:srgbClr val="929292"/>
              </a:solidFill>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5"/>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dirty="0"/>
              <a:t>What’s the problem?</a:t>
            </a:r>
            <a:endParaRPr sz="500" dirty="0"/>
          </a:p>
        </p:txBody>
      </p:sp>
      <p:sp>
        <p:nvSpPr>
          <p:cNvPr id="168" name="Google Shape;168;p35"/>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69" name="Google Shape;169;p35"/>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dirty="0"/>
              <a:t>Opportunity</a:t>
            </a:r>
            <a:endParaRPr sz="500" dirty="0"/>
          </a:p>
        </p:txBody>
      </p:sp>
      <p:sp>
        <p:nvSpPr>
          <p:cNvPr id="170" name="Google Shape;170;p35"/>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The financial goal is to reduce cost by emphasizing improved health prior to any adverse conditions developing. KP wants</a:t>
            </a:r>
            <a:r>
              <a:rPr lang="en" dirty="0"/>
              <a:t> </a:t>
            </a:r>
            <a:r>
              <a:rPr lang="en-US" dirty="0"/>
              <a:t>to decrease spending on conditions such as type 2 diabetes. We never had such a mobile app in the market and hence this is a great development effort. </a:t>
            </a:r>
            <a:endParaRPr dirty="0"/>
          </a:p>
          <a:p>
            <a:pPr marL="114300" lvl="0" indent="-114300"/>
            <a:r>
              <a:rPr lang="en-US" dirty="0"/>
              <a:t>In 2018, an estimated 1.5 million new cases of diabetes were diagnosed among U.S. adults aged 18 years or older. Between 2012 and 2017, excess medical costs per person associated with diabetes increased from $8,417 to $9,601 (2017 dollars)</a:t>
            </a:r>
          </a:p>
          <a:p>
            <a:pPr marL="114300" lvl="0" indent="-114300"/>
            <a:r>
              <a:rPr lang="en-US" dirty="0"/>
              <a:t>Kaiser Permanente is one of the nation's largest not-for-profit health plans, serving 12.4 million members who could be benefitted by the mobile app.</a:t>
            </a:r>
          </a:p>
          <a:p>
            <a:pPr marL="114300" lvl="0" indent="-114300"/>
            <a:endParaRPr b="1" dirty="0"/>
          </a:p>
        </p:txBody>
      </p:sp>
      <p:sp>
        <p:nvSpPr>
          <p:cNvPr id="171" name="Google Shape;171;p35"/>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5</a:t>
            </a:fld>
            <a:endParaRPr>
              <a:solidFill>
                <a:srgbClr val="929292"/>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What’s Our Solution?</a:t>
            </a:r>
            <a:endParaRPr sz="500"/>
          </a:p>
        </p:txBody>
      </p:sp>
      <p:sp>
        <p:nvSpPr>
          <p:cNvPr id="177" name="Google Shape;177;p36"/>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78" name="Google Shape;178;p36"/>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Proposal</a:t>
            </a:r>
            <a:endParaRPr sz="500"/>
          </a:p>
        </p:txBody>
      </p:sp>
      <p:sp>
        <p:nvSpPr>
          <p:cNvPr id="179" name="Google Shape;179;p36"/>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endParaRPr lang="en" dirty="0"/>
          </a:p>
          <a:p>
            <a:pPr marL="114300" marR="0" lvl="0" indent="-114300" algn="l" rtl="0">
              <a:lnSpc>
                <a:spcPct val="100000"/>
              </a:lnSpc>
              <a:spcBef>
                <a:spcPts val="700"/>
              </a:spcBef>
              <a:spcAft>
                <a:spcPts val="0"/>
              </a:spcAft>
              <a:buClr>
                <a:srgbClr val="2D3D4A"/>
              </a:buClr>
              <a:buSzPts val="1400"/>
              <a:buFont typeface="Cabin"/>
              <a:buChar char="•"/>
            </a:pPr>
            <a:r>
              <a:rPr lang="en" dirty="0"/>
              <a:t>Overall goal is to improvie patient well being by emp</a:t>
            </a:r>
            <a:r>
              <a:rPr lang="en-US" dirty="0"/>
              <a:t>hasizing on improved health and preventive care. The app would address these by monitoring the patient health statistics such as weight, blood pressure, providing information on improving health by the benefits of exercising, consuming a nutrient rich diet, providing means to avoid addiction, improve sleeping habits etc. This app will be a go-to solution to the patients and act as a guide for them to improve their health. </a:t>
            </a:r>
            <a:endParaRPr b="1" dirty="0"/>
          </a:p>
        </p:txBody>
      </p:sp>
      <p:sp>
        <p:nvSpPr>
          <p:cNvPr id="180" name="Google Shape;180;p3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6</a:t>
            </a:fld>
            <a:endParaRPr>
              <a:solidFill>
                <a:srgbClr val="929292"/>
              </a:solidFill>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What can we do?</a:t>
            </a:r>
            <a:endParaRPr sz="500"/>
          </a:p>
        </p:txBody>
      </p:sp>
      <p:sp>
        <p:nvSpPr>
          <p:cNvPr id="186" name="Google Shape;186;p37"/>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87" name="Google Shape;187;p37"/>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Return On Investment</a:t>
            </a:r>
            <a:endParaRPr sz="500"/>
          </a:p>
        </p:txBody>
      </p:sp>
      <p:sp>
        <p:nvSpPr>
          <p:cNvPr id="188" name="Google Shape;188;p37"/>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It is predicted that a huge portion of our customer base will be downloading and using our app. The cost of building the app will be huge as we are starting from scratch and entering the tech world. However, this will bring a cultural change in the company which will give it a technological advantage and edge as compared to our non-tech </a:t>
            </a:r>
            <a:r>
              <a:rPr lang="en-US" dirty="0" err="1"/>
              <a:t>savy</a:t>
            </a:r>
            <a:r>
              <a:rPr lang="en-US" dirty="0"/>
              <a:t> competitors. After building the framework for the app, we can use it to implement our existing solutions and products through app. Hence, the scope of the project is huge and we expect a huge ROI.</a:t>
            </a:r>
            <a:endParaRPr dirty="0"/>
          </a:p>
          <a:p>
            <a:pPr marL="0" marR="0" lvl="0" indent="0" algn="ctr" rtl="0">
              <a:lnSpc>
                <a:spcPct val="100000"/>
              </a:lnSpc>
              <a:spcBef>
                <a:spcPts val="700"/>
              </a:spcBef>
              <a:spcAft>
                <a:spcPts val="0"/>
              </a:spcAft>
              <a:buNone/>
            </a:pPr>
            <a:endParaRPr b="1" dirty="0"/>
          </a:p>
        </p:txBody>
      </p:sp>
      <p:sp>
        <p:nvSpPr>
          <p:cNvPr id="189" name="Google Shape;189;p37"/>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7</a:t>
            </a:fld>
            <a:endParaRPr>
              <a:solidFill>
                <a:srgbClr val="929292"/>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body" idx="1"/>
          </p:nvPr>
        </p:nvSpPr>
        <p:spPr>
          <a:xfrm>
            <a:off x="457200" y="914251"/>
            <a:ext cx="8229600" cy="30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2B3E4"/>
              </a:buClr>
              <a:buFont typeface="Open Sans"/>
              <a:buNone/>
            </a:pPr>
            <a:r>
              <a:rPr lang="en"/>
              <a:t>How will we know if we’re successful?</a:t>
            </a:r>
            <a:endParaRPr sz="500"/>
          </a:p>
        </p:txBody>
      </p:sp>
      <p:sp>
        <p:nvSpPr>
          <p:cNvPr id="195" name="Google Shape;195;p38"/>
          <p:cNvSpPr txBox="1">
            <a:spLocks noGrp="1"/>
          </p:cNvSpPr>
          <p:nvPr>
            <p:ph type="body" idx="2"/>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
        <p:nvSpPr>
          <p:cNvPr id="196" name="Google Shape;196;p38"/>
          <p:cNvSpPr txBox="1">
            <a:spLocks noGrp="1"/>
          </p:cNvSpPr>
          <p:nvPr>
            <p:ph type="title"/>
          </p:nvPr>
        </p:nvSpPr>
        <p:spPr>
          <a:xfrm>
            <a:off x="457200" y="304800"/>
            <a:ext cx="8229600" cy="595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2D3D4A"/>
              </a:buClr>
              <a:buFont typeface="Open Sans"/>
              <a:buNone/>
            </a:pPr>
            <a:r>
              <a:rPr lang="en"/>
              <a:t>Measurement</a:t>
            </a:r>
            <a:endParaRPr sz="500"/>
          </a:p>
        </p:txBody>
      </p:sp>
      <p:sp>
        <p:nvSpPr>
          <p:cNvPr id="197" name="Google Shape;197;p38"/>
          <p:cNvSpPr txBox="1">
            <a:spLocks noGrp="1"/>
          </p:cNvSpPr>
          <p:nvPr>
            <p:ph type="body" idx="3"/>
          </p:nvPr>
        </p:nvSpPr>
        <p:spPr>
          <a:xfrm>
            <a:off x="457200" y="1409700"/>
            <a:ext cx="8229600" cy="2857500"/>
          </a:xfrm>
          <a:prstGeom prst="rect">
            <a:avLst/>
          </a:prstGeom>
          <a:noFill/>
          <a:ln>
            <a:noFill/>
          </a:ln>
        </p:spPr>
        <p:txBody>
          <a:bodyPr spcFirstLastPara="1" wrap="square" lIns="0" tIns="0" rIns="0" bIns="0" anchor="ctr" anchorCtr="0">
            <a:noAutofit/>
          </a:bodyPr>
          <a:lstStyle/>
          <a:p>
            <a:pPr marL="114300" marR="0" lvl="0" indent="-114300" algn="l" rtl="0">
              <a:lnSpc>
                <a:spcPct val="100000"/>
              </a:lnSpc>
              <a:spcBef>
                <a:spcPts val="700"/>
              </a:spcBef>
              <a:spcAft>
                <a:spcPts val="0"/>
              </a:spcAft>
              <a:buClr>
                <a:srgbClr val="2D3D4A"/>
              </a:buClr>
              <a:buSzPts val="1400"/>
              <a:buFont typeface="Cabin"/>
              <a:buChar char="•"/>
            </a:pPr>
            <a:r>
              <a:rPr lang="en-US" dirty="0"/>
              <a:t>We will measure the success of the application by the number of downloads and the increase in the customer base who are benefitting by using the app. The goal of the first year is to deliver a user-friendly app and get positive feedback from the patients about the app. </a:t>
            </a:r>
            <a:endParaRPr b="1" dirty="0"/>
          </a:p>
        </p:txBody>
      </p:sp>
      <p:sp>
        <p:nvSpPr>
          <p:cNvPr id="198" name="Google Shape;198;p38"/>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7D97AD"/>
              </a:buClr>
              <a:buFont typeface="Open Sans"/>
              <a:buNone/>
            </a:pPr>
            <a:fld id="{00000000-1234-1234-1234-123412341234}" type="slidenum">
              <a:rPr lang="en"/>
              <a:t>8</a:t>
            </a:fld>
            <a:endParaRPr>
              <a:solidFill>
                <a:srgbClr val="929292"/>
              </a:solidFill>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Clr>
                <a:srgbClr val="FFFFFF"/>
              </a:buClr>
              <a:buFont typeface="Open Sans"/>
              <a:buNone/>
            </a:pPr>
            <a:r>
              <a:rPr lang="en"/>
              <a:t>Competitors</a:t>
            </a:r>
            <a:endParaRPr sz="500"/>
          </a:p>
        </p:txBody>
      </p:sp>
      <p:sp>
        <p:nvSpPr>
          <p:cNvPr id="204" name="Google Shape;204;p3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a:t>
            </a:r>
            <a:r>
              <a:rPr lang="en"/>
              <a:t>9</a:t>
            </a:r>
            <a:r>
              <a:rPr lang="en" sz="700" b="0" i="0" u="none" strike="noStrike" cap="none">
                <a:solidFill>
                  <a:srgbClr val="7D97AD"/>
                </a:solidFill>
                <a:latin typeface="Open Sans"/>
                <a:ea typeface="Open Sans"/>
                <a:cs typeface="Open Sans"/>
                <a:sym typeface="Open Sans"/>
              </a:rPr>
              <a:t> Udacity.  All rights reserved.</a:t>
            </a:r>
            <a:endParaRPr sz="500"/>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930</Words>
  <Application>Microsoft Office PowerPoint</Application>
  <PresentationFormat>On-screen Show (16:9)</PresentationFormat>
  <Paragraphs>99</Paragraphs>
  <Slides>18</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Open Sans</vt:lpstr>
      <vt:lpstr>Cabin</vt:lpstr>
      <vt:lpstr>Arial</vt:lpstr>
      <vt:lpstr>Simple Light</vt:lpstr>
      <vt:lpstr>Udacity Template 16x9</vt:lpstr>
      <vt:lpstr>Healthy Habits App</vt:lpstr>
      <vt:lpstr>Background</vt:lpstr>
      <vt:lpstr>Business Case</vt:lpstr>
      <vt:lpstr>Initial Focus</vt:lpstr>
      <vt:lpstr>Opportunity</vt:lpstr>
      <vt:lpstr>Proposal</vt:lpstr>
      <vt:lpstr>Return On Investment</vt:lpstr>
      <vt:lpstr>Measurement</vt:lpstr>
      <vt:lpstr>Competitors</vt:lpstr>
      <vt:lpstr>WebMD</vt:lpstr>
      <vt:lpstr>Cigna Wellbeing</vt:lpstr>
      <vt:lpstr>Our Advantages</vt:lpstr>
      <vt:lpstr>Roadmap and Vision</vt:lpstr>
      <vt:lpstr>Roadmap Pillars</vt:lpstr>
      <vt:lpstr>Healthy habits</vt:lpstr>
      <vt:lpstr>Health Monitoring</vt:lpstr>
      <vt:lpstr>Predictive Analysis of health</vt:lpstr>
      <vt:lpstr>Where do we go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Shah, Sargam R</dc:creator>
  <cp:lastModifiedBy>Shah, Sargam R</cp:lastModifiedBy>
  <cp:revision>10</cp:revision>
  <dcterms:modified xsi:type="dcterms:W3CDTF">2020-05-13T14:35:19Z</dcterms:modified>
</cp:coreProperties>
</file>