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80" r:id="rId18"/>
    <p:sldId id="282" r:id="rId19"/>
    <p:sldId id="285" r:id="rId20"/>
    <p:sldId id="286" r:id="rId21"/>
    <p:sldId id="287" r:id="rId22"/>
    <p:sldId id="284" r:id="rId23"/>
    <p:sldId id="281" r:id="rId24"/>
    <p:sldId id="277" r:id="rId25"/>
    <p:sldId id="27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3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D1F9-4C4D-4AAF-8167-9CD13790B8B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C675-FF9F-430C-AB52-E27F762A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hyperlink" Target="https://www.digitaloce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xample.com/resources/user/1036721?name=someth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310489"/>
            <a:ext cx="12192000" cy="7207180"/>
            <a:chOff x="0" y="-310489"/>
            <a:chExt cx="12192000" cy="7207180"/>
          </a:xfrm>
        </p:grpSpPr>
        <p:pic>
          <p:nvPicPr>
            <p:cNvPr id="1048" name="Picture 24" descr="Image result for circuit 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96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rduino: A Brief Hist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26608" cy="236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ss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108" y="0"/>
              <a:ext cx="3561567" cy="357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arduin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358" y="4279892"/>
              <a:ext cx="1224349" cy="97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electric i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66114"/>
              <a:ext cx="4320108" cy="289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raspberry pi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329" y="4301238"/>
              <a:ext cx="964651" cy="96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electric im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717" y="4279891"/>
              <a:ext cx="1658267" cy="97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tesse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108" y="3560764"/>
              <a:ext cx="3702371" cy="74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park core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758"/>
            <a:stretch/>
          </p:blipFill>
          <p:spPr bwMode="auto">
            <a:xfrm>
              <a:off x="7881257" y="-310489"/>
              <a:ext cx="4310325" cy="245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raspberry pi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0" t="1" r="7264" b="672"/>
            <a:stretch/>
          </p:blipFill>
          <p:spPr bwMode="auto">
            <a:xfrm>
              <a:off x="7881256" y="2142085"/>
              <a:ext cx="4310743" cy="3128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07284"/>
            <a:ext cx="12191582" cy="23876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n w="2222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Internet of Things</a:t>
            </a:r>
            <a:endParaRPr lang="en-US" sz="9600" b="1" dirty="0">
              <a:ln w="22225">
                <a:solidFill>
                  <a:schemeClr val="tx1"/>
                </a:solidFill>
              </a:ln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3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ight 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504" y="25138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Hypothetical Light Switch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0300" y="1804424"/>
            <a:ext cx="18669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4691" y="1804424"/>
            <a:ext cx="18669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Phone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1591" y="2439424"/>
            <a:ext cx="36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1591" y="2447901"/>
            <a:ext cx="371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client.publish</a:t>
            </a:r>
            <a:r>
              <a:rPr lang="en-US" dirty="0" smtClean="0"/>
              <a:t>(‘</a:t>
            </a:r>
            <a:r>
              <a:rPr lang="en-US" dirty="0" err="1" smtClean="0"/>
              <a:t>lightSwitch</a:t>
            </a:r>
            <a:r>
              <a:rPr lang="en-US" dirty="0" smtClean="0"/>
              <a:t>/1’, ‘toggle’)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346854" y="3970187"/>
            <a:ext cx="3373791" cy="2567444"/>
            <a:chOff x="3776309" y="4636294"/>
            <a:chExt cx="3373791" cy="3241675"/>
          </a:xfrm>
        </p:grpSpPr>
        <p:sp>
          <p:nvSpPr>
            <p:cNvPr id="10" name="Rectangle 9"/>
            <p:cNvSpPr/>
            <p:nvPr/>
          </p:nvSpPr>
          <p:spPr>
            <a:xfrm>
              <a:off x="3776309" y="4636294"/>
              <a:ext cx="3373791" cy="324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Switch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69437" y="6693496"/>
              <a:ext cx="2670160" cy="667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Toggle 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5" idx="2"/>
            <a:endCxn id="34" idx="0"/>
          </p:cNvCxnSpPr>
          <p:nvPr/>
        </p:nvCxnSpPr>
        <p:spPr>
          <a:xfrm>
            <a:off x="8033750" y="3074424"/>
            <a:ext cx="41312" cy="2525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54406" y="3441171"/>
            <a:ext cx="87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‘toggle’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supports HTTP, HTTPS, FILE, FTP, WS (</a:t>
            </a:r>
            <a:r>
              <a:rPr lang="en-US" dirty="0" err="1" smtClean="0"/>
              <a:t>websockets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Chrome does not support MQTT</a:t>
            </a:r>
          </a:p>
          <a:p>
            <a:r>
              <a:rPr lang="en-US" dirty="0" smtClean="0"/>
              <a:t>But you can do MQTT over </a:t>
            </a:r>
            <a:r>
              <a:rPr lang="en-US" dirty="0" err="1" smtClean="0"/>
              <a:t>websockets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websockets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Image result for websocke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6" y="210139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1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WebSockets Diagram How do websocket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09" y="1706219"/>
            <a:ext cx="6365382" cy="51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66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484" y="2220078"/>
            <a:ext cx="609600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webSocketServer</a:t>
            </a:r>
            <a:r>
              <a:rPr lang="en-US" sz="1600" dirty="0"/>
              <a:t> = require('</a:t>
            </a:r>
            <a:r>
              <a:rPr lang="en-US" sz="1600" dirty="0" err="1"/>
              <a:t>ws</a:t>
            </a:r>
            <a:r>
              <a:rPr lang="en-US" sz="1600" dirty="0"/>
              <a:t>').Server; 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wss</a:t>
            </a:r>
            <a:r>
              <a:rPr lang="en-US" sz="1600" dirty="0"/>
              <a:t> = new </a:t>
            </a:r>
            <a:r>
              <a:rPr lang="en-US" sz="1600" dirty="0" err="1"/>
              <a:t>webSocketServer</a:t>
            </a:r>
            <a:r>
              <a:rPr lang="en-US" sz="1600" dirty="0"/>
              <a:t>({port: 8080});</a:t>
            </a:r>
          </a:p>
          <a:p>
            <a:endParaRPr lang="en-US" sz="1600" dirty="0"/>
          </a:p>
          <a:p>
            <a:r>
              <a:rPr lang="en-US" sz="1600" dirty="0"/>
              <a:t>// broadcast client message to all</a:t>
            </a:r>
          </a:p>
          <a:p>
            <a:r>
              <a:rPr lang="en-US" sz="1600" dirty="0" err="1"/>
              <a:t>wss.broadcast</a:t>
            </a:r>
            <a:r>
              <a:rPr lang="en-US" sz="1600" dirty="0"/>
              <a:t> = function broadcast(data)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wss.clients.forEach</a:t>
            </a:r>
            <a:r>
              <a:rPr lang="en-US" sz="1600" dirty="0"/>
              <a:t>(function each(client)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client.send</a:t>
            </a:r>
            <a:r>
              <a:rPr lang="en-US" sz="1600" dirty="0"/>
              <a:t>(data);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/>
              <a:t>// catch client messages</a:t>
            </a:r>
          </a:p>
          <a:p>
            <a:r>
              <a:rPr lang="en-US" sz="1600" dirty="0" err="1"/>
              <a:t>wss.on</a:t>
            </a:r>
            <a:r>
              <a:rPr lang="en-US" sz="1600" dirty="0"/>
              <a:t>('connection', function connection(</a:t>
            </a:r>
            <a:r>
              <a:rPr lang="en-US" sz="1600" dirty="0" err="1"/>
              <a:t>ws</a:t>
            </a:r>
            <a:r>
              <a:rPr lang="en-US" sz="1600" dirty="0"/>
              <a:t>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ws.on</a:t>
            </a:r>
            <a:r>
              <a:rPr lang="en-US" sz="1600" dirty="0"/>
              <a:t>('message', function incoming(message) {</a:t>
            </a:r>
          </a:p>
          <a:p>
            <a:r>
              <a:rPr lang="en-US" sz="1600" dirty="0"/>
              <a:t>    console.log('received from %s', message);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wss.broadcast</a:t>
            </a:r>
            <a:r>
              <a:rPr lang="en-US" sz="1600" dirty="0"/>
              <a:t>(message);    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9347" y="711973"/>
            <a:ext cx="5301916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webSocketClient</a:t>
            </a:r>
            <a:r>
              <a:rPr lang="en-US" sz="1600" dirty="0"/>
              <a:t> = require('</a:t>
            </a:r>
            <a:r>
              <a:rPr lang="en-US" sz="1600" dirty="0" err="1"/>
              <a:t>ws</a:t>
            </a:r>
            <a:r>
              <a:rPr lang="en-US" sz="1600" dirty="0"/>
              <a:t>');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ws</a:t>
            </a:r>
            <a:r>
              <a:rPr lang="en-US" sz="1600" dirty="0"/>
              <a:t> = new </a:t>
            </a:r>
            <a:r>
              <a:rPr lang="en-US" sz="1600" dirty="0" err="1"/>
              <a:t>webSocketClient</a:t>
            </a:r>
            <a:r>
              <a:rPr lang="en-US" sz="1600" dirty="0"/>
              <a:t>('</a:t>
            </a:r>
            <a:r>
              <a:rPr lang="en-US" sz="1600" dirty="0" err="1"/>
              <a:t>ws</a:t>
            </a:r>
            <a:r>
              <a:rPr lang="en-US" sz="1600" dirty="0"/>
              <a:t>://localhost:8080');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id = </a:t>
            </a:r>
            <a:r>
              <a:rPr lang="en-US" sz="1600" dirty="0" err="1"/>
              <a:t>Math.floor</a:t>
            </a:r>
            <a:r>
              <a:rPr lang="en-US" sz="1600" dirty="0"/>
              <a:t>(</a:t>
            </a:r>
            <a:r>
              <a:rPr lang="en-US" sz="1600" dirty="0" err="1"/>
              <a:t>Math.random</a:t>
            </a:r>
            <a:r>
              <a:rPr lang="en-US" sz="1600" dirty="0"/>
              <a:t>()*10000);</a:t>
            </a:r>
          </a:p>
          <a:p>
            <a:endParaRPr lang="en-US" sz="1600" dirty="0"/>
          </a:p>
          <a:p>
            <a:r>
              <a:rPr lang="en-US" sz="1600" dirty="0" err="1"/>
              <a:t>ws.on</a:t>
            </a:r>
            <a:r>
              <a:rPr lang="en-US" sz="1600" dirty="0"/>
              <a:t>('message', function(message) {</a:t>
            </a:r>
          </a:p>
          <a:p>
            <a:r>
              <a:rPr lang="en-US" sz="1600" dirty="0"/>
              <a:t>     console.log('received from %s', message);</a:t>
            </a:r>
          </a:p>
          <a:p>
            <a:r>
              <a:rPr lang="en-US" sz="1600" dirty="0"/>
              <a:t>});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sendMessage</a:t>
            </a:r>
            <a:r>
              <a:rPr lang="en-US" sz="1600" dirty="0"/>
              <a:t>(){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timeStamp</a:t>
            </a:r>
            <a:r>
              <a:rPr lang="en-US" sz="1600" dirty="0"/>
              <a:t> = </a:t>
            </a:r>
            <a:r>
              <a:rPr lang="en-US" sz="1600" dirty="0" err="1"/>
              <a:t>Date.now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message   = '</a:t>
            </a:r>
            <a:r>
              <a:rPr lang="en-US" sz="1600" dirty="0" err="1"/>
              <a:t>clientId</a:t>
            </a:r>
            <a:r>
              <a:rPr lang="en-US" sz="1600" dirty="0"/>
              <a:t>:'  + id  + ', '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+ '</a:t>
            </a:r>
            <a:r>
              <a:rPr lang="en-US" sz="1600" dirty="0" err="1" smtClean="0"/>
              <a:t>timeStamp</a:t>
            </a:r>
            <a:r>
              <a:rPr lang="en-US" sz="1600" dirty="0"/>
              <a:t>:' + </a:t>
            </a:r>
            <a:r>
              <a:rPr lang="en-US" sz="1600" dirty="0" err="1"/>
              <a:t>timeStamp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ws.send</a:t>
            </a:r>
            <a:r>
              <a:rPr lang="en-US" sz="1600" dirty="0"/>
              <a:t>(message);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function timer(){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sendMessage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setTimeout</a:t>
            </a:r>
            <a:r>
              <a:rPr lang="en-US" sz="1600" dirty="0"/>
              <a:t>(timer, 3000);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ws.on</a:t>
            </a:r>
            <a:r>
              <a:rPr lang="en-US" sz="1600" dirty="0"/>
              <a:t>('open', function() {</a:t>
            </a:r>
          </a:p>
          <a:p>
            <a:r>
              <a:rPr lang="en-US" sz="1600" dirty="0"/>
              <a:t>	timer();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8283" y="1850746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9156" y="365125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still use MQTT in a browser</a:t>
            </a:r>
          </a:p>
          <a:p>
            <a:r>
              <a:rPr lang="en-US" dirty="0" smtClean="0"/>
              <a:t>The connection is handled via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This eliminates a lot of the “housekeeping” required by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Many to many communication much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3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310387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= require('</a:t>
            </a:r>
            <a:r>
              <a:rPr lang="en-US" dirty="0" err="1"/>
              <a:t>mqtt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client  = </a:t>
            </a:r>
            <a:r>
              <a:rPr lang="en-US" dirty="0" err="1"/>
              <a:t>mqtt.connect</a:t>
            </a:r>
            <a:r>
              <a:rPr lang="en-US" dirty="0"/>
              <a:t>('</a:t>
            </a:r>
            <a:r>
              <a:rPr lang="en-US" dirty="0" err="1"/>
              <a:t>mqtt</a:t>
            </a:r>
            <a:r>
              <a:rPr lang="en-US" dirty="0"/>
              <a:t>://162.243.219.88',1883)</a:t>
            </a:r>
          </a:p>
          <a:p>
            <a:endParaRPr lang="en-US" dirty="0"/>
          </a:p>
          <a:p>
            <a:r>
              <a:rPr lang="en-US" dirty="0" err="1"/>
              <a:t>client.on</a:t>
            </a:r>
            <a:r>
              <a:rPr lang="en-US" dirty="0"/>
              <a:t>('message', function (topic, message) {</a:t>
            </a:r>
          </a:p>
          <a:p>
            <a:r>
              <a:rPr lang="en-US" dirty="0"/>
              <a:t>      console.log(message)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client.on</a:t>
            </a:r>
            <a:r>
              <a:rPr lang="en-US" dirty="0"/>
              <a:t>('connect', function () {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('</a:t>
            </a:r>
            <a:r>
              <a:rPr lang="en-US" dirty="0" err="1"/>
              <a:t>tesselData</a:t>
            </a:r>
            <a:r>
              <a:rPr lang="en-US" dirty="0"/>
              <a:t>');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('</a:t>
            </a:r>
            <a:r>
              <a:rPr lang="en-US" dirty="0" err="1"/>
              <a:t>tesselData</a:t>
            </a:r>
            <a:r>
              <a:rPr lang="en-US" dirty="0"/>
              <a:t>','Hello from &lt;someone&gt;')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0725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in the wild</a:t>
            </a:r>
            <a:endParaRPr lang="en-US" dirty="0"/>
          </a:p>
        </p:txBody>
      </p:sp>
      <p:pic>
        <p:nvPicPr>
          <p:cNvPr id="2050" name="Picture 2" descr="Image result for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1" y="2028619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1.squarespace.com/static/568d2b600ab377164ea67437/t/568d49257086d7219d20a4f2/145209987732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1476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bs.twimg.com/profile_images/614802024832610304/_CZY2pu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45" y="1995280"/>
            <a:ext cx="31623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1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Address: </a:t>
            </a:r>
            <a:r>
              <a:rPr lang="en-US" dirty="0" smtClean="0"/>
              <a:t>162.243.219.88</a:t>
            </a:r>
          </a:p>
          <a:p>
            <a:r>
              <a:rPr lang="en-US" dirty="0" smtClean="0"/>
              <a:t>MQTT Port: 1883 (For running in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Port: 9001 (For running in a web browser)</a:t>
            </a:r>
          </a:p>
          <a:p>
            <a:endParaRPr lang="en-US" dirty="0"/>
          </a:p>
          <a:p>
            <a:r>
              <a:rPr lang="en-US" dirty="0" smtClean="0"/>
              <a:t>Broker is running on </a:t>
            </a:r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https://www.digitalocean.com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Broker is </a:t>
            </a:r>
            <a:r>
              <a:rPr lang="en-US" dirty="0" err="1" smtClean="0"/>
              <a:t>Mosquitto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https://mosquitto.org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1026" name="Picture 2" descr="http://projects.eclipse.org/sites/default/files/mosquitto-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38" y="4732254"/>
            <a:ext cx="1905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6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mqtt</a:t>
            </a:r>
            <a:r>
              <a:rPr lang="en-US" dirty="0" smtClean="0"/>
              <a:t>-formatting</a:t>
            </a:r>
          </a:p>
          <a:p>
            <a:pPr lvl="1"/>
            <a:r>
              <a:rPr lang="en-US" dirty="0" smtClean="0"/>
              <a:t>Connect to an MQTT server</a:t>
            </a:r>
          </a:p>
          <a:p>
            <a:pPr lvl="1"/>
            <a:r>
              <a:rPr lang="en-US" dirty="0" smtClean="0"/>
              <a:t>Send and receive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Channels/topics in MQTT work like file paths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subscribing to a channel we have to specify the whole path</a:t>
            </a:r>
          </a:p>
          <a:p>
            <a:r>
              <a:rPr lang="en-US" dirty="0" smtClean="0"/>
              <a:t>Or use a </a:t>
            </a:r>
            <a:r>
              <a:rPr lang="en-US" b="1" dirty="0" smtClean="0"/>
              <a:t>wildcard</a:t>
            </a:r>
          </a:p>
          <a:p>
            <a:pPr lvl="1"/>
            <a:r>
              <a:rPr lang="en-US" b="1" dirty="0" smtClean="0"/>
              <a:t>+</a:t>
            </a:r>
          </a:p>
          <a:p>
            <a:pPr lvl="1"/>
            <a:r>
              <a:rPr lang="en-US" b="1" dirty="0"/>
              <a:t>#</a:t>
            </a:r>
            <a:endParaRPr lang="en-US" b="1" dirty="0" smtClean="0"/>
          </a:p>
        </p:txBody>
      </p:sp>
      <p:pic>
        <p:nvPicPr>
          <p:cNvPr id="1026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99" y="2217737"/>
            <a:ext cx="6096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5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devices communicate?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smtClean="0"/>
              <a:t> Wildcard</a:t>
            </a:r>
            <a:endParaRPr lang="en-US" dirty="0"/>
          </a:p>
        </p:txBody>
      </p:sp>
      <p:pic>
        <p:nvPicPr>
          <p:cNvPr id="2050" name="Picture 2" descr="topic_wildcard_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14" y="1871006"/>
            <a:ext cx="8361476" cy="190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02" y="4255322"/>
            <a:ext cx="5308711" cy="16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5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Wildcard</a:t>
            </a:r>
            <a:endParaRPr lang="en-US" dirty="0"/>
          </a:p>
        </p:txBody>
      </p:sp>
      <p:pic>
        <p:nvPicPr>
          <p:cNvPr id="3078" name="Picture 6" descr="topic_wildcard_h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1541079"/>
            <a:ext cx="8473440" cy="154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414220"/>
            <a:ext cx="5295900" cy="14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mqtt</a:t>
            </a:r>
            <a:r>
              <a:rPr lang="en-US" dirty="0"/>
              <a:t>-channels</a:t>
            </a:r>
          </a:p>
          <a:p>
            <a:pPr lvl="1"/>
            <a:r>
              <a:rPr lang="en-US" dirty="0"/>
              <a:t>Understand how channel paths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2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light 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504" y="25138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Light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rowser-hardware-matrix.zip</a:t>
            </a:r>
          </a:p>
          <a:p>
            <a:r>
              <a:rPr lang="en-US" dirty="0" smtClean="0"/>
              <a:t>Use MQTT to send a message to the device to toggle an LED</a:t>
            </a:r>
          </a:p>
          <a:p>
            <a:pPr lvl="1"/>
            <a:r>
              <a:rPr lang="en-US" dirty="0" smtClean="0"/>
              <a:t>Format as JSON string</a:t>
            </a:r>
          </a:p>
          <a:p>
            <a:pPr lvl="2"/>
            <a:r>
              <a:rPr lang="en-US" dirty="0" smtClean="0"/>
              <a:t>{id:”</a:t>
            </a:r>
            <a:r>
              <a:rPr lang="en-US" dirty="0" err="1" smtClean="0"/>
              <a:t>YourID</a:t>
            </a:r>
            <a:r>
              <a:rPr lang="en-US" dirty="0" smtClean="0"/>
              <a:t>”, </a:t>
            </a:r>
            <a:r>
              <a:rPr lang="en-US" dirty="0" err="1" smtClean="0"/>
              <a:t>state:true</a:t>
            </a:r>
            <a:r>
              <a:rPr lang="en-US" dirty="0" smtClean="0"/>
              <a:t>/false}</a:t>
            </a:r>
          </a:p>
          <a:p>
            <a:pPr lvl="1"/>
            <a:r>
              <a:rPr lang="en-US" dirty="0" smtClean="0"/>
              <a:t>Your ID is the day of your birthday plus by 0 (male) or 32 (female)</a:t>
            </a:r>
          </a:p>
          <a:p>
            <a:pPr lvl="1"/>
            <a:r>
              <a:rPr lang="en-US" dirty="0" smtClean="0"/>
              <a:t>John was born on the 27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February, his ID is 27.</a:t>
            </a:r>
          </a:p>
          <a:p>
            <a:pPr lvl="1"/>
            <a:r>
              <a:rPr lang="en-US" dirty="0" smtClean="0"/>
              <a:t>Elizabeth was born on 11</a:t>
            </a:r>
            <a:r>
              <a:rPr lang="en-US" baseline="30000" dirty="0" smtClean="0"/>
              <a:t>th</a:t>
            </a:r>
            <a:r>
              <a:rPr lang="en-US" dirty="0" smtClean="0"/>
              <a:t> May, her ID is 43</a:t>
            </a:r>
          </a:p>
          <a:p>
            <a:r>
              <a:rPr lang="en-US" dirty="0" smtClean="0"/>
              <a:t>Add your code to ledMatrix.html to send the message</a:t>
            </a:r>
          </a:p>
          <a:p>
            <a:r>
              <a:rPr lang="en-US" dirty="0" smtClean="0"/>
              <a:t>serverTessel.js is the code running on the device</a:t>
            </a:r>
          </a:p>
        </p:txBody>
      </p:sp>
    </p:spTree>
    <p:extLst>
      <p:ext uri="{BB962C8B-B14F-4D97-AF65-F5344CB8AC3E}">
        <p14:creationId xmlns:p14="http://schemas.microsoft.com/office/powerpoint/2010/main" val="27823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with 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chat.zip on stellar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57" t="22868" r="14666" b="56984"/>
          <a:stretch/>
        </p:blipFill>
        <p:spPr>
          <a:xfrm>
            <a:off x="1335314" y="3137693"/>
            <a:ext cx="9521372" cy="1727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Ambient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Browser-hardware-sensors.zip</a:t>
            </a:r>
          </a:p>
          <a:p>
            <a:r>
              <a:rPr lang="en-US" dirty="0" smtClean="0"/>
              <a:t>Add your code to sensors.html</a:t>
            </a:r>
          </a:p>
          <a:p>
            <a:r>
              <a:rPr lang="en-US" dirty="0" smtClean="0"/>
              <a:t>Receive sensor data via MQTT</a:t>
            </a:r>
          </a:p>
          <a:p>
            <a:pPr lvl="1"/>
            <a:r>
              <a:rPr lang="en-US" dirty="0" smtClean="0"/>
              <a:t>Format as a JSON string:</a:t>
            </a:r>
          </a:p>
          <a:p>
            <a:pPr lvl="2"/>
            <a:r>
              <a:rPr lang="en-US" dirty="0" smtClean="0"/>
              <a:t>{date, </a:t>
            </a:r>
            <a:r>
              <a:rPr lang="en-US" dirty="0" err="1" smtClean="0"/>
              <a:t>lightLevel:data</a:t>
            </a:r>
            <a:r>
              <a:rPr lang="en-US" dirty="0" smtClean="0"/>
              <a:t>, </a:t>
            </a:r>
            <a:r>
              <a:rPr lang="en-US" dirty="0" err="1" smtClean="0"/>
              <a:t>soundLevel:data</a:t>
            </a:r>
            <a:r>
              <a:rPr lang="en-US" dirty="0" smtClean="0"/>
              <a:t>}</a:t>
            </a:r>
          </a:p>
          <a:p>
            <a:r>
              <a:rPr lang="en-US" dirty="0" smtClean="0"/>
              <a:t>Plot the data live with google charts</a:t>
            </a:r>
            <a:endParaRPr lang="en-US" dirty="0"/>
          </a:p>
          <a:p>
            <a:r>
              <a:rPr lang="en-US" dirty="0" smtClean="0"/>
              <a:t>serverTessel.js is the code running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order in which events occurred?</a:t>
            </a:r>
          </a:p>
          <a:p>
            <a:r>
              <a:rPr lang="en-US" dirty="0" smtClean="0"/>
              <a:t>Messages might be timestamped</a:t>
            </a:r>
          </a:p>
          <a:p>
            <a:pPr lvl="1"/>
            <a:r>
              <a:rPr lang="en-US" dirty="0" smtClean="0"/>
              <a:t>Were the clocks synced across machines?</a:t>
            </a:r>
          </a:p>
          <a:p>
            <a:r>
              <a:rPr lang="en-US" dirty="0" smtClean="0"/>
              <a:t>Ultimate solution:</a:t>
            </a:r>
          </a:p>
          <a:p>
            <a:pPr lvl="1"/>
            <a:r>
              <a:rPr lang="en-US" dirty="0"/>
              <a:t>https://en.wikipedia.org/wiki/Spanner_(database)</a:t>
            </a:r>
          </a:p>
        </p:txBody>
      </p:sp>
    </p:spTree>
    <p:extLst>
      <p:ext uri="{BB962C8B-B14F-4D97-AF65-F5344CB8AC3E}">
        <p14:creationId xmlns:p14="http://schemas.microsoft.com/office/powerpoint/2010/main" val="26131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data bit by bit</a:t>
            </a:r>
          </a:p>
          <a:p>
            <a:r>
              <a:rPr lang="en-US" dirty="0" smtClean="0"/>
              <a:t>Format and transfer rate must be agreed at both ends</a:t>
            </a:r>
            <a:endParaRPr lang="en-US" dirty="0"/>
          </a:p>
        </p:txBody>
      </p:sp>
      <p:pic>
        <p:nvPicPr>
          <p:cNvPr id="1026" name="Picture 2" descr="Serial comms - sending one by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78224"/>
            <a:ext cx="762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67" t="10000" r="1750" b="6444"/>
          <a:stretch/>
        </p:blipFill>
        <p:spPr>
          <a:xfrm>
            <a:off x="863600" y="1589547"/>
            <a:ext cx="10490200" cy="52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“request” is sent to a server via URL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http://api.example.com/resources/user/1036721?name=something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Response is usually text in HTML, XML, or JSON</a:t>
            </a:r>
          </a:p>
          <a:p>
            <a:r>
              <a:rPr lang="en-US" dirty="0" smtClean="0"/>
              <a:t>Great if your asking for something</a:t>
            </a:r>
          </a:p>
          <a:p>
            <a:pPr lvl="1"/>
            <a:r>
              <a:rPr lang="en-US" dirty="0" smtClean="0"/>
              <a:t>What about “push”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Server wants to tell device to do something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7112000" y="1943100"/>
            <a:ext cx="266700" cy="170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9229724" y="1717675"/>
            <a:ext cx="266701" cy="21526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4450" y="2946162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</a:t>
            </a:r>
            <a:r>
              <a:rPr lang="en-US" b="1" dirty="0" smtClean="0"/>
              <a:t>or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3255" y="294616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8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ight 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504" y="25138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RESTful Hypothetical Light Switch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0300" y="1804424"/>
            <a:ext cx="18669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4691" y="1804424"/>
            <a:ext cx="18669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Phone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1591" y="2439424"/>
            <a:ext cx="36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02310" y="2520999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api.example.com/turnoff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33196" y="4033687"/>
            <a:ext cx="3373791" cy="2567444"/>
            <a:chOff x="3776309" y="4636294"/>
            <a:chExt cx="3373791" cy="3241675"/>
          </a:xfrm>
        </p:grpSpPr>
        <p:sp>
          <p:nvSpPr>
            <p:cNvPr id="10" name="Rectangle 9"/>
            <p:cNvSpPr/>
            <p:nvPr/>
          </p:nvSpPr>
          <p:spPr>
            <a:xfrm>
              <a:off x="3776309" y="4636294"/>
              <a:ext cx="3373791" cy="3241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Switch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69436" y="5509023"/>
              <a:ext cx="1136621" cy="667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Should I turn off?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02975" y="5509023"/>
              <a:ext cx="1136621" cy="667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Response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69437" y="6693496"/>
              <a:ext cx="2670160" cy="667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Turn off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31" idx="0"/>
            <a:endCxn id="5" idx="2"/>
          </p:cNvCxnSpPr>
          <p:nvPr/>
        </p:nvCxnSpPr>
        <p:spPr>
          <a:xfrm flipV="1">
            <a:off x="7394634" y="3074424"/>
            <a:ext cx="639116" cy="165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33" idx="0"/>
          </p:cNvCxnSpPr>
          <p:nvPr/>
        </p:nvCxnSpPr>
        <p:spPr>
          <a:xfrm>
            <a:off x="8033750" y="3074424"/>
            <a:ext cx="894423" cy="165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34" idx="0"/>
          </p:cNvCxnSpPr>
          <p:nvPr/>
        </p:nvCxnSpPr>
        <p:spPr>
          <a:xfrm flipH="1">
            <a:off x="8161404" y="5253914"/>
            <a:ext cx="766769" cy="40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  <a:endCxn id="31" idx="3"/>
          </p:cNvCxnSpPr>
          <p:nvPr/>
        </p:nvCxnSpPr>
        <p:spPr>
          <a:xfrm flipH="1">
            <a:off x="7962944" y="4989406"/>
            <a:ext cx="396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615" y="46504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85413" y="527507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56875" y="3398688"/>
            <a:ext cx="320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api.example.com/</a:t>
            </a:r>
            <a:r>
              <a:rPr lang="en-US" dirty="0" err="1" smtClean="0"/>
              <a:t>shoulditurnoff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MQTT: Message Queuing Telemetry Transport</a:t>
            </a:r>
            <a:endParaRPr lang="en-US" dirty="0"/>
          </a:p>
        </p:txBody>
      </p:sp>
      <p:pic>
        <p:nvPicPr>
          <p:cNvPr id="4098" name="Picture 2" descr="Image result for mqt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44" y="1831974"/>
            <a:ext cx="4659312" cy="45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MQTT was invented by Andy Stanford-Clark (IBM) and Arlen Nipper (</a:t>
            </a:r>
            <a:r>
              <a:rPr lang="en-US" dirty="0" err="1"/>
              <a:t>Arcom</a:t>
            </a:r>
            <a:r>
              <a:rPr lang="en-US" dirty="0"/>
              <a:t>, now Cirrus Link) back in 1999, when their use case was to create a protocol for minimal battery loss and minimal bandwidth connecting oil pipelines over satellite connection. They specified the following goals, which the future protocol should have: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Provide a Quality of Service Data Delivery</a:t>
            </a:r>
          </a:p>
          <a:p>
            <a:pPr lvl="1"/>
            <a:r>
              <a:rPr lang="en-US" dirty="0"/>
              <a:t>Lightweight and Bandwidth Efficient</a:t>
            </a:r>
          </a:p>
          <a:p>
            <a:pPr lvl="1"/>
            <a:r>
              <a:rPr lang="en-US" dirty="0"/>
              <a:t>Data Agnostic</a:t>
            </a:r>
          </a:p>
          <a:p>
            <a:pPr lvl="1"/>
            <a:r>
              <a:rPr lang="en-US" dirty="0"/>
              <a:t>Continuous Session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MQTT: Pub/Sub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Clients connect to a “Broker”</a:t>
            </a:r>
          </a:p>
          <a:p>
            <a:r>
              <a:rPr lang="en-US" dirty="0" smtClean="0"/>
              <a:t>Clients subscribe to topics </a:t>
            </a:r>
            <a:r>
              <a:rPr lang="en-US" dirty="0" err="1" smtClean="0"/>
              <a:t>eg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client.subscribe</a:t>
            </a:r>
            <a:r>
              <a:rPr lang="en-US" dirty="0" smtClean="0"/>
              <a:t>(‘</a:t>
            </a:r>
            <a:r>
              <a:rPr lang="en-US" dirty="0" err="1" smtClean="0"/>
              <a:t>toggleLight</a:t>
            </a:r>
            <a:r>
              <a:rPr lang="en-US" dirty="0" smtClean="0"/>
              <a:t>/1’)</a:t>
            </a:r>
          </a:p>
          <a:p>
            <a:pPr lvl="1"/>
            <a:r>
              <a:rPr lang="en-US" dirty="0" err="1" smtClean="0"/>
              <a:t>client.subscribe</a:t>
            </a:r>
            <a:r>
              <a:rPr lang="en-US" dirty="0" smtClean="0"/>
              <a:t>(‘</a:t>
            </a:r>
            <a:r>
              <a:rPr lang="en-US" dirty="0" err="1" smtClean="0"/>
              <a:t>toggleLight</a:t>
            </a:r>
            <a:r>
              <a:rPr lang="en-US" dirty="0" smtClean="0"/>
              <a:t>/2’)</a:t>
            </a:r>
          </a:p>
          <a:p>
            <a:pPr lvl="1"/>
            <a:r>
              <a:rPr lang="en-US" dirty="0" err="1" smtClean="0"/>
              <a:t>client.subscribe</a:t>
            </a:r>
            <a:r>
              <a:rPr lang="en-US" dirty="0" smtClean="0"/>
              <a:t>(‘</a:t>
            </a:r>
            <a:r>
              <a:rPr lang="en-US" dirty="0" err="1" smtClean="0"/>
              <a:t>toggleLight</a:t>
            </a:r>
            <a:r>
              <a:rPr lang="en-US" dirty="0" smtClean="0"/>
              <a:t>/3’)</a:t>
            </a:r>
          </a:p>
          <a:p>
            <a:r>
              <a:rPr lang="en-US" dirty="0" smtClean="0"/>
              <a:t>Clients can publish messages to topics:</a:t>
            </a:r>
          </a:p>
          <a:p>
            <a:pPr lvl="1"/>
            <a:r>
              <a:rPr lang="en-US" dirty="0" err="1" smtClean="0"/>
              <a:t>client.publish</a:t>
            </a:r>
            <a:r>
              <a:rPr lang="en-US" dirty="0" smtClean="0"/>
              <a:t>(‘</a:t>
            </a:r>
            <a:r>
              <a:rPr lang="en-US" dirty="0" err="1" smtClean="0"/>
              <a:t>toggleLight</a:t>
            </a:r>
            <a:r>
              <a:rPr lang="en-US" dirty="0" smtClean="0"/>
              <a:t>/1’, ‘toggle’);</a:t>
            </a:r>
          </a:p>
          <a:p>
            <a:pPr lvl="1"/>
            <a:r>
              <a:rPr lang="en-US" dirty="0" err="1" smtClean="0"/>
              <a:t>client.publish</a:t>
            </a:r>
            <a:r>
              <a:rPr lang="en-US" dirty="0" smtClean="0"/>
              <a:t>(‘</a:t>
            </a:r>
            <a:r>
              <a:rPr lang="en-US" dirty="0" err="1" smtClean="0"/>
              <a:t>toggleLight</a:t>
            </a:r>
            <a:r>
              <a:rPr lang="en-US" dirty="0" smtClean="0"/>
              <a:t>/2’, ‘toggle’);</a:t>
            </a:r>
            <a:endParaRPr lang="en-US" dirty="0"/>
          </a:p>
          <a:p>
            <a:r>
              <a:rPr lang="en-US" dirty="0" smtClean="0"/>
              <a:t>All clients receive all messages published to topics they subscribe to</a:t>
            </a:r>
          </a:p>
          <a:p>
            <a:r>
              <a:rPr lang="en-US" b="1" dirty="0" smtClean="0"/>
              <a:t>Messages can be anything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4" name="Picture 2" descr="Image result for mqt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244474"/>
            <a:ext cx="3670300" cy="36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3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8066</TotalTime>
  <Words>759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Internet of Things</vt:lpstr>
      <vt:lpstr>How do devices communicate?</vt:lpstr>
      <vt:lpstr>Serial Communication</vt:lpstr>
      <vt:lpstr>HTTP</vt:lpstr>
      <vt:lpstr>HTTP: RESTful</vt:lpstr>
      <vt:lpstr>HTTP: RESTful Hypothetical Light Switch</vt:lpstr>
      <vt:lpstr>MQTT: Message Queuing Telemetry Transport</vt:lpstr>
      <vt:lpstr>MQTT</vt:lpstr>
      <vt:lpstr>MQTT: Pub/Sub</vt:lpstr>
      <vt:lpstr>MQTT Hypothetical Light Switch</vt:lpstr>
      <vt:lpstr>Websockets</vt:lpstr>
      <vt:lpstr>Websockets</vt:lpstr>
      <vt:lpstr>Websockets</vt:lpstr>
      <vt:lpstr>MQTT Over Websockets</vt:lpstr>
      <vt:lpstr>MQTT</vt:lpstr>
      <vt:lpstr>MQTT in the wild</vt:lpstr>
      <vt:lpstr>The Broker</vt:lpstr>
      <vt:lpstr>Active Learning</vt:lpstr>
      <vt:lpstr>Channels in MQTT</vt:lpstr>
      <vt:lpstr>+ Wildcard</vt:lpstr>
      <vt:lpstr># Wildcard</vt:lpstr>
      <vt:lpstr>Active Learning</vt:lpstr>
      <vt:lpstr>MQTT Light Switch</vt:lpstr>
      <vt:lpstr>Chat with MQTT</vt:lpstr>
      <vt:lpstr>Plotting Ambient Sensor Data</vt:lpstr>
      <vt:lpstr>Timestamps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Jones</dc:creator>
  <cp:lastModifiedBy>Bruce Jones</cp:lastModifiedBy>
  <cp:revision>35</cp:revision>
  <dcterms:created xsi:type="dcterms:W3CDTF">2016-10-31T18:22:40Z</dcterms:created>
  <dcterms:modified xsi:type="dcterms:W3CDTF">2017-04-02T18:51:38Z</dcterms:modified>
</cp:coreProperties>
</file>