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6" r:id="rId3"/>
    <p:sldId id="275" r:id="rId4"/>
    <p:sldId id="277" r:id="rId5"/>
    <p:sldId id="257" r:id="rId6"/>
    <p:sldId id="278" r:id="rId7"/>
    <p:sldId id="279" r:id="rId8"/>
    <p:sldId id="280" r:id="rId9"/>
    <p:sldId id="281" r:id="rId10"/>
    <p:sldId id="282" r:id="rId11"/>
    <p:sldId id="283" r:id="rId12"/>
    <p:sldId id="285" r:id="rId13"/>
    <p:sldId id="284" r:id="rId14"/>
    <p:sldId id="287" r:id="rId15"/>
    <p:sldId id="259" r:id="rId16"/>
    <p:sldId id="261" r:id="rId17"/>
    <p:sldId id="270" r:id="rId18"/>
    <p:sldId id="288" r:id="rId19"/>
    <p:sldId id="290" r:id="rId20"/>
    <p:sldId id="291" r:id="rId21"/>
    <p:sldId id="258" r:id="rId22"/>
    <p:sldId id="262" r:id="rId23"/>
    <p:sldId id="273" r:id="rId24"/>
    <p:sldId id="264" r:id="rId25"/>
    <p:sldId id="266" r:id="rId26"/>
    <p:sldId id="26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450" autoAdjust="0"/>
  </p:normalViewPr>
  <p:slideViewPr>
    <p:cSldViewPr snapToGrid="0" snapToObjects="1">
      <p:cViewPr varScale="1">
        <p:scale>
          <a:sx n="108" d="100"/>
          <a:sy n="108" d="100"/>
        </p:scale>
        <p:origin x="-112" y="-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7" d="100"/>
        <a:sy n="197" d="100"/>
      </p:scale>
      <p:origin x="0" y="15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image" Target="../media/image9.emf"/><Relationship Id="rId2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B6B1F-E269-3741-B514-920E0153B397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374D5-6671-8742-8143-38352B9C9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6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E2E3-AFCB-9540-8D51-70F9492FBBCC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BC32-E062-3F47-AB5F-475E25B6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9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E2E3-AFCB-9540-8D51-70F9492FBBCC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BC32-E062-3F47-AB5F-475E25B6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0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E2E3-AFCB-9540-8D51-70F9492FBBCC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BC32-E062-3F47-AB5F-475E25B6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7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E2E3-AFCB-9540-8D51-70F9492FBBCC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BC32-E062-3F47-AB5F-475E25B6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7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E2E3-AFCB-9540-8D51-70F9492FBBCC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BC32-E062-3F47-AB5F-475E25B6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0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E2E3-AFCB-9540-8D51-70F9492FBBCC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BC32-E062-3F47-AB5F-475E25B6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9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E2E3-AFCB-9540-8D51-70F9492FBBCC}" type="datetimeFigureOut">
              <a:rPr lang="en-US" smtClean="0"/>
              <a:t>4/6/16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BC32-E062-3F47-AB5F-475E25B6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8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E2E3-AFCB-9540-8D51-70F9492FBBCC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BC32-E062-3F47-AB5F-475E25B6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8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E2E3-AFCB-9540-8D51-70F9492FBBCC}" type="datetimeFigureOut">
              <a:rPr lang="en-US" smtClean="0"/>
              <a:t>4/6/16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BC32-E062-3F47-AB5F-475E25B6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E2E3-AFCB-9540-8D51-70F9492FBBCC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BC32-E062-3F47-AB5F-475E25B6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5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E2E3-AFCB-9540-8D51-70F9492FBBCC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BC32-E062-3F47-AB5F-475E25B6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3E2E3-AFCB-9540-8D51-70F9492FBBCC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6BC32-E062-3F47-AB5F-475E25B6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2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1.bin"/><Relationship Id="rId12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8.bin"/><Relationship Id="rId12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4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17.bin"/><Relationship Id="rId10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20" Type="http://schemas.openxmlformats.org/officeDocument/2006/relationships/image" Target="../media/image24.emf"/><Relationship Id="rId10" Type="http://schemas.openxmlformats.org/officeDocument/2006/relationships/image" Target="../media/image19.emf"/><Relationship Id="rId11" Type="http://schemas.openxmlformats.org/officeDocument/2006/relationships/oleObject" Target="../embeddings/oleObject23.bin"/><Relationship Id="rId12" Type="http://schemas.openxmlformats.org/officeDocument/2006/relationships/image" Target="../media/image20.emf"/><Relationship Id="rId13" Type="http://schemas.openxmlformats.org/officeDocument/2006/relationships/oleObject" Target="../embeddings/oleObject24.bin"/><Relationship Id="rId14" Type="http://schemas.openxmlformats.org/officeDocument/2006/relationships/image" Target="../media/image21.emf"/><Relationship Id="rId15" Type="http://schemas.openxmlformats.org/officeDocument/2006/relationships/oleObject" Target="../embeddings/oleObject25.bin"/><Relationship Id="rId16" Type="http://schemas.openxmlformats.org/officeDocument/2006/relationships/image" Target="../media/image22.emf"/><Relationship Id="rId17" Type="http://schemas.openxmlformats.org/officeDocument/2006/relationships/oleObject" Target="../embeddings/oleObject26.bin"/><Relationship Id="rId18" Type="http://schemas.openxmlformats.org/officeDocument/2006/relationships/image" Target="../media/image23.emf"/><Relationship Id="rId19" Type="http://schemas.openxmlformats.org/officeDocument/2006/relationships/oleObject" Target="../embeddings/oleObject27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9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2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31.bin"/><Relationship Id="rId6" Type="http://schemas.openxmlformats.org/officeDocument/2006/relationships/image" Target="../media/image26.emf"/><Relationship Id="rId7" Type="http://schemas.openxmlformats.org/officeDocument/2006/relationships/oleObject" Target="../embeddings/oleObject32.bin"/><Relationship Id="rId8" Type="http://schemas.openxmlformats.org/officeDocument/2006/relationships/image" Target="../media/image27.emf"/><Relationship Id="rId9" Type="http://schemas.openxmlformats.org/officeDocument/2006/relationships/oleObject" Target="../embeddings/oleObject33.bin"/><Relationship Id="rId10" Type="http://schemas.openxmlformats.org/officeDocument/2006/relationships/image" Target="../media/image2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29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3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4" Type="http://schemas.openxmlformats.org/officeDocument/2006/relationships/image" Target="../media/image31.emf"/><Relationship Id="rId5" Type="http://schemas.openxmlformats.org/officeDocument/2006/relationships/oleObject" Target="../embeddings/oleObject37.bin"/><Relationship Id="rId6" Type="http://schemas.openxmlformats.org/officeDocument/2006/relationships/image" Target="../media/image3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Naive Bayesian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Abel Sanchez, John R Williams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82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p(u</a:t>
            </a:r>
            <a:r>
              <a:rPr lang="en-US" b="1" i="1" dirty="0" smtClean="0"/>
              <a:t>) - </a:t>
            </a:r>
            <a:r>
              <a:rPr lang="en-US" dirty="0" smtClean="0"/>
              <a:t>The </a:t>
            </a:r>
            <a:r>
              <a:rPr lang="en-US" dirty="0"/>
              <a:t>probability of </a:t>
            </a:r>
            <a:r>
              <a:rPr lang="en-US" dirty="0" smtClean="0"/>
              <a:t>cheating </a:t>
            </a:r>
            <a:r>
              <a:rPr lang="en-US" sz="4800" b="1" i="1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probability you would have assigned to him cheating on you before you found the </a:t>
            </a:r>
            <a:r>
              <a:rPr lang="en-US" dirty="0" smtClean="0"/>
              <a:t>underwear?</a:t>
            </a:r>
          </a:p>
          <a:p>
            <a:r>
              <a:rPr lang="en-US" dirty="0"/>
              <a:t>4</a:t>
            </a:r>
            <a:r>
              <a:rPr lang="en-US" dirty="0" smtClean="0"/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2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Underwear Example*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385349"/>
              </p:ext>
            </p:extLst>
          </p:nvPr>
        </p:nvGraphicFramePr>
        <p:xfrm>
          <a:off x="1615148" y="1768469"/>
          <a:ext cx="6032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0" name="Equation" r:id="rId3" imgW="2413000" imgH="431800" progId="Equation.3">
                  <p:embed/>
                </p:oleObj>
              </mc:Choice>
              <mc:Fallback>
                <p:oleObj name="Equation" r:id="rId3" imgW="2413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5148" y="1768469"/>
                        <a:ext cx="60325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90495"/>
              </p:ext>
            </p:extLst>
          </p:nvPr>
        </p:nvGraphicFramePr>
        <p:xfrm>
          <a:off x="1743223" y="3376582"/>
          <a:ext cx="6096000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4153"/>
                <a:gridCol w="467184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0" dirty="0" smtClean="0"/>
                        <a:t>he probability of cheating </a:t>
                      </a:r>
                      <a:r>
                        <a:rPr lang="en-US" sz="2000" b="1" i="1" baseline="0" dirty="0" smtClean="0"/>
                        <a:t>c</a:t>
                      </a:r>
                      <a:r>
                        <a:rPr lang="en-US" baseline="0" dirty="0" smtClean="0"/>
                        <a:t> given underwear </a:t>
                      </a:r>
                      <a:r>
                        <a:rPr lang="en-US" sz="2000" b="1" i="1" baseline="0" dirty="0" smtClean="0"/>
                        <a:t>u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probability of underwear </a:t>
                      </a:r>
                      <a:r>
                        <a:rPr lang="en-US" sz="2000" b="1" i="1" dirty="0" smtClean="0"/>
                        <a:t>u</a:t>
                      </a:r>
                      <a:r>
                        <a:rPr lang="en-US" dirty="0" smtClean="0"/>
                        <a:t> given</a:t>
                      </a:r>
                      <a:r>
                        <a:rPr lang="en-US" baseline="0" dirty="0" smtClean="0"/>
                        <a:t> cheating </a:t>
                      </a:r>
                      <a:r>
                        <a:rPr lang="en-US" sz="2000" b="1" i="1" baseline="0" dirty="0" smtClean="0"/>
                        <a:t>c</a:t>
                      </a:r>
                    </a:p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probability of the cheating </a:t>
                      </a:r>
                      <a:r>
                        <a:rPr lang="en-US" sz="2000" b="1" i="1" dirty="0" smtClean="0"/>
                        <a:t>c</a:t>
                      </a:r>
                    </a:p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probability of the underwear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2000" b="1" i="1" baseline="0" dirty="0" smtClean="0"/>
                        <a:t>u</a:t>
                      </a:r>
                    </a:p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999511"/>
              </p:ext>
            </p:extLst>
          </p:nvPr>
        </p:nvGraphicFramePr>
        <p:xfrm>
          <a:off x="1935163" y="3481720"/>
          <a:ext cx="10731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1" name="Equation" r:id="rId5" imgW="469900" imgH="203200" progId="Equation.3">
                  <p:embed/>
                </p:oleObj>
              </mc:Choice>
              <mc:Fallback>
                <p:oleObj name="Equation" r:id="rId5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5163" y="3481720"/>
                        <a:ext cx="1073150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722629"/>
              </p:ext>
            </p:extLst>
          </p:nvPr>
        </p:nvGraphicFramePr>
        <p:xfrm>
          <a:off x="1935163" y="4142120"/>
          <a:ext cx="107156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2" name="Equation" r:id="rId7" imgW="469900" imgH="203200" progId="Equation.3">
                  <p:embed/>
                </p:oleObj>
              </mc:Choice>
              <mc:Fallback>
                <p:oleObj name="Equation" r:id="rId7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35163" y="4142120"/>
                        <a:ext cx="1071562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462886"/>
              </p:ext>
            </p:extLst>
          </p:nvPr>
        </p:nvGraphicFramePr>
        <p:xfrm>
          <a:off x="1920875" y="4791407"/>
          <a:ext cx="7239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3" name="Equation" r:id="rId9" imgW="317500" imgH="203200" progId="Equation.3">
                  <p:embed/>
                </p:oleObj>
              </mc:Choice>
              <mc:Fallback>
                <p:oleObj name="Equation" r:id="rId9" imgW="31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20875" y="4791407"/>
                        <a:ext cx="7239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51364"/>
              </p:ext>
            </p:extLst>
          </p:nvPr>
        </p:nvGraphicFramePr>
        <p:xfrm>
          <a:off x="1870075" y="5458157"/>
          <a:ext cx="7239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4" name="Equation" r:id="rId11" imgW="317500" imgH="203200" progId="Equation.3">
                  <p:embed/>
                </p:oleObj>
              </mc:Choice>
              <mc:Fallback>
                <p:oleObj name="Equation" r:id="rId11" imgW="31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70075" y="5458157"/>
                        <a:ext cx="723900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28075" y="6265391"/>
            <a:ext cx="8911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* The </a:t>
            </a:r>
            <a:r>
              <a:rPr lang="en-US" dirty="0">
                <a:solidFill>
                  <a:srgbClr val="A6A6A6"/>
                </a:solidFill>
              </a:rPr>
              <a:t>Signal and the Noise: Why So Many Predictions Fail--but Some Don't, Nate Silver, 2012</a:t>
            </a:r>
          </a:p>
        </p:txBody>
      </p:sp>
    </p:spTree>
    <p:extLst>
      <p:ext uri="{BB962C8B-B14F-4D97-AF65-F5344CB8AC3E}">
        <p14:creationId xmlns:p14="http://schemas.microsoft.com/office/powerpoint/2010/main" val="1419650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Learning</a:t>
            </a:r>
            <a:endParaRPr lang="en-US" dirty="0"/>
          </a:p>
        </p:txBody>
      </p:sp>
      <p:pic>
        <p:nvPicPr>
          <p:cNvPr id="3" name="Picture 2" descr="Screen Shot 2016-04-06 at 3.06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52" y="1653077"/>
            <a:ext cx="5470496" cy="41125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802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Active Learning – Calculate Cheating Probability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830419"/>
              </p:ext>
            </p:extLst>
          </p:nvPr>
        </p:nvGraphicFramePr>
        <p:xfrm>
          <a:off x="1804988" y="1768475"/>
          <a:ext cx="5651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4" name="Equation" r:id="rId3" imgW="2260600" imgH="431800" progId="Equation.3">
                  <p:embed/>
                </p:oleObj>
              </mc:Choice>
              <mc:Fallback>
                <p:oleObj name="Equation" r:id="rId3" imgW="2260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4988" y="1768475"/>
                        <a:ext cx="56515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8449"/>
              </p:ext>
            </p:extLst>
          </p:nvPr>
        </p:nvGraphicFramePr>
        <p:xfrm>
          <a:off x="761305" y="3771446"/>
          <a:ext cx="7926426" cy="2712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3365"/>
                <a:gridCol w="5443175"/>
                <a:gridCol w="94988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0" dirty="0" smtClean="0"/>
                        <a:t>he probability of cheating </a:t>
                      </a:r>
                      <a:r>
                        <a:rPr lang="en-US" sz="2000" b="1" i="1" baseline="0" dirty="0" smtClean="0"/>
                        <a:t>c</a:t>
                      </a:r>
                      <a:r>
                        <a:rPr lang="en-US" baseline="0" dirty="0" smtClean="0"/>
                        <a:t> given underwear </a:t>
                      </a:r>
                      <a:r>
                        <a:rPr lang="en-US" sz="2000" b="1" i="1" baseline="0" dirty="0" smtClean="0"/>
                        <a:t>u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probability of underwear </a:t>
                      </a:r>
                      <a:r>
                        <a:rPr lang="en-US" sz="2000" b="1" i="1" dirty="0" smtClean="0"/>
                        <a:t>u</a:t>
                      </a:r>
                      <a:r>
                        <a:rPr lang="en-US" dirty="0" smtClean="0"/>
                        <a:t> given</a:t>
                      </a:r>
                      <a:r>
                        <a:rPr lang="en-US" baseline="0" dirty="0" smtClean="0"/>
                        <a:t> cheating </a:t>
                      </a:r>
                      <a:r>
                        <a:rPr lang="en-US" sz="2000" b="1" i="1" baseline="0" dirty="0" smtClean="0"/>
                        <a:t>c</a:t>
                      </a:r>
                    </a:p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50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probability of the cheating </a:t>
                      </a:r>
                      <a:r>
                        <a:rPr lang="en-US" sz="2000" b="1" i="1" dirty="0" smtClean="0"/>
                        <a:t>c</a:t>
                      </a:r>
                    </a:p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4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probability of the underwear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2000" b="1" i="1" baseline="0" dirty="0" smtClean="0"/>
                        <a:t>u </a:t>
                      </a:r>
                      <a:r>
                        <a:rPr lang="en-US" sz="2000" b="0" i="0" baseline="0" dirty="0" smtClean="0"/>
                        <a:t>appearing if NO cheating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5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119946"/>
              </p:ext>
            </p:extLst>
          </p:nvPr>
        </p:nvGraphicFramePr>
        <p:xfrm>
          <a:off x="953247" y="3876584"/>
          <a:ext cx="10731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5" name="Equation" r:id="rId5" imgW="469900" imgH="203200" progId="Equation.3">
                  <p:embed/>
                </p:oleObj>
              </mc:Choice>
              <mc:Fallback>
                <p:oleObj name="Equation" r:id="rId5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3247" y="3876584"/>
                        <a:ext cx="1073150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155890"/>
              </p:ext>
            </p:extLst>
          </p:nvPr>
        </p:nvGraphicFramePr>
        <p:xfrm>
          <a:off x="953247" y="4536984"/>
          <a:ext cx="107156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6" name="Equation" r:id="rId7" imgW="469900" imgH="203200" progId="Equation.3">
                  <p:embed/>
                </p:oleObj>
              </mc:Choice>
              <mc:Fallback>
                <p:oleObj name="Equation" r:id="rId7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3247" y="4536984"/>
                        <a:ext cx="1071562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10862"/>
              </p:ext>
            </p:extLst>
          </p:nvPr>
        </p:nvGraphicFramePr>
        <p:xfrm>
          <a:off x="938959" y="5186271"/>
          <a:ext cx="7239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7" name="Equation" r:id="rId9" imgW="317500" imgH="203200" progId="Equation.3">
                  <p:embed/>
                </p:oleObj>
              </mc:Choice>
              <mc:Fallback>
                <p:oleObj name="Equation" r:id="rId9" imgW="31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8959" y="5186271"/>
                        <a:ext cx="7239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949849"/>
              </p:ext>
            </p:extLst>
          </p:nvPr>
        </p:nvGraphicFramePr>
        <p:xfrm>
          <a:off x="888159" y="5853021"/>
          <a:ext cx="7239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8" name="Equation" r:id="rId11" imgW="317500" imgH="203200" progId="Equation.3">
                  <p:embed/>
                </p:oleObj>
              </mc:Choice>
              <mc:Fallback>
                <p:oleObj name="Equation" r:id="rId11" imgW="31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88159" y="5853021"/>
                        <a:ext cx="723900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106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 smtClean="0"/>
              <a:t>Classification of Drew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19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classification of Drew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5567" y="1791508"/>
            <a:ext cx="55761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two classes:</a:t>
            </a:r>
          </a:p>
          <a:p>
            <a:r>
              <a:rPr lang="en-US" dirty="0"/>
              <a:t>	</a:t>
            </a:r>
            <a:r>
              <a:rPr lang="en-US" sz="2400" i="1" dirty="0" smtClean="0"/>
              <a:t>c</a:t>
            </a:r>
            <a:r>
              <a:rPr lang="en-US" sz="2400" i="1" baseline="-25000" dirty="0" smtClean="0"/>
              <a:t>1</a:t>
            </a:r>
            <a:r>
              <a:rPr lang="en-US" dirty="0" smtClean="0"/>
              <a:t>=male, and </a:t>
            </a:r>
            <a:r>
              <a:rPr lang="en-US" sz="2400" i="1" dirty="0" smtClean="0"/>
              <a:t>c</a:t>
            </a:r>
            <a:r>
              <a:rPr lang="en-US" sz="2400" i="1" baseline="-25000" dirty="0" smtClean="0"/>
              <a:t>2</a:t>
            </a:r>
            <a:r>
              <a:rPr lang="en-US" dirty="0" smtClean="0"/>
              <a:t>=female</a:t>
            </a:r>
          </a:p>
          <a:p>
            <a:endParaRPr lang="en-US" dirty="0"/>
          </a:p>
          <a:p>
            <a:r>
              <a:rPr lang="en-US" dirty="0"/>
              <a:t>Classifying drew as male or female is equivalent to asking 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it more probable that drew is male or </a:t>
            </a:r>
            <a:r>
              <a:rPr lang="en-US" dirty="0" smtClean="0"/>
              <a:t>female. 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226720"/>
              </p:ext>
            </p:extLst>
          </p:nvPr>
        </p:nvGraphicFramePr>
        <p:xfrm>
          <a:off x="2161755" y="4879514"/>
          <a:ext cx="4927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3" imgW="2463800" imgH="431800" progId="Equation.3">
                  <p:embed/>
                </p:oleObj>
              </mc:Choice>
              <mc:Fallback>
                <p:oleObj name="Equation" r:id="rId3" imgW="2463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1755" y="4879514"/>
                        <a:ext cx="49276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34327" y="3899180"/>
            <a:ext cx="227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probability of being called “drew” given that you are a male? </a:t>
            </a:r>
            <a:endParaRPr lang="en-US" sz="1200" dirty="0" smtClean="0">
              <a:effectLst/>
            </a:endParaRPr>
          </a:p>
          <a:p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804645" y="4083846"/>
            <a:ext cx="1215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Probability </a:t>
            </a:r>
            <a:r>
              <a:rPr lang="en-US" sz="1200" dirty="0"/>
              <a:t>of being a male? </a:t>
            </a:r>
            <a:endParaRPr lang="en-US" sz="1200" dirty="0" smtClean="0"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98813" y="5871619"/>
            <a:ext cx="1518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probability </a:t>
            </a:r>
            <a:r>
              <a:rPr lang="en-US" sz="1200" dirty="0" smtClean="0"/>
              <a:t>of being </a:t>
            </a:r>
            <a:r>
              <a:rPr lang="en-US" sz="1200" dirty="0"/>
              <a:t>named “drew”? </a:t>
            </a:r>
            <a:endParaRPr lang="en-US" sz="1200" dirty="0">
              <a:effectLst/>
            </a:endParaRPr>
          </a:p>
        </p:txBody>
      </p:sp>
      <p:cxnSp>
        <p:nvCxnSpPr>
          <p:cNvPr id="17" name="Curved Connector 16"/>
          <p:cNvCxnSpPr>
            <a:stCxn id="16" idx="1"/>
          </p:cNvCxnSpPr>
          <p:nvPr/>
        </p:nvCxnSpPr>
        <p:spPr>
          <a:xfrm rot="10800000">
            <a:off x="5941663" y="5743114"/>
            <a:ext cx="757151" cy="359338"/>
          </a:xfrm>
          <a:prstGeom prst="curvedConnector3">
            <a:avLst>
              <a:gd name="adj1" fmla="val 99920"/>
            </a:avLst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6534278" y="4545511"/>
            <a:ext cx="757151" cy="359338"/>
          </a:xfrm>
          <a:prstGeom prst="curvedConnector3">
            <a:avLst>
              <a:gd name="adj1" fmla="val 99920"/>
            </a:avLst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6200000" flipH="1">
            <a:off x="4735243" y="4509711"/>
            <a:ext cx="574699" cy="323839"/>
          </a:xfrm>
          <a:prstGeom prst="curvedConnector3">
            <a:avLst>
              <a:gd name="adj1" fmla="val 36847"/>
            </a:avLst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569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544"/>
            <a:ext cx="8229600" cy="846854"/>
          </a:xfrm>
        </p:spPr>
        <p:txBody>
          <a:bodyPr>
            <a:noAutofit/>
          </a:bodyPr>
          <a:lstStyle/>
          <a:p>
            <a:r>
              <a:rPr lang="en-US" dirty="0" smtClean="0"/>
              <a:t>Using Data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27748"/>
              </p:ext>
            </p:extLst>
          </p:nvPr>
        </p:nvGraphicFramePr>
        <p:xfrm>
          <a:off x="457200" y="3297633"/>
          <a:ext cx="2391752" cy="3322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7610"/>
                <a:gridCol w="1164142"/>
              </a:tblGrid>
              <a:tr h="38264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Gender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119">
                <a:tc>
                  <a:txBody>
                    <a:bodyPr/>
                    <a:lstStyle/>
                    <a:p>
                      <a:r>
                        <a:rPr lang="en-US" dirty="0" smtClean="0"/>
                        <a:t>Drew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119">
                <a:tc>
                  <a:txBody>
                    <a:bodyPr/>
                    <a:lstStyle/>
                    <a:p>
                      <a:r>
                        <a:rPr lang="en-US" dirty="0" smtClean="0"/>
                        <a:t>Claudia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119">
                <a:tc>
                  <a:txBody>
                    <a:bodyPr/>
                    <a:lstStyle/>
                    <a:p>
                      <a:r>
                        <a:rPr lang="en-US" dirty="0" smtClean="0"/>
                        <a:t>Drew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119">
                <a:tc>
                  <a:txBody>
                    <a:bodyPr/>
                    <a:lstStyle/>
                    <a:p>
                      <a:r>
                        <a:rPr lang="en-US" dirty="0" smtClean="0"/>
                        <a:t>Drew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119">
                <a:tc>
                  <a:txBody>
                    <a:bodyPr/>
                    <a:lstStyle/>
                    <a:p>
                      <a:r>
                        <a:rPr lang="en-US" dirty="0" smtClean="0"/>
                        <a:t>Alberto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119">
                <a:tc>
                  <a:txBody>
                    <a:bodyPr/>
                    <a:lstStyle/>
                    <a:p>
                      <a:r>
                        <a:rPr lang="en-US" dirty="0" smtClean="0"/>
                        <a:t>Karin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119">
                <a:tc>
                  <a:txBody>
                    <a:bodyPr/>
                    <a:lstStyle/>
                    <a:p>
                      <a:r>
                        <a:rPr lang="en-US" dirty="0" smtClean="0"/>
                        <a:t>Nina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119">
                <a:tc>
                  <a:txBody>
                    <a:bodyPr/>
                    <a:lstStyle/>
                    <a:p>
                      <a:r>
                        <a:rPr lang="en-US" dirty="0" smtClean="0"/>
                        <a:t>Sergio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267425"/>
              </p:ext>
            </p:extLst>
          </p:nvPr>
        </p:nvGraphicFramePr>
        <p:xfrm>
          <a:off x="3164198" y="4142407"/>
          <a:ext cx="566212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5479"/>
                <a:gridCol w="279987"/>
                <a:gridCol w="1921022"/>
                <a:gridCol w="311096"/>
                <a:gridCol w="1454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p(male|drew)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1/3 x 3/8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p(female|drew)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2/5 x 5/8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1055505" y="980377"/>
            <a:ext cx="7032990" cy="2057308"/>
            <a:chOff x="1567012" y="1121492"/>
            <a:chExt cx="7032990" cy="2057308"/>
          </a:xfrm>
        </p:grpSpPr>
        <p:sp>
          <p:nvSpPr>
            <p:cNvPr id="29" name="Rectangle 28"/>
            <p:cNvSpPr/>
            <p:nvPr/>
          </p:nvSpPr>
          <p:spPr>
            <a:xfrm>
              <a:off x="1567012" y="1121492"/>
              <a:ext cx="7032990" cy="20573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6062482"/>
                </p:ext>
              </p:extLst>
            </p:nvPr>
          </p:nvGraphicFramePr>
          <p:xfrm>
            <a:off x="1771214" y="1774985"/>
            <a:ext cx="4927600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3" name="Equation" r:id="rId3" imgW="2463800" imgH="431800" progId="Equation.3">
                    <p:embed/>
                  </p:oleObj>
                </mc:Choice>
                <mc:Fallback>
                  <p:oleObj name="Equation" r:id="rId3" imgW="2463800" imgH="431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71214" y="1774985"/>
                          <a:ext cx="4927600" cy="863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1663558" y="1215972"/>
              <a:ext cx="3955598" cy="27699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1200" dirty="0"/>
                <a:t>probability of being called “drew” given that you are a male? </a:t>
              </a:r>
              <a:endParaRPr lang="en-US" sz="1200" dirty="0" smtClean="0">
                <a:effectLst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43737" y="1215972"/>
              <a:ext cx="20849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Probability </a:t>
              </a:r>
              <a:r>
                <a:rPr lang="en-US" sz="1200" dirty="0"/>
                <a:t>of being a male? </a:t>
              </a:r>
              <a:endParaRPr lang="en-US" sz="1200" dirty="0" smtClean="0">
                <a:effectLst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16303" y="2688006"/>
              <a:ext cx="2462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probability </a:t>
              </a:r>
              <a:r>
                <a:rPr lang="en-US" sz="1200" dirty="0" smtClean="0"/>
                <a:t>of being </a:t>
              </a:r>
              <a:r>
                <a:rPr lang="en-US" sz="1200" dirty="0"/>
                <a:t>named “drew”? </a:t>
              </a:r>
              <a:endParaRPr lang="en-US" sz="1200" dirty="0">
                <a:effectLst/>
              </a:endParaRPr>
            </a:p>
          </p:txBody>
        </p:sp>
        <p:cxnSp>
          <p:nvCxnSpPr>
            <p:cNvPr id="17" name="Curved Connector 16"/>
            <p:cNvCxnSpPr/>
            <p:nvPr/>
          </p:nvCxnSpPr>
          <p:spPr>
            <a:xfrm rot="10800000" flipV="1">
              <a:off x="6143737" y="1492971"/>
              <a:ext cx="757151" cy="359338"/>
            </a:xfrm>
            <a:prstGeom prst="curvedConnector3">
              <a:avLst>
                <a:gd name="adj1" fmla="val 99920"/>
              </a:avLst>
            </a:prstGeom>
            <a:ln w="38100" cmpd="sng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/>
            <p:nvPr/>
          </p:nvCxnSpPr>
          <p:spPr>
            <a:xfrm rot="10800000" flipH="1" flipV="1">
              <a:off x="3986465" y="1492971"/>
              <a:ext cx="757151" cy="359338"/>
            </a:xfrm>
            <a:prstGeom prst="curvedConnector3">
              <a:avLst>
                <a:gd name="adj1" fmla="val 99920"/>
              </a:avLst>
            </a:prstGeom>
            <a:ln w="38100" cmpd="sng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0800000">
              <a:off x="5296287" y="2488624"/>
              <a:ext cx="757151" cy="359338"/>
            </a:xfrm>
            <a:prstGeom prst="curvedConnector3">
              <a:avLst>
                <a:gd name="adj1" fmla="val 99920"/>
              </a:avLst>
            </a:prstGeom>
            <a:ln w="38100" cmpd="sng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5217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Approach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0354" y="2401167"/>
            <a:ext cx="561394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Posterior </a:t>
            </a:r>
            <a:r>
              <a:rPr lang="en-US" sz="3600" i="1" dirty="0"/>
              <a:t>p</a:t>
            </a:r>
            <a:r>
              <a:rPr lang="en-US" sz="3600" i="1" dirty="0" smtClean="0"/>
              <a:t>robability based on prior probability plus a new event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06230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 smtClean="0"/>
              <a:t>Classification of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39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We Can Answer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this spam?</a:t>
            </a:r>
          </a:p>
          <a:p>
            <a:r>
              <a:rPr lang="en-US" dirty="0"/>
              <a:t>Who wrote which Federalist papers</a:t>
            </a:r>
            <a:r>
              <a:rPr lang="en-US" dirty="0" smtClean="0"/>
              <a:t>?</a:t>
            </a:r>
          </a:p>
          <a:p>
            <a:r>
              <a:rPr lang="en-US" dirty="0" smtClean="0"/>
              <a:t>Positive </a:t>
            </a:r>
            <a:r>
              <a:rPr lang="en-US" dirty="0"/>
              <a:t>or negative movie review</a:t>
            </a:r>
            <a:r>
              <a:rPr lang="en-US" dirty="0" smtClean="0"/>
              <a:t>?</a:t>
            </a:r>
          </a:p>
          <a:p>
            <a:r>
              <a:rPr lang="en-US" dirty="0"/>
              <a:t>What is the subject of this article?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23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Stunningly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mathematics </a:t>
            </a:r>
            <a:r>
              <a:rPr lang="en-US" dirty="0" smtClean="0"/>
              <a:t>of Bayes Theorem are </a:t>
            </a:r>
            <a:r>
              <a:rPr lang="en-US" dirty="0"/>
              <a:t>stunningly simple. In its most basic form, it is just an </a:t>
            </a:r>
            <a:r>
              <a:rPr lang="en-US" dirty="0" smtClean="0"/>
              <a:t>equation </a:t>
            </a:r>
            <a:r>
              <a:rPr lang="en-US" dirty="0"/>
              <a:t>with three known variables and one unknown one.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simple formula can lead to </a:t>
            </a:r>
            <a:r>
              <a:rPr lang="en-US" dirty="0" smtClean="0"/>
              <a:t>surprising predictive </a:t>
            </a:r>
            <a:r>
              <a:rPr lang="en-US" dirty="0"/>
              <a:t>insights.</a:t>
            </a:r>
          </a:p>
        </p:txBody>
      </p:sp>
    </p:spTree>
    <p:extLst>
      <p:ext uri="{BB962C8B-B14F-4D97-AF65-F5344CB8AC3E}">
        <p14:creationId xmlns:p14="http://schemas.microsoft.com/office/powerpoint/2010/main" val="596832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Classification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charset="0"/>
              </a:rPr>
              <a:t>Assigning subject categories, topics, or genres</a:t>
            </a:r>
          </a:p>
          <a:p>
            <a:r>
              <a:rPr lang="en-US" dirty="0" smtClean="0">
                <a:latin typeface="Calibri" charset="0"/>
              </a:rPr>
              <a:t>Authorship </a:t>
            </a:r>
            <a:r>
              <a:rPr lang="en-US" dirty="0">
                <a:latin typeface="Calibri" charset="0"/>
              </a:rPr>
              <a:t>identification</a:t>
            </a:r>
          </a:p>
          <a:p>
            <a:r>
              <a:rPr lang="en-US" dirty="0">
                <a:latin typeface="Calibri" charset="0"/>
              </a:rPr>
              <a:t>Age/gender identification</a:t>
            </a:r>
          </a:p>
          <a:p>
            <a:r>
              <a:rPr lang="en-US" dirty="0">
                <a:latin typeface="Calibri" charset="0"/>
              </a:rPr>
              <a:t>Language </a:t>
            </a:r>
            <a:r>
              <a:rPr lang="en-US" dirty="0" smtClean="0">
                <a:latin typeface="Calibri" charset="0"/>
              </a:rPr>
              <a:t>Identification</a:t>
            </a:r>
          </a:p>
          <a:p>
            <a:r>
              <a:rPr lang="en-US" dirty="0" smtClean="0">
                <a:latin typeface="Calibri" charset="0"/>
              </a:rPr>
              <a:t>Sentiment analysis</a:t>
            </a:r>
          </a:p>
          <a:p>
            <a:r>
              <a:rPr lang="en-US" dirty="0" smtClean="0">
                <a:latin typeface="Calibri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414257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182997"/>
              </p:ext>
            </p:extLst>
          </p:nvPr>
        </p:nvGraphicFramePr>
        <p:xfrm>
          <a:off x="1660720" y="1936820"/>
          <a:ext cx="5677459" cy="1683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" name="Equation" r:id="rId3" imgW="1498600" imgH="444500" progId="Equation.3">
                  <p:embed/>
                </p:oleObj>
              </mc:Choice>
              <mc:Fallback>
                <p:oleObj name="Equation" r:id="rId3" imgW="1498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0720" y="1936820"/>
                        <a:ext cx="5677459" cy="1683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872682"/>
              </p:ext>
            </p:extLst>
          </p:nvPr>
        </p:nvGraphicFramePr>
        <p:xfrm>
          <a:off x="1743223" y="3846150"/>
          <a:ext cx="6096000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4153"/>
                <a:gridCol w="467184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conditional probability, is the probability of class </a:t>
                      </a:r>
                      <a:r>
                        <a:rPr lang="en-US" sz="2000" b="1" i="1" baseline="0" dirty="0" smtClean="0"/>
                        <a:t>c</a:t>
                      </a:r>
                      <a:r>
                        <a:rPr lang="en-US" baseline="0" dirty="0" smtClean="0"/>
                        <a:t> given document </a:t>
                      </a:r>
                      <a:r>
                        <a:rPr lang="en-US" sz="2000" b="1" i="1" baseline="0" dirty="0" smtClean="0"/>
                        <a:t>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the probability of document </a:t>
                      </a:r>
                      <a:r>
                        <a:rPr lang="en-US" sz="2000" b="1" i="1" dirty="0" smtClean="0"/>
                        <a:t>d</a:t>
                      </a:r>
                      <a:r>
                        <a:rPr lang="en-US" dirty="0" smtClean="0"/>
                        <a:t> given</a:t>
                      </a:r>
                      <a:r>
                        <a:rPr lang="en-US" baseline="0" dirty="0" smtClean="0"/>
                        <a:t> class </a:t>
                      </a:r>
                      <a:r>
                        <a:rPr lang="en-US" sz="2000" b="1" i="1" baseline="0" dirty="0" smtClean="0"/>
                        <a:t>c</a:t>
                      </a:r>
                    </a:p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probability of the class </a:t>
                      </a:r>
                      <a:r>
                        <a:rPr lang="en-US" sz="2000" b="1" i="1" dirty="0" smtClean="0"/>
                        <a:t>c</a:t>
                      </a:r>
                    </a:p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probability of the document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2000" b="1" i="1" baseline="0" dirty="0" smtClean="0"/>
                        <a:t>d</a:t>
                      </a:r>
                    </a:p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50106" y="1526942"/>
            <a:ext cx="3161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document </a:t>
            </a:r>
            <a:r>
              <a:rPr lang="en-US" sz="2400" b="1" i="1" dirty="0" smtClean="0"/>
              <a:t>d</a:t>
            </a:r>
            <a:r>
              <a:rPr lang="en-US" dirty="0" smtClean="0"/>
              <a:t> and a class </a:t>
            </a:r>
            <a:r>
              <a:rPr lang="en-US" sz="2400" b="1" i="1" dirty="0" smtClean="0"/>
              <a:t>c</a:t>
            </a:r>
            <a:endParaRPr lang="en-US" b="1" i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573354"/>
              </p:ext>
            </p:extLst>
          </p:nvPr>
        </p:nvGraphicFramePr>
        <p:xfrm>
          <a:off x="1863623" y="3922951"/>
          <a:ext cx="1218207" cy="522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3" name="Equation" r:id="rId5" imgW="533400" imgH="228600" progId="Equation.3">
                  <p:embed/>
                </p:oleObj>
              </mc:Choice>
              <mc:Fallback>
                <p:oleObj name="Equation" r:id="rId5" imgW="533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3623" y="3922951"/>
                        <a:ext cx="1218207" cy="522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262967"/>
              </p:ext>
            </p:extLst>
          </p:nvPr>
        </p:nvGraphicFramePr>
        <p:xfrm>
          <a:off x="1863623" y="4583650"/>
          <a:ext cx="1216152" cy="521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" name="Equation" r:id="rId7" imgW="533400" imgH="228600" progId="Equation.3">
                  <p:embed/>
                </p:oleObj>
              </mc:Choice>
              <mc:Fallback>
                <p:oleObj name="Equation" r:id="rId7" imgW="533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63623" y="4583650"/>
                        <a:ext cx="1216152" cy="521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927555"/>
              </p:ext>
            </p:extLst>
          </p:nvPr>
        </p:nvGraphicFramePr>
        <p:xfrm>
          <a:off x="1863639" y="5232661"/>
          <a:ext cx="839724" cy="521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" name="Equation" r:id="rId9" imgW="368300" imgH="228600" progId="Equation.3">
                  <p:embed/>
                </p:oleObj>
              </mc:Choice>
              <mc:Fallback>
                <p:oleObj name="Equation" r:id="rId9" imgW="368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63639" y="5232661"/>
                        <a:ext cx="839724" cy="521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500988"/>
              </p:ext>
            </p:extLst>
          </p:nvPr>
        </p:nvGraphicFramePr>
        <p:xfrm>
          <a:off x="1856064" y="5928097"/>
          <a:ext cx="752856" cy="463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" name="Equation" r:id="rId11" imgW="330200" imgH="203200" progId="Equation.3">
                  <p:embed/>
                </p:oleObj>
              </mc:Choice>
              <mc:Fallback>
                <p:oleObj name="Equation" r:id="rId11" imgW="330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56064" y="5928097"/>
                        <a:ext cx="752856" cy="463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598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093569"/>
              </p:ext>
            </p:extLst>
          </p:nvPr>
        </p:nvGraphicFramePr>
        <p:xfrm>
          <a:off x="1722983" y="397524"/>
          <a:ext cx="309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4" name="Equation" r:id="rId3" imgW="1549400" imgH="419100" progId="Equation.3">
                  <p:embed/>
                </p:oleObj>
              </mc:Choice>
              <mc:Fallback>
                <p:oleObj name="Equation" r:id="rId3" imgW="15494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2983" y="397524"/>
                        <a:ext cx="3098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394000"/>
              </p:ext>
            </p:extLst>
          </p:nvPr>
        </p:nvGraphicFramePr>
        <p:xfrm>
          <a:off x="898473" y="2020737"/>
          <a:ext cx="7385707" cy="4679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2487"/>
                <a:gridCol w="5413220"/>
              </a:tblGrid>
              <a:tr h="61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probability</a:t>
                      </a:r>
                      <a:r>
                        <a:rPr lang="en-US" baseline="0" dirty="0" smtClean="0"/>
                        <a:t> of a word given a class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 of the</a:t>
                      </a:r>
                      <a:r>
                        <a:rPr lang="en-US" baseline="0" dirty="0" smtClean="0"/>
                        <a:t> word occurring in that class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 of all words in that class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2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Vocabulary – unique instances of words</a:t>
                      </a:r>
                      <a:endParaRPr lang="en-US" baseline="0" dirty="0" smtClean="0"/>
                    </a:p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probability of the class</a:t>
                      </a:r>
                    </a:p>
                    <a:p>
                      <a:endParaRPr lang="en-US" sz="2000" b="1" i="1" dirty="0" smtClean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2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documents with that class</a:t>
                      </a:r>
                      <a:endParaRPr lang="en-US" sz="2000" b="1" i="1" baseline="0" dirty="0" smtClean="0"/>
                    </a:p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2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Total number of documents</a:t>
                      </a:r>
                    </a:p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646534"/>
              </p:ext>
            </p:extLst>
          </p:nvPr>
        </p:nvGraphicFramePr>
        <p:xfrm>
          <a:off x="1025790" y="2111077"/>
          <a:ext cx="112871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" name="Equation" r:id="rId5" imgW="495300" imgH="203200" progId="Equation.3">
                  <p:embed/>
                </p:oleObj>
              </mc:Choice>
              <mc:Fallback>
                <p:oleObj name="Equation" r:id="rId5" imgW="495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5790" y="2111077"/>
                        <a:ext cx="1128713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044663"/>
              </p:ext>
            </p:extLst>
          </p:nvPr>
        </p:nvGraphicFramePr>
        <p:xfrm>
          <a:off x="1025790" y="4763528"/>
          <a:ext cx="7239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6" name="Equation" r:id="rId7" imgW="317500" imgH="203200" progId="Equation.3">
                  <p:embed/>
                </p:oleObj>
              </mc:Choice>
              <mc:Fallback>
                <p:oleObj name="Equation" r:id="rId7" imgW="31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25790" y="4763528"/>
                        <a:ext cx="723900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609635"/>
              </p:ext>
            </p:extLst>
          </p:nvPr>
        </p:nvGraphicFramePr>
        <p:xfrm>
          <a:off x="1025790" y="5468905"/>
          <a:ext cx="5207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7" name="Equation" r:id="rId9" imgW="228600" imgH="215900" progId="Equation.3">
                  <p:embed/>
                </p:oleObj>
              </mc:Choice>
              <mc:Fallback>
                <p:oleObj name="Equation" r:id="rId9" imgW="228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25790" y="5468905"/>
                        <a:ext cx="520700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07366"/>
              </p:ext>
            </p:extLst>
          </p:nvPr>
        </p:nvGraphicFramePr>
        <p:xfrm>
          <a:off x="5497911" y="397524"/>
          <a:ext cx="1295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8" name="Equation" r:id="rId11" imgW="647700" imgH="393700" progId="Equation.3">
                  <p:embed/>
                </p:oleObj>
              </mc:Choice>
              <mc:Fallback>
                <p:oleObj name="Equation" r:id="rId11" imgW="647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97911" y="397524"/>
                        <a:ext cx="12954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658911"/>
              </p:ext>
            </p:extLst>
          </p:nvPr>
        </p:nvGraphicFramePr>
        <p:xfrm>
          <a:off x="1025790" y="6170580"/>
          <a:ext cx="4048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9" name="Equation" r:id="rId13" imgW="177800" imgH="165100" progId="Equation.3">
                  <p:embed/>
                </p:oleObj>
              </mc:Choice>
              <mc:Fallback>
                <p:oleObj name="Equation" r:id="rId13" imgW="1778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25790" y="6170580"/>
                        <a:ext cx="404812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358597"/>
              </p:ext>
            </p:extLst>
          </p:nvPr>
        </p:nvGraphicFramePr>
        <p:xfrm>
          <a:off x="1025790" y="2744788"/>
          <a:ext cx="17065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0" name="Equation" r:id="rId15" imgW="749300" imgH="203200" progId="Equation.3">
                  <p:embed/>
                </p:oleObj>
              </mc:Choice>
              <mc:Fallback>
                <p:oleObj name="Equation" r:id="rId15" imgW="749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25790" y="2744788"/>
                        <a:ext cx="1706562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782595"/>
              </p:ext>
            </p:extLst>
          </p:nvPr>
        </p:nvGraphicFramePr>
        <p:xfrm>
          <a:off x="1025790" y="3425825"/>
          <a:ext cx="127158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1" name="Equation" r:id="rId17" imgW="558800" imgH="203200" progId="Equation.3">
                  <p:embed/>
                </p:oleObj>
              </mc:Choice>
              <mc:Fallback>
                <p:oleObj name="Equation" r:id="rId17" imgW="558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25790" y="3425825"/>
                        <a:ext cx="1271587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924531"/>
              </p:ext>
            </p:extLst>
          </p:nvPr>
        </p:nvGraphicFramePr>
        <p:xfrm>
          <a:off x="1025790" y="4154488"/>
          <a:ext cx="3460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2" name="Equation" r:id="rId19" imgW="152400" imgH="165100" progId="Equation.3">
                  <p:embed/>
                </p:oleObj>
              </mc:Choice>
              <mc:Fallback>
                <p:oleObj name="Equation" r:id="rId19" imgW="1524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25790" y="4154488"/>
                        <a:ext cx="346075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724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80516"/>
              </p:ext>
            </p:extLst>
          </p:nvPr>
        </p:nvGraphicFramePr>
        <p:xfrm>
          <a:off x="1375803" y="36361"/>
          <a:ext cx="6795872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0450"/>
                <a:gridCol w="565053"/>
                <a:gridCol w="4066940"/>
                <a:gridCol w="10734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chinese</a:t>
                      </a:r>
                      <a:r>
                        <a:rPr lang="en-US" baseline="0" dirty="0" smtClean="0"/>
                        <a:t> beijing chinese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chinese chinese shanghai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chinese macao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tokyo</a:t>
                      </a:r>
                      <a:r>
                        <a:rPr lang="en-US" baseline="0" dirty="0" smtClean="0"/>
                        <a:t> japan chinese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chinese chinese chinese tokyo</a:t>
                      </a:r>
                      <a:r>
                        <a:rPr lang="en-US" baseline="0" dirty="0" smtClean="0"/>
                        <a:t> japan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211704"/>
              </p:ext>
            </p:extLst>
          </p:nvPr>
        </p:nvGraphicFramePr>
        <p:xfrm>
          <a:off x="58081" y="4001843"/>
          <a:ext cx="438998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196"/>
                <a:gridCol w="292485"/>
                <a:gridCol w="1300788"/>
                <a:gridCol w="307879"/>
                <a:gridCol w="1070632"/>
              </a:tblGrid>
              <a:tr h="355495"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Conditional</a:t>
                      </a:r>
                      <a:r>
                        <a:rPr lang="en-US" baseline="0" dirty="0" smtClean="0"/>
                        <a:t> Probabilities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p(chinese|</a:t>
                      </a:r>
                      <a:r>
                        <a:rPr lang="en-US" i="1" dirty="0" smtClean="0"/>
                        <a:t>c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(5+1)/(8+6)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p(tokyo|</a:t>
                      </a:r>
                      <a:r>
                        <a:rPr lang="en-US" i="1" dirty="0" smtClean="0"/>
                        <a:t>c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(0+1)/(8+6)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p(japan|</a:t>
                      </a:r>
                      <a:r>
                        <a:rPr lang="en-US" i="1" dirty="0" smtClean="0"/>
                        <a:t>c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(0+1)/(8+6)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p(chinese|</a:t>
                      </a:r>
                      <a:r>
                        <a:rPr lang="en-US" i="1" dirty="0" smtClean="0"/>
                        <a:t>j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(1+1)/(3+6)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p(tokyo|</a:t>
                      </a:r>
                      <a:r>
                        <a:rPr lang="en-US" i="1" dirty="0" smtClean="0"/>
                        <a:t>j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(1+1)/(3+6)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p(japan|</a:t>
                      </a:r>
                      <a:r>
                        <a:rPr lang="en-US" i="1" dirty="0" smtClean="0"/>
                        <a:t>j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(1+1)/(3+6)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304078"/>
              </p:ext>
            </p:extLst>
          </p:nvPr>
        </p:nvGraphicFramePr>
        <p:xfrm>
          <a:off x="58081" y="2601919"/>
          <a:ext cx="150440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463"/>
                <a:gridCol w="307879"/>
                <a:gridCol w="608060"/>
              </a:tblGrid>
              <a:tr h="355495">
                <a:tc gridSpan="3">
                  <a:txBody>
                    <a:bodyPr/>
                    <a:lstStyle/>
                    <a:p>
                      <a:r>
                        <a:rPr lang="en-US" baseline="0" dirty="0" smtClean="0"/>
                        <a:t>Priors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i="1" dirty="0" smtClean="0"/>
                        <a:t>c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i="1" dirty="0" smtClean="0"/>
                        <a:t>j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562232"/>
              </p:ext>
            </p:extLst>
          </p:nvPr>
        </p:nvGraphicFramePr>
        <p:xfrm>
          <a:off x="4754020" y="4001843"/>
          <a:ext cx="4389980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041"/>
                <a:gridCol w="307878"/>
                <a:gridCol w="3148061"/>
              </a:tblGrid>
              <a:tr h="355495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Choosing</a:t>
                      </a:r>
                      <a:r>
                        <a:rPr lang="en-US" baseline="0" dirty="0" smtClean="0"/>
                        <a:t> a class (category)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p(c|</a:t>
                      </a:r>
                      <a:r>
                        <a:rPr lang="en-US" i="0" dirty="0" smtClean="0"/>
                        <a:t>d5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(3/4)*(3/7)*(3/7)*(3/7)*(1/14)*(1/14)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p(j|</a:t>
                      </a:r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d5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(1/4)*(2/9)*(2/9)*(2/9)*(2/9)*(2/9)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985306"/>
              </p:ext>
            </p:extLst>
          </p:nvPr>
        </p:nvGraphicFramePr>
        <p:xfrm>
          <a:off x="2399111" y="2601919"/>
          <a:ext cx="309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0" name="Equation" r:id="rId3" imgW="1549400" imgH="419100" progId="Equation.3">
                  <p:embed/>
                </p:oleObj>
              </mc:Choice>
              <mc:Fallback>
                <p:oleObj name="Equation" r:id="rId3" imgW="15494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9111" y="2601919"/>
                        <a:ext cx="3098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535880"/>
              </p:ext>
            </p:extLst>
          </p:nvPr>
        </p:nvGraphicFramePr>
        <p:xfrm>
          <a:off x="6174039" y="2601919"/>
          <a:ext cx="1295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1" name="Equation" r:id="rId5" imgW="647700" imgH="393700" progId="Equation.3">
                  <p:embed/>
                </p:oleObj>
              </mc:Choice>
              <mc:Fallback>
                <p:oleObj name="Equation" r:id="rId5" imgW="647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4039" y="2601919"/>
                        <a:ext cx="12954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3147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homework we will use*: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462973"/>
              </p:ext>
            </p:extLst>
          </p:nvPr>
        </p:nvGraphicFramePr>
        <p:xfrm>
          <a:off x="2052638" y="1989138"/>
          <a:ext cx="4572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" name="Equation" r:id="rId3" imgW="2286000" imgH="431800" progId="Equation.3">
                  <p:embed/>
                </p:oleObj>
              </mc:Choice>
              <mc:Fallback>
                <p:oleObj name="Equation" r:id="rId3" imgW="2286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2638" y="1989138"/>
                        <a:ext cx="45720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56160"/>
              </p:ext>
            </p:extLst>
          </p:nvPr>
        </p:nvGraphicFramePr>
        <p:xfrm>
          <a:off x="457200" y="3846150"/>
          <a:ext cx="8402379" cy="195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9938"/>
                <a:gridCol w="572244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probability of language given word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 that word</a:t>
                      </a:r>
                      <a:r>
                        <a:rPr lang="en-US" baseline="0" dirty="0" smtClean="0"/>
                        <a:t> is in language</a:t>
                      </a:r>
                      <a:endParaRPr lang="en-US" sz="1800" b="1" i="1" baseline="0" dirty="0" smtClean="0"/>
                    </a:p>
                    <a:p>
                      <a:endParaRPr lang="en-US" sz="2000" b="1" i="1" baseline="0" dirty="0" smtClean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 that word is not in language</a:t>
                      </a:r>
                    </a:p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613616"/>
              </p:ext>
            </p:extLst>
          </p:nvPr>
        </p:nvGraphicFramePr>
        <p:xfrm>
          <a:off x="576154" y="3951288"/>
          <a:ext cx="11303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" name="Equation" r:id="rId5" imgW="495300" imgH="203200" progId="Equation.3">
                  <p:embed/>
                </p:oleObj>
              </mc:Choice>
              <mc:Fallback>
                <p:oleObj name="Equation" r:id="rId5" imgW="495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6154" y="3951288"/>
                        <a:ext cx="1130300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299908"/>
              </p:ext>
            </p:extLst>
          </p:nvPr>
        </p:nvGraphicFramePr>
        <p:xfrm>
          <a:off x="576154" y="4611688"/>
          <a:ext cx="112871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" name="Equation" r:id="rId7" imgW="495300" imgH="203200" progId="Equation.3">
                  <p:embed/>
                </p:oleObj>
              </mc:Choice>
              <mc:Fallback>
                <p:oleObj name="Equation" r:id="rId7" imgW="495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6154" y="4611688"/>
                        <a:ext cx="1128712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882994"/>
              </p:ext>
            </p:extLst>
          </p:nvPr>
        </p:nvGraphicFramePr>
        <p:xfrm>
          <a:off x="576154" y="5260975"/>
          <a:ext cx="24892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" name="Equation" r:id="rId9" imgW="1092200" imgH="203200" progId="Equation.3">
                  <p:embed/>
                </p:oleObj>
              </mc:Choice>
              <mc:Fallback>
                <p:oleObj name="Equation" r:id="rId9" imgW="1092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6154" y="5260975"/>
                        <a:ext cx="24892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07173" y="6314143"/>
            <a:ext cx="7737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* http://en.wikipedia.org/wiki/Naive_Bayes_spam_filtering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687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Probabilities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312752"/>
              </p:ext>
            </p:extLst>
          </p:nvPr>
        </p:nvGraphicFramePr>
        <p:xfrm>
          <a:off x="2014276" y="2276343"/>
          <a:ext cx="5613401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name="Equation" r:id="rId3" imgW="2463800" imgH="431800" progId="Equation.3">
                  <p:embed/>
                </p:oleObj>
              </mc:Choice>
              <mc:Fallback>
                <p:oleObj name="Equation" r:id="rId3" imgW="2463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4276" y="2276343"/>
                        <a:ext cx="5613401" cy="98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428204"/>
              </p:ext>
            </p:extLst>
          </p:nvPr>
        </p:nvGraphicFramePr>
        <p:xfrm>
          <a:off x="667848" y="4597079"/>
          <a:ext cx="7467601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" name="Equation" r:id="rId5" imgW="3276600" imgH="431800" progId="Equation.3">
                  <p:embed/>
                </p:oleObj>
              </mc:Choice>
              <mc:Fallback>
                <p:oleObj name="Equation" r:id="rId5" imgW="3276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7848" y="4597079"/>
                        <a:ext cx="7467601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667848" y="1764881"/>
            <a:ext cx="7586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400"/>
                </a:solidFill>
              </a:rPr>
              <a:t>// probability that word shows up in </a:t>
            </a:r>
            <a:r>
              <a:rPr lang="en-US" sz="2800" dirty="0" smtClean="0">
                <a:solidFill>
                  <a:srgbClr val="007400"/>
                </a:solidFill>
              </a:rPr>
              <a:t>a language</a:t>
            </a:r>
            <a:endParaRPr lang="en-US" sz="2800" dirty="0">
              <a:solidFill>
                <a:srgbClr val="0074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7848" y="4082300"/>
            <a:ext cx="7586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400"/>
                </a:solidFill>
              </a:rPr>
              <a:t>// probability that word is not in language</a:t>
            </a:r>
          </a:p>
        </p:txBody>
      </p:sp>
    </p:spTree>
    <p:extLst>
      <p:ext uri="{BB962C8B-B14F-4D97-AF65-F5344CB8AC3E}">
        <p14:creationId xmlns:p14="http://schemas.microsoft.com/office/powerpoint/2010/main" val="1990614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Underflow Prevention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587166"/>
              </p:ext>
            </p:extLst>
          </p:nvPr>
        </p:nvGraphicFramePr>
        <p:xfrm>
          <a:off x="2865438" y="2902834"/>
          <a:ext cx="2946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Equation" r:id="rId3" imgW="1473200" imgH="457200" progId="Equation.3">
                  <p:embed/>
                </p:oleObj>
              </mc:Choice>
              <mc:Fallback>
                <p:oleObj name="Equation" r:id="rId3" imgW="1473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65438" y="2902834"/>
                        <a:ext cx="29464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541764"/>
              </p:ext>
            </p:extLst>
          </p:nvPr>
        </p:nvGraphicFramePr>
        <p:xfrm>
          <a:off x="3466233" y="5124507"/>
          <a:ext cx="1244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Equation" r:id="rId5" imgW="622300" imgH="393700" progId="Equation.3">
                  <p:embed/>
                </p:oleObj>
              </mc:Choice>
              <mc:Fallback>
                <p:oleObj name="Equation" r:id="rId5" imgW="622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66233" y="5124507"/>
                        <a:ext cx="12446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9929" y="1442847"/>
            <a:ext cx="7484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</a:rPr>
              <a:t>Multiplying lots of probabilities can result in floating-point underflow. Since log(</a:t>
            </a:r>
            <a:r>
              <a:rPr lang="en-US" dirty="0" err="1">
                <a:latin typeface="Calibri" charset="0"/>
              </a:rPr>
              <a:t>xy</a:t>
            </a:r>
            <a:r>
              <a:rPr lang="en-US" dirty="0">
                <a:latin typeface="Calibri" charset="0"/>
              </a:rPr>
              <a:t>) = log(x) + log(y</a:t>
            </a:r>
            <a:r>
              <a:rPr lang="en-US" dirty="0" smtClean="0">
                <a:latin typeface="Calibri" charset="0"/>
              </a:rPr>
              <a:t>); better </a:t>
            </a:r>
            <a:r>
              <a:rPr lang="en-US" dirty="0">
                <a:latin typeface="Calibri" charset="0"/>
              </a:rPr>
              <a:t>to sum logs of probabilities instead of multiplying probabilities</a:t>
            </a:r>
            <a:r>
              <a:rPr lang="en-US" dirty="0" smtClean="0">
                <a:latin typeface="Calibri" charset="0"/>
              </a:rPr>
              <a:t>.</a:t>
            </a:r>
          </a:p>
          <a:p>
            <a:endParaRPr lang="en-US" dirty="0" smtClean="0"/>
          </a:p>
          <a:p>
            <a:r>
              <a:rPr lang="en-US" dirty="0" smtClean="0"/>
              <a:t>Add probability of words (per language) using: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71229" y="4022927"/>
            <a:ext cx="5563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JavaScript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ln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is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Math.log</a:t>
            </a:r>
            <a:r>
              <a:rPr lang="en-US" dirty="0" smtClean="0">
                <a:latin typeface="Calibri"/>
                <a:cs typeface="Calibri"/>
              </a:rPr>
              <a:t>, and</a:t>
            </a:r>
            <a:r>
              <a:rPr lang="en-US" dirty="0" smtClean="0">
                <a:latin typeface="Courier New"/>
                <a:cs typeface="Courier New"/>
              </a:rPr>
              <a:t> e </a:t>
            </a:r>
            <a:r>
              <a:rPr lang="en-US" dirty="0" smtClean="0">
                <a:latin typeface="Calibri"/>
                <a:cs typeface="Calibri"/>
              </a:rPr>
              <a:t>is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Math.exp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 smtClean="0"/>
              <a:t>completion of each language: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7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and Laplace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intimate connection between probability, prediction, and scientific progress </a:t>
            </a:r>
            <a:r>
              <a:rPr lang="en-US" dirty="0" smtClean="0"/>
              <a:t>was thus </a:t>
            </a:r>
            <a:r>
              <a:rPr lang="en-US" dirty="0"/>
              <a:t>well understood by Bayes and Laplace in the eighteenth century—</a:t>
            </a:r>
            <a:r>
              <a:rPr lang="en-US" sz="2400" i="1" dirty="0"/>
              <a:t>the period </a:t>
            </a:r>
            <a:r>
              <a:rPr lang="en-US" sz="2400" i="1" dirty="0" smtClean="0"/>
              <a:t>when human </a:t>
            </a:r>
            <a:r>
              <a:rPr lang="en-US" sz="2400" i="1" dirty="0"/>
              <a:t>societies were beginning to take the explosion of information that had </a:t>
            </a:r>
            <a:r>
              <a:rPr lang="en-US" sz="2400" i="1" dirty="0" smtClean="0"/>
              <a:t>become available </a:t>
            </a:r>
            <a:r>
              <a:rPr lang="en-US" sz="2400" i="1" dirty="0"/>
              <a:t>with the invention of the printing press several centuries earlier, and </a:t>
            </a:r>
            <a:r>
              <a:rPr lang="en-US" sz="2400" i="1" dirty="0" smtClean="0"/>
              <a:t>finally translate </a:t>
            </a:r>
            <a:r>
              <a:rPr lang="en-US" sz="2400" i="1" dirty="0"/>
              <a:t>it into sustained scientific, technological, and economic progress.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222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Bayes’s</a:t>
            </a:r>
            <a:r>
              <a:rPr lang="en-US" dirty="0"/>
              <a:t> theorem is concerned with conditional probability. That is, it tells us the probability that a </a:t>
            </a:r>
            <a:r>
              <a:rPr lang="en-US" dirty="0" smtClean="0"/>
              <a:t>hypothesis </a:t>
            </a:r>
            <a:r>
              <a:rPr lang="en-US" dirty="0"/>
              <a:t>is true if some event has happened.</a:t>
            </a:r>
          </a:p>
        </p:txBody>
      </p:sp>
    </p:spTree>
    <p:extLst>
      <p:ext uri="{BB962C8B-B14F-4D97-AF65-F5344CB8AC3E}">
        <p14:creationId xmlns:p14="http://schemas.microsoft.com/office/powerpoint/2010/main" val="38803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145023"/>
              </p:ext>
            </p:extLst>
          </p:nvPr>
        </p:nvGraphicFramePr>
        <p:xfrm>
          <a:off x="2555501" y="1843605"/>
          <a:ext cx="38227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3" imgW="1498600" imgH="419100" progId="Equation.3">
                  <p:embed/>
                </p:oleObj>
              </mc:Choice>
              <mc:Fallback>
                <p:oleObj name="Equation" r:id="rId3" imgW="14986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501" y="1843605"/>
                        <a:ext cx="3822700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960603"/>
              </p:ext>
            </p:extLst>
          </p:nvPr>
        </p:nvGraphicFramePr>
        <p:xfrm>
          <a:off x="1803697" y="3309454"/>
          <a:ext cx="6096000" cy="165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4153"/>
                <a:gridCol w="46718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P(A) and P(B)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are the probabilities</a:t>
                      </a:r>
                      <a:r>
                        <a:rPr lang="en-US" baseline="0" dirty="0" smtClean="0"/>
                        <a:t> of A and B independent of each other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P(A|B)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conditional probability, is the probability of A given that B is 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P(B|A)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the probability of B given</a:t>
                      </a:r>
                      <a:r>
                        <a:rPr lang="en-US" baseline="0" dirty="0" smtClean="0"/>
                        <a:t> that A is 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95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uestio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7263"/>
            <a:ext cx="9144000" cy="49434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05855" y="80631"/>
            <a:ext cx="21322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Example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49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Probability </a:t>
            </a:r>
            <a:r>
              <a:rPr lang="en-US" dirty="0"/>
              <a:t>that your partner is cheating on </a:t>
            </a:r>
            <a:r>
              <a:rPr lang="en-US" dirty="0" smtClean="0"/>
              <a:t>you, given an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Event:</a:t>
            </a:r>
            <a:r>
              <a:rPr lang="en-US" dirty="0" smtClean="0"/>
              <a:t> you come </a:t>
            </a:r>
            <a:r>
              <a:rPr lang="en-US" dirty="0"/>
              <a:t>home from a business trip to </a:t>
            </a:r>
            <a:r>
              <a:rPr lang="en-US" dirty="0" smtClean="0"/>
              <a:t>discover a </a:t>
            </a:r>
            <a:r>
              <a:rPr lang="en-US" dirty="0"/>
              <a:t>strange pair of </a:t>
            </a:r>
            <a:r>
              <a:rPr lang="en-US" dirty="0" smtClean="0"/>
              <a:t>underwear.</a:t>
            </a:r>
          </a:p>
          <a:p>
            <a:r>
              <a:rPr lang="en-US" dirty="0">
                <a:solidFill>
                  <a:srgbClr val="0000FF"/>
                </a:solidFill>
              </a:rPr>
              <a:t>Condition:</a:t>
            </a:r>
            <a:r>
              <a:rPr lang="en-US" dirty="0"/>
              <a:t> you have found the </a:t>
            </a:r>
            <a:r>
              <a:rPr lang="en-US" dirty="0" smtClean="0"/>
              <a:t>underwear</a:t>
            </a:r>
          </a:p>
          <a:p>
            <a:r>
              <a:rPr lang="en-US" dirty="0">
                <a:solidFill>
                  <a:srgbClr val="0000FF"/>
                </a:solidFill>
              </a:rPr>
              <a:t>Hypothesis:</a:t>
            </a:r>
            <a:r>
              <a:rPr lang="en-US" dirty="0"/>
              <a:t> probability that you are being cheated on</a:t>
            </a:r>
          </a:p>
        </p:txBody>
      </p:sp>
    </p:spTree>
    <p:extLst>
      <p:ext uri="{BB962C8B-B14F-4D97-AF65-F5344CB8AC3E}">
        <p14:creationId xmlns:p14="http://schemas.microsoft.com/office/powerpoint/2010/main" val="272929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p(</a:t>
            </a:r>
            <a:r>
              <a:rPr lang="en-US" b="1" i="1" dirty="0"/>
              <a:t>u/c</a:t>
            </a:r>
            <a:r>
              <a:rPr lang="en-US" b="1" i="1" dirty="0" smtClean="0"/>
              <a:t>) - </a:t>
            </a:r>
            <a:r>
              <a:rPr lang="en-US" dirty="0" smtClean="0"/>
              <a:t>The </a:t>
            </a:r>
            <a:r>
              <a:rPr lang="en-US" dirty="0"/>
              <a:t>probability of underwear </a:t>
            </a:r>
            <a:r>
              <a:rPr lang="en-US" sz="4800" b="1" i="1" dirty="0"/>
              <a:t>u</a:t>
            </a:r>
            <a:r>
              <a:rPr lang="en-US" dirty="0"/>
              <a:t> given cheating </a:t>
            </a:r>
            <a:r>
              <a:rPr lang="en-US" sz="4800" b="1" i="1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of underwear appearing, conditional on his cheating</a:t>
            </a:r>
          </a:p>
          <a:p>
            <a:r>
              <a:rPr lang="en-US" dirty="0" smtClean="0"/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271160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54" y="405678"/>
            <a:ext cx="8738329" cy="1143000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p(u) </a:t>
            </a:r>
            <a:r>
              <a:rPr lang="en-US" b="1" i="1" dirty="0"/>
              <a:t>- </a:t>
            </a:r>
            <a:r>
              <a:rPr lang="en-US" dirty="0" smtClean="0"/>
              <a:t>The </a:t>
            </a:r>
            <a:r>
              <a:rPr lang="en-US" dirty="0"/>
              <a:t>probability of the underwear </a:t>
            </a:r>
            <a:r>
              <a:rPr lang="en-US" sz="4800" b="1" i="1" dirty="0"/>
              <a:t>u </a:t>
            </a:r>
            <a:r>
              <a:rPr lang="en-US" sz="4800" dirty="0"/>
              <a:t>appearing if NO cheating</a:t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Probability </a:t>
            </a:r>
            <a:r>
              <a:rPr lang="en-US" dirty="0"/>
              <a:t>of the underwear’s appearing conditional on the hypothesis being false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3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1122</Words>
  <Application>Microsoft Macintosh PowerPoint</Application>
  <PresentationFormat>On-screen Show (4:3)</PresentationFormat>
  <Paragraphs>207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Equation</vt:lpstr>
      <vt:lpstr>Naive Bayesian Classification</vt:lpstr>
      <vt:lpstr>Stunningly Simple</vt:lpstr>
      <vt:lpstr>Bayes and Laplace</vt:lpstr>
      <vt:lpstr>Conditional Probability</vt:lpstr>
      <vt:lpstr>Bayes Theorem</vt:lpstr>
      <vt:lpstr>PowerPoint Presentation</vt:lpstr>
      <vt:lpstr>Probability that your partner is cheating on you, given an event</vt:lpstr>
      <vt:lpstr>p(u/c) - The probability of underwear u given cheating c</vt:lpstr>
      <vt:lpstr>p(u) - The probability of the underwear u appearing if NO cheating </vt:lpstr>
      <vt:lpstr>p(u) - The probability of cheating c</vt:lpstr>
      <vt:lpstr>Underwear Example*</vt:lpstr>
      <vt:lpstr>Active Learning</vt:lpstr>
      <vt:lpstr>Active Learning – Calculate Cheating Probability</vt:lpstr>
      <vt:lpstr>Classification of Drew</vt:lpstr>
      <vt:lpstr>Example: classification of Drew</vt:lpstr>
      <vt:lpstr>Using Data</vt:lpstr>
      <vt:lpstr>Bayesian Approach</vt:lpstr>
      <vt:lpstr>Classification of Documents</vt:lpstr>
      <vt:lpstr>Questions We Can Answer</vt:lpstr>
      <vt:lpstr>Text Classification</vt:lpstr>
      <vt:lpstr>Bayes Theorem</vt:lpstr>
      <vt:lpstr>PowerPoint Presentation</vt:lpstr>
      <vt:lpstr>PowerPoint Presentation</vt:lpstr>
      <vt:lpstr>For homework we will use*:</vt:lpstr>
      <vt:lpstr>Calculating Probabilities</vt:lpstr>
      <vt:lpstr>Underflow Prevention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Bayesian Document Classification</dc:title>
  <dc:creator>abel -</dc:creator>
  <cp:lastModifiedBy>abel -</cp:lastModifiedBy>
  <cp:revision>62</cp:revision>
  <dcterms:created xsi:type="dcterms:W3CDTF">2015-04-06T00:00:33Z</dcterms:created>
  <dcterms:modified xsi:type="dcterms:W3CDTF">2016-04-07T02:39:29Z</dcterms:modified>
</cp:coreProperties>
</file>