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75" r:id="rId9"/>
    <p:sldId id="273" r:id="rId10"/>
    <p:sldId id="260" r:id="rId11"/>
    <p:sldId id="261" r:id="rId12"/>
    <p:sldId id="262" r:id="rId13"/>
    <p:sldId id="266" r:id="rId14"/>
    <p:sldId id="263" r:id="rId15"/>
    <p:sldId id="267" r:id="rId16"/>
    <p:sldId id="271" r:id="rId17"/>
    <p:sldId id="272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5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62DB-BF2D-C64C-BF7E-7EB1281C820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0DA8-0267-6344-A8EE-A7CFF9EEF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Abel Sanchez, John 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5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create the linear regression equation …</a:t>
            </a:r>
          </a:p>
        </p:txBody>
      </p:sp>
    </p:spTree>
    <p:extLst>
      <p:ext uri="{BB962C8B-B14F-4D97-AF65-F5344CB8AC3E}">
        <p14:creationId xmlns:p14="http://schemas.microsoft.com/office/powerpoint/2010/main" val="391492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30 at 12.10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76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3" name="Picture 2" descr="kmea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59" y="1417638"/>
            <a:ext cx="5532835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2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Place K points into the space represented by the </a:t>
            </a:r>
            <a:r>
              <a:rPr lang="en-US" sz="2400" dirty="0" smtClean="0"/>
              <a:t>objects. </a:t>
            </a:r>
            <a:r>
              <a:rPr lang="en-US" sz="2400" dirty="0"/>
              <a:t>These points represent initial group centroids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Assign each object to the group that has the closest centroid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all objects have been assigned, recalculate the positions of the K centroids.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Steps 2 and 3 until the centroids no longer move.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7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72904" y="2324227"/>
            <a:ext cx="1899289" cy="54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/>
              <a:t>add k points </a:t>
            </a:r>
          </a:p>
          <a:p>
            <a:pPr algn="ctr"/>
            <a:r>
              <a:rPr lang="en-US" sz="1400" dirty="0" smtClean="0"/>
              <a:t>(initial centroids)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172904" y="3295982"/>
            <a:ext cx="1899289" cy="54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/>
              <a:t>Assign each point to closest centroid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172904" y="4267737"/>
            <a:ext cx="1899289" cy="54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/>
              <a:t>Group </a:t>
            </a:r>
            <a:r>
              <a:rPr lang="en-US" sz="1400" dirty="0"/>
              <a:t>based </a:t>
            </a:r>
            <a:endParaRPr lang="en-US" sz="1400" dirty="0" smtClean="0"/>
          </a:p>
          <a:p>
            <a:pPr algn="ctr"/>
            <a:r>
              <a:rPr lang="en-US" sz="1400" dirty="0" smtClean="0"/>
              <a:t>on assigned centroid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72904" y="5198525"/>
            <a:ext cx="1899289" cy="54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/>
              <a:t>Recalculate </a:t>
            </a:r>
            <a:r>
              <a:rPr lang="en-US" sz="1400" dirty="0"/>
              <a:t>k centroids </a:t>
            </a:r>
          </a:p>
        </p:txBody>
      </p:sp>
      <p:sp>
        <p:nvSpPr>
          <p:cNvPr id="7" name="Decision 6"/>
          <p:cNvSpPr/>
          <p:nvPr/>
        </p:nvSpPr>
        <p:spPr>
          <a:xfrm>
            <a:off x="5539666" y="3841672"/>
            <a:ext cx="1604247" cy="9717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Centroid movement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3" idx="2"/>
            <a:endCxn id="4" idx="0"/>
          </p:cNvCxnSpPr>
          <p:nvPr/>
        </p:nvCxnSpPr>
        <p:spPr>
          <a:xfrm>
            <a:off x="3122549" y="2869917"/>
            <a:ext cx="0" cy="42606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3122549" y="3841672"/>
            <a:ext cx="0" cy="42606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3122549" y="4813427"/>
            <a:ext cx="0" cy="38509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7" idx="2"/>
          </p:cNvCxnSpPr>
          <p:nvPr/>
        </p:nvCxnSpPr>
        <p:spPr>
          <a:xfrm rot="5400000" flipH="1" flipV="1">
            <a:off x="4266775" y="3669200"/>
            <a:ext cx="930788" cy="3219241"/>
          </a:xfrm>
          <a:prstGeom prst="bentConnector3">
            <a:avLst>
              <a:gd name="adj1" fmla="val -2456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0"/>
          </p:cNvCxnSpPr>
          <p:nvPr/>
        </p:nvCxnSpPr>
        <p:spPr>
          <a:xfrm rot="16200000" flipV="1">
            <a:off x="4332090" y="1831972"/>
            <a:ext cx="800160" cy="3219240"/>
          </a:xfrm>
          <a:prstGeom prst="bentConnector2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36885" y="4069272"/>
            <a:ext cx="827190" cy="518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708953" y="1576409"/>
            <a:ext cx="827190" cy="518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4"/>
            <a:endCxn id="3" idx="0"/>
          </p:cNvCxnSpPr>
          <p:nvPr/>
        </p:nvCxnSpPr>
        <p:spPr>
          <a:xfrm>
            <a:off x="3122548" y="2094467"/>
            <a:ext cx="1" cy="22976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27" idx="2"/>
          </p:cNvCxnSpPr>
          <p:nvPr/>
        </p:nvCxnSpPr>
        <p:spPr>
          <a:xfrm>
            <a:off x="7143913" y="4327550"/>
            <a:ext cx="492972" cy="75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25875" y="369994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80699" y="34094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4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3" name="Picture 2" descr="Screen Shot 2015-03-29 at 9.2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420" r="4412" b="5721"/>
          <a:stretch/>
        </p:blipFill>
        <p:spPr>
          <a:xfrm>
            <a:off x="1171678" y="1417638"/>
            <a:ext cx="6898967" cy="51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1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627812" y="3685931"/>
            <a:ext cx="0" cy="15258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65337" y="2003074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34407" y="3604619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24632" y="976952"/>
            <a:ext cx="0" cy="45835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3961994" y="1779224"/>
            <a:ext cx="0" cy="631850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0701" y="1592507"/>
            <a:ext cx="7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y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18359" y="3194052"/>
            <a:ext cx="7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y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76953" y="2165208"/>
            <a:ext cx="2773948" cy="152072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0266" y="2823441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solidFill>
              <a:schemeClr val="dk1">
                <a:alpha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42124" y="2388135"/>
            <a:ext cx="61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/>
              <a:t>y</a:t>
            </a:r>
            <a:r>
              <a:rPr lang="en-US" sz="2000" baseline="-25000" dirty="0" smtClean="0"/>
              <a:t>i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231" y="1623870"/>
            <a:ext cx="2873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i</a:t>
            </a:r>
            <a:r>
              <a:rPr lang="en-US" sz="2000" dirty="0"/>
              <a:t> </a:t>
            </a:r>
            <a:r>
              <a:rPr lang="en-US" sz="2000" dirty="0" smtClean="0"/>
              <a:t>=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(x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–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/>
              <a:t>progress</a:t>
            </a:r>
            <a:endParaRPr lang="en-US" sz="2000" baseline="-25000" dirty="0" smtClean="0"/>
          </a:p>
        </p:txBody>
      </p:sp>
      <p:cxnSp>
        <p:nvCxnSpPr>
          <p:cNvPr id="20" name="Straight Connector 19"/>
          <p:cNvCxnSpPr>
            <a:stCxn id="4" idx="4"/>
          </p:cNvCxnSpPr>
          <p:nvPr/>
        </p:nvCxnSpPr>
        <p:spPr>
          <a:xfrm>
            <a:off x="2679637" y="2231674"/>
            <a:ext cx="0" cy="298011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79637" y="5211791"/>
            <a:ext cx="2948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>
            <a:off x="1802407" y="1343923"/>
            <a:ext cx="0" cy="15258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9477" y="3750754"/>
            <a:ext cx="45114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039479" y="2106853"/>
            <a:ext cx="2" cy="16439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42124" y="5213370"/>
            <a:ext cx="823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– x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0727" y="2660013"/>
            <a:ext cx="833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r>
              <a:rPr lang="en-US" sz="2000" baseline="-25000" dirty="0"/>
              <a:t>2</a:t>
            </a:r>
            <a:r>
              <a:rPr lang="en-US" sz="2000" dirty="0" smtClean="0"/>
              <a:t> – y</a:t>
            </a:r>
            <a:r>
              <a:rPr lang="en-US" sz="2000" baseline="-250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32368" y="1251142"/>
            <a:ext cx="80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Start</a:t>
            </a:r>
            <a:endParaRPr lang="en-US" sz="2400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63007" y="3604619"/>
            <a:ext cx="66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End</a:t>
            </a:r>
            <a:endParaRPr lang="en-US" sz="2400" b="1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176502" y="3060123"/>
            <a:ext cx="0" cy="115705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679637" y="4066284"/>
            <a:ext cx="1496865" cy="7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98183" y="3992698"/>
            <a:ext cx="108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progress</a:t>
            </a:r>
            <a:endParaRPr lang="en-US" sz="2000" baseline="-25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626231" y="2023980"/>
            <a:ext cx="2838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(</a:t>
            </a:r>
            <a:r>
              <a:rPr lang="en-US" sz="2000" dirty="0"/>
              <a:t>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–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/>
              <a:t>progress</a:t>
            </a:r>
            <a:endParaRPr lang="en-US" sz="2000" baseline="-25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626231" y="1208370"/>
            <a:ext cx="282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progress values 0 – to – 1</a:t>
            </a:r>
            <a:endParaRPr lang="en-US" sz="20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50564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627812" y="3685931"/>
            <a:ext cx="0" cy="15258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65337" y="2003074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34407" y="3604619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24632" y="976952"/>
            <a:ext cx="0" cy="45835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3961994" y="1779224"/>
            <a:ext cx="0" cy="631850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0701" y="1592507"/>
            <a:ext cx="7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y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18359" y="3194052"/>
            <a:ext cx="7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y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76953" y="2165208"/>
            <a:ext cx="2773948" cy="152072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0266" y="2823441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solidFill>
              <a:schemeClr val="dk1">
                <a:alpha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7959" y="2734959"/>
            <a:ext cx="339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r>
              <a:rPr lang="en-US" sz="2000" baseline="-25000" dirty="0" smtClean="0"/>
              <a:t>i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27812" y="790467"/>
            <a:ext cx="3331440" cy="2144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Slope, m =</a:t>
            </a:r>
            <a:r>
              <a:rPr lang="en-US" sz="2000" dirty="0"/>
              <a:t> (y</a:t>
            </a:r>
            <a:r>
              <a:rPr lang="en-US" sz="2000" baseline="-25000" dirty="0"/>
              <a:t>2</a:t>
            </a:r>
            <a:r>
              <a:rPr lang="en-US" sz="2000" dirty="0"/>
              <a:t> – 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sz="2000" dirty="0" smtClean="0"/>
              <a:t>/(x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–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Substitute x</a:t>
            </a:r>
            <a:r>
              <a:rPr lang="en-US" sz="2000" baseline="-25000" dirty="0"/>
              <a:t>i</a:t>
            </a:r>
            <a:r>
              <a:rPr lang="en-US" sz="2000" dirty="0"/>
              <a:t>,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for 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</a:p>
          <a:p>
            <a:endParaRPr lang="en-US" sz="2000" dirty="0" smtClean="0"/>
          </a:p>
          <a:p>
            <a:r>
              <a:rPr lang="en-US" sz="2000" dirty="0" smtClean="0"/>
              <a:t>The equation is:</a:t>
            </a:r>
          </a:p>
          <a:p>
            <a:r>
              <a:rPr lang="en-US" sz="2000" dirty="0" smtClean="0"/>
              <a:t>y = </a:t>
            </a:r>
            <a:r>
              <a:rPr lang="en-US" sz="2000" dirty="0"/>
              <a:t>y</a:t>
            </a:r>
            <a:r>
              <a:rPr lang="en-US" sz="2000" baseline="-25000" dirty="0"/>
              <a:t>1 </a:t>
            </a:r>
            <a:r>
              <a:rPr lang="en-US" sz="2000" dirty="0" smtClean="0"/>
              <a:t>+ m(x </a:t>
            </a:r>
            <a:r>
              <a:rPr lang="en-US" sz="2000" dirty="0"/>
              <a:t>– x</a:t>
            </a:r>
            <a:r>
              <a:rPr lang="en-US" sz="2000" baseline="-25000" dirty="0"/>
              <a:t>1</a:t>
            </a:r>
            <a:r>
              <a:rPr lang="en-US" sz="2000" dirty="0" smtClean="0"/>
              <a:t>)</a:t>
            </a:r>
          </a:p>
          <a:p>
            <a:endParaRPr lang="en-US" sz="2000" baseline="-25000" dirty="0" smtClean="0"/>
          </a:p>
        </p:txBody>
      </p:sp>
      <p:cxnSp>
        <p:nvCxnSpPr>
          <p:cNvPr id="20" name="Straight Connector 19"/>
          <p:cNvCxnSpPr>
            <a:stCxn id="4" idx="4"/>
          </p:cNvCxnSpPr>
          <p:nvPr/>
        </p:nvCxnSpPr>
        <p:spPr>
          <a:xfrm>
            <a:off x="2679637" y="2231674"/>
            <a:ext cx="0" cy="298011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79637" y="5211791"/>
            <a:ext cx="2948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>
            <a:off x="1802407" y="1343923"/>
            <a:ext cx="0" cy="15258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9477" y="3750754"/>
            <a:ext cx="45114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039479" y="2106853"/>
            <a:ext cx="2" cy="16439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42124" y="5213370"/>
            <a:ext cx="823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– x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0727" y="2660013"/>
            <a:ext cx="833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r>
              <a:rPr lang="en-US" sz="2000" baseline="-25000" dirty="0"/>
              <a:t>2</a:t>
            </a:r>
            <a:r>
              <a:rPr lang="en-US" sz="2000" dirty="0" smtClean="0"/>
              <a:t> – y</a:t>
            </a:r>
            <a:r>
              <a:rPr lang="en-US" sz="2000" baseline="-250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32368" y="1251142"/>
            <a:ext cx="80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Start</a:t>
            </a:r>
            <a:endParaRPr lang="en-US" sz="2400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63007" y="3604619"/>
            <a:ext cx="66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End</a:t>
            </a:r>
            <a:endParaRPr lang="en-US" sz="2400" b="1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176502" y="3060123"/>
            <a:ext cx="0" cy="115705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679637" y="4066284"/>
            <a:ext cx="1496865" cy="7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98183" y="3992698"/>
            <a:ext cx="108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progress</a:t>
            </a:r>
            <a:endParaRPr lang="en-US" sz="2000" baseline="-25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62677" y="22845"/>
            <a:ext cx="802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y</a:t>
            </a:r>
            <a:r>
              <a:rPr lang="en-US" sz="2800" baseline="-25000" dirty="0" smtClean="0"/>
              <a:t>2	 </a:t>
            </a:r>
            <a:r>
              <a:rPr lang="en-US" sz="2800" dirty="0" smtClean="0"/>
              <a:t>-</a:t>
            </a:r>
            <a:r>
              <a:rPr lang="en-US" sz="2800" dirty="0"/>
              <a:t> </a:t>
            </a:r>
            <a:r>
              <a:rPr lang="en-US" sz="2800" dirty="0" smtClean="0"/>
              <a:t>  Find y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given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endParaRPr lang="en-US" sz="2800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06841" y="3598696"/>
            <a:ext cx="339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i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68480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implementation of K-Means …</a:t>
            </a:r>
          </a:p>
        </p:txBody>
      </p:sp>
    </p:spTree>
    <p:extLst>
      <p:ext uri="{BB962C8B-B14F-4D97-AF65-F5344CB8AC3E}">
        <p14:creationId xmlns:p14="http://schemas.microsoft.com/office/powerpoint/2010/main" val="83874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30 at 12.47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0"/>
            <a:ext cx="3505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2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(Practical Definition)</a:t>
            </a:r>
            <a:endParaRPr 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data</a:t>
            </a:r>
          </a:p>
          <a:p>
            <a:r>
              <a:rPr lang="en-US" dirty="0" smtClean="0"/>
              <a:t>Learn a model from data, identify a pattern in data</a:t>
            </a:r>
          </a:p>
          <a:p>
            <a:r>
              <a:rPr lang="en-US" dirty="0" smtClean="0"/>
              <a:t>Use pattern to gain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1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– </a:t>
            </a:r>
            <a:r>
              <a:rPr lang="en-US" dirty="0" smtClean="0">
                <a:solidFill>
                  <a:srgbClr val="7F7F7F"/>
                </a:solidFill>
              </a:rPr>
              <a:t>e.g. Is </a:t>
            </a:r>
            <a:r>
              <a:rPr lang="en-US" dirty="0">
                <a:solidFill>
                  <a:srgbClr val="7F7F7F"/>
                </a:solidFill>
              </a:rPr>
              <a:t>this transaction fraudulent</a:t>
            </a:r>
            <a:r>
              <a:rPr lang="en-US" dirty="0" smtClean="0">
                <a:solidFill>
                  <a:srgbClr val="7F7F7F"/>
                </a:solidFill>
              </a:rPr>
              <a:t>?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Prediction</a:t>
            </a:r>
            <a:r>
              <a:rPr lang="en-US" dirty="0"/>
              <a:t> – </a:t>
            </a:r>
            <a:r>
              <a:rPr lang="en-US" dirty="0">
                <a:solidFill>
                  <a:srgbClr val="7F7F7F"/>
                </a:solidFill>
              </a:rPr>
              <a:t>e.g</a:t>
            </a:r>
            <a:r>
              <a:rPr lang="en-US" dirty="0" smtClean="0">
                <a:solidFill>
                  <a:srgbClr val="7F7F7F"/>
                </a:solidFill>
              </a:rPr>
              <a:t>. Will </a:t>
            </a:r>
            <a:r>
              <a:rPr lang="en-US" dirty="0">
                <a:solidFill>
                  <a:srgbClr val="7F7F7F"/>
                </a:solidFill>
              </a:rPr>
              <a:t>user click on link</a:t>
            </a:r>
            <a:r>
              <a:rPr lang="en-US" dirty="0" smtClean="0">
                <a:solidFill>
                  <a:srgbClr val="7F7F7F"/>
                </a:solidFill>
              </a:rPr>
              <a:t>?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Exploration – </a:t>
            </a:r>
            <a:r>
              <a:rPr lang="en-US" dirty="0" smtClean="0">
                <a:solidFill>
                  <a:srgbClr val="7F7F7F"/>
                </a:solidFill>
              </a:rPr>
              <a:t>e.g. Processing larger numbers of documents	</a:t>
            </a:r>
          </a:p>
          <a:p>
            <a:r>
              <a:rPr lang="en-US" dirty="0" smtClean="0"/>
              <a:t>Exploration </a:t>
            </a:r>
            <a:r>
              <a:rPr lang="en-US" dirty="0"/>
              <a:t>– </a:t>
            </a:r>
            <a:r>
              <a:rPr lang="en-US" dirty="0">
                <a:solidFill>
                  <a:srgbClr val="7F7F7F"/>
                </a:solidFill>
              </a:rPr>
              <a:t>e.g. </a:t>
            </a:r>
            <a:r>
              <a:rPr lang="en-US" dirty="0" smtClean="0">
                <a:solidFill>
                  <a:srgbClr val="7F7F7F"/>
                </a:solidFill>
              </a:rPr>
              <a:t>Visualization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7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Life is Impacted by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adds </a:t>
            </a:r>
            <a:r>
              <a:rPr lang="en-US" dirty="0"/>
              <a:t>you are shown</a:t>
            </a:r>
          </a:p>
          <a:p>
            <a:r>
              <a:rPr lang="en-US" dirty="0" smtClean="0"/>
              <a:t>What </a:t>
            </a:r>
            <a:r>
              <a:rPr lang="en-US" dirty="0"/>
              <a:t>news articles you are </a:t>
            </a:r>
            <a:r>
              <a:rPr lang="en-US" dirty="0" smtClean="0"/>
              <a:t>offered</a:t>
            </a:r>
          </a:p>
          <a:p>
            <a:r>
              <a:rPr lang="en-US" dirty="0" smtClean="0"/>
              <a:t>Other shoppers like you bought …</a:t>
            </a:r>
            <a:endParaRPr lang="en-US" dirty="0"/>
          </a:p>
          <a:p>
            <a:r>
              <a:rPr lang="en-US" dirty="0" smtClean="0"/>
              <a:t>E-</a:t>
            </a:r>
            <a:r>
              <a:rPr lang="en-US" dirty="0"/>
              <a:t>dating</a:t>
            </a:r>
          </a:p>
          <a:p>
            <a:r>
              <a:rPr lang="en-US" dirty="0" smtClean="0"/>
              <a:t>Security screening</a:t>
            </a:r>
            <a:endParaRPr lang="en-US" dirty="0"/>
          </a:p>
          <a:p>
            <a:r>
              <a:rPr lang="en-US" dirty="0"/>
              <a:t>...		</a:t>
            </a:r>
          </a:p>
        </p:txBody>
      </p:sp>
    </p:spTree>
    <p:extLst>
      <p:ext uri="{BB962C8B-B14F-4D97-AF65-F5344CB8AC3E}">
        <p14:creationId xmlns:p14="http://schemas.microsoft.com/office/powerpoint/2010/main" val="20921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Picture 3" descr="800px-Linear_regression.svg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75" y="1565122"/>
            <a:ext cx="651163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416432" y="1401251"/>
            <a:ext cx="3601148" cy="4535424"/>
            <a:chOff x="2847672" y="1417638"/>
            <a:chExt cx="3601148" cy="4535424"/>
          </a:xfrm>
        </p:grpSpPr>
        <p:pic>
          <p:nvPicPr>
            <p:cNvPr id="3" name="Picture 2" descr="609px-Linear_least_squares_example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672" y="1417638"/>
              <a:ext cx="3601148" cy="4535424"/>
            </a:xfrm>
            <a:prstGeom prst="rect">
              <a:avLst/>
            </a:prstGeom>
          </p:spPr>
        </p:pic>
        <p:sp>
          <p:nvSpPr>
            <p:cNvPr id="4" name="Right Brace 3"/>
            <p:cNvSpPr/>
            <p:nvPr/>
          </p:nvSpPr>
          <p:spPr>
            <a:xfrm>
              <a:off x="5276645" y="3080774"/>
              <a:ext cx="180258" cy="3850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739" y="3063763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d3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609692" y="3986981"/>
              <a:ext cx="180258" cy="6915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8980" y="4113666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5473291" y="1791109"/>
              <a:ext cx="180258" cy="45392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7690" y="1807497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US" dirty="0"/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3683819" y="4216909"/>
              <a:ext cx="180258" cy="53534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4274267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3549" y="240890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(d1)</a:t>
            </a:r>
            <a:r>
              <a:rPr lang="en-US" baseline="30000" dirty="0" smtClean="0"/>
              <a:t>2</a:t>
            </a:r>
            <a:r>
              <a:rPr lang="en-US" dirty="0" smtClean="0"/>
              <a:t> + (d2)</a:t>
            </a:r>
            <a:r>
              <a:rPr lang="en-US" baseline="30000" dirty="0" smtClean="0"/>
              <a:t>2</a:t>
            </a:r>
            <a:r>
              <a:rPr lang="en-US" dirty="0" smtClean="0"/>
              <a:t> + (d3)</a:t>
            </a:r>
            <a:r>
              <a:rPr lang="en-US" baseline="30000" dirty="0" smtClean="0"/>
              <a:t>2</a:t>
            </a:r>
            <a:r>
              <a:rPr lang="en-US" dirty="0" smtClean="0"/>
              <a:t> + (d4)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550" y="2987819"/>
            <a:ext cx="285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linear model will have</a:t>
            </a:r>
          </a:p>
          <a:p>
            <a:r>
              <a:rPr lang="en-US" dirty="0" smtClean="0"/>
              <a:t>the smallest sum of distances squared 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4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27626"/>
              </p:ext>
            </p:extLst>
          </p:nvPr>
        </p:nvGraphicFramePr>
        <p:xfrm>
          <a:off x="2392225" y="1889735"/>
          <a:ext cx="12303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749160" imgH="253800" progId="Equation.3">
                  <p:embed/>
                </p:oleObj>
              </mc:Choice>
              <mc:Fallback>
                <p:oleObj name="Equation" r:id="rId3" imgW="7491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225" y="1889735"/>
                        <a:ext cx="1230312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6570" y="1874774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Error</a:t>
            </a:r>
            <a:endParaRPr lang="en-US" i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7285"/>
              </p:ext>
            </p:extLst>
          </p:nvPr>
        </p:nvGraphicFramePr>
        <p:xfrm>
          <a:off x="2657475" y="3092450"/>
          <a:ext cx="11699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5" imgW="711000" imgH="228600" progId="Equation.3">
                  <p:embed/>
                </p:oleObj>
              </mc:Choice>
              <mc:Fallback>
                <p:oleObj name="Equation" r:id="rId5" imgW="71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7475" y="3092450"/>
                        <a:ext cx="116998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84907" y="307404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where</a:t>
            </a:r>
            <a:endParaRPr lang="en-US" i="1" dirty="0" smtClean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276679"/>
              </p:ext>
            </p:extLst>
          </p:nvPr>
        </p:nvGraphicFramePr>
        <p:xfrm>
          <a:off x="2386807" y="2495115"/>
          <a:ext cx="17097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7" imgW="1041120" imgH="253800" progId="Equation.3">
                  <p:embed/>
                </p:oleObj>
              </mc:Choice>
              <mc:Fallback>
                <p:oleObj name="Equation" r:id="rId7" imgW="10411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6807" y="2495115"/>
                        <a:ext cx="1709737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764696" y="1666767"/>
            <a:ext cx="2869786" cy="2510674"/>
            <a:chOff x="3021496" y="2180596"/>
            <a:chExt cx="2869786" cy="2510674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021496" y="4671391"/>
              <a:ext cx="2743200" cy="1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021496" y="2295939"/>
              <a:ext cx="0" cy="237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021496" y="2922104"/>
              <a:ext cx="2206487" cy="116287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995531" y="2449995"/>
              <a:ext cx="159026" cy="1789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018826" y="3457160"/>
              <a:ext cx="159026" cy="1789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8" idx="4"/>
            </p:cNvCxnSpPr>
            <p:nvPr/>
          </p:nvCxnSpPr>
          <p:spPr>
            <a:xfrm>
              <a:off x="4075044" y="2628900"/>
              <a:ext cx="0" cy="874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4697320"/>
                </p:ext>
              </p:extLst>
            </p:nvPr>
          </p:nvGraphicFramePr>
          <p:xfrm>
            <a:off x="4177852" y="2180596"/>
            <a:ext cx="404088" cy="56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9" imgW="164880" imgH="228600" progId="Equation.3">
                    <p:embed/>
                  </p:oleObj>
                </mc:Choice>
                <mc:Fallback>
                  <p:oleObj name="Equation" r:id="rId9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77852" y="2180596"/>
                          <a:ext cx="404088" cy="560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011257"/>
                </p:ext>
              </p:extLst>
            </p:nvPr>
          </p:nvGraphicFramePr>
          <p:xfrm>
            <a:off x="4154557" y="3343137"/>
            <a:ext cx="1736725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11" imgW="711000" imgH="228600" progId="Equation.3">
                    <p:embed/>
                  </p:oleObj>
                </mc:Choice>
                <mc:Fallback>
                  <p:oleObj name="Equation" r:id="rId11" imgW="711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54557" y="3343137"/>
                          <a:ext cx="1736725" cy="560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6338791"/>
                </p:ext>
              </p:extLst>
            </p:nvPr>
          </p:nvGraphicFramePr>
          <p:xfrm>
            <a:off x="3700463" y="2695575"/>
            <a:ext cx="3429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Equation" r:id="rId13" imgW="139680" imgH="228600" progId="Equation.3">
                    <p:embed/>
                  </p:oleObj>
                </mc:Choice>
                <mc:Fallback>
                  <p:oleObj name="Equation" r:id="rId13" imgW="1396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00463" y="2695575"/>
                          <a:ext cx="342900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355047"/>
              </p:ext>
            </p:extLst>
          </p:nvPr>
        </p:nvGraphicFramePr>
        <p:xfrm>
          <a:off x="2054225" y="3875088"/>
          <a:ext cx="2586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5" imgW="1574640" imgH="393480" progId="Equation.3">
                  <p:embed/>
                </p:oleObj>
              </mc:Choice>
              <mc:Fallback>
                <p:oleObj name="Equation" r:id="rId15" imgW="1574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4225" y="3875088"/>
                        <a:ext cx="2586038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41126"/>
              </p:ext>
            </p:extLst>
          </p:nvPr>
        </p:nvGraphicFramePr>
        <p:xfrm>
          <a:off x="2054225" y="4714265"/>
          <a:ext cx="2586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7" imgW="1574640" imgH="393480" progId="Equation.3">
                  <p:embed/>
                </p:oleObj>
              </mc:Choice>
              <mc:Fallback>
                <p:oleObj name="Equation" r:id="rId17" imgW="1574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4225" y="4714265"/>
                        <a:ext cx="2586038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05979" y="3992775"/>
            <a:ext cx="14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 minimum</a:t>
            </a:r>
            <a:endParaRPr lang="en-US" i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313293" y="481924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and</a:t>
            </a:r>
            <a:endParaRPr lang="en-US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95130" y="6146291"/>
            <a:ext cx="77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http://isites.harvard.edu/fs/docs/icb.topic515975.files/OLSDerivation.pdf</a:t>
            </a:r>
          </a:p>
        </p:txBody>
      </p:sp>
    </p:spTree>
    <p:extLst>
      <p:ext uri="{BB962C8B-B14F-4D97-AF65-F5344CB8AC3E}">
        <p14:creationId xmlns:p14="http://schemas.microsoft.com/office/powerpoint/2010/main" val="57186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92225" y="1889735"/>
          <a:ext cx="12303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749160" imgH="253800" progId="Equation.3">
                  <p:embed/>
                </p:oleObj>
              </mc:Choice>
              <mc:Fallback>
                <p:oleObj name="Equation" r:id="rId3" imgW="7491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225" y="1889735"/>
                        <a:ext cx="1230312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6570" y="1874774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Error</a:t>
            </a:r>
            <a:endParaRPr lang="en-US" i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657475" y="3092450"/>
          <a:ext cx="11699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711000" imgH="228600" progId="Equation.3">
                  <p:embed/>
                </p:oleObj>
              </mc:Choice>
              <mc:Fallback>
                <p:oleObj name="Equation" r:id="rId5" imgW="71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7475" y="3092450"/>
                        <a:ext cx="116998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84907" y="307404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where</a:t>
            </a:r>
            <a:endParaRPr lang="en-US" i="1" dirty="0" smtClean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2386807" y="2495115"/>
          <a:ext cx="17097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1041120" imgH="253800" progId="Equation.3">
                  <p:embed/>
                </p:oleObj>
              </mc:Choice>
              <mc:Fallback>
                <p:oleObj name="Equation" r:id="rId7" imgW="10411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6807" y="2495115"/>
                        <a:ext cx="1709737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764696" y="1666767"/>
            <a:ext cx="2869786" cy="2510674"/>
            <a:chOff x="3021496" y="2180596"/>
            <a:chExt cx="2869786" cy="2510674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021496" y="4671391"/>
              <a:ext cx="2743200" cy="1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021496" y="2295939"/>
              <a:ext cx="0" cy="237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021496" y="2922104"/>
              <a:ext cx="2206487" cy="116287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995531" y="2449995"/>
              <a:ext cx="159026" cy="1789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018826" y="3457160"/>
              <a:ext cx="159026" cy="1789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8" idx="4"/>
            </p:cNvCxnSpPr>
            <p:nvPr/>
          </p:nvCxnSpPr>
          <p:spPr>
            <a:xfrm>
              <a:off x="4075044" y="2628900"/>
              <a:ext cx="0" cy="874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4177852" y="2180596"/>
            <a:ext cx="404088" cy="56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9" imgW="164880" imgH="228600" progId="Equation.3">
                    <p:embed/>
                  </p:oleObj>
                </mc:Choice>
                <mc:Fallback>
                  <p:oleObj name="Equation" r:id="rId9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77852" y="2180596"/>
                          <a:ext cx="404088" cy="560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4154557" y="3343137"/>
            <a:ext cx="1736725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11" imgW="711000" imgH="228600" progId="Equation.3">
                    <p:embed/>
                  </p:oleObj>
                </mc:Choice>
                <mc:Fallback>
                  <p:oleObj name="Equation" r:id="rId11" imgW="711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54557" y="3343137"/>
                          <a:ext cx="1736725" cy="560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/>
            </p:nvPr>
          </p:nvGraphicFramePr>
          <p:xfrm>
            <a:off x="3700463" y="2695575"/>
            <a:ext cx="3429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13" imgW="139680" imgH="228600" progId="Equation.3">
                    <p:embed/>
                  </p:oleObj>
                </mc:Choice>
                <mc:Fallback>
                  <p:oleObj name="Equation" r:id="rId13" imgW="1396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00463" y="2695575"/>
                          <a:ext cx="342900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2054225" y="3875088"/>
          <a:ext cx="2586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5" imgW="1574640" imgH="393480" progId="Equation.3">
                  <p:embed/>
                </p:oleObj>
              </mc:Choice>
              <mc:Fallback>
                <p:oleObj name="Equation" r:id="rId15" imgW="1574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4225" y="3875088"/>
                        <a:ext cx="2586038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2054225" y="4714265"/>
          <a:ext cx="2586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7" imgW="1574640" imgH="393480" progId="Equation.3">
                  <p:embed/>
                </p:oleObj>
              </mc:Choice>
              <mc:Fallback>
                <p:oleObj name="Equation" r:id="rId17" imgW="1574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4225" y="4714265"/>
                        <a:ext cx="2586038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05979" y="3992775"/>
            <a:ext cx="14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 minimum</a:t>
            </a:r>
            <a:endParaRPr lang="en-US" i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313293" y="481924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and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8796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- Show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77529"/>
              </p:ext>
            </p:extLst>
          </p:nvPr>
        </p:nvGraphicFramePr>
        <p:xfrm>
          <a:off x="3295029" y="3423272"/>
          <a:ext cx="21685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320480" imgH="863280" progId="Equation.3">
                  <p:embed/>
                </p:oleObj>
              </mc:Choice>
              <mc:Fallback>
                <p:oleObj name="Equation" r:id="rId3" imgW="132048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029" y="3423272"/>
                        <a:ext cx="2168525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889748"/>
              </p:ext>
            </p:extLst>
          </p:nvPr>
        </p:nvGraphicFramePr>
        <p:xfrm>
          <a:off x="3295029" y="2364054"/>
          <a:ext cx="19192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168200" imgH="431640" progId="Equation.3">
                  <p:embed/>
                </p:oleObj>
              </mc:Choice>
              <mc:Fallback>
                <p:oleObj name="Equation" r:id="rId5" imgW="11682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029" y="2364054"/>
                        <a:ext cx="1919287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08449" y="3835348"/>
            <a:ext cx="74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Slope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051299" y="2576464"/>
            <a:ext cx="108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Intercept</a:t>
            </a:r>
            <a:endParaRPr lang="en-US" i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67277"/>
              </p:ext>
            </p:extLst>
          </p:nvPr>
        </p:nvGraphicFramePr>
        <p:xfrm>
          <a:off x="3751263" y="5541963"/>
          <a:ext cx="10636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647640" imgH="203040" progId="Equation.3">
                  <p:embed/>
                </p:oleObj>
              </mc:Choice>
              <mc:Fallback>
                <p:oleObj name="Equation" r:id="rId7" imgW="6476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1263" y="5541963"/>
                        <a:ext cx="1063625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6258" y="5507337"/>
            <a:ext cx="1254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Regression</a:t>
            </a:r>
          </a:p>
          <a:p>
            <a:r>
              <a:rPr lang="en-US" i="1" dirty="0" smtClean="0"/>
              <a:t>Equation</a:t>
            </a:r>
          </a:p>
          <a:p>
            <a:r>
              <a:rPr lang="en-US" i="1" dirty="0" smtClean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423025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360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Microsoft Equation 3.0</vt:lpstr>
      <vt:lpstr>Machine Learning</vt:lpstr>
      <vt:lpstr>Machine Learning (Practical Definition)</vt:lpstr>
      <vt:lpstr>Examples</vt:lpstr>
      <vt:lpstr>Your Life is Impacted by ML</vt:lpstr>
      <vt:lpstr>Linear Regression</vt:lpstr>
      <vt:lpstr>Least Squares</vt:lpstr>
      <vt:lpstr>Linear Regression</vt:lpstr>
      <vt:lpstr>Linear Regression</vt:lpstr>
      <vt:lpstr>In Class - Show</vt:lpstr>
      <vt:lpstr>Active Learning</vt:lpstr>
      <vt:lpstr>PowerPoint Presentation</vt:lpstr>
      <vt:lpstr>K-Means</vt:lpstr>
      <vt:lpstr>Algorithm</vt:lpstr>
      <vt:lpstr>K-Means Algorithm</vt:lpstr>
      <vt:lpstr>Visualization</vt:lpstr>
      <vt:lpstr>PowerPoint Presentation</vt:lpstr>
      <vt:lpstr>PowerPoint Presentation</vt:lpstr>
      <vt:lpstr>Active Learning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John Williams</cp:lastModifiedBy>
  <cp:revision>23</cp:revision>
  <dcterms:created xsi:type="dcterms:W3CDTF">2015-03-30T03:09:09Z</dcterms:created>
  <dcterms:modified xsi:type="dcterms:W3CDTF">2016-03-24T16:53:58Z</dcterms:modified>
</cp:coreProperties>
</file>