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3" r:id="rId2"/>
    <p:sldId id="362" r:id="rId3"/>
    <p:sldId id="368" r:id="rId4"/>
    <p:sldId id="369" r:id="rId5"/>
    <p:sldId id="370" r:id="rId6"/>
    <p:sldId id="371" r:id="rId7"/>
    <p:sldId id="372" r:id="rId8"/>
    <p:sldId id="382" r:id="rId9"/>
    <p:sldId id="374" r:id="rId10"/>
    <p:sldId id="375" r:id="rId11"/>
    <p:sldId id="376" r:id="rId12"/>
    <p:sldId id="377" r:id="rId13"/>
    <p:sldId id="378" r:id="rId14"/>
    <p:sldId id="379" r:id="rId15"/>
    <p:sldId id="383" r:id="rId16"/>
    <p:sldId id="381" r:id="rId17"/>
    <p:sldId id="380" r:id="rId18"/>
    <p:sldId id="3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4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6061E-6F84-4F57-BC55-927E8E19DD47}" type="datetimeFigureOut">
              <a:rPr lang="en-US" smtClean="0"/>
              <a:pPr/>
              <a:t>4/19/2014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2D253-249B-49E3-BB40-37C265FF5F5D}" type="slidenum">
              <a:rPr lang="en-US" smtClean="0"/>
              <a:pPr/>
              <a:t>‹#›</a:t>
            </a:fld>
            <a:endParaRPr lang="en-US"/>
          </a:p>
        </p:txBody>
      </p:sp>
    </p:spTree>
    <p:extLst>
      <p:ext uri="{BB962C8B-B14F-4D97-AF65-F5344CB8AC3E}">
        <p14:creationId xmlns:p14="http://schemas.microsoft.com/office/powerpoint/2010/main" val="30710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85483E-D43C-4C65-B240-AAF08DCDAAA6}" type="slidenum">
              <a:rPr lang="en-AU"/>
              <a:pPr fontAlgn="base">
                <a:spcBef>
                  <a:spcPct val="0"/>
                </a:spcBef>
                <a:spcAft>
                  <a:spcPct val="0"/>
                </a:spcAft>
                <a:defRPr/>
              </a:pPr>
              <a:t>1</a:t>
            </a:fld>
            <a:endParaRPr lang="en-AU"/>
          </a:p>
        </p:txBody>
      </p:sp>
    </p:spTree>
    <p:extLst>
      <p:ext uri="{BB962C8B-B14F-4D97-AF65-F5344CB8AC3E}">
        <p14:creationId xmlns:p14="http://schemas.microsoft.com/office/powerpoint/2010/main" val="281873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EA53B-6951-4E93-9D89-C8CB5EEED301}"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EA53B-6951-4E93-9D89-C8CB5EEED301}"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EA53B-6951-4E93-9D89-C8CB5EEED301}"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EA53B-6951-4E93-9D89-C8CB5EEED301}"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EA53B-6951-4E93-9D89-C8CB5EEED301}"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EA53B-6951-4E93-9D89-C8CB5EEED301}"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EA53B-6951-4E93-9D89-C8CB5EEED301}" type="datetimeFigureOut">
              <a:rPr lang="en-US" smtClean="0"/>
              <a:pPr/>
              <a:t>4/19/2014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EA53B-6951-4E93-9D89-C8CB5EEED301}"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EA53B-6951-4E93-9D89-C8CB5EEED301}"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EA53B-6951-4E93-9D89-C8CB5EEED301}"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EA53B-6951-4E93-9D89-C8CB5EEED301}"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B29B-ED30-444D-BBC0-5D1615145C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EA53B-6951-4E93-9D89-C8CB5EEED301}" type="datetimeFigureOut">
              <a:rPr lang="en-US" smtClean="0"/>
              <a:pPr/>
              <a:t>4/19/2014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FB29B-ED30-444D-BBC0-5D1615145C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Random_walk"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en.wikipedia.org/wiki/Gradi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5957"/>
            <a:ext cx="9144000" cy="1828800"/>
          </a:xfrm>
        </p:spPr>
        <p:txBody>
          <a:bodyPr rtlCol="0" anchor="t">
            <a:normAutofit fontScale="90000"/>
          </a:bodyPr>
          <a:lstStyle/>
          <a:p>
            <a:pPr eaLnBrk="1" fontAlgn="auto" hangingPunct="1">
              <a:spcAft>
                <a:spcPts val="0"/>
              </a:spcAft>
              <a:defRPr/>
            </a:pPr>
            <a:r>
              <a:rPr lang="en-US" sz="4000" dirty="0" smtClean="0"/>
              <a:t>1.00 </a:t>
            </a:r>
            <a:br>
              <a:rPr lang="en-US" sz="4000" dirty="0" smtClean="0"/>
            </a:br>
            <a:r>
              <a:rPr lang="en-US" sz="4000" smtClean="0"/>
              <a:t>Lecture 27 </a:t>
            </a:r>
            <a:r>
              <a:rPr lang="en-US" sz="4000" dirty="0" smtClean="0"/>
              <a:t>– Random </a:t>
            </a:r>
            <a:r>
              <a:rPr lang="en-US" sz="4000" dirty="0" smtClean="0"/>
              <a:t>Walk</a:t>
            </a:r>
            <a:br>
              <a:rPr lang="en-US" sz="4000" dirty="0" smtClean="0"/>
            </a:br>
            <a:r>
              <a:rPr lang="en-US" sz="4000" dirty="0" smtClean="0"/>
              <a:t>From Physics to Finance</a:t>
            </a:r>
            <a:r>
              <a:rPr lang="en-US" sz="4000" dirty="0" smtClean="0"/>
              <a:t> </a:t>
            </a:r>
            <a:br>
              <a:rPr lang="en-US" sz="4000" dirty="0" smtClean="0"/>
            </a:br>
            <a:endParaRPr lang="en-US" sz="4000" dirty="0"/>
          </a:p>
        </p:txBody>
      </p:sp>
      <p:sp>
        <p:nvSpPr>
          <p:cNvPr id="3" name="Subtitle 2"/>
          <p:cNvSpPr>
            <a:spLocks noGrp="1"/>
          </p:cNvSpPr>
          <p:nvPr>
            <p:ph type="subTitle" idx="1"/>
          </p:nvPr>
        </p:nvSpPr>
        <p:spPr>
          <a:xfrm>
            <a:off x="1371600" y="2000658"/>
            <a:ext cx="6400800" cy="1752600"/>
          </a:xfrm>
        </p:spPr>
        <p:txBody>
          <a:bodyPr rtlCol="0">
            <a:normAutofit/>
          </a:bodyPr>
          <a:lstStyle/>
          <a:p>
            <a:pPr eaLnBrk="1" fontAlgn="auto" hangingPunct="1">
              <a:spcAft>
                <a:spcPts val="0"/>
              </a:spcAft>
              <a:buFont typeface="Arial" pitchFamily="34" charset="0"/>
              <a:buNone/>
              <a:defRPr/>
            </a:pPr>
            <a:r>
              <a:rPr lang="en-US" dirty="0" smtClean="0"/>
              <a:t>John R Williams</a:t>
            </a:r>
          </a:p>
          <a:p>
            <a:pPr eaLnBrk="1" fontAlgn="auto" hangingPunct="1">
              <a:spcAft>
                <a:spcPts val="0"/>
              </a:spcAft>
              <a:buFont typeface="Arial" pitchFamily="34" charset="0"/>
              <a:buNone/>
              <a:defRPr/>
            </a:pPr>
            <a:r>
              <a:rPr lang="en-US" dirty="0" smtClean="0"/>
              <a:t>Abel Sanchez</a:t>
            </a:r>
            <a:endParaRPr lang="en-US" dirty="0"/>
          </a:p>
        </p:txBody>
      </p:sp>
      <p:pic>
        <p:nvPicPr>
          <p:cNvPr id="5" name="Picture 4"/>
          <p:cNvPicPr>
            <a:picLocks noChangeAspect="1"/>
          </p:cNvPicPr>
          <p:nvPr/>
        </p:nvPicPr>
        <p:blipFill>
          <a:blip r:embed="rId3"/>
          <a:stretch>
            <a:fillRect/>
          </a:stretch>
        </p:blipFill>
        <p:spPr>
          <a:xfrm>
            <a:off x="280035" y="3371404"/>
            <a:ext cx="4471316" cy="3486596"/>
          </a:xfrm>
          <a:prstGeom prst="rect">
            <a:avLst/>
          </a:prstGeom>
        </p:spPr>
      </p:pic>
      <p:pic>
        <p:nvPicPr>
          <p:cNvPr id="4" name="Picture 3"/>
          <p:cNvPicPr>
            <a:picLocks noChangeAspect="1"/>
          </p:cNvPicPr>
          <p:nvPr/>
        </p:nvPicPr>
        <p:blipFill>
          <a:blip r:embed="rId4"/>
          <a:stretch>
            <a:fillRect/>
          </a:stretch>
        </p:blipFill>
        <p:spPr>
          <a:xfrm>
            <a:off x="4842791" y="3383279"/>
            <a:ext cx="3929734" cy="29855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Molecule Diffusion</a:t>
            </a:r>
            <a:endParaRPr lang="en-US" dirty="0"/>
          </a:p>
        </p:txBody>
      </p:sp>
      <p:sp>
        <p:nvSpPr>
          <p:cNvPr id="4" name="Rectangle 3"/>
          <p:cNvSpPr/>
          <p:nvPr/>
        </p:nvSpPr>
        <p:spPr>
          <a:xfrm>
            <a:off x="1417320" y="2362201"/>
            <a:ext cx="6652260" cy="27660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697730" y="1645920"/>
            <a:ext cx="45720" cy="4251960"/>
          </a:xfrm>
          <a:prstGeom prst="line">
            <a:avLst/>
          </a:prstGeom>
        </p:spPr>
        <p:style>
          <a:lnRef idx="3">
            <a:schemeClr val="accent2"/>
          </a:lnRef>
          <a:fillRef idx="0">
            <a:schemeClr val="accent2"/>
          </a:fillRef>
          <a:effectRef idx="2">
            <a:schemeClr val="accent2"/>
          </a:effectRef>
          <a:fontRef idx="minor">
            <a:schemeClr val="tx1"/>
          </a:fontRef>
        </p:style>
      </p:cxnSp>
      <p:sp>
        <p:nvSpPr>
          <p:cNvPr id="9" name="Oval 8"/>
          <p:cNvSpPr/>
          <p:nvPr/>
        </p:nvSpPr>
        <p:spPr>
          <a:xfrm>
            <a:off x="2388870" y="278892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99335" y="38080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77440" y="332422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13710" y="293084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95600" y="39954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32760" y="350392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1378" y="350202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05300" y="318452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7130" y="26092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13018" y="465677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4590" y="407098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29362" y="35763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959918" y="294354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41808" y="418211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978968" y="351663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254693" y="26530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72728" y="31102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236720" y="257873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43263" y="318833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79533" y="279495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0983" y="414528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98583" y="336804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73517" y="407098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865947" y="463296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44052" y="414909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62212" y="482028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9372" y="432879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35254" y="38080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61359" y="406050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53789" y="462248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31894" y="413861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8164" y="37452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50054" y="4809808"/>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387214" y="4318318"/>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974057" y="246110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492092" y="291830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884522" y="348027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62627" y="299640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8897" y="260302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480787" y="366760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436870" y="269049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954905" y="314769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46382" y="395986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31154" y="34651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61710" y="28324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0769" y="461550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578088" y="461486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43250" y="463296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5433533" y="1615918"/>
            <a:ext cx="45720" cy="425196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a:off x="3961923" y="1656079"/>
            <a:ext cx="45720" cy="4251960"/>
          </a:xfrm>
          <a:prstGeom prst="line">
            <a:avLst/>
          </a:prstGeom>
        </p:spPr>
        <p:style>
          <a:lnRef idx="3">
            <a:schemeClr val="accent2"/>
          </a:lnRef>
          <a:fillRef idx="0">
            <a:schemeClr val="accent2"/>
          </a:fillRef>
          <a:effectRef idx="2">
            <a:schemeClr val="accent2"/>
          </a:effectRef>
          <a:fontRef idx="minor">
            <a:schemeClr val="tx1"/>
          </a:fontRef>
        </p:style>
      </p:cxnSp>
      <p:sp>
        <p:nvSpPr>
          <p:cNvPr id="63" name="TextBox 62"/>
          <p:cNvSpPr txBox="1"/>
          <p:nvPr/>
        </p:nvSpPr>
        <p:spPr>
          <a:xfrm>
            <a:off x="1383030" y="1656079"/>
            <a:ext cx="2230754" cy="369332"/>
          </a:xfrm>
          <a:prstGeom prst="rect">
            <a:avLst/>
          </a:prstGeom>
          <a:noFill/>
        </p:spPr>
        <p:txBody>
          <a:bodyPr wrap="square" rtlCol="0">
            <a:spAutoFit/>
          </a:bodyPr>
          <a:lstStyle/>
          <a:p>
            <a:r>
              <a:rPr lang="en-US" dirty="0" err="1" smtClean="0"/>
              <a:t>Consentration</a:t>
            </a:r>
            <a:r>
              <a:rPr lang="en-US" dirty="0" smtClean="0"/>
              <a:t> C1</a:t>
            </a:r>
            <a:endParaRPr lang="en-US" dirty="0"/>
          </a:p>
        </p:txBody>
      </p:sp>
      <p:sp>
        <p:nvSpPr>
          <p:cNvPr id="64" name="TextBox 63"/>
          <p:cNvSpPr txBox="1"/>
          <p:nvPr/>
        </p:nvSpPr>
        <p:spPr>
          <a:xfrm>
            <a:off x="5966459" y="1694898"/>
            <a:ext cx="2230754" cy="369332"/>
          </a:xfrm>
          <a:prstGeom prst="rect">
            <a:avLst/>
          </a:prstGeom>
          <a:noFill/>
        </p:spPr>
        <p:txBody>
          <a:bodyPr wrap="square" rtlCol="0">
            <a:spAutoFit/>
          </a:bodyPr>
          <a:lstStyle/>
          <a:p>
            <a:r>
              <a:rPr lang="en-US" dirty="0" err="1" smtClean="0"/>
              <a:t>Consentration</a:t>
            </a:r>
            <a:r>
              <a:rPr lang="en-US" dirty="0" smtClean="0"/>
              <a:t> C2</a:t>
            </a:r>
            <a:endParaRPr lang="en-US" dirty="0"/>
          </a:p>
        </p:txBody>
      </p:sp>
      <p:cxnSp>
        <p:nvCxnSpPr>
          <p:cNvPr id="66" name="Straight Arrow Connector 65"/>
          <p:cNvCxnSpPr/>
          <p:nvPr/>
        </p:nvCxnSpPr>
        <p:spPr>
          <a:xfrm flipV="1">
            <a:off x="3898583" y="1546725"/>
            <a:ext cx="799147" cy="3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4657246" y="1539393"/>
            <a:ext cx="799147" cy="3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010026" y="1256428"/>
            <a:ext cx="587217" cy="369332"/>
          </a:xfrm>
          <a:prstGeom prst="rect">
            <a:avLst/>
          </a:prstGeom>
          <a:noFill/>
        </p:spPr>
        <p:txBody>
          <a:bodyPr wrap="square" rtlCol="0">
            <a:spAutoFit/>
          </a:bodyPr>
          <a:lstStyle/>
          <a:p>
            <a:r>
              <a:rPr lang="en-US" dirty="0" smtClean="0"/>
              <a:t>dx</a:t>
            </a:r>
            <a:endParaRPr lang="en-US" dirty="0"/>
          </a:p>
        </p:txBody>
      </p:sp>
      <p:sp>
        <p:nvSpPr>
          <p:cNvPr id="72" name="TextBox 71"/>
          <p:cNvSpPr txBox="1"/>
          <p:nvPr/>
        </p:nvSpPr>
        <p:spPr>
          <a:xfrm>
            <a:off x="4849170" y="1248809"/>
            <a:ext cx="587217" cy="369332"/>
          </a:xfrm>
          <a:prstGeom prst="rect">
            <a:avLst/>
          </a:prstGeom>
          <a:noFill/>
        </p:spPr>
        <p:txBody>
          <a:bodyPr wrap="square" rtlCol="0">
            <a:spAutoFit/>
          </a:bodyPr>
          <a:lstStyle/>
          <a:p>
            <a:r>
              <a:rPr lang="en-US" dirty="0" smtClean="0"/>
              <a:t>dx</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186126" y="5887603"/>
                <a:ext cx="1108701" cy="3601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𝑑𝑥𝐴</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186126" y="5887603"/>
                <a:ext cx="1108701" cy="360163"/>
              </a:xfrm>
              <a:prstGeom prst="rect">
                <a:avLst/>
              </a:prstGeom>
              <a:blipFill rotWithShape="0">
                <a:blip r:embed="rId2"/>
                <a:stretch>
                  <a:fillRect l="-35165" t="-164407" r="-4945" b="-2474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5644519" y="6019106"/>
                <a:ext cx="1108701" cy="3601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rPr>
                        <m:t>𝑑𝑥𝐴</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5644519" y="6019106"/>
                <a:ext cx="1108701" cy="360163"/>
              </a:xfrm>
              <a:prstGeom prst="rect">
                <a:avLst/>
              </a:prstGeom>
              <a:blipFill rotWithShape="0">
                <a:blip r:embed="rId3"/>
                <a:stretch>
                  <a:fillRect l="-35165" t="-162712" r="-4945" b="-249153"/>
                </a:stretch>
              </a:blipFill>
            </p:spPr>
            <p:txBody>
              <a:bodyPr/>
              <a:lstStyle/>
              <a:p>
                <a:r>
                  <a:rPr lang="en-US">
                    <a:noFill/>
                  </a:rPr>
                  <a:t> </a:t>
                </a:r>
              </a:p>
            </p:txBody>
          </p:sp>
        </mc:Fallback>
      </mc:AlternateContent>
      <p:cxnSp>
        <p:nvCxnSpPr>
          <p:cNvPr id="7" name="Straight Arrow Connector 6"/>
          <p:cNvCxnSpPr/>
          <p:nvPr/>
        </p:nvCxnSpPr>
        <p:spPr>
          <a:xfrm>
            <a:off x="4387214" y="6039487"/>
            <a:ext cx="77486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p:nvPr/>
        </p:nvCxnSpPr>
        <p:spPr>
          <a:xfrm flipH="1">
            <a:off x="4839643" y="6231255"/>
            <a:ext cx="728671" cy="1662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633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Diffusion – Fick’s Law</a:t>
            </a:r>
            <a:endParaRPr lang="en-US" dirty="0"/>
          </a:p>
        </p:txBody>
      </p:sp>
      <p:sp>
        <p:nvSpPr>
          <p:cNvPr id="4" name="Rectangle 2"/>
          <p:cNvSpPr>
            <a:spLocks noChangeArrowheads="1"/>
          </p:cNvSpPr>
          <p:nvPr/>
        </p:nvSpPr>
        <p:spPr bwMode="auto">
          <a:xfrm>
            <a:off x="2171699" y="1977389"/>
            <a:ext cx="110348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2341622"/>
              </p:ext>
            </p:extLst>
          </p:nvPr>
        </p:nvGraphicFramePr>
        <p:xfrm>
          <a:off x="2171700" y="1356069"/>
          <a:ext cx="3182651" cy="800979"/>
        </p:xfrm>
        <a:graphic>
          <a:graphicData uri="http://schemas.openxmlformats.org/presentationml/2006/ole">
            <mc:AlternateContent xmlns:mc="http://schemas.openxmlformats.org/markup-compatibility/2006">
              <mc:Choice xmlns:v="urn:schemas-microsoft-com:vml" Requires="v">
                <p:oleObj spid="_x0000_s173131" name="Equation" r:id="rId3" imgW="1422400" imgH="355600" progId="Equation.3">
                  <p:embed/>
                </p:oleObj>
              </mc:Choice>
              <mc:Fallback>
                <p:oleObj name="Equation" r:id="rId3" imgW="1422400" imgH="355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1356069"/>
                        <a:ext cx="3182651" cy="800979"/>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90448406"/>
              </p:ext>
            </p:extLst>
          </p:nvPr>
        </p:nvGraphicFramePr>
        <p:xfrm>
          <a:off x="1840523" y="3130064"/>
          <a:ext cx="2548024" cy="399807"/>
        </p:xfrm>
        <a:graphic>
          <a:graphicData uri="http://schemas.openxmlformats.org/presentationml/2006/ole">
            <mc:AlternateContent xmlns:mc="http://schemas.openxmlformats.org/markup-compatibility/2006">
              <mc:Choice xmlns:v="urn:schemas-microsoft-com:vml" Requires="v">
                <p:oleObj spid="_x0000_s173132" name="Equation" r:id="rId5" imgW="1358310" imgH="215806" progId="Equation.3">
                  <p:embed/>
                </p:oleObj>
              </mc:Choice>
              <mc:Fallback>
                <p:oleObj name="Equation" r:id="rId5" imgW="1358310"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0523" y="3130064"/>
                        <a:ext cx="2548024" cy="399807"/>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01928879"/>
              </p:ext>
            </p:extLst>
          </p:nvPr>
        </p:nvGraphicFramePr>
        <p:xfrm>
          <a:off x="1840523" y="3645880"/>
          <a:ext cx="4770602" cy="1058352"/>
        </p:xfrm>
        <a:graphic>
          <a:graphicData uri="http://schemas.openxmlformats.org/presentationml/2006/ole">
            <mc:AlternateContent xmlns:mc="http://schemas.openxmlformats.org/markup-compatibility/2006">
              <mc:Choice xmlns:v="urn:schemas-microsoft-com:vml" Requires="v">
                <p:oleObj spid="_x0000_s173133" name="Equation" r:id="rId7" imgW="1892300" imgH="419100" progId="Equation.3">
                  <p:embed/>
                </p:oleObj>
              </mc:Choice>
              <mc:Fallback>
                <p:oleObj name="Equation" r:id="rId7" imgW="1892300" imgH="4191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523" y="3645880"/>
                        <a:ext cx="4770602" cy="1058352"/>
                      </a:xfrm>
                      <a:prstGeom prst="rect">
                        <a:avLst/>
                      </a:prstGeom>
                      <a:noFill/>
                    </p:spPr>
                  </p:pic>
                </p:oleObj>
              </mc:Fallback>
            </mc:AlternateContent>
          </a:graphicData>
        </a:graphic>
      </p:graphicFrame>
      <p:sp>
        <p:nvSpPr>
          <p:cNvPr id="8" name="Rectangle 5"/>
          <p:cNvSpPr>
            <a:spLocks noChangeArrowheads="1"/>
          </p:cNvSpPr>
          <p:nvPr/>
        </p:nvSpPr>
        <p:spPr bwMode="auto">
          <a:xfrm>
            <a:off x="1594339" y="2391481"/>
            <a:ext cx="4220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If </a:t>
            </a:r>
            <a:r>
              <a:rPr kumimoji="0" lang="en-US" altLang="en-US" b="0" i="1" u="none" strike="noStrike" cap="none" normalizeH="0" baseline="0" dirty="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C</a:t>
            </a:r>
            <a:r>
              <a:rPr kumimoji="0" lang="en-US" altLang="en-US" b="0" i="0" u="none" strike="noStrike" cap="none" normalizeH="0" baseline="0" dirty="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a:t>
            </a:r>
            <a:r>
              <a:rPr kumimoji="0" lang="en-US" altLang="en-US" b="0" i="1" u="none" strike="noStrike" cap="none" normalizeH="0" baseline="0" dirty="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X</a:t>
            </a:r>
            <a:r>
              <a:rPr kumimoji="0" lang="en-US" altLang="en-US" b="0" i="0" u="none" strike="noStrike" cap="none" normalizeH="0" baseline="0" dirty="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is continuous, then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2297723" y="43832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flipV="1">
            <a:off x="1734159" y="5377428"/>
            <a:ext cx="107538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773434288"/>
              </p:ext>
            </p:extLst>
          </p:nvPr>
        </p:nvGraphicFramePr>
        <p:xfrm>
          <a:off x="3485410" y="5036029"/>
          <a:ext cx="2654387" cy="538355"/>
        </p:xfrm>
        <a:graphic>
          <a:graphicData uri="http://schemas.openxmlformats.org/presentationml/2006/ole">
            <mc:AlternateContent xmlns:mc="http://schemas.openxmlformats.org/markup-compatibility/2006">
              <mc:Choice xmlns:v="urn:schemas-microsoft-com:vml" Requires="v">
                <p:oleObj spid="_x0000_s173134" name="Equation" r:id="rId9" imgW="1130300" imgH="228600" progId="Equation.3">
                  <p:embed/>
                </p:oleObj>
              </mc:Choice>
              <mc:Fallback>
                <p:oleObj name="Equation" r:id="rId9" imgW="11303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5410" y="5036029"/>
                        <a:ext cx="2654387" cy="538355"/>
                      </a:xfrm>
                      <a:prstGeom prst="rect">
                        <a:avLst/>
                      </a:prstGeom>
                      <a:noFill/>
                    </p:spPr>
                  </p:pic>
                </p:oleObj>
              </mc:Fallback>
            </mc:AlternateContent>
          </a:graphicData>
        </a:graphic>
      </p:graphicFrame>
      <p:sp>
        <p:nvSpPr>
          <p:cNvPr id="18" name="Rectangle 5"/>
          <p:cNvSpPr>
            <a:spLocks noChangeArrowheads="1"/>
          </p:cNvSpPr>
          <p:nvPr/>
        </p:nvSpPr>
        <p:spPr bwMode="auto">
          <a:xfrm>
            <a:off x="457200" y="5178846"/>
            <a:ext cx="2731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cs typeface="Times New Roman" panose="02020603050405020304" pitchFamily="18" charset="0"/>
              </a:rPr>
              <a:t>D is diffusion coefficient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005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In Class Experiment</a:t>
            </a:r>
            <a:endParaRPr lang="en-US" dirty="0"/>
          </a:p>
        </p:txBody>
      </p:sp>
      <mc:AlternateContent xmlns:mc="http://schemas.openxmlformats.org/markup-compatibility/2006">
        <mc:Choice xmlns:a14="http://schemas.microsoft.com/office/drawing/2010/main" Requires="a14">
          <p:sp>
            <p:nvSpPr>
              <p:cNvPr id="36" name="Content Placeholder 2"/>
              <p:cNvSpPr txBox="1">
                <a:spLocks/>
              </p:cNvSpPr>
              <p:nvPr/>
            </p:nvSpPr>
            <p:spPr>
              <a:xfrm>
                <a:off x="533400" y="1185090"/>
                <a:ext cx="8534400" cy="511284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Make your code run in 2-D. Change the distance moved per step to be + or -1 in x and in y direction. Run with 200 particles.</a:t>
                </a:r>
              </a:p>
              <a:p>
                <a:pPr marL="0" indent="0">
                  <a:buNone/>
                </a:pPr>
                <a:endParaRPr lang="en-US" dirty="0" smtClean="0"/>
              </a:p>
              <a:p>
                <a:pPr marL="0" indent="0">
                  <a:buNone/>
                </a:pPr>
                <a:r>
                  <a:rPr lang="en-US" dirty="0" smtClean="0"/>
                  <a:t>Draw a fixed circle radius 100 and another with radius 200 with the center at the creation point for particles. </a:t>
                </a:r>
              </a:p>
              <a:p>
                <a:pPr marL="0" indent="0">
                  <a:buNone/>
                </a:pPr>
                <a:r>
                  <a:rPr lang="en-US" dirty="0" smtClean="0"/>
                  <a:t>Compare the time for the first particle to cross the 100 circle with the time for one to cross the 200 circle by monitoring the distance of the particles from the center and writing the time step out to the console.</a:t>
                </a:r>
              </a:p>
              <a:p>
                <a:pPr marL="0" indent="0">
                  <a:buNone/>
                </a:pPr>
                <a:endParaRPr lang="en-US" dirty="0"/>
              </a:p>
              <a:p>
                <a:pPr marL="0" indent="0">
                  <a:buNone/>
                </a:pPr>
                <a:r>
                  <a:rPr lang="en-US" dirty="0" smtClean="0"/>
                  <a:t>What should be the relationship between these times? Hand in a screen shot and the relationship you calculate. </a:t>
                </a:r>
              </a:p>
              <a:p>
                <a:endParaRPr lang="en-US" dirty="0"/>
              </a:p>
              <a:p>
                <a:pPr marL="0" indent="0">
                  <a:buNone/>
                </a:pPr>
                <a14:m>
                  <m:oMathPara xmlns:m="http://schemas.openxmlformats.org/officeDocument/2006/math">
                    <m:oMathParaPr>
                      <m:jc m:val="centerGroup"/>
                    </m:oMathParaPr>
                    <m:oMath xmlns:m="http://schemas.openxmlformats.org/officeDocument/2006/math">
                      <m:rad>
                        <m:radPr>
                          <m:degHide m:val="on"/>
                          <m:ctrlPr>
                            <a:rPr lang="en-US" i="1" u="sng" smtClean="0">
                              <a:latin typeface="Cambria Math" panose="02040503050406030204" pitchFamily="18" charset="0"/>
                            </a:rPr>
                          </m:ctrlPr>
                        </m:radPr>
                        <m:deg/>
                        <m:e>
                          <m:d>
                            <m:dPr>
                              <m:begChr m:val="⟨"/>
                              <m:endChr m:val="⟩"/>
                              <m:ctrlPr>
                                <a:rPr lang="en-US" i="1" u="sng">
                                  <a:latin typeface="Cambria Math" panose="02040503050406030204" pitchFamily="18" charset="0"/>
                                </a:rPr>
                              </m:ctrlPr>
                            </m:dPr>
                            <m:e>
                              <m:sSup>
                                <m:sSupPr>
                                  <m:ctrlPr>
                                    <a:rPr lang="en-US" i="1" u="sng">
                                      <a:latin typeface="Cambria Math" panose="02040503050406030204" pitchFamily="18" charset="0"/>
                                    </a:rPr>
                                  </m:ctrlPr>
                                </m:sSupPr>
                                <m:e>
                                  <m:r>
                                    <a:rPr lang="en-US" i="1" u="sng">
                                      <a:latin typeface="Cambria Math" panose="02040503050406030204" pitchFamily="18" charset="0"/>
                                    </a:rPr>
                                    <m:t>𝑑</m:t>
                                  </m:r>
                                </m:e>
                                <m:sup>
                                  <m:r>
                                    <a:rPr lang="en-US" i="1" u="sng">
                                      <a:latin typeface="Cambria Math" panose="02040503050406030204" pitchFamily="18" charset="0"/>
                                    </a:rPr>
                                    <m:t>2</m:t>
                                  </m:r>
                                </m:sup>
                              </m:sSup>
                            </m:e>
                          </m:d>
                        </m:e>
                      </m:rad>
                      <m:r>
                        <a:rPr lang="en-US" i="1" u="sng">
                          <a:latin typeface="Cambria Math" panose="02040503050406030204" pitchFamily="18" charset="0"/>
                        </a:rPr>
                        <m:t>=</m:t>
                      </m:r>
                      <m:rad>
                        <m:radPr>
                          <m:degHide m:val="on"/>
                          <m:ctrlPr>
                            <a:rPr lang="en-US" i="1" u="sng" smtClean="0">
                              <a:latin typeface="Cambria Math" panose="02040503050406030204" pitchFamily="18" charset="0"/>
                            </a:rPr>
                          </m:ctrlPr>
                        </m:radPr>
                        <m:deg/>
                        <m:e>
                          <m:r>
                            <a:rPr lang="en-US" b="0" i="1" u="sng" smtClean="0">
                              <a:latin typeface="Cambria Math" panose="02040503050406030204" pitchFamily="18" charset="0"/>
                            </a:rPr>
                            <m:t>𝑁</m:t>
                          </m:r>
                        </m:e>
                      </m:rad>
                    </m:oMath>
                  </m:oMathPara>
                </a14:m>
                <a:endParaRPr lang="en-US" u="sng" dirty="0" smtClean="0"/>
              </a:p>
              <a:p>
                <a:endParaRPr lang="en-US" u="sng" dirty="0"/>
              </a:p>
            </p:txBody>
          </p:sp>
        </mc:Choice>
        <mc:Fallback>
          <p:sp>
            <p:nvSpPr>
              <p:cNvPr id="36" name="Content Placeholder 2"/>
              <p:cNvSpPr txBox="1">
                <a:spLocks noRot="1" noChangeAspect="1" noMove="1" noResize="1" noEditPoints="1" noAdjustHandles="1" noChangeArrowheads="1" noChangeShapeType="1" noTextEdit="1"/>
              </p:cNvSpPr>
              <p:nvPr/>
            </p:nvSpPr>
            <p:spPr>
              <a:xfrm>
                <a:off x="533400" y="1185090"/>
                <a:ext cx="8534400" cy="5112840"/>
              </a:xfrm>
              <a:prstGeom prst="rect">
                <a:avLst/>
              </a:prstGeom>
              <a:blipFill rotWithShape="0">
                <a:blip r:embed="rId2"/>
                <a:stretch>
                  <a:fillRect l="-1214" t="-2145" r="-857"/>
                </a:stretch>
              </a:blipFill>
            </p:spPr>
            <p:txBody>
              <a:bodyPr/>
              <a:lstStyle/>
              <a:p>
                <a:r>
                  <a:rPr lang="en-US">
                    <a:noFill/>
                  </a:rPr>
                  <a:t> </a:t>
                </a:r>
              </a:p>
            </p:txBody>
          </p:sp>
        </mc:Fallback>
      </mc:AlternateContent>
    </p:spTree>
    <p:extLst>
      <p:ext uri="{BB962C8B-B14F-4D97-AF65-F5344CB8AC3E}">
        <p14:creationId xmlns:p14="http://schemas.microsoft.com/office/powerpoint/2010/main" val="2116189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325438"/>
            <a:ext cx="8113708" cy="6326822"/>
          </a:xfrm>
          <a:prstGeom prst="rect">
            <a:avLst/>
          </a:prstGeom>
        </p:spPr>
      </p:pic>
    </p:spTree>
    <p:extLst>
      <p:ext uri="{BB962C8B-B14F-4D97-AF65-F5344CB8AC3E}">
        <p14:creationId xmlns:p14="http://schemas.microsoft.com/office/powerpoint/2010/main" val="19789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 of </a:t>
            </a:r>
            <a:r>
              <a:rPr lang="en-US" dirty="0" err="1" smtClean="0"/>
              <a:t>E.Coli</a:t>
            </a:r>
            <a:endParaRPr lang="en-US" dirty="0"/>
          </a:p>
        </p:txBody>
      </p:sp>
      <p:pic>
        <p:nvPicPr>
          <p:cNvPr id="174082" name="Picture 2" descr="File:ChtxCCW CW (Fix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145" y="1417638"/>
            <a:ext cx="4160095" cy="3120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774723"/>
            <a:ext cx="7840980" cy="1200329"/>
          </a:xfrm>
          <a:prstGeom prst="rect">
            <a:avLst/>
          </a:prstGeom>
          <a:noFill/>
        </p:spPr>
        <p:txBody>
          <a:bodyPr wrap="square" rtlCol="0">
            <a:spAutoFit/>
          </a:bodyPr>
          <a:lstStyle/>
          <a:p>
            <a:r>
              <a:rPr lang="en-US" dirty="0" smtClean="0"/>
              <a:t>The </a:t>
            </a:r>
            <a:r>
              <a:rPr lang="en-US" dirty="0"/>
              <a:t>movement </a:t>
            </a:r>
            <a:r>
              <a:rPr lang="en-US" dirty="0" smtClean="0"/>
              <a:t>looks </a:t>
            </a:r>
            <a:r>
              <a:rPr lang="en-US" dirty="0"/>
              <a:t>like a </a:t>
            </a:r>
            <a:r>
              <a:rPr lang="en-US" dirty="0">
                <a:hlinkClick r:id="rId3" tooltip="Random walk"/>
              </a:rPr>
              <a:t>random walk</a:t>
            </a:r>
            <a:r>
              <a:rPr lang="en-US" dirty="0"/>
              <a:t> with relatively straight swims interrupted by random tumbles that reorient the </a:t>
            </a:r>
            <a:r>
              <a:rPr lang="en-US" dirty="0" smtClean="0"/>
              <a:t>bacterium. </a:t>
            </a:r>
            <a:r>
              <a:rPr lang="en-US" dirty="0"/>
              <a:t>In the presence of a chemical </a:t>
            </a:r>
            <a:r>
              <a:rPr lang="en-US" dirty="0">
                <a:hlinkClick r:id="rId4" tooltip="Gradient"/>
              </a:rPr>
              <a:t>gradient</a:t>
            </a:r>
            <a:r>
              <a:rPr lang="en-US" dirty="0"/>
              <a:t> bacteria will </a:t>
            </a:r>
            <a:r>
              <a:rPr lang="en-US" dirty="0" err="1"/>
              <a:t>chemotax</a:t>
            </a:r>
            <a:r>
              <a:rPr lang="en-US" dirty="0"/>
              <a:t>, or direct their overall motion based on the gradient. </a:t>
            </a:r>
            <a:r>
              <a:rPr lang="en-US" dirty="0"/>
              <a:t>http://</a:t>
            </a:r>
            <a:r>
              <a:rPr lang="en-US" dirty="0" smtClean="0"/>
              <a:t>en.wikipedia.org/wiki/Chemotaxis </a:t>
            </a:r>
            <a:endParaRPr lang="en-US" dirty="0"/>
          </a:p>
        </p:txBody>
      </p:sp>
    </p:spTree>
    <p:extLst>
      <p:ext uri="{BB962C8B-B14F-4D97-AF65-F5344CB8AC3E}">
        <p14:creationId xmlns:p14="http://schemas.microsoft.com/office/powerpoint/2010/main" val="3151619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Walk in Finance</a:t>
            </a:r>
            <a:br>
              <a:rPr lang="en-US" dirty="0" smtClean="0"/>
            </a:br>
            <a:r>
              <a:rPr lang="en-US" dirty="0" smtClean="0"/>
              <a:t>(don’t bet on it)</a:t>
            </a:r>
            <a:endParaRPr lang="en-US" dirty="0"/>
          </a:p>
        </p:txBody>
      </p:sp>
      <p:sp>
        <p:nvSpPr>
          <p:cNvPr id="3" name="Content Placeholder 2"/>
          <p:cNvSpPr>
            <a:spLocks noGrp="1"/>
          </p:cNvSpPr>
          <p:nvPr>
            <p:ph idx="1"/>
          </p:nvPr>
        </p:nvSpPr>
        <p:spPr/>
        <p:txBody>
          <a:bodyPr/>
          <a:lstStyle/>
          <a:p>
            <a:endParaRPr lang="en-US"/>
          </a:p>
        </p:txBody>
      </p:sp>
      <p:pic>
        <p:nvPicPr>
          <p:cNvPr id="176130" name="Picture 2" descr="http://brotchie.github.io/static/images/covers/a-walk-down-wall-stre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1718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descr="Random Walk vs Non-Random W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1546225"/>
            <a:ext cx="46672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descr="http://tamino.files.wordpress.com/2010/03/10wal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148" y="3535362"/>
            <a:ext cx="4613910" cy="30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48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 3</a:t>
            </a:r>
            <a:endParaRPr lang="en-US" dirty="0"/>
          </a:p>
        </p:txBody>
      </p:sp>
      <p:sp>
        <p:nvSpPr>
          <p:cNvPr id="3" name="Content Placeholder 2"/>
          <p:cNvSpPr>
            <a:spLocks noGrp="1"/>
          </p:cNvSpPr>
          <p:nvPr>
            <p:ph idx="1"/>
          </p:nvPr>
        </p:nvSpPr>
        <p:spPr/>
        <p:txBody>
          <a:bodyPr/>
          <a:lstStyle/>
          <a:p>
            <a:r>
              <a:rPr lang="en-US" dirty="0" smtClean="0"/>
              <a:t>Take the starter code for a small radioactive release near MIT.  This is the same as the starter code for Problem Set 8.  Start by making the random walk symmetric about the start point. </a:t>
            </a:r>
          </a:p>
          <a:p>
            <a:r>
              <a:rPr lang="en-US" dirty="0" smtClean="0"/>
              <a:t>Then add in the wind Vector(1,-1)  - I’m assuming canvas cords so this is blowing towards the North East. </a:t>
            </a:r>
            <a:endParaRPr lang="en-US" dirty="0"/>
          </a:p>
        </p:txBody>
      </p:sp>
    </p:spTree>
    <p:extLst>
      <p:ext uri="{BB962C8B-B14F-4D97-AF65-F5344CB8AC3E}">
        <p14:creationId xmlns:p14="http://schemas.microsoft.com/office/powerpoint/2010/main" val="361334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28244" y="1577340"/>
            <a:ext cx="6573111" cy="4525963"/>
          </a:xfrm>
          <a:prstGeom prst="rect">
            <a:avLst/>
          </a:prstGeom>
        </p:spPr>
      </p:pic>
      <p:pic>
        <p:nvPicPr>
          <p:cNvPr id="5" name="Picture 4"/>
          <p:cNvPicPr>
            <a:picLocks noChangeAspect="1"/>
          </p:cNvPicPr>
          <p:nvPr/>
        </p:nvPicPr>
        <p:blipFill>
          <a:blip r:embed="rId3"/>
          <a:stretch>
            <a:fillRect/>
          </a:stretch>
        </p:blipFill>
        <p:spPr>
          <a:xfrm>
            <a:off x="114300" y="-868362"/>
            <a:ext cx="8458757" cy="7726362"/>
          </a:xfrm>
          <a:prstGeom prst="rect">
            <a:avLst/>
          </a:prstGeom>
        </p:spPr>
      </p:pic>
    </p:spTree>
    <p:extLst>
      <p:ext uri="{BB962C8B-B14F-4D97-AF65-F5344CB8AC3E}">
        <p14:creationId xmlns:p14="http://schemas.microsoft.com/office/powerpoint/2010/main" val="2216687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Chicago Gas Release from Ship</a:t>
            </a:r>
            <a:endParaRPr lang="en-US" dirty="0"/>
          </a:p>
        </p:txBody>
      </p:sp>
      <p:pic>
        <p:nvPicPr>
          <p:cNvPr id="4" name="Content Placeholder 3"/>
          <p:cNvPicPr>
            <a:picLocks noGrp="1" noChangeAspect="1"/>
          </p:cNvPicPr>
          <p:nvPr>
            <p:ph idx="1"/>
          </p:nvPr>
        </p:nvPicPr>
        <p:blipFill>
          <a:blip r:embed="rId2"/>
          <a:stretch>
            <a:fillRect/>
          </a:stretch>
        </p:blipFill>
        <p:spPr>
          <a:xfrm>
            <a:off x="670770" y="1554480"/>
            <a:ext cx="6819479" cy="4525963"/>
          </a:xfrm>
          <a:prstGeom prst="rect">
            <a:avLst/>
          </a:prstGeom>
        </p:spPr>
      </p:pic>
    </p:spTree>
    <p:extLst>
      <p:ext uri="{BB962C8B-B14F-4D97-AF65-F5344CB8AC3E}">
        <p14:creationId xmlns:p14="http://schemas.microsoft.com/office/powerpoint/2010/main" val="105260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Random Walk</a:t>
            </a:r>
            <a:endParaRPr lang="en-US" dirty="0"/>
          </a:p>
        </p:txBody>
      </p:sp>
      <p:sp>
        <p:nvSpPr>
          <p:cNvPr id="3" name="Content Placeholder 2"/>
          <p:cNvSpPr>
            <a:spLocks noGrp="1"/>
          </p:cNvSpPr>
          <p:nvPr>
            <p:ph idx="1"/>
          </p:nvPr>
        </p:nvSpPr>
        <p:spPr>
          <a:xfrm>
            <a:off x="457200" y="1295400"/>
            <a:ext cx="8534400" cy="1768236"/>
          </a:xfrm>
        </p:spPr>
        <p:txBody>
          <a:bodyPr>
            <a:normAutofit/>
          </a:bodyPr>
          <a:lstStyle/>
          <a:p>
            <a:r>
              <a:rPr lang="en-US" dirty="0" smtClean="0"/>
              <a:t>Flip coin so that Heads moves the ball to the right and Tails moves left. Below shows  H,H,T,T,T  </a:t>
            </a:r>
          </a:p>
          <a:p>
            <a:endParaRPr lang="en-US" dirty="0" smtClean="0"/>
          </a:p>
          <a:p>
            <a:endParaRPr lang="en-US" dirty="0" smtClean="0"/>
          </a:p>
        </p:txBody>
      </p:sp>
      <p:cxnSp>
        <p:nvCxnSpPr>
          <p:cNvPr id="5" name="Straight Connector 4"/>
          <p:cNvCxnSpPr/>
          <p:nvPr/>
        </p:nvCxnSpPr>
        <p:spPr>
          <a:xfrm>
            <a:off x="1474470" y="3863340"/>
            <a:ext cx="5909310" cy="45720"/>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229100" y="369189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flipV="1">
            <a:off x="4975860" y="371856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V="1">
            <a:off x="5642610" y="372237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a:xfrm flipV="1">
            <a:off x="2095500" y="367855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7" name="Straight Connector 16"/>
          <p:cNvCxnSpPr/>
          <p:nvPr/>
        </p:nvCxnSpPr>
        <p:spPr>
          <a:xfrm flipV="1">
            <a:off x="2842260" y="370522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a:xfrm flipV="1">
            <a:off x="3509010" y="370903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Straight Connector 18"/>
          <p:cNvCxnSpPr/>
          <p:nvPr/>
        </p:nvCxnSpPr>
        <p:spPr>
          <a:xfrm flipV="1">
            <a:off x="6332220" y="3749040"/>
            <a:ext cx="0" cy="171450"/>
          </a:xfrm>
          <a:prstGeom prst="line">
            <a:avLst/>
          </a:prstGeom>
        </p:spPr>
        <p:style>
          <a:lnRef idx="3">
            <a:schemeClr val="accent4"/>
          </a:lnRef>
          <a:fillRef idx="0">
            <a:schemeClr val="accent4"/>
          </a:fillRef>
          <a:effectRef idx="2">
            <a:schemeClr val="accent4"/>
          </a:effectRef>
          <a:fontRef idx="minor">
            <a:schemeClr val="tx1"/>
          </a:fontRef>
        </p:style>
      </p:cxnSp>
      <p:sp>
        <p:nvSpPr>
          <p:cNvPr id="26" name="Curved Down Arrow 25"/>
          <p:cNvSpPr/>
          <p:nvPr/>
        </p:nvSpPr>
        <p:spPr>
          <a:xfrm>
            <a:off x="4229100" y="3678555"/>
            <a:ext cx="746760" cy="171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Down Arrow 27"/>
          <p:cNvSpPr/>
          <p:nvPr/>
        </p:nvSpPr>
        <p:spPr>
          <a:xfrm>
            <a:off x="4949190" y="3592830"/>
            <a:ext cx="746760" cy="171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Down Arrow 28"/>
          <p:cNvSpPr/>
          <p:nvPr/>
        </p:nvSpPr>
        <p:spPr>
          <a:xfrm flipH="1">
            <a:off x="4949190" y="3227546"/>
            <a:ext cx="716280" cy="322898"/>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Down Arrow 30"/>
          <p:cNvSpPr/>
          <p:nvPr/>
        </p:nvSpPr>
        <p:spPr>
          <a:xfrm flipH="1">
            <a:off x="4229100" y="3139916"/>
            <a:ext cx="781050" cy="353854"/>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Down Arrow 31"/>
          <p:cNvSpPr/>
          <p:nvPr/>
        </p:nvSpPr>
        <p:spPr>
          <a:xfrm flipH="1">
            <a:off x="3512820" y="3063636"/>
            <a:ext cx="781050" cy="353854"/>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p:cNvSpPr/>
          <p:nvPr/>
        </p:nvSpPr>
        <p:spPr>
          <a:xfrm>
            <a:off x="3348990" y="3401814"/>
            <a:ext cx="331470" cy="3167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120516" y="3920014"/>
            <a:ext cx="828674" cy="369332"/>
          </a:xfrm>
          <a:prstGeom prst="rect">
            <a:avLst/>
          </a:prstGeom>
          <a:noFill/>
        </p:spPr>
        <p:txBody>
          <a:bodyPr wrap="square" rtlCol="0">
            <a:spAutoFit/>
          </a:bodyPr>
          <a:lstStyle/>
          <a:p>
            <a:r>
              <a:rPr lang="en-US" dirty="0" smtClean="0"/>
              <a:t>0</a:t>
            </a:r>
            <a:endParaRPr lang="en-US" dirty="0"/>
          </a:p>
        </p:txBody>
      </p:sp>
      <p:sp>
        <p:nvSpPr>
          <p:cNvPr id="35" name="Content Placeholder 2"/>
          <p:cNvSpPr txBox="1">
            <a:spLocks/>
          </p:cNvSpPr>
          <p:nvPr/>
        </p:nvSpPr>
        <p:spPr>
          <a:xfrm>
            <a:off x="742950" y="4720194"/>
            <a:ext cx="8534400" cy="17682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On average how far will it move from its starting position after N steps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1-D Random Walk</a:t>
            </a:r>
            <a:endParaRPr lang="en-US" dirty="0"/>
          </a:p>
        </p:txBody>
      </p:sp>
      <p:sp>
        <p:nvSpPr>
          <p:cNvPr id="7" name="TextBox 6"/>
          <p:cNvSpPr txBox="1"/>
          <p:nvPr/>
        </p:nvSpPr>
        <p:spPr>
          <a:xfrm>
            <a:off x="4800600" y="6324600"/>
            <a:ext cx="1600200" cy="400110"/>
          </a:xfrm>
          <a:prstGeom prst="rect">
            <a:avLst/>
          </a:prstGeom>
          <a:noFill/>
        </p:spPr>
        <p:txBody>
          <a:bodyPr wrap="square" rtlCol="0">
            <a:spAutoFit/>
          </a:bodyPr>
          <a:lstStyle/>
          <a:p>
            <a:r>
              <a:rPr lang="en-US" sz="2000" i="1" dirty="0" smtClean="0">
                <a:solidFill>
                  <a:srgbClr val="00B050"/>
                </a:solidFill>
              </a:rPr>
              <a:t>Component 1</a:t>
            </a:r>
            <a:endParaRPr lang="en-US" sz="2000" i="1" dirty="0">
              <a:solidFill>
                <a:srgbClr val="00B050"/>
              </a:solidFill>
            </a:endParaRPr>
          </a:p>
        </p:txBody>
      </p:sp>
      <p:cxnSp>
        <p:nvCxnSpPr>
          <p:cNvPr id="5" name="Straight Connector 4"/>
          <p:cNvCxnSpPr/>
          <p:nvPr/>
        </p:nvCxnSpPr>
        <p:spPr>
          <a:xfrm>
            <a:off x="1474470" y="3863340"/>
            <a:ext cx="5909310" cy="45720"/>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229100" y="369189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flipV="1">
            <a:off x="4975860" y="371856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V="1">
            <a:off x="5642610" y="3722370"/>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a:xfrm flipV="1">
            <a:off x="2095500" y="367855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7" name="Straight Connector 16"/>
          <p:cNvCxnSpPr/>
          <p:nvPr/>
        </p:nvCxnSpPr>
        <p:spPr>
          <a:xfrm flipV="1">
            <a:off x="2842260" y="370522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a:xfrm flipV="1">
            <a:off x="3509010" y="3709035"/>
            <a:ext cx="0" cy="1714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Straight Connector 18"/>
          <p:cNvCxnSpPr/>
          <p:nvPr/>
        </p:nvCxnSpPr>
        <p:spPr>
          <a:xfrm flipV="1">
            <a:off x="6332220" y="3749040"/>
            <a:ext cx="0" cy="171450"/>
          </a:xfrm>
          <a:prstGeom prst="line">
            <a:avLst/>
          </a:prstGeom>
        </p:spPr>
        <p:style>
          <a:lnRef idx="3">
            <a:schemeClr val="accent4"/>
          </a:lnRef>
          <a:fillRef idx="0">
            <a:schemeClr val="accent4"/>
          </a:fillRef>
          <a:effectRef idx="2">
            <a:schemeClr val="accent4"/>
          </a:effectRef>
          <a:fontRef idx="minor">
            <a:schemeClr val="tx1"/>
          </a:fontRef>
        </p:style>
      </p:cxnSp>
      <p:sp>
        <p:nvSpPr>
          <p:cNvPr id="26" name="Curved Down Arrow 25"/>
          <p:cNvSpPr/>
          <p:nvPr/>
        </p:nvSpPr>
        <p:spPr>
          <a:xfrm>
            <a:off x="4229100" y="3678555"/>
            <a:ext cx="746760" cy="171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Down Arrow 27"/>
          <p:cNvSpPr/>
          <p:nvPr/>
        </p:nvSpPr>
        <p:spPr>
          <a:xfrm>
            <a:off x="4949190" y="3592830"/>
            <a:ext cx="746760" cy="171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Down Arrow 28"/>
          <p:cNvSpPr/>
          <p:nvPr/>
        </p:nvSpPr>
        <p:spPr>
          <a:xfrm flipH="1">
            <a:off x="4949190" y="3227546"/>
            <a:ext cx="716280" cy="322898"/>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Down Arrow 30"/>
          <p:cNvSpPr/>
          <p:nvPr/>
        </p:nvSpPr>
        <p:spPr>
          <a:xfrm flipH="1">
            <a:off x="4229100" y="3139916"/>
            <a:ext cx="781050" cy="353854"/>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Down Arrow 31"/>
          <p:cNvSpPr/>
          <p:nvPr/>
        </p:nvSpPr>
        <p:spPr>
          <a:xfrm flipH="1">
            <a:off x="3512820" y="3063636"/>
            <a:ext cx="781050" cy="353854"/>
          </a:xfrm>
          <a:prstGeom prst="curvedDownArrow">
            <a:avLst>
              <a:gd name="adj1" fmla="val 25000"/>
              <a:gd name="adj2" fmla="val 50000"/>
              <a:gd name="adj3" fmla="val 28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p:cNvSpPr/>
          <p:nvPr/>
        </p:nvSpPr>
        <p:spPr>
          <a:xfrm>
            <a:off x="3348990" y="3401814"/>
            <a:ext cx="331470" cy="3167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069068" y="3939818"/>
            <a:ext cx="828674" cy="369332"/>
          </a:xfrm>
          <a:prstGeom prst="rect">
            <a:avLst/>
          </a:prstGeom>
          <a:noFill/>
        </p:spPr>
        <p:txBody>
          <a:bodyPr wrap="square" rtlCol="0">
            <a:spAutoFit/>
          </a:bodyPr>
          <a:lstStyle/>
          <a:p>
            <a:r>
              <a:rPr lang="en-US" dirty="0" smtClean="0"/>
              <a:t>0</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4354806" y="4073883"/>
                <a:ext cx="1085873"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oMath>
                </a14:m>
                <a:r>
                  <a:rPr lang="en-US" sz="2800" dirty="0" smtClean="0"/>
                  <a:t>=+1</a:t>
                </a:r>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4354806" y="4073883"/>
                <a:ext cx="1085873" cy="430887"/>
              </a:xfrm>
              <a:prstGeom prst="rect">
                <a:avLst/>
              </a:prstGeom>
              <a:blipFill rotWithShape="0">
                <a:blip r:embed="rId2"/>
                <a:stretch>
                  <a:fillRect t="-23944" r="-1685" b="-50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4949152" y="4335860"/>
                <a:ext cx="1085873"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oMath>
                </a14:m>
                <a:r>
                  <a:rPr lang="en-US" sz="2800" dirty="0" smtClean="0"/>
                  <a:t>=+1</a:t>
                </a:r>
                <a:endParaRPr lang="en-US" sz="2800" dirty="0"/>
              </a:p>
            </p:txBody>
          </p:sp>
        </mc:Choice>
        <mc:Fallback>
          <p:sp>
            <p:nvSpPr>
              <p:cNvPr id="23" name="TextBox 22"/>
              <p:cNvSpPr txBox="1">
                <a:spLocks noRot="1" noChangeAspect="1" noMove="1" noResize="1" noEditPoints="1" noAdjustHandles="1" noChangeArrowheads="1" noChangeShapeType="1" noTextEdit="1"/>
              </p:cNvSpPr>
              <p:nvPr/>
            </p:nvSpPr>
            <p:spPr>
              <a:xfrm>
                <a:off x="4949152" y="4335860"/>
                <a:ext cx="1085873" cy="430887"/>
              </a:xfrm>
              <a:prstGeom prst="rect">
                <a:avLst/>
              </a:prstGeom>
              <a:blipFill rotWithShape="0">
                <a:blip r:embed="rId3"/>
                <a:stretch>
                  <a:fillRect t="-23944" r="-2247" b="-50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183493" y="2704724"/>
                <a:ext cx="1085873"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oMath>
                </a14:m>
                <a:r>
                  <a:rPr lang="en-US" sz="2800" dirty="0" smtClean="0"/>
                  <a:t>=-1</a:t>
                </a:r>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5183493" y="2704724"/>
                <a:ext cx="1085873" cy="430887"/>
              </a:xfrm>
              <a:prstGeom prst="rect">
                <a:avLst/>
              </a:prstGeom>
              <a:blipFill rotWithShape="0">
                <a:blip r:embed="rId4"/>
                <a:stretch>
                  <a:fillRect t="-24286" b="-5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293870" y="2513428"/>
                <a:ext cx="1085873"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m:t>
                        </m:r>
                      </m:sub>
                    </m:sSub>
                  </m:oMath>
                </a14:m>
                <a:r>
                  <a:rPr lang="en-US" sz="2800" dirty="0" smtClean="0"/>
                  <a:t>=-1</a:t>
                </a:r>
                <a:endParaRPr lang="en-US" sz="2800" dirty="0"/>
              </a:p>
            </p:txBody>
          </p:sp>
        </mc:Choice>
        <mc:Fallback>
          <p:sp>
            <p:nvSpPr>
              <p:cNvPr id="25" name="TextBox 24"/>
              <p:cNvSpPr txBox="1">
                <a:spLocks noRot="1" noChangeAspect="1" noMove="1" noResize="1" noEditPoints="1" noAdjustHandles="1" noChangeArrowheads="1" noChangeShapeType="1" noTextEdit="1"/>
              </p:cNvSpPr>
              <p:nvPr/>
            </p:nvSpPr>
            <p:spPr>
              <a:xfrm>
                <a:off x="4293870" y="2513428"/>
                <a:ext cx="1085873" cy="430887"/>
              </a:xfrm>
              <a:prstGeom prst="rect">
                <a:avLst/>
              </a:prstGeom>
              <a:blipFill rotWithShape="0">
                <a:blip r:embed="rId5"/>
                <a:stretch>
                  <a:fillRect t="-23944" b="-50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3337525" y="2520095"/>
                <a:ext cx="1085873"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5</m:t>
                        </m:r>
                      </m:sub>
                    </m:sSub>
                  </m:oMath>
                </a14:m>
                <a:r>
                  <a:rPr lang="en-US" sz="2800" dirty="0" smtClean="0"/>
                  <a:t>=-1</a:t>
                </a:r>
                <a:endParaRPr lang="en-US" sz="2800" dirty="0"/>
              </a:p>
            </p:txBody>
          </p:sp>
        </mc:Choice>
        <mc:Fallback>
          <p:sp>
            <p:nvSpPr>
              <p:cNvPr id="27" name="TextBox 26"/>
              <p:cNvSpPr txBox="1">
                <a:spLocks noRot="1" noChangeAspect="1" noMove="1" noResize="1" noEditPoints="1" noAdjustHandles="1" noChangeArrowheads="1" noChangeShapeType="1" noTextEdit="1"/>
              </p:cNvSpPr>
              <p:nvPr/>
            </p:nvSpPr>
            <p:spPr>
              <a:xfrm>
                <a:off x="3337525" y="2520095"/>
                <a:ext cx="1085873" cy="430887"/>
              </a:xfrm>
              <a:prstGeom prst="rect">
                <a:avLst/>
              </a:prstGeom>
              <a:blipFill rotWithShape="0">
                <a:blip r:embed="rId6"/>
                <a:stretch>
                  <a:fillRect t="-23944" b="-50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596366" y="5251469"/>
                <a:ext cx="4945403" cy="430887"/>
              </a:xfrm>
              <a:prstGeom prst="rect">
                <a:avLst/>
              </a:prstGeom>
              <a:noFill/>
            </p:spPr>
            <p:txBody>
              <a:bodyPr wrap="square" lIns="0" tIns="0" rIns="0" bIns="0" rtlCol="0">
                <a:spAutoFit/>
              </a:bodyPr>
              <a:lstStyle/>
              <a:p>
                <a14:m>
                  <m:oMath xmlns:m="http://schemas.openxmlformats.org/officeDocument/2006/math">
                    <m:sSub>
                      <m:sSubPr>
                        <m:ctrlPr>
                          <a:rPr lang="en-US" sz="2800" smtClean="0">
                            <a:latin typeface="Cambria Math" panose="02040503050406030204" pitchFamily="18" charset="0"/>
                          </a:rPr>
                        </m:ctrlPr>
                      </m:sSubPr>
                      <m:e>
                        <m:r>
                          <a:rPr lang="en-US" sz="2800">
                            <a:latin typeface="Cambria Math" panose="02040503050406030204" pitchFamily="18" charset="0"/>
                          </a:rPr>
                          <m:t>𝑑</m:t>
                        </m:r>
                        <m:r>
                          <a:rPr lang="en-US" sz="2800">
                            <a:latin typeface="Cambria Math" panose="02040503050406030204" pitchFamily="18" charset="0"/>
                          </a:rPr>
                          <m:t>=</m:t>
                        </m:r>
                        <m:r>
                          <a:rPr lang="en-US" sz="2800">
                            <a:latin typeface="Cambria Math" panose="02040503050406030204" pitchFamily="18" charset="0"/>
                          </a:rPr>
                          <m:t>𝑎</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US" sz="2800">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2</m:t>
                        </m:r>
                      </m:sub>
                    </m:sSub>
                  </m:oMath>
                </a14:m>
                <a:r>
                  <a:rPr lang="en-US" sz="2800" dirty="0">
                    <a:latin typeface="Cambria Math" panose="02040503050406030204" pitchFamily="18" charset="0"/>
                  </a:rPr>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m:t>
                        </m:r>
                      </m:sub>
                    </m:sSub>
                  </m:oMath>
                </a14:m>
                <a:r>
                  <a:rPr lang="en-US" sz="2800" dirty="0">
                    <a:latin typeface="Cambria Math" panose="02040503050406030204" pitchFamily="18" charset="0"/>
                  </a:rPr>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4</m:t>
                        </m:r>
                      </m:sub>
                    </m:sSub>
                  </m:oMath>
                </a14:m>
                <a:r>
                  <a:rPr lang="en-US" sz="2800" dirty="0" smtClean="0">
                    <a:latin typeface="Cambria Math" panose="02040503050406030204" pitchFamily="18" charset="0"/>
                  </a:rPr>
                  <a:t>+ …</a:t>
                </a:r>
                <a:r>
                  <a:rPr lang="en-US" sz="2800" dirty="0">
                    <a:latin typeface="Cambria Math" panose="02040503050406030204" pitchFamily="18" charset="0"/>
                  </a:rPr>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𝑁</m:t>
                        </m:r>
                      </m:sub>
                    </m:sSub>
                  </m:oMath>
                </a14:m>
                <a:r>
                  <a:rPr lang="en-US" sz="2800" dirty="0" smtClean="0">
                    <a:latin typeface="Cambria Math" panose="02040503050406030204" pitchFamily="18" charset="0"/>
                  </a:rPr>
                  <a:t> </a:t>
                </a:r>
                <a:endParaRPr lang="en-US" sz="2800" dirty="0">
                  <a:latin typeface="Cambria Math" panose="020405030504060302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1596366" y="5251469"/>
                <a:ext cx="4945403" cy="430887"/>
              </a:xfrm>
              <a:prstGeom prst="rect">
                <a:avLst/>
              </a:prstGeom>
              <a:blipFill rotWithShape="0">
                <a:blip r:embed="rId7"/>
                <a:stretch>
                  <a:fillRect t="-25352" b="-492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Content Placeholder 2"/>
              <p:cNvSpPr txBox="1">
                <a:spLocks/>
              </p:cNvSpPr>
              <p:nvPr/>
            </p:nvSpPr>
            <p:spPr>
              <a:xfrm>
                <a:off x="569606" y="1247260"/>
                <a:ext cx="8534400" cy="17682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Lets call the first step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r>
                  <a:rPr lang="en-US" dirty="0"/>
                  <a:t>=+</a:t>
                </a:r>
                <a:r>
                  <a:rPr lang="en-US" dirty="0" smtClean="0"/>
                  <a:t>1  etc. and let d be the distance moved</a:t>
                </a:r>
                <a:endParaRPr lang="en-US" dirty="0"/>
              </a:p>
              <a:p>
                <a:endParaRPr lang="en-US" dirty="0" smtClean="0"/>
              </a:p>
              <a:p>
                <a:endParaRPr lang="en-US" dirty="0" smtClean="0"/>
              </a:p>
              <a:p>
                <a:endParaRPr lang="en-US" dirty="0" smtClean="0"/>
              </a:p>
            </p:txBody>
          </p:sp>
        </mc:Choice>
        <mc:Fallback>
          <p:sp>
            <p:nvSpPr>
              <p:cNvPr id="36" name="Content Placeholder 2"/>
              <p:cNvSpPr txBox="1">
                <a:spLocks noRot="1" noChangeAspect="1" noMove="1" noResize="1" noEditPoints="1" noAdjustHandles="1" noChangeArrowheads="1" noChangeShapeType="1" noTextEdit="1"/>
              </p:cNvSpPr>
              <p:nvPr/>
            </p:nvSpPr>
            <p:spPr>
              <a:xfrm>
                <a:off x="569606" y="1247260"/>
                <a:ext cx="8534400" cy="1768236"/>
              </a:xfrm>
              <a:prstGeom prst="rect">
                <a:avLst/>
              </a:prstGeom>
              <a:blipFill rotWithShape="0">
                <a:blip r:embed="rId8"/>
                <a:stretch>
                  <a:fillRect l="-1643" t="-4138"/>
                </a:stretch>
              </a:blipFill>
            </p:spPr>
            <p:txBody>
              <a:bodyPr/>
              <a:lstStyle/>
              <a:p>
                <a:r>
                  <a:rPr lang="en-US">
                    <a:noFill/>
                  </a:rPr>
                  <a:t> </a:t>
                </a:r>
              </a:p>
            </p:txBody>
          </p:sp>
        </mc:Fallback>
      </mc:AlternateContent>
    </p:spTree>
    <p:extLst>
      <p:ext uri="{BB962C8B-B14F-4D97-AF65-F5344CB8AC3E}">
        <p14:creationId xmlns:p14="http://schemas.microsoft.com/office/powerpoint/2010/main" val="4195283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1-D Random Walk</a:t>
            </a:r>
            <a:endParaRPr lang="en-US" dirty="0"/>
          </a:p>
        </p:txBody>
      </p:sp>
      <p:sp>
        <p:nvSpPr>
          <p:cNvPr id="7" name="TextBox 6"/>
          <p:cNvSpPr txBox="1"/>
          <p:nvPr/>
        </p:nvSpPr>
        <p:spPr>
          <a:xfrm>
            <a:off x="4800600" y="6324600"/>
            <a:ext cx="1600200" cy="400110"/>
          </a:xfrm>
          <a:prstGeom prst="rect">
            <a:avLst/>
          </a:prstGeom>
          <a:noFill/>
        </p:spPr>
        <p:txBody>
          <a:bodyPr wrap="square" rtlCol="0">
            <a:spAutoFit/>
          </a:bodyPr>
          <a:lstStyle/>
          <a:p>
            <a:r>
              <a:rPr lang="en-US" sz="2000" i="1" dirty="0" smtClean="0">
                <a:solidFill>
                  <a:srgbClr val="00B050"/>
                </a:solidFill>
              </a:rPr>
              <a:t>Component 1</a:t>
            </a:r>
            <a:endParaRPr lang="en-US" sz="2000" i="1" dirty="0">
              <a:solidFill>
                <a:srgbClr val="00B050"/>
              </a:solidFill>
            </a:endParaRPr>
          </a:p>
        </p:txBody>
      </p:sp>
      <mc:AlternateContent xmlns:mc="http://schemas.openxmlformats.org/markup-compatibility/2006">
        <mc:Choice xmlns:a14="http://schemas.microsoft.com/office/drawing/2010/main" Requires="a14">
          <p:sp>
            <p:nvSpPr>
              <p:cNvPr id="34" name="TextBox 33"/>
              <p:cNvSpPr txBox="1"/>
              <p:nvPr/>
            </p:nvSpPr>
            <p:spPr>
              <a:xfrm>
                <a:off x="1455397" y="3498652"/>
                <a:ext cx="4945403"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u="sng" smtClean="0">
                              <a:latin typeface="Cambria Math" panose="02040503050406030204" pitchFamily="18" charset="0"/>
                            </a:rPr>
                          </m:ctrlPr>
                        </m:sSubPr>
                        <m:e>
                          <m:d>
                            <m:dPr>
                              <m:begChr m:val="⟨"/>
                              <m:endChr m:val="⟩"/>
                              <m:ctrlPr>
                                <a:rPr lang="en-US" sz="2800" i="1" u="sng" smtClean="0">
                                  <a:latin typeface="Cambria Math" panose="02040503050406030204" pitchFamily="18" charset="0"/>
                                </a:rPr>
                              </m:ctrlPr>
                            </m:dPr>
                            <m:e>
                              <m:r>
                                <a:rPr lang="en-US" sz="2800" b="0" i="1" u="sng" smtClean="0">
                                  <a:latin typeface="Cambria Math" panose="02040503050406030204" pitchFamily="18" charset="0"/>
                                </a:rPr>
                                <m:t>𝑑</m:t>
                              </m:r>
                            </m:e>
                          </m:d>
                          <m:r>
                            <a:rPr lang="en-US" sz="2800" u="sng">
                              <a:latin typeface="Cambria Math" panose="02040503050406030204" pitchFamily="18" charset="0"/>
                            </a:rPr>
                            <m:t>=</m:t>
                          </m:r>
                          <m:d>
                            <m:dPr>
                              <m:begChr m:val="⟨"/>
                              <m:endChr m:val="⟩"/>
                              <m:ctrlPr>
                                <a:rPr lang="en-US" sz="2800" i="1" u="sng" smtClean="0">
                                  <a:latin typeface="Cambria Math" panose="02040503050406030204" pitchFamily="18" charset="0"/>
                                </a:rPr>
                              </m:ctrlPr>
                            </m:dPr>
                            <m:e>
                              <m:sSub>
                                <m:sSubPr>
                                  <m:ctrlPr>
                                    <a:rPr lang="en-US" sz="2800" i="1" u="sng">
                                      <a:latin typeface="Cambria Math" panose="02040503050406030204" pitchFamily="18" charset="0"/>
                                    </a:rPr>
                                  </m:ctrlPr>
                                </m:sSubPr>
                                <m:e>
                                  <m:r>
                                    <a:rPr lang="en-US" sz="2800" u="sng">
                                      <a:latin typeface="Cambria Math" panose="02040503050406030204" pitchFamily="18" charset="0"/>
                                    </a:rPr>
                                    <m:t>𝑎</m:t>
                                  </m:r>
                                </m:e>
                                <m:sub>
                                  <m:r>
                                    <a:rPr lang="en-US" sz="2800" b="0" i="0" u="sng" smtClean="0">
                                      <a:latin typeface="Cambria Math" panose="02040503050406030204" pitchFamily="18" charset="0"/>
                                    </a:rPr>
                                    <m:t>1</m:t>
                                  </m:r>
                                </m:sub>
                              </m:sSub>
                            </m:e>
                          </m:d>
                          <m:r>
                            <a:rPr lang="en-US" sz="2800" b="0" i="1" u="sng" smtClean="0">
                              <a:latin typeface="Cambria Math" panose="02040503050406030204" pitchFamily="18" charset="0"/>
                            </a:rPr>
                            <m:t>+</m:t>
                          </m:r>
                          <m:d>
                            <m:dPr>
                              <m:begChr m:val="⟨"/>
                              <m:endChr m:val="⟩"/>
                              <m:ctrlPr>
                                <a:rPr lang="en-US" sz="2800" i="1" u="sng">
                                  <a:latin typeface="Cambria Math" panose="02040503050406030204" pitchFamily="18" charset="0"/>
                                </a:rPr>
                              </m:ctrlPr>
                            </m:dPr>
                            <m:e>
                              <m:sSub>
                                <m:sSubPr>
                                  <m:ctrlPr>
                                    <a:rPr lang="en-US" sz="2800" i="1" u="sng">
                                      <a:latin typeface="Cambria Math" panose="02040503050406030204" pitchFamily="18" charset="0"/>
                                    </a:rPr>
                                  </m:ctrlPr>
                                </m:sSubPr>
                                <m:e>
                                  <m:r>
                                    <a:rPr lang="en-US" sz="2800" u="sng">
                                      <a:latin typeface="Cambria Math" panose="02040503050406030204" pitchFamily="18" charset="0"/>
                                    </a:rPr>
                                    <m:t>𝑎</m:t>
                                  </m:r>
                                </m:e>
                                <m:sub>
                                  <m:r>
                                    <a:rPr lang="en-US" sz="2800" b="0" i="0" u="sng" smtClean="0">
                                      <a:latin typeface="Cambria Math" panose="02040503050406030204" pitchFamily="18" charset="0"/>
                                    </a:rPr>
                                    <m:t>2</m:t>
                                  </m:r>
                                </m:sub>
                              </m:sSub>
                            </m:e>
                          </m:d>
                          <m:r>
                            <a:rPr lang="en-US" sz="2800" b="0" i="0" u="sng" smtClean="0">
                              <a:latin typeface="Cambria Math" panose="02040503050406030204" pitchFamily="18" charset="0"/>
                            </a:rPr>
                            <m:t>+</m:t>
                          </m:r>
                          <m:d>
                            <m:dPr>
                              <m:begChr m:val="⟨"/>
                              <m:endChr m:val="⟩"/>
                              <m:ctrlPr>
                                <a:rPr lang="en-US" sz="2800" i="1" u="sng">
                                  <a:latin typeface="Cambria Math" panose="02040503050406030204" pitchFamily="18" charset="0"/>
                                </a:rPr>
                              </m:ctrlPr>
                            </m:dPr>
                            <m:e>
                              <m:sSub>
                                <m:sSubPr>
                                  <m:ctrlPr>
                                    <a:rPr lang="en-US" sz="2800" i="1" u="sng">
                                      <a:latin typeface="Cambria Math" panose="02040503050406030204" pitchFamily="18" charset="0"/>
                                    </a:rPr>
                                  </m:ctrlPr>
                                </m:sSubPr>
                                <m:e>
                                  <m:r>
                                    <a:rPr lang="en-US" sz="2800" u="sng">
                                      <a:latin typeface="Cambria Math" panose="02040503050406030204" pitchFamily="18" charset="0"/>
                                    </a:rPr>
                                    <m:t>𝑎</m:t>
                                  </m:r>
                                </m:e>
                                <m:sub>
                                  <m:r>
                                    <a:rPr lang="en-US" sz="2800" b="0" i="0" u="sng" smtClean="0">
                                      <a:latin typeface="Cambria Math" panose="02040503050406030204" pitchFamily="18" charset="0"/>
                                    </a:rPr>
                                    <m:t>3</m:t>
                                  </m:r>
                                </m:sub>
                              </m:sSub>
                            </m:e>
                          </m:d>
                          <m:r>
                            <a:rPr lang="en-US" sz="2800" b="0" i="0" u="sng" smtClean="0">
                              <a:latin typeface="Cambria Math" panose="02040503050406030204" pitchFamily="18" charset="0"/>
                            </a:rPr>
                            <m:t>+</m:t>
                          </m:r>
                          <m:d>
                            <m:dPr>
                              <m:begChr m:val="⟨"/>
                              <m:endChr m:val="⟩"/>
                              <m:ctrlPr>
                                <a:rPr lang="en-US" sz="2800" i="1" u="sng">
                                  <a:latin typeface="Cambria Math" panose="02040503050406030204" pitchFamily="18" charset="0"/>
                                </a:rPr>
                              </m:ctrlPr>
                            </m:dPr>
                            <m:e>
                              <m:sSub>
                                <m:sSubPr>
                                  <m:ctrlPr>
                                    <a:rPr lang="en-US" sz="2800" i="1" u="sng">
                                      <a:latin typeface="Cambria Math" panose="02040503050406030204" pitchFamily="18" charset="0"/>
                                    </a:rPr>
                                  </m:ctrlPr>
                                </m:sSubPr>
                                <m:e>
                                  <m:r>
                                    <a:rPr lang="en-US" sz="2800" u="sng">
                                      <a:latin typeface="Cambria Math" panose="02040503050406030204" pitchFamily="18" charset="0"/>
                                    </a:rPr>
                                    <m:t>𝑎</m:t>
                                  </m:r>
                                </m:e>
                                <m:sub>
                                  <m:r>
                                    <a:rPr lang="en-US" sz="2800" b="0" i="0" u="sng" smtClean="0">
                                      <a:latin typeface="Cambria Math" panose="02040503050406030204" pitchFamily="18" charset="0"/>
                                    </a:rPr>
                                    <m:t>4</m:t>
                                  </m:r>
                                </m:sub>
                              </m:sSub>
                            </m:e>
                          </m:d>
                          <m:r>
                            <a:rPr lang="en-US" sz="2800" b="0" i="0" u="sng" smtClean="0">
                              <a:latin typeface="Cambria Math" panose="02040503050406030204" pitchFamily="18" charset="0"/>
                            </a:rPr>
                            <m:t> …+</m:t>
                          </m:r>
                          <m:d>
                            <m:dPr>
                              <m:begChr m:val="⟨"/>
                              <m:endChr m:val="⟩"/>
                              <m:ctrlPr>
                                <a:rPr lang="en-US" sz="2800" i="1" u="sng">
                                  <a:latin typeface="Cambria Math" panose="02040503050406030204" pitchFamily="18" charset="0"/>
                                </a:rPr>
                              </m:ctrlPr>
                            </m:dPr>
                            <m:e>
                              <m:sSub>
                                <m:sSubPr>
                                  <m:ctrlPr>
                                    <a:rPr lang="en-US" sz="2800" i="1" u="sng">
                                      <a:latin typeface="Cambria Math" panose="02040503050406030204" pitchFamily="18" charset="0"/>
                                    </a:rPr>
                                  </m:ctrlPr>
                                </m:sSubPr>
                                <m:e>
                                  <m:r>
                                    <a:rPr lang="en-US" sz="2800" u="sng">
                                      <a:latin typeface="Cambria Math" panose="02040503050406030204" pitchFamily="18" charset="0"/>
                                    </a:rPr>
                                    <m:t>𝑎</m:t>
                                  </m:r>
                                </m:e>
                                <m:sub>
                                  <m:r>
                                    <m:rPr>
                                      <m:sty m:val="p"/>
                                    </m:rPr>
                                    <a:rPr lang="en-US" sz="2800" b="0" i="0" u="sng" smtClean="0">
                                      <a:latin typeface="Cambria Math" panose="02040503050406030204" pitchFamily="18" charset="0"/>
                                    </a:rPr>
                                    <m:t>N</m:t>
                                  </m:r>
                                </m:sub>
                              </m:sSub>
                            </m:e>
                          </m:d>
                        </m:e>
                        <m:sub/>
                      </m:sSub>
                    </m:oMath>
                  </m:oMathPara>
                </a14:m>
                <a:endParaRPr lang="en-US" sz="2800" u="sng" dirty="0">
                  <a:latin typeface="Cambria Math" panose="020405030504060302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1455397" y="3498652"/>
                <a:ext cx="4945403" cy="430887"/>
              </a:xfrm>
              <a:prstGeom prst="rect">
                <a:avLst/>
              </a:prstGeom>
              <a:blipFill rotWithShape="0">
                <a:blip r:embed="rId2"/>
                <a:stretch>
                  <a:fillRect l="-123" r="-29470"/>
                </a:stretch>
              </a:blipFill>
            </p:spPr>
            <p:txBody>
              <a:bodyPr/>
              <a:lstStyle/>
              <a:p>
                <a:r>
                  <a:rPr lang="en-US">
                    <a:noFill/>
                  </a:rPr>
                  <a:t> </a:t>
                </a:r>
              </a:p>
            </p:txBody>
          </p:sp>
        </mc:Fallback>
      </mc:AlternateContent>
      <p:sp>
        <p:nvSpPr>
          <p:cNvPr id="36" name="Content Placeholder 2"/>
          <p:cNvSpPr txBox="1">
            <a:spLocks/>
          </p:cNvSpPr>
          <p:nvPr/>
        </p:nvSpPr>
        <p:spPr>
          <a:xfrm>
            <a:off x="533400" y="1185090"/>
            <a:ext cx="8534400" cy="1267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actually want the average distance. </a:t>
            </a:r>
            <a:endParaRPr lang="en-US" dirty="0"/>
          </a:p>
          <a:p>
            <a:endParaRPr lang="en-US" dirty="0" smtClean="0"/>
          </a:p>
          <a:p>
            <a:pPr marL="0" indent="0">
              <a:buNone/>
            </a:pPr>
            <a:endParaRPr lang="en-US" dirty="0" smtClean="0"/>
          </a:p>
        </p:txBody>
      </p:sp>
      <mc:AlternateContent xmlns:mc="http://schemas.openxmlformats.org/markup-compatibility/2006">
        <mc:Choice xmlns:a14="http://schemas.microsoft.com/office/drawing/2010/main" Requires="a14">
          <p:sp>
            <p:nvSpPr>
              <p:cNvPr id="35" name="Content Placeholder 2"/>
              <p:cNvSpPr txBox="1">
                <a:spLocks/>
              </p:cNvSpPr>
              <p:nvPr/>
            </p:nvSpPr>
            <p:spPr>
              <a:xfrm>
                <a:off x="457200" y="4697910"/>
                <a:ext cx="8534400" cy="1267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average of </a:t>
                </a:r>
                <a14:m>
                  <m:oMath xmlns:m="http://schemas.openxmlformats.org/officeDocument/2006/math">
                    <m:r>
                      <a:rPr lang="en-US" u="sng" smtClean="0">
                        <a:latin typeface="Cambria Math" panose="02040503050406030204" pitchFamily="18" charset="0"/>
                      </a:rPr>
                      <m:t> </m:t>
                    </m:r>
                    <m:d>
                      <m:dPr>
                        <m:begChr m:val="⟨"/>
                        <m:endChr m:val="⟩"/>
                        <m:ctrlPr>
                          <a:rPr lang="en-US" i="1" u="sng">
                            <a:latin typeface="Cambria Math" panose="02040503050406030204" pitchFamily="18" charset="0"/>
                          </a:rPr>
                        </m:ctrlPr>
                      </m:dPr>
                      <m:e>
                        <m:sSub>
                          <m:sSubPr>
                            <m:ctrlPr>
                              <a:rPr lang="en-US" i="1" u="sng">
                                <a:latin typeface="Cambria Math" panose="02040503050406030204" pitchFamily="18" charset="0"/>
                              </a:rPr>
                            </m:ctrlPr>
                          </m:sSubPr>
                          <m:e>
                            <m:r>
                              <a:rPr lang="en-US" u="sng">
                                <a:latin typeface="Cambria Math" panose="02040503050406030204" pitchFamily="18" charset="0"/>
                              </a:rPr>
                              <m:t>𝑎</m:t>
                            </m:r>
                          </m:e>
                          <m:sub>
                            <m:r>
                              <m:rPr>
                                <m:sty m:val="p"/>
                              </m:rPr>
                              <a:rPr lang="en-US" u="sng">
                                <a:latin typeface="Cambria Math" panose="02040503050406030204" pitchFamily="18" charset="0"/>
                              </a:rPr>
                              <m:t>N</m:t>
                            </m:r>
                          </m:sub>
                        </m:sSub>
                      </m:e>
                    </m:d>
                  </m:oMath>
                </a14:m>
                <a:r>
                  <a:rPr lang="en-US" dirty="0" smtClean="0"/>
                  <a:t> = 0</a:t>
                </a:r>
              </a:p>
              <a:p>
                <a:r>
                  <a:rPr lang="en-US" dirty="0" smtClean="0"/>
                  <a:t>Thus the average is zero.  </a:t>
                </a:r>
                <a:endParaRPr lang="en-US" dirty="0"/>
              </a:p>
              <a:p>
                <a:endParaRPr lang="en-US" dirty="0" smtClean="0"/>
              </a:p>
              <a:p>
                <a:pPr marL="0" indent="0">
                  <a:buNone/>
                </a:pPr>
                <a:endParaRPr lang="en-US" dirty="0" smtClean="0"/>
              </a:p>
            </p:txBody>
          </p:sp>
        </mc:Choice>
        <mc:Fallback>
          <p:sp>
            <p:nvSpPr>
              <p:cNvPr id="35" name="Content Placeholder 2"/>
              <p:cNvSpPr txBox="1">
                <a:spLocks noRot="1" noChangeAspect="1" noMove="1" noResize="1" noEditPoints="1" noAdjustHandles="1" noChangeArrowheads="1" noChangeShapeType="1" noTextEdit="1"/>
              </p:cNvSpPr>
              <p:nvPr/>
            </p:nvSpPr>
            <p:spPr>
              <a:xfrm>
                <a:off x="457200" y="4697910"/>
                <a:ext cx="8534400" cy="1267340"/>
              </a:xfrm>
              <a:prstGeom prst="rect">
                <a:avLst/>
              </a:prstGeom>
              <a:blipFill rotWithShape="0">
                <a:blip r:embed="rId3"/>
                <a:stretch>
                  <a:fillRect l="-1643" t="-5769" b="-7692"/>
                </a:stretch>
              </a:blipFill>
            </p:spPr>
            <p:txBody>
              <a:bodyPr/>
              <a:lstStyle/>
              <a:p>
                <a:r>
                  <a:rPr lang="en-US">
                    <a:noFill/>
                  </a:rPr>
                  <a:t> </a:t>
                </a:r>
              </a:p>
            </p:txBody>
          </p:sp>
        </mc:Fallback>
      </mc:AlternateContent>
    </p:spTree>
    <p:extLst>
      <p:ext uri="{BB962C8B-B14F-4D97-AF65-F5344CB8AC3E}">
        <p14:creationId xmlns:p14="http://schemas.microsoft.com/office/powerpoint/2010/main" val="3032432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1-D Random Walk</a:t>
            </a:r>
            <a:endParaRPr lang="en-US" dirty="0"/>
          </a:p>
        </p:txBody>
      </p:sp>
      <mc:AlternateContent xmlns:mc="http://schemas.openxmlformats.org/markup-compatibility/2006">
        <mc:Choice xmlns:a14="http://schemas.microsoft.com/office/drawing/2010/main" Requires="a14">
          <p:sp>
            <p:nvSpPr>
              <p:cNvPr id="36" name="Content Placeholder 2"/>
              <p:cNvSpPr txBox="1">
                <a:spLocks/>
              </p:cNvSpPr>
              <p:nvPr/>
            </p:nvSpPr>
            <p:spPr>
              <a:xfrm>
                <a:off x="533400" y="1185090"/>
                <a:ext cx="8534400" cy="1267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Maybe we should calculate the average of </a:t>
                </a:r>
                <a14:m>
                  <m:oMath xmlns:m="http://schemas.openxmlformats.org/officeDocument/2006/math">
                    <m:d>
                      <m:dPr>
                        <m:begChr m:val="⟨"/>
                        <m:endChr m:val="⟩"/>
                        <m:ctrlPr>
                          <a:rPr lang="en-US" i="1" u="sng">
                            <a:latin typeface="Cambria Math" panose="02040503050406030204" pitchFamily="18" charset="0"/>
                          </a:rPr>
                        </m:ctrlPr>
                      </m:dPr>
                      <m:e>
                        <m:sSup>
                          <m:sSupPr>
                            <m:ctrlPr>
                              <a:rPr lang="en-US" i="1" u="sng" smtClean="0">
                                <a:latin typeface="Cambria Math" panose="02040503050406030204" pitchFamily="18" charset="0"/>
                              </a:rPr>
                            </m:ctrlPr>
                          </m:sSupPr>
                          <m:e>
                            <m:r>
                              <a:rPr lang="en-US" b="0" i="1" u="sng" smtClean="0">
                                <a:latin typeface="Cambria Math" panose="02040503050406030204" pitchFamily="18" charset="0"/>
                              </a:rPr>
                              <m:t>𝑑</m:t>
                            </m:r>
                          </m:e>
                          <m:sup>
                            <m:r>
                              <a:rPr lang="en-US" b="0" i="1" u="sng" smtClean="0">
                                <a:latin typeface="Cambria Math" panose="02040503050406030204" pitchFamily="18" charset="0"/>
                              </a:rPr>
                              <m:t>2</m:t>
                            </m:r>
                          </m:sup>
                        </m:sSup>
                      </m:e>
                    </m:d>
                  </m:oMath>
                </a14:m>
                <a:r>
                  <a:rPr lang="en-US" dirty="0" smtClean="0"/>
                  <a:t> </a:t>
                </a:r>
              </a:p>
              <a:p>
                <a:pPr marL="0" indent="0">
                  <a:buNone/>
                </a:pPr>
                <a:endParaRPr lang="en-US" dirty="0" smtClean="0"/>
              </a:p>
            </p:txBody>
          </p:sp>
        </mc:Choice>
        <mc:Fallback>
          <p:sp>
            <p:nvSpPr>
              <p:cNvPr id="36" name="Content Placeholder 2"/>
              <p:cNvSpPr txBox="1">
                <a:spLocks noRot="1" noChangeAspect="1" noMove="1" noResize="1" noEditPoints="1" noAdjustHandles="1" noChangeArrowheads="1" noChangeShapeType="1" noTextEdit="1"/>
              </p:cNvSpPr>
              <p:nvPr/>
            </p:nvSpPr>
            <p:spPr>
              <a:xfrm>
                <a:off x="533400" y="1185090"/>
                <a:ext cx="8534400" cy="1267340"/>
              </a:xfrm>
              <a:prstGeom prst="rect">
                <a:avLst/>
              </a:prstGeom>
              <a:blipFill rotWithShape="0">
                <a:blip r:embed="rId2"/>
                <a:stretch>
                  <a:fillRect l="-1643" t="-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334810" y="2328090"/>
                <a:ext cx="5155129" cy="73206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u="sng" smtClean="0">
                              <a:latin typeface="Cambria Math" panose="02040503050406030204" pitchFamily="18" charset="0"/>
                            </a:rPr>
                          </m:ctrlPr>
                        </m:dPr>
                        <m:e>
                          <m:sSup>
                            <m:sSupPr>
                              <m:ctrlPr>
                                <a:rPr lang="en-US" sz="2400" i="1" u="sng" smtClean="0">
                                  <a:latin typeface="Cambria Math" panose="02040503050406030204" pitchFamily="18" charset="0"/>
                                </a:rPr>
                              </m:ctrlPr>
                            </m:sSupPr>
                            <m:e>
                              <m:r>
                                <a:rPr lang="en-US" sz="2400" b="0" i="1" u="sng" smtClean="0">
                                  <a:latin typeface="Cambria Math" panose="02040503050406030204" pitchFamily="18" charset="0"/>
                                </a:rPr>
                                <m:t>𝑑</m:t>
                              </m:r>
                            </m:e>
                            <m:sup>
                              <m:r>
                                <a:rPr lang="en-US" sz="2400" b="0" i="1" u="sng" smtClean="0">
                                  <a:latin typeface="Cambria Math" panose="02040503050406030204" pitchFamily="18" charset="0"/>
                                </a:rPr>
                                <m:t>2</m:t>
                              </m:r>
                            </m:sup>
                          </m:sSup>
                        </m:e>
                      </m:d>
                      <m:r>
                        <a:rPr lang="en-US" sz="2400" b="0" i="1" u="sng" smtClean="0">
                          <a:latin typeface="Cambria Math" panose="02040503050406030204" pitchFamily="18" charset="0"/>
                        </a:rPr>
                        <m:t>=</m:t>
                      </m:r>
                      <m:d>
                        <m:dPr>
                          <m:begChr m:val="⟨"/>
                          <m:endChr m:val="⟩"/>
                          <m:ctrlPr>
                            <a:rPr lang="en-US" sz="2400" b="0" i="1" u="sng" smtClean="0">
                              <a:latin typeface="Cambria Math" panose="02040503050406030204" pitchFamily="18" charset="0"/>
                            </a:rPr>
                          </m:ctrlPr>
                        </m:dPr>
                        <m:e>
                          <m:sSub>
                            <m:sSubPr>
                              <m:ctrlPr>
                                <a:rPr lang="en-US" sz="2400" b="0" i="1" u="sng" smtClean="0">
                                  <a:latin typeface="Cambria Math" panose="02040503050406030204" pitchFamily="18" charset="0"/>
                                </a:rPr>
                              </m:ctrlPr>
                            </m:sSubPr>
                            <m:e>
                              <m:r>
                                <a:rPr lang="en-US" sz="2400" b="0" i="1" u="sng" smtClean="0">
                                  <a:latin typeface="Cambria Math" panose="02040503050406030204" pitchFamily="18" charset="0"/>
                                </a:rPr>
                                <m:t>(</m:t>
                              </m:r>
                              <m:r>
                                <a:rPr lang="en-US" sz="2400" b="0" i="1" u="sng" smtClean="0">
                                  <a:latin typeface="Cambria Math" panose="02040503050406030204" pitchFamily="18" charset="0"/>
                                </a:rPr>
                                <m:t>𝑎</m:t>
                              </m:r>
                            </m:e>
                            <m:sub>
                              <m:r>
                                <a:rPr lang="en-US" sz="2400" b="0" i="1" u="sng" smtClean="0">
                                  <a:latin typeface="Cambria Math" panose="02040503050406030204" pitchFamily="18" charset="0"/>
                                </a:rPr>
                                <m:t>1</m:t>
                              </m:r>
                            </m:sub>
                          </m:sSub>
                          <m:r>
                            <a:rPr lang="en-US" sz="2400" b="0" i="1" u="sng" smtClean="0">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2</m:t>
                              </m:r>
                            </m:sub>
                          </m:sSub>
                          <m:r>
                            <a:rPr lang="en-US" sz="2400" b="0" i="1" u="sng" smtClean="0">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3</m:t>
                              </m:r>
                            </m:sub>
                          </m:sSub>
                          <m:r>
                            <a:rPr lang="en-US" sz="2400" b="0" i="1" u="sng" smtClean="0">
                              <a:latin typeface="Cambria Math" panose="02040503050406030204" pitchFamily="18" charset="0"/>
                            </a:rPr>
                            <m:t>+ …+</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𝑁</m:t>
                              </m:r>
                            </m:sub>
                          </m:sSub>
                          <m:r>
                            <a:rPr lang="en-US" sz="2400" b="0" i="1" u="sng" smtClean="0">
                              <a:latin typeface="Cambria Math" panose="02040503050406030204" pitchFamily="18" charset="0"/>
                            </a:rPr>
                            <m:t>)</m:t>
                          </m:r>
                          <m:sSup>
                            <m:sSupPr>
                              <m:ctrlPr>
                                <a:rPr lang="en-US" sz="2400" b="0" i="1" u="sng" smtClean="0">
                                  <a:latin typeface="Cambria Math" panose="02040503050406030204" pitchFamily="18" charset="0"/>
                                </a:rPr>
                              </m:ctrlPr>
                            </m:sSupPr>
                            <m:e/>
                            <m:sup>
                              <m:r>
                                <a:rPr lang="en-US" sz="2400" b="0" i="1" u="sng" smtClean="0">
                                  <a:latin typeface="Cambria Math" panose="02040503050406030204" pitchFamily="18" charset="0"/>
                                </a:rPr>
                                <m:t>2</m:t>
                              </m:r>
                            </m:sup>
                          </m:sSup>
                        </m:e>
                      </m:d>
                      <m:r>
                        <a:rPr lang="en-US" sz="2400" b="0" i="1" u="sng" smtClean="0">
                          <a:latin typeface="Cambria Math" panose="02040503050406030204" pitchFamily="18" charset="0"/>
                        </a:rPr>
                        <m:t> </m:t>
                      </m:r>
                    </m:oMath>
                  </m:oMathPara>
                </a14:m>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1334810" y="2328090"/>
                <a:ext cx="5155129" cy="73206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631786" y="3315762"/>
                <a:ext cx="7880427"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u="sng" smtClean="0">
                              <a:latin typeface="Cambria Math" panose="02040503050406030204" pitchFamily="18" charset="0"/>
                            </a:rPr>
                          </m:ctrlPr>
                        </m:dPr>
                        <m:e>
                          <m:sSup>
                            <m:sSupPr>
                              <m:ctrlPr>
                                <a:rPr lang="en-US" sz="2400" i="1" u="sng" smtClean="0">
                                  <a:latin typeface="Cambria Math" panose="02040503050406030204" pitchFamily="18" charset="0"/>
                                </a:rPr>
                              </m:ctrlPr>
                            </m:sSupPr>
                            <m:e>
                              <m:r>
                                <a:rPr lang="en-US" sz="2400" b="0" i="1" u="sng" smtClean="0">
                                  <a:latin typeface="Cambria Math" panose="02040503050406030204" pitchFamily="18" charset="0"/>
                                </a:rPr>
                                <m:t>𝑑</m:t>
                              </m:r>
                            </m:e>
                            <m:sup>
                              <m:r>
                                <a:rPr lang="en-US" sz="2400" b="0" i="1" u="sng" smtClean="0">
                                  <a:latin typeface="Cambria Math" panose="02040503050406030204" pitchFamily="18" charset="0"/>
                                </a:rPr>
                                <m:t>2</m:t>
                              </m:r>
                            </m:sup>
                          </m:sSup>
                        </m:e>
                      </m:d>
                      <m:r>
                        <a:rPr lang="en-US" sz="2400" b="0" i="1" u="sng" smtClean="0">
                          <a:latin typeface="Cambria Math" panose="02040503050406030204" pitchFamily="18" charset="0"/>
                        </a:rPr>
                        <m:t>=</m:t>
                      </m:r>
                      <m:d>
                        <m:dPr>
                          <m:begChr m:val="⟨"/>
                          <m:endChr m:val="⟩"/>
                          <m:ctrlPr>
                            <a:rPr lang="en-US" sz="2400" b="0" i="1" u="sng" smtClean="0">
                              <a:latin typeface="Cambria Math" panose="02040503050406030204" pitchFamily="18" charset="0"/>
                            </a:rPr>
                          </m:ctrlPr>
                        </m:dPr>
                        <m:e>
                          <m:sSub>
                            <m:sSubPr>
                              <m:ctrlPr>
                                <a:rPr lang="en-US" sz="2400" b="0" i="1" u="sng" smtClean="0">
                                  <a:latin typeface="Cambria Math" panose="02040503050406030204" pitchFamily="18" charset="0"/>
                                </a:rPr>
                              </m:ctrlPr>
                            </m:sSubPr>
                            <m:e>
                              <m:r>
                                <a:rPr lang="en-US" sz="2400" b="0" i="1" u="sng" smtClean="0">
                                  <a:latin typeface="Cambria Math" panose="02040503050406030204" pitchFamily="18" charset="0"/>
                                </a:rPr>
                                <m:t>(</m:t>
                              </m:r>
                              <m:r>
                                <a:rPr lang="en-US" sz="2400" b="0" i="1" u="sng" smtClean="0">
                                  <a:latin typeface="Cambria Math" panose="02040503050406030204" pitchFamily="18" charset="0"/>
                                </a:rPr>
                                <m:t>𝑎</m:t>
                              </m:r>
                            </m:e>
                            <m:sub>
                              <m:r>
                                <a:rPr lang="en-US" sz="2400" b="0" i="1" u="sng" smtClean="0">
                                  <a:latin typeface="Cambria Math" panose="02040503050406030204" pitchFamily="18" charset="0"/>
                                </a:rPr>
                                <m:t>1</m:t>
                              </m:r>
                            </m:sub>
                          </m:sSub>
                          <m:r>
                            <a:rPr lang="en-US" sz="2400" b="0" i="1" u="sng" smtClean="0">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2</m:t>
                              </m:r>
                            </m:sub>
                          </m:sSub>
                          <m:r>
                            <a:rPr lang="en-US" sz="2400" b="0" i="1" u="sng" smtClean="0">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3</m:t>
                              </m:r>
                            </m:sub>
                          </m:sSub>
                          <m:r>
                            <a:rPr lang="en-US" sz="2400" b="0" i="1" u="sng" smtClean="0">
                              <a:latin typeface="Cambria Math" panose="02040503050406030204" pitchFamily="18" charset="0"/>
                            </a:rPr>
                            <m:t>+ …+</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𝑁</m:t>
                              </m:r>
                            </m:sub>
                          </m:sSub>
                          <m:r>
                            <a:rPr lang="en-US" sz="2400" b="0" i="1" u="sng" smtClean="0">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m:t>
                              </m:r>
                              <m:r>
                                <a:rPr lang="en-US" sz="2400" i="1" u="sng">
                                  <a:latin typeface="Cambria Math" panose="02040503050406030204" pitchFamily="18" charset="0"/>
                                </a:rPr>
                                <m:t>𝑎</m:t>
                              </m:r>
                            </m:e>
                            <m:sub>
                              <m:r>
                                <a:rPr lang="en-US" sz="2400" i="1" u="sng">
                                  <a:latin typeface="Cambria Math" panose="02040503050406030204" pitchFamily="18" charset="0"/>
                                </a:rPr>
                                <m:t>1</m:t>
                              </m:r>
                            </m:sub>
                          </m:sSub>
                          <m:r>
                            <a:rPr lang="en-US" sz="2400" i="1" u="sng">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i="1" u="sng">
                                  <a:latin typeface="Cambria Math" panose="02040503050406030204" pitchFamily="18" charset="0"/>
                                </a:rPr>
                                <m:t>2</m:t>
                              </m:r>
                            </m:sub>
                          </m:sSub>
                          <m:r>
                            <a:rPr lang="en-US" sz="2400" i="1" u="sng">
                              <a:latin typeface="Cambria Math" panose="02040503050406030204" pitchFamily="18" charset="0"/>
                            </a:rPr>
                            <m:t>+</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i="1" u="sng">
                                  <a:latin typeface="Cambria Math" panose="02040503050406030204" pitchFamily="18" charset="0"/>
                                </a:rPr>
                                <m:t>3</m:t>
                              </m:r>
                            </m:sub>
                          </m:sSub>
                          <m:r>
                            <a:rPr lang="en-US" sz="2400" i="1" u="sng">
                              <a:latin typeface="Cambria Math" panose="02040503050406030204" pitchFamily="18" charset="0"/>
                            </a:rPr>
                            <m:t>+ …+</m:t>
                          </m:r>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i="1" u="sng">
                                  <a:latin typeface="Cambria Math" panose="02040503050406030204" pitchFamily="18" charset="0"/>
                                </a:rPr>
                                <m:t>𝑁</m:t>
                              </m:r>
                            </m:sub>
                          </m:sSub>
                          <m:r>
                            <a:rPr lang="en-US" sz="2400" i="1" u="sng">
                              <a:latin typeface="Cambria Math" panose="02040503050406030204" pitchFamily="18" charset="0"/>
                            </a:rPr>
                            <m:t>)</m:t>
                          </m:r>
                          <m:r>
                            <a:rPr lang="en-US" sz="2400" b="0" i="1" u="sng" smtClean="0">
                              <a:latin typeface="Cambria Math" panose="02040503050406030204" pitchFamily="18" charset="0"/>
                            </a:rPr>
                            <m:t> </m:t>
                          </m:r>
                        </m:e>
                      </m:d>
                      <m:r>
                        <a:rPr lang="en-US" sz="2400" b="0" i="1" u="sng" smtClean="0">
                          <a:latin typeface="Cambria Math" panose="02040503050406030204" pitchFamily="18" charset="0"/>
                        </a:rPr>
                        <m:t> </m:t>
                      </m:r>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631786" y="3315762"/>
                <a:ext cx="7880427" cy="461665"/>
              </a:xfrm>
              <a:prstGeom prst="rect">
                <a:avLst/>
              </a:prstGeom>
              <a:blipFill rotWithShape="0">
                <a:blip r:embed="rId4"/>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31786" y="4358516"/>
                <a:ext cx="7780079" cy="830997"/>
              </a:xfrm>
              <a:prstGeom prst="rect">
                <a:avLst/>
              </a:prstGeom>
            </p:spPr>
            <p:txBody>
              <a:bodyPr wrap="none">
                <a:spAutoFit/>
              </a:bodyPr>
              <a:lstStyle/>
              <a:p>
                <a14:m>
                  <m:oMath xmlns:m="http://schemas.openxmlformats.org/officeDocument/2006/math">
                    <m:d>
                      <m:dPr>
                        <m:begChr m:val="⟨"/>
                        <m:endChr m:val="⟩"/>
                        <m:ctrlPr>
                          <a:rPr lang="en-US" sz="2400" i="1" u="sng" smtClean="0">
                            <a:latin typeface="Cambria Math" panose="02040503050406030204" pitchFamily="18" charset="0"/>
                          </a:rPr>
                        </m:ctrlPr>
                      </m:dPr>
                      <m:e>
                        <m:sSup>
                          <m:sSupPr>
                            <m:ctrlPr>
                              <a:rPr lang="en-US" sz="2400" i="1" u="sng" smtClean="0">
                                <a:latin typeface="Cambria Math" panose="02040503050406030204" pitchFamily="18" charset="0"/>
                              </a:rPr>
                            </m:ctrlPr>
                          </m:sSupPr>
                          <m:e>
                            <m:r>
                              <a:rPr lang="en-US" sz="2400" b="0" i="1" u="sng" smtClean="0">
                                <a:latin typeface="Cambria Math" panose="02040503050406030204" pitchFamily="18" charset="0"/>
                              </a:rPr>
                              <m:t>𝑑</m:t>
                            </m:r>
                          </m:e>
                          <m:sup>
                            <m:r>
                              <a:rPr lang="en-US" sz="2400" b="0" i="1" u="sng" smtClean="0">
                                <a:latin typeface="Cambria Math" panose="02040503050406030204" pitchFamily="18" charset="0"/>
                              </a:rPr>
                              <m:t>2</m:t>
                            </m:r>
                          </m:sup>
                        </m:sSup>
                      </m:e>
                    </m:d>
                    <m:r>
                      <a:rPr lang="en-US" sz="2400" b="0" i="1" u="sng" smtClean="0">
                        <a:latin typeface="Cambria Math" panose="02040503050406030204" pitchFamily="18" charset="0"/>
                      </a:rPr>
                      <m:t>=(</m:t>
                    </m:r>
                    <m:d>
                      <m:dPr>
                        <m:begChr m:val="⟨"/>
                        <m:endChr m:val="⟩"/>
                        <m:ctrlPr>
                          <a:rPr lang="en-US" sz="2400" b="0" i="1" u="sng" smtClean="0">
                            <a:latin typeface="Cambria Math" panose="02040503050406030204" pitchFamily="18" charset="0"/>
                          </a:rPr>
                        </m:ctrlPr>
                      </m:dPr>
                      <m:e>
                        <m:sSup>
                          <m:sSupPr>
                            <m:ctrlPr>
                              <a:rPr lang="en-US" sz="2400" b="0" i="1" u="sng" smtClean="0">
                                <a:latin typeface="Cambria Math" panose="02040503050406030204" pitchFamily="18" charset="0"/>
                              </a:rPr>
                            </m:ctrlPr>
                          </m:sSupPr>
                          <m:e>
                            <m:sSub>
                              <m:sSubPr>
                                <m:ctrlPr>
                                  <a:rPr lang="en-US" sz="2400" b="0" i="1" u="sng" smtClean="0">
                                    <a:latin typeface="Cambria Math" panose="02040503050406030204" pitchFamily="18" charset="0"/>
                                  </a:rPr>
                                </m:ctrlPr>
                              </m:sSubPr>
                              <m:e>
                                <m:r>
                                  <a:rPr lang="en-US" sz="2400" b="0" i="1" u="sng" smtClean="0">
                                    <a:latin typeface="Cambria Math" panose="02040503050406030204" pitchFamily="18" charset="0"/>
                                  </a:rPr>
                                  <m:t>𝑎</m:t>
                                </m:r>
                              </m:e>
                              <m:sub>
                                <m:r>
                                  <a:rPr lang="en-US" sz="2400" b="0" i="1" u="sng" smtClean="0">
                                    <a:latin typeface="Cambria Math" panose="02040503050406030204" pitchFamily="18" charset="0"/>
                                  </a:rPr>
                                  <m:t>1</m:t>
                                </m:r>
                              </m:sub>
                            </m:sSub>
                          </m:e>
                          <m:sup>
                            <m:r>
                              <a:rPr lang="en-US" sz="2400" b="0" i="1" u="sng" smtClean="0">
                                <a:latin typeface="Cambria Math" panose="02040503050406030204" pitchFamily="18" charset="0"/>
                              </a:rPr>
                              <m:t>2</m:t>
                            </m:r>
                          </m:sup>
                        </m:sSup>
                      </m:e>
                    </m:d>
                    <m:r>
                      <a:rPr lang="en-US" sz="2400" b="0" i="1" u="sng" smtClean="0">
                        <a:latin typeface="Cambria Math" panose="02040503050406030204" pitchFamily="18" charset="0"/>
                      </a:rPr>
                      <m:t>+ </m:t>
                    </m:r>
                    <m:d>
                      <m:dPr>
                        <m:begChr m:val="⟨"/>
                        <m:endChr m:val="⟩"/>
                        <m:ctrlPr>
                          <a:rPr lang="en-US" sz="2400" i="1" u="sng">
                            <a:latin typeface="Cambria Math" panose="02040503050406030204" pitchFamily="18" charset="0"/>
                          </a:rPr>
                        </m:ctrlPr>
                      </m:dPr>
                      <m:e>
                        <m:sSup>
                          <m:sSupPr>
                            <m:ctrlPr>
                              <a:rPr lang="en-US" sz="2400" i="1" u="sng">
                                <a:latin typeface="Cambria Math" panose="02040503050406030204" pitchFamily="18" charset="0"/>
                              </a:rPr>
                            </m:ctrlPr>
                          </m:sSup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2</m:t>
                                </m:r>
                              </m:sub>
                            </m:sSub>
                          </m:e>
                          <m:sup>
                            <m:r>
                              <a:rPr lang="en-US" sz="2400" i="1" u="sng">
                                <a:latin typeface="Cambria Math" panose="02040503050406030204" pitchFamily="18" charset="0"/>
                              </a:rPr>
                              <m:t>2</m:t>
                            </m:r>
                          </m:sup>
                        </m:sSup>
                      </m:e>
                    </m:d>
                    <m:r>
                      <a:rPr lang="en-US" sz="2400" b="0" i="1" u="sng" smtClean="0">
                        <a:latin typeface="Cambria Math" panose="02040503050406030204" pitchFamily="18" charset="0"/>
                      </a:rPr>
                      <m:t>+</m:t>
                    </m:r>
                    <m:d>
                      <m:dPr>
                        <m:begChr m:val="⟨"/>
                        <m:endChr m:val="⟩"/>
                        <m:ctrlPr>
                          <a:rPr lang="en-US" sz="2400" i="1" u="sng">
                            <a:latin typeface="Cambria Math" panose="02040503050406030204" pitchFamily="18" charset="0"/>
                          </a:rPr>
                        </m:ctrlPr>
                      </m:dPr>
                      <m:e>
                        <m:sSup>
                          <m:sSupPr>
                            <m:ctrlPr>
                              <a:rPr lang="en-US" sz="2400" i="1" u="sng">
                                <a:latin typeface="Cambria Math" panose="02040503050406030204" pitchFamily="18" charset="0"/>
                              </a:rPr>
                            </m:ctrlPr>
                          </m:sSup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3</m:t>
                                </m:r>
                              </m:sub>
                            </m:sSub>
                          </m:e>
                          <m:sup>
                            <m:r>
                              <a:rPr lang="en-US" sz="2400" i="1" u="sng">
                                <a:latin typeface="Cambria Math" panose="02040503050406030204" pitchFamily="18" charset="0"/>
                              </a:rPr>
                              <m:t>2</m:t>
                            </m:r>
                          </m:sup>
                        </m:sSup>
                      </m:e>
                    </m:d>
                  </m:oMath>
                </a14:m>
                <a:r>
                  <a:rPr lang="en-US" sz="2400" dirty="0" smtClean="0"/>
                  <a:t>..+</a:t>
                </a:r>
                <a14:m>
                  <m:oMath xmlns:m="http://schemas.openxmlformats.org/officeDocument/2006/math">
                    <m:d>
                      <m:dPr>
                        <m:begChr m:val="⟨"/>
                        <m:endChr m:val="⟩"/>
                        <m:ctrlPr>
                          <a:rPr lang="en-US" sz="2400" i="1" u="sng">
                            <a:latin typeface="Cambria Math" panose="02040503050406030204" pitchFamily="18" charset="0"/>
                          </a:rPr>
                        </m:ctrlPr>
                      </m:dPr>
                      <m:e>
                        <m:sSup>
                          <m:sSupPr>
                            <m:ctrlPr>
                              <a:rPr lang="en-US" sz="2400" i="1" u="sng">
                                <a:latin typeface="Cambria Math" panose="02040503050406030204" pitchFamily="18" charset="0"/>
                              </a:rPr>
                            </m:ctrlPr>
                          </m:sSup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𝑁</m:t>
                                </m:r>
                              </m:sub>
                            </m:sSub>
                          </m:e>
                          <m:sup>
                            <m:r>
                              <a:rPr lang="en-US" sz="2400" i="1" u="sng">
                                <a:latin typeface="Cambria Math" panose="02040503050406030204" pitchFamily="18" charset="0"/>
                              </a:rPr>
                              <m:t>2</m:t>
                            </m:r>
                          </m:sup>
                        </m:sSup>
                      </m:e>
                    </m:d>
                    <m:r>
                      <a:rPr lang="en-US" sz="2400" b="0" i="0" u="sng" smtClean="0">
                        <a:latin typeface="Cambria Math" panose="02040503050406030204" pitchFamily="18" charset="0"/>
                      </a:rPr>
                      <m:t>)</m:t>
                    </m:r>
                  </m:oMath>
                </a14:m>
                <a:r>
                  <a:rPr lang="en-US" sz="2400" dirty="0" smtClean="0"/>
                  <a:t>+2(</a:t>
                </a:r>
                <a14:m>
                  <m:oMath xmlns:m="http://schemas.openxmlformats.org/officeDocument/2006/math">
                    <m:d>
                      <m:dPr>
                        <m:begChr m:val="⟨"/>
                        <m:endChr m:val="⟩"/>
                        <m:ctrlPr>
                          <a:rPr lang="en-US" sz="2400" i="1" u="sng">
                            <a:latin typeface="Cambria Math" panose="02040503050406030204" pitchFamily="18" charset="0"/>
                          </a:rPr>
                        </m:ctrlPr>
                      </m:dPr>
                      <m:e>
                        <m:sSub>
                          <m:sSubPr>
                            <m:ctrlPr>
                              <a:rPr lang="en-US" sz="2400" i="1" u="sng" smtClean="0">
                                <a:latin typeface="Cambria Math" panose="02040503050406030204" pitchFamily="18" charset="0"/>
                              </a:rPr>
                            </m:ctrlPr>
                          </m:sSubPr>
                          <m:e>
                            <m:r>
                              <a:rPr lang="en-US" sz="2400" b="0" i="1" u="sng" smtClean="0">
                                <a:latin typeface="Cambria Math" panose="02040503050406030204" pitchFamily="18" charset="0"/>
                              </a:rPr>
                              <m:t>𝑎</m:t>
                            </m:r>
                          </m:e>
                          <m:sub>
                            <m:r>
                              <a:rPr lang="en-US" sz="2400" b="0" i="1" u="sng" smtClean="0">
                                <a:latin typeface="Cambria Math" panose="02040503050406030204" pitchFamily="18" charset="0"/>
                              </a:rPr>
                              <m:t>1</m:t>
                            </m:r>
                          </m:sub>
                        </m:sSub>
                        <m:sSub>
                          <m:sSubPr>
                            <m:ctrlPr>
                              <a:rPr lang="en-US" sz="2400" i="1" u="sng" smtClean="0">
                                <a:latin typeface="Cambria Math" panose="02040503050406030204" pitchFamily="18" charset="0"/>
                              </a:rPr>
                            </m:ctrlPr>
                          </m:sSubPr>
                          <m:e>
                            <m:r>
                              <a:rPr lang="en-US" sz="2400" b="0" i="1" u="sng" smtClean="0">
                                <a:latin typeface="Cambria Math" panose="02040503050406030204" pitchFamily="18" charset="0"/>
                              </a:rPr>
                              <m:t>𝑎</m:t>
                            </m:r>
                          </m:e>
                          <m:sub>
                            <m:r>
                              <a:rPr lang="en-US" sz="2400" b="0" i="1" u="sng" smtClean="0">
                                <a:latin typeface="Cambria Math" panose="02040503050406030204" pitchFamily="18" charset="0"/>
                              </a:rPr>
                              <m:t>2</m:t>
                            </m:r>
                          </m:sub>
                        </m:sSub>
                      </m:e>
                    </m:d>
                    <m:r>
                      <a:rPr lang="en-US" sz="2400" i="1" u="sng">
                        <a:latin typeface="Cambria Math" panose="02040503050406030204" pitchFamily="18" charset="0"/>
                      </a:rPr>
                      <m:t>+</m:t>
                    </m:r>
                    <m:d>
                      <m:dPr>
                        <m:begChr m:val="⟨"/>
                        <m:endChr m:val="⟩"/>
                        <m:ctrlPr>
                          <a:rPr lang="en-US" sz="2400" i="1" u="sng">
                            <a:latin typeface="Cambria Math" panose="02040503050406030204" pitchFamily="18" charset="0"/>
                          </a:rPr>
                        </m:ctrlPr>
                      </m:d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i="1" u="sng">
                                <a:latin typeface="Cambria Math" panose="02040503050406030204" pitchFamily="18" charset="0"/>
                              </a:rPr>
                              <m:t>1</m:t>
                            </m:r>
                          </m:sub>
                        </m:sSub>
                        <m:sSub>
                          <m:sSubPr>
                            <m:ctrlPr>
                              <a:rPr lang="en-US" sz="2400" i="1" u="sng" smtClean="0">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3</m:t>
                            </m:r>
                          </m:sub>
                        </m:sSub>
                      </m:e>
                    </m:d>
                  </m:oMath>
                </a14:m>
                <a:endParaRPr lang="en-US" sz="2400" i="1" u="sng" dirty="0" smtClean="0">
                  <a:latin typeface="Cambria Math" panose="02040503050406030204" pitchFamily="18" charset="0"/>
                </a:endParaRPr>
              </a:p>
              <a:p>
                <a:r>
                  <a:rPr lang="en-US" sz="2400" u="sng" dirty="0" smtClean="0"/>
                  <a:t>+</a:t>
                </a:r>
                <a14:m>
                  <m:oMath xmlns:m="http://schemas.openxmlformats.org/officeDocument/2006/math">
                    <m:d>
                      <m:dPr>
                        <m:begChr m:val="⟨"/>
                        <m:endChr m:val="⟩"/>
                        <m:ctrlPr>
                          <a:rPr lang="en-US" sz="2400" i="1" u="sng">
                            <a:latin typeface="Cambria Math" panose="02040503050406030204" pitchFamily="18" charset="0"/>
                          </a:rPr>
                        </m:ctrlPr>
                      </m:d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i="1" u="sng">
                                <a:latin typeface="Cambria Math" panose="02040503050406030204" pitchFamily="18" charset="0"/>
                              </a:rPr>
                              <m:t>1</m:t>
                            </m:r>
                          </m:sub>
                        </m:sSub>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4</m:t>
                            </m:r>
                          </m:sub>
                        </m:sSub>
                      </m:e>
                    </m:d>
                    <m:r>
                      <a:rPr lang="en-US" sz="2400" b="0" i="0" u="sng" smtClean="0">
                        <a:latin typeface="Cambria Math" panose="02040503050406030204" pitchFamily="18" charset="0"/>
                      </a:rPr>
                      <m:t>+</m:t>
                    </m:r>
                    <m:d>
                      <m:dPr>
                        <m:begChr m:val="⟨"/>
                        <m:endChr m:val="⟩"/>
                        <m:ctrlPr>
                          <a:rPr lang="en-US" sz="2400" i="1" u="sng">
                            <a:latin typeface="Cambria Math" panose="02040503050406030204" pitchFamily="18" charset="0"/>
                          </a:rPr>
                        </m:ctrlPr>
                      </m:dPr>
                      <m:e>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2</m:t>
                            </m:r>
                          </m:sub>
                        </m:sSub>
                        <m:sSub>
                          <m:sSubPr>
                            <m:ctrlPr>
                              <a:rPr lang="en-US" sz="2400" i="1" u="sng">
                                <a:latin typeface="Cambria Math" panose="02040503050406030204" pitchFamily="18" charset="0"/>
                              </a:rPr>
                            </m:ctrlPr>
                          </m:sSubPr>
                          <m:e>
                            <m:r>
                              <a:rPr lang="en-US" sz="2400" i="1" u="sng">
                                <a:latin typeface="Cambria Math" panose="02040503050406030204" pitchFamily="18" charset="0"/>
                              </a:rPr>
                              <m:t>𝑎</m:t>
                            </m:r>
                          </m:e>
                          <m:sub>
                            <m:r>
                              <a:rPr lang="en-US" sz="2400" b="0" i="1" u="sng" smtClean="0">
                                <a:latin typeface="Cambria Math" panose="02040503050406030204" pitchFamily="18" charset="0"/>
                              </a:rPr>
                              <m:t>3</m:t>
                            </m:r>
                          </m:sub>
                        </m:sSub>
                      </m:e>
                    </m:d>
                    <m:r>
                      <a:rPr lang="en-US" sz="2400" b="0" i="0" u="sng" smtClean="0">
                        <a:latin typeface="Cambria Math" panose="02040503050406030204" pitchFamily="18" charset="0"/>
                      </a:rPr>
                      <m:t>+ …</m:t>
                    </m:r>
                    <m:r>
                      <a:rPr lang="en-US" sz="2400" u="sng">
                        <a:latin typeface="Cambria Math" panose="02040503050406030204" pitchFamily="18" charset="0"/>
                      </a:rPr>
                      <m:t>)</m:t>
                    </m:r>
                  </m:oMath>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631786" y="4358516"/>
                <a:ext cx="7780079" cy="830997"/>
              </a:xfrm>
              <a:prstGeom prst="rect">
                <a:avLst/>
              </a:prstGeom>
              <a:blipFill rotWithShape="0">
                <a:blip r:embed="rId5"/>
                <a:stretch>
                  <a:fillRect l="-1254" t="-5882"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2"/>
              <p:cNvSpPr txBox="1">
                <a:spLocks/>
              </p:cNvSpPr>
              <p:nvPr/>
            </p:nvSpPr>
            <p:spPr>
              <a:xfrm>
                <a:off x="631786" y="5457370"/>
                <a:ext cx="8534400" cy="1267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note that </a:t>
                </a:r>
                <a14:m>
                  <m:oMath xmlns:m="http://schemas.openxmlformats.org/officeDocument/2006/math">
                    <m:sSup>
                      <m:sSupPr>
                        <m:ctrlPr>
                          <a:rPr lang="en-US" i="1" u="sng">
                            <a:latin typeface="Cambria Math" panose="02040503050406030204" pitchFamily="18" charset="0"/>
                          </a:rPr>
                        </m:ctrlPr>
                      </m:sSupPr>
                      <m:e>
                        <m:sSub>
                          <m:sSubPr>
                            <m:ctrlPr>
                              <a:rPr lang="en-US" i="1" u="sng">
                                <a:latin typeface="Cambria Math" panose="02040503050406030204" pitchFamily="18" charset="0"/>
                              </a:rPr>
                            </m:ctrlPr>
                          </m:sSubPr>
                          <m:e>
                            <m:r>
                              <a:rPr lang="en-US" i="1" u="sng">
                                <a:latin typeface="Cambria Math" panose="02040503050406030204" pitchFamily="18" charset="0"/>
                              </a:rPr>
                              <m:t>𝑎</m:t>
                            </m:r>
                          </m:e>
                          <m:sub>
                            <m:r>
                              <a:rPr lang="en-US" i="1" u="sng">
                                <a:latin typeface="Cambria Math" panose="02040503050406030204" pitchFamily="18" charset="0"/>
                              </a:rPr>
                              <m:t>1</m:t>
                            </m:r>
                          </m:sub>
                        </m:sSub>
                      </m:e>
                      <m:sup>
                        <m:r>
                          <a:rPr lang="en-US" i="1" u="sng">
                            <a:latin typeface="Cambria Math" panose="02040503050406030204" pitchFamily="18" charset="0"/>
                          </a:rPr>
                          <m:t>2</m:t>
                        </m:r>
                      </m:sup>
                    </m:sSup>
                  </m:oMath>
                </a14:m>
                <a:r>
                  <a:rPr lang="en-US" dirty="0" smtClean="0"/>
                  <a:t> = 1 always </a:t>
                </a:r>
              </a:p>
              <a:p>
                <a:r>
                  <a:rPr lang="en-US" dirty="0" smtClean="0"/>
                  <a:t> </a:t>
                </a:r>
                <a14:m>
                  <m:oMath xmlns:m="http://schemas.openxmlformats.org/officeDocument/2006/math">
                    <m:r>
                      <m:rPr>
                        <m:sty m:val="p"/>
                      </m:rPr>
                      <a:rPr lang="en-US" i="1" u="sng" smtClean="0">
                        <a:latin typeface="Cambria Math" panose="02040503050406030204" pitchFamily="18" charset="0"/>
                      </a:rPr>
                      <m:t>B</m:t>
                    </m:r>
                    <m:r>
                      <a:rPr lang="en-US" b="0" i="1" u="sng" smtClean="0">
                        <a:latin typeface="Cambria Math" panose="02040503050406030204" pitchFamily="18" charset="0"/>
                      </a:rPr>
                      <m:t>𝑢𝑡</m:t>
                    </m:r>
                    <m:r>
                      <a:rPr lang="en-US" b="0" i="1" u="sng" smtClean="0">
                        <a:latin typeface="Cambria Math" panose="02040503050406030204" pitchFamily="18" charset="0"/>
                      </a:rPr>
                      <m:t> </m:t>
                    </m:r>
                    <m:d>
                      <m:dPr>
                        <m:begChr m:val="⟨"/>
                        <m:endChr m:val="⟩"/>
                        <m:ctrlPr>
                          <a:rPr lang="en-US" i="1" u="sng">
                            <a:latin typeface="Cambria Math" panose="02040503050406030204" pitchFamily="18" charset="0"/>
                          </a:rPr>
                        </m:ctrlPr>
                      </m:dPr>
                      <m:e>
                        <m:sSub>
                          <m:sSubPr>
                            <m:ctrlPr>
                              <a:rPr lang="en-US" i="1" u="sng">
                                <a:latin typeface="Cambria Math" panose="02040503050406030204" pitchFamily="18" charset="0"/>
                              </a:rPr>
                            </m:ctrlPr>
                          </m:sSubPr>
                          <m:e>
                            <m:r>
                              <a:rPr lang="en-US" i="1" u="sng">
                                <a:latin typeface="Cambria Math" panose="02040503050406030204" pitchFamily="18" charset="0"/>
                              </a:rPr>
                              <m:t>𝑎</m:t>
                            </m:r>
                          </m:e>
                          <m:sub>
                            <m:r>
                              <a:rPr lang="en-US" i="1" u="sng">
                                <a:latin typeface="Cambria Math" panose="02040503050406030204" pitchFamily="18" charset="0"/>
                              </a:rPr>
                              <m:t>1</m:t>
                            </m:r>
                          </m:sub>
                        </m:sSub>
                        <m:sSub>
                          <m:sSubPr>
                            <m:ctrlPr>
                              <a:rPr lang="en-US" i="1" u="sng">
                                <a:latin typeface="Cambria Math" panose="02040503050406030204" pitchFamily="18" charset="0"/>
                              </a:rPr>
                            </m:ctrlPr>
                          </m:sSubPr>
                          <m:e>
                            <m:r>
                              <a:rPr lang="en-US" i="1" u="sng">
                                <a:latin typeface="Cambria Math" panose="02040503050406030204" pitchFamily="18" charset="0"/>
                              </a:rPr>
                              <m:t>𝑎</m:t>
                            </m:r>
                          </m:e>
                          <m:sub>
                            <m:r>
                              <a:rPr lang="en-US" i="1" u="sng">
                                <a:latin typeface="Cambria Math" panose="02040503050406030204" pitchFamily="18" charset="0"/>
                              </a:rPr>
                              <m:t>3</m:t>
                            </m:r>
                          </m:sub>
                        </m:sSub>
                      </m:e>
                    </m:d>
                  </m:oMath>
                </a14:m>
                <a:r>
                  <a:rPr lang="en-US" dirty="0" smtClean="0"/>
                  <a:t> = 0  on average. </a:t>
                </a:r>
              </a:p>
              <a:p>
                <a:pPr marL="0" indent="0">
                  <a:buNone/>
                </a:pPr>
                <a:endParaRPr lang="en-US" dirty="0" smtClean="0"/>
              </a:p>
            </p:txBody>
          </p:sp>
        </mc:Choice>
        <mc:Fallback>
          <p:sp>
            <p:nvSpPr>
              <p:cNvPr id="10" name="Content Placeholder 2"/>
              <p:cNvSpPr txBox="1">
                <a:spLocks noRot="1" noChangeAspect="1" noMove="1" noResize="1" noEditPoints="1" noAdjustHandles="1" noChangeArrowheads="1" noChangeShapeType="1" noTextEdit="1"/>
              </p:cNvSpPr>
              <p:nvPr/>
            </p:nvSpPr>
            <p:spPr>
              <a:xfrm>
                <a:off x="631786" y="5457370"/>
                <a:ext cx="8534400" cy="1267340"/>
              </a:xfrm>
              <a:prstGeom prst="rect">
                <a:avLst/>
              </a:prstGeom>
              <a:blipFill rotWithShape="0">
                <a:blip r:embed="rId6"/>
                <a:stretch>
                  <a:fillRect l="-1643" t="-5769" b="-8173"/>
                </a:stretch>
              </a:blipFill>
            </p:spPr>
            <p:txBody>
              <a:bodyPr/>
              <a:lstStyle/>
              <a:p>
                <a:r>
                  <a:rPr lang="en-US">
                    <a:noFill/>
                  </a:rPr>
                  <a:t> </a:t>
                </a:r>
              </a:p>
            </p:txBody>
          </p:sp>
        </mc:Fallback>
      </mc:AlternateContent>
    </p:spTree>
    <p:extLst>
      <p:ext uri="{BB962C8B-B14F-4D97-AF65-F5344CB8AC3E}">
        <p14:creationId xmlns:p14="http://schemas.microsoft.com/office/powerpoint/2010/main" val="2166571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1-D Random Walk</a:t>
            </a:r>
            <a:endParaRPr lang="en-US" dirty="0"/>
          </a:p>
        </p:txBody>
      </p:sp>
      <mc:AlternateContent xmlns:mc="http://schemas.openxmlformats.org/markup-compatibility/2006">
        <mc:Choice xmlns:a14="http://schemas.microsoft.com/office/drawing/2010/main" Requires="a14">
          <p:sp>
            <p:nvSpPr>
              <p:cNvPr id="36" name="Content Placeholder 2"/>
              <p:cNvSpPr txBox="1">
                <a:spLocks/>
              </p:cNvSpPr>
              <p:nvPr/>
            </p:nvSpPr>
            <p:spPr>
              <a:xfrm>
                <a:off x="533400" y="1185090"/>
                <a:ext cx="8534400" cy="25753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t>
                </a:r>
                <a14:m>
                  <m:oMath xmlns:m="http://schemas.openxmlformats.org/officeDocument/2006/math">
                    <m:r>
                      <m:rPr>
                        <m:sty m:val="p"/>
                      </m:rPr>
                      <a:rPr lang="en-US" b="0" i="0" u="sng" smtClean="0">
                        <a:latin typeface="Cambria Math" panose="02040503050406030204" pitchFamily="18" charset="0"/>
                      </a:rPr>
                      <m:t>o</m:t>
                    </m:r>
                    <m:r>
                      <a:rPr lang="en-US" b="0" i="0" u="sng" smtClean="0">
                        <a:latin typeface="Cambria Math" panose="02040503050406030204" pitchFamily="18" charset="0"/>
                      </a:rPr>
                      <m:t> </m:t>
                    </m:r>
                    <m:d>
                      <m:dPr>
                        <m:begChr m:val="⟨"/>
                        <m:endChr m:val="⟩"/>
                        <m:ctrlPr>
                          <a:rPr lang="en-US" i="1" u="sng">
                            <a:latin typeface="Cambria Math" panose="02040503050406030204" pitchFamily="18" charset="0"/>
                          </a:rPr>
                        </m:ctrlPr>
                      </m:dPr>
                      <m:e>
                        <m:sSup>
                          <m:sSupPr>
                            <m:ctrlPr>
                              <a:rPr lang="en-US" i="1" u="sng" smtClean="0">
                                <a:latin typeface="Cambria Math" panose="02040503050406030204" pitchFamily="18" charset="0"/>
                              </a:rPr>
                            </m:ctrlPr>
                          </m:sSupPr>
                          <m:e>
                            <m:r>
                              <a:rPr lang="en-US" b="0" i="1" u="sng" smtClean="0">
                                <a:latin typeface="Cambria Math" panose="02040503050406030204" pitchFamily="18" charset="0"/>
                              </a:rPr>
                              <m:t>𝑑</m:t>
                            </m:r>
                          </m:e>
                          <m:sup>
                            <m:r>
                              <a:rPr lang="en-US" b="0" i="1" u="sng" smtClean="0">
                                <a:latin typeface="Cambria Math" panose="02040503050406030204" pitchFamily="18" charset="0"/>
                              </a:rPr>
                              <m:t>2</m:t>
                            </m:r>
                          </m:sup>
                        </m:sSup>
                      </m:e>
                    </m:d>
                    <m:r>
                      <a:rPr lang="en-US" b="0" i="1" u="sng" smtClean="0">
                        <a:latin typeface="Cambria Math" panose="02040503050406030204" pitchFamily="18" charset="0"/>
                      </a:rPr>
                      <m:t>=</m:t>
                    </m:r>
                    <m:r>
                      <a:rPr lang="en-US" b="0" i="1" u="sng" smtClean="0">
                        <a:latin typeface="Cambria Math" panose="02040503050406030204" pitchFamily="18" charset="0"/>
                      </a:rPr>
                      <m:t>𝑁</m:t>
                    </m:r>
                  </m:oMath>
                </a14:m>
                <a:endParaRPr lang="en-US" b="0" u="sng" dirty="0" smtClean="0"/>
              </a:p>
              <a:p>
                <a:r>
                  <a:rPr lang="en-US" dirty="0" smtClean="0"/>
                  <a:t>Or    </a:t>
                </a:r>
                <a14:m>
                  <m:oMath xmlns:m="http://schemas.openxmlformats.org/officeDocument/2006/math">
                    <m:rad>
                      <m:radPr>
                        <m:degHide m:val="on"/>
                        <m:ctrlPr>
                          <a:rPr lang="en-US" i="1" u="sng" smtClean="0">
                            <a:latin typeface="Cambria Math" panose="02040503050406030204" pitchFamily="18" charset="0"/>
                          </a:rPr>
                        </m:ctrlPr>
                      </m:radPr>
                      <m:deg/>
                      <m:e>
                        <m:d>
                          <m:dPr>
                            <m:begChr m:val="⟨"/>
                            <m:endChr m:val="⟩"/>
                            <m:ctrlPr>
                              <a:rPr lang="en-US" i="1" u="sng">
                                <a:latin typeface="Cambria Math" panose="02040503050406030204" pitchFamily="18" charset="0"/>
                              </a:rPr>
                            </m:ctrlPr>
                          </m:dPr>
                          <m:e>
                            <m:sSup>
                              <m:sSupPr>
                                <m:ctrlPr>
                                  <a:rPr lang="en-US" i="1" u="sng">
                                    <a:latin typeface="Cambria Math" panose="02040503050406030204" pitchFamily="18" charset="0"/>
                                  </a:rPr>
                                </m:ctrlPr>
                              </m:sSupPr>
                              <m:e>
                                <m:r>
                                  <a:rPr lang="en-US" i="1" u="sng">
                                    <a:latin typeface="Cambria Math" panose="02040503050406030204" pitchFamily="18" charset="0"/>
                                  </a:rPr>
                                  <m:t>𝑑</m:t>
                                </m:r>
                              </m:e>
                              <m:sup>
                                <m:r>
                                  <a:rPr lang="en-US" i="1" u="sng">
                                    <a:latin typeface="Cambria Math" panose="02040503050406030204" pitchFamily="18" charset="0"/>
                                  </a:rPr>
                                  <m:t>2</m:t>
                                </m:r>
                              </m:sup>
                            </m:sSup>
                          </m:e>
                        </m:d>
                      </m:e>
                    </m:rad>
                    <m:r>
                      <a:rPr lang="en-US" i="1" u="sng">
                        <a:latin typeface="Cambria Math" panose="02040503050406030204" pitchFamily="18" charset="0"/>
                      </a:rPr>
                      <m:t>=</m:t>
                    </m:r>
                    <m:rad>
                      <m:radPr>
                        <m:degHide m:val="on"/>
                        <m:ctrlPr>
                          <a:rPr lang="en-US" i="1" u="sng" smtClean="0">
                            <a:latin typeface="Cambria Math" panose="02040503050406030204" pitchFamily="18" charset="0"/>
                          </a:rPr>
                        </m:ctrlPr>
                      </m:radPr>
                      <m:deg/>
                      <m:e>
                        <m:r>
                          <a:rPr lang="en-US" b="0" i="1" u="sng" smtClean="0">
                            <a:latin typeface="Cambria Math" panose="02040503050406030204" pitchFamily="18" charset="0"/>
                          </a:rPr>
                          <m:t>𝑁</m:t>
                        </m:r>
                      </m:e>
                    </m:rad>
                  </m:oMath>
                </a14:m>
                <a:endParaRPr lang="en-US" u="sng" dirty="0" smtClean="0"/>
              </a:p>
              <a:p>
                <a:endParaRPr lang="en-US" u="sng" dirty="0"/>
              </a:p>
              <a:p>
                <a:r>
                  <a:rPr lang="en-US" dirty="0" smtClean="0"/>
                  <a:t>This is called the root-mean-squared distance</a:t>
                </a:r>
              </a:p>
              <a:p>
                <a:pPr marL="0" indent="0">
                  <a:buNone/>
                </a:pPr>
                <a:endParaRPr lang="en-US" dirty="0" smtClean="0"/>
              </a:p>
            </p:txBody>
          </p:sp>
        </mc:Choice>
        <mc:Fallback>
          <p:sp>
            <p:nvSpPr>
              <p:cNvPr id="36" name="Content Placeholder 2"/>
              <p:cNvSpPr txBox="1">
                <a:spLocks noRot="1" noChangeAspect="1" noMove="1" noResize="1" noEditPoints="1" noAdjustHandles="1" noChangeArrowheads="1" noChangeShapeType="1" noTextEdit="1"/>
              </p:cNvSpPr>
              <p:nvPr/>
            </p:nvSpPr>
            <p:spPr>
              <a:xfrm>
                <a:off x="533400" y="1185090"/>
                <a:ext cx="8534400" cy="2575380"/>
              </a:xfrm>
              <a:prstGeom prst="rect">
                <a:avLst/>
              </a:prstGeom>
              <a:blipFill rotWithShape="0">
                <a:blip r:embed="rId2"/>
                <a:stretch>
                  <a:fillRect l="-1643" t="-2837" b="-3310"/>
                </a:stretch>
              </a:blipFill>
            </p:spPr>
            <p:txBody>
              <a:bodyPr/>
              <a:lstStyle/>
              <a:p>
                <a:r>
                  <a:rPr lang="en-US">
                    <a:noFill/>
                  </a:rPr>
                  <a:t> </a:t>
                </a:r>
              </a:p>
            </p:txBody>
          </p:sp>
        </mc:Fallback>
      </mc:AlternateContent>
    </p:spTree>
    <p:extLst>
      <p:ext uri="{BB962C8B-B14F-4D97-AF65-F5344CB8AC3E}">
        <p14:creationId xmlns:p14="http://schemas.microsoft.com/office/powerpoint/2010/main" val="128184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208"/>
            <a:ext cx="8229600" cy="1143000"/>
          </a:xfrm>
        </p:spPr>
        <p:txBody>
          <a:bodyPr/>
          <a:lstStyle/>
          <a:p>
            <a:r>
              <a:rPr lang="en-US" dirty="0" smtClean="0"/>
              <a:t>In Class Experiment</a:t>
            </a:r>
            <a:endParaRPr lang="en-US" dirty="0"/>
          </a:p>
        </p:txBody>
      </p:sp>
      <mc:AlternateContent xmlns:mc="http://schemas.openxmlformats.org/markup-compatibility/2006">
        <mc:Choice xmlns:a14="http://schemas.microsoft.com/office/drawing/2010/main" Requires="a14">
          <p:sp>
            <p:nvSpPr>
              <p:cNvPr id="36" name="Content Placeholder 2"/>
              <p:cNvSpPr txBox="1">
                <a:spLocks/>
              </p:cNvSpPr>
              <p:nvPr/>
            </p:nvSpPr>
            <p:spPr>
              <a:xfrm>
                <a:off x="533400" y="1185090"/>
                <a:ext cx="8534400" cy="45870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present code has two particles. One is fixed, the other does a random walk. </a:t>
                </a:r>
              </a:p>
              <a:p>
                <a:r>
                  <a:rPr lang="en-US" dirty="0" smtClean="0"/>
                  <a:t>Change the code as follows:</a:t>
                </a:r>
              </a:p>
              <a:p>
                <a:pPr lvl="1"/>
                <a:r>
                  <a:rPr lang="en-US" dirty="0" smtClean="0"/>
                  <a:t>Particle moves along x-axis only</a:t>
                </a:r>
              </a:p>
              <a:p>
                <a:pPr lvl="1"/>
                <a:r>
                  <a:rPr lang="en-US" dirty="0" smtClean="0"/>
                  <a:t>Each step it moves either +10 or -10 (presently it is biased)</a:t>
                </a:r>
              </a:p>
              <a:p>
                <a:pPr lvl="1"/>
                <a:r>
                  <a:rPr lang="en-US" dirty="0" smtClean="0"/>
                  <a:t>Stop after 100 steps and print out distance run. </a:t>
                </a:r>
              </a:p>
              <a:p>
                <a:pPr lvl="1"/>
                <a:r>
                  <a:rPr lang="en-US" dirty="0" smtClean="0"/>
                  <a:t>Repeat for 10 runs and average the distance. Hand in your answers for the 10 runs. </a:t>
                </a:r>
              </a:p>
              <a:p>
                <a:endParaRPr lang="en-US" dirty="0"/>
              </a:p>
              <a:p>
                <a14:m>
                  <m:oMath xmlns:m="http://schemas.openxmlformats.org/officeDocument/2006/math">
                    <m:rad>
                      <m:radPr>
                        <m:degHide m:val="on"/>
                        <m:ctrlPr>
                          <a:rPr lang="en-US" i="1" u="sng" smtClean="0">
                            <a:latin typeface="Cambria Math" panose="02040503050406030204" pitchFamily="18" charset="0"/>
                          </a:rPr>
                        </m:ctrlPr>
                      </m:radPr>
                      <m:deg/>
                      <m:e>
                        <m:d>
                          <m:dPr>
                            <m:begChr m:val="⟨"/>
                            <m:endChr m:val="⟩"/>
                            <m:ctrlPr>
                              <a:rPr lang="en-US" i="1" u="sng">
                                <a:latin typeface="Cambria Math" panose="02040503050406030204" pitchFamily="18" charset="0"/>
                              </a:rPr>
                            </m:ctrlPr>
                          </m:dPr>
                          <m:e>
                            <m:sSup>
                              <m:sSupPr>
                                <m:ctrlPr>
                                  <a:rPr lang="en-US" i="1" u="sng">
                                    <a:latin typeface="Cambria Math" panose="02040503050406030204" pitchFamily="18" charset="0"/>
                                  </a:rPr>
                                </m:ctrlPr>
                              </m:sSupPr>
                              <m:e>
                                <m:r>
                                  <a:rPr lang="en-US" i="1" u="sng">
                                    <a:latin typeface="Cambria Math" panose="02040503050406030204" pitchFamily="18" charset="0"/>
                                  </a:rPr>
                                  <m:t>𝑑</m:t>
                                </m:r>
                              </m:e>
                              <m:sup>
                                <m:r>
                                  <a:rPr lang="en-US" i="1" u="sng">
                                    <a:latin typeface="Cambria Math" panose="02040503050406030204" pitchFamily="18" charset="0"/>
                                  </a:rPr>
                                  <m:t>2</m:t>
                                </m:r>
                              </m:sup>
                            </m:sSup>
                          </m:e>
                        </m:d>
                      </m:e>
                    </m:rad>
                    <m:r>
                      <a:rPr lang="en-US" i="1" u="sng">
                        <a:latin typeface="Cambria Math" panose="02040503050406030204" pitchFamily="18" charset="0"/>
                      </a:rPr>
                      <m:t>=</m:t>
                    </m:r>
                    <m:rad>
                      <m:radPr>
                        <m:degHide m:val="on"/>
                        <m:ctrlPr>
                          <a:rPr lang="en-US" i="1" u="sng" smtClean="0">
                            <a:latin typeface="Cambria Math" panose="02040503050406030204" pitchFamily="18" charset="0"/>
                          </a:rPr>
                        </m:ctrlPr>
                      </m:radPr>
                      <m:deg/>
                      <m:e>
                        <m:r>
                          <a:rPr lang="en-US" b="0" i="1" u="sng" smtClean="0">
                            <a:latin typeface="Cambria Math" panose="02040503050406030204" pitchFamily="18" charset="0"/>
                          </a:rPr>
                          <m:t>𝑁</m:t>
                        </m:r>
                      </m:e>
                    </m:rad>
                  </m:oMath>
                </a14:m>
                <a:endParaRPr lang="en-US" u="sng" dirty="0" smtClean="0"/>
              </a:p>
              <a:p>
                <a:endParaRPr lang="en-US" u="sng" dirty="0"/>
              </a:p>
            </p:txBody>
          </p:sp>
        </mc:Choice>
        <mc:Fallback>
          <p:sp>
            <p:nvSpPr>
              <p:cNvPr id="36" name="Content Placeholder 2"/>
              <p:cNvSpPr txBox="1">
                <a:spLocks noRot="1" noChangeAspect="1" noMove="1" noResize="1" noEditPoints="1" noAdjustHandles="1" noChangeArrowheads="1" noChangeShapeType="1" noTextEdit="1"/>
              </p:cNvSpPr>
              <p:nvPr/>
            </p:nvSpPr>
            <p:spPr>
              <a:xfrm>
                <a:off x="533400" y="1185090"/>
                <a:ext cx="8534400" cy="4587060"/>
              </a:xfrm>
              <a:prstGeom prst="rect">
                <a:avLst/>
              </a:prstGeom>
              <a:blipFill rotWithShape="0">
                <a:blip r:embed="rId2"/>
                <a:stretch>
                  <a:fillRect l="-1214" t="-199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641863" y="4480560"/>
            <a:ext cx="2913492" cy="2213472"/>
          </a:xfrm>
          <a:prstGeom prst="rect">
            <a:avLst/>
          </a:prstGeom>
        </p:spPr>
      </p:pic>
    </p:spTree>
    <p:extLst>
      <p:ext uri="{BB962C8B-B14F-4D97-AF65-F5344CB8AC3E}">
        <p14:creationId xmlns:p14="http://schemas.microsoft.com/office/powerpoint/2010/main" val="329147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Walk as a Tree</a:t>
            </a:r>
            <a:br>
              <a:rPr lang="en-US" dirty="0" smtClean="0"/>
            </a:br>
            <a:endParaRPr lang="en-US" dirty="0"/>
          </a:p>
        </p:txBody>
      </p:sp>
      <p:pic>
        <p:nvPicPr>
          <p:cNvPr id="175106" name="Picture 2" descr="http://www.maths.uq.edu.au/~infinity/Infinity%2014/random_wal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1200150"/>
            <a:ext cx="5648325" cy="461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1520" y="5932170"/>
            <a:ext cx="7726680" cy="646331"/>
          </a:xfrm>
          <a:prstGeom prst="rect">
            <a:avLst/>
          </a:prstGeom>
          <a:noFill/>
        </p:spPr>
        <p:txBody>
          <a:bodyPr wrap="square" rtlCol="0">
            <a:spAutoFit/>
          </a:bodyPr>
          <a:lstStyle/>
          <a:p>
            <a:r>
              <a:rPr lang="en-US" dirty="0" smtClean="0"/>
              <a:t>We can calculate the probability of a particle being at a given distance from the start point. </a:t>
            </a:r>
            <a:endParaRPr lang="en-US" dirty="0"/>
          </a:p>
        </p:txBody>
      </p:sp>
    </p:spTree>
    <p:extLst>
      <p:ext uri="{BB962C8B-B14F-4D97-AF65-F5344CB8AC3E}">
        <p14:creationId xmlns:p14="http://schemas.microsoft.com/office/powerpoint/2010/main" val="84374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Molecule Diffusion</a:t>
            </a:r>
            <a:endParaRPr lang="en-US" dirty="0"/>
          </a:p>
        </p:txBody>
      </p:sp>
      <p:sp>
        <p:nvSpPr>
          <p:cNvPr id="4" name="Rectangle 3"/>
          <p:cNvSpPr/>
          <p:nvPr/>
        </p:nvSpPr>
        <p:spPr>
          <a:xfrm>
            <a:off x="1417320" y="2362201"/>
            <a:ext cx="6652260" cy="27660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697730" y="1645920"/>
            <a:ext cx="45720" cy="4251960"/>
          </a:xfrm>
          <a:prstGeom prst="line">
            <a:avLst/>
          </a:prstGeom>
        </p:spPr>
        <p:style>
          <a:lnRef idx="3">
            <a:schemeClr val="accent2"/>
          </a:lnRef>
          <a:fillRef idx="0">
            <a:schemeClr val="accent2"/>
          </a:fillRef>
          <a:effectRef idx="2">
            <a:schemeClr val="accent2"/>
          </a:effectRef>
          <a:fontRef idx="minor">
            <a:schemeClr val="tx1"/>
          </a:fontRef>
        </p:style>
      </p:cxnSp>
      <p:sp>
        <p:nvSpPr>
          <p:cNvPr id="9" name="Oval 8"/>
          <p:cNvSpPr/>
          <p:nvPr/>
        </p:nvSpPr>
        <p:spPr>
          <a:xfrm>
            <a:off x="2388870" y="278892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99335" y="38080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77440" y="332422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13710" y="293084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95600" y="39954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32760" y="350392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1378" y="350202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05300" y="318452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7130" y="26092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13018" y="465677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4590" y="407098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29362" y="35763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959918" y="294354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41808" y="418211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978968" y="351663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254693" y="26530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72728" y="31102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236720" y="257873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43263" y="318833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79533" y="279495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0983" y="414528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98583" y="336804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73517" y="407098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865947" y="463296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44052" y="414909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62212" y="482028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9372" y="432879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35254" y="38080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61359" y="406050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53789" y="462248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31894" y="413861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8164" y="3745231"/>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50054" y="4809808"/>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387214" y="4318318"/>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974057" y="246110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492092" y="2918304"/>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884522" y="348027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62627" y="299640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8897" y="2603026"/>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480787" y="366760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436870" y="269049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954905" y="314769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46382" y="3959863"/>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31154" y="3465195"/>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61710" y="2832419"/>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60769" y="4615500"/>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578088" y="4614867"/>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43250" y="4632962"/>
            <a:ext cx="13716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5433533" y="1615918"/>
            <a:ext cx="45720" cy="425196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a:off x="3961923" y="1656079"/>
            <a:ext cx="45720" cy="4251960"/>
          </a:xfrm>
          <a:prstGeom prst="line">
            <a:avLst/>
          </a:prstGeom>
        </p:spPr>
        <p:style>
          <a:lnRef idx="3">
            <a:schemeClr val="accent2"/>
          </a:lnRef>
          <a:fillRef idx="0">
            <a:schemeClr val="accent2"/>
          </a:fillRef>
          <a:effectRef idx="2">
            <a:schemeClr val="accent2"/>
          </a:effectRef>
          <a:fontRef idx="minor">
            <a:schemeClr val="tx1"/>
          </a:fontRef>
        </p:style>
      </p:cxnSp>
      <p:sp>
        <p:nvSpPr>
          <p:cNvPr id="63" name="TextBox 62"/>
          <p:cNvSpPr txBox="1"/>
          <p:nvPr/>
        </p:nvSpPr>
        <p:spPr>
          <a:xfrm>
            <a:off x="1383030" y="1656079"/>
            <a:ext cx="2230754" cy="369332"/>
          </a:xfrm>
          <a:prstGeom prst="rect">
            <a:avLst/>
          </a:prstGeom>
          <a:noFill/>
        </p:spPr>
        <p:txBody>
          <a:bodyPr wrap="square" rtlCol="0">
            <a:spAutoFit/>
          </a:bodyPr>
          <a:lstStyle/>
          <a:p>
            <a:r>
              <a:rPr lang="en-US" dirty="0" err="1" smtClean="0"/>
              <a:t>Consentration</a:t>
            </a:r>
            <a:r>
              <a:rPr lang="en-US" dirty="0" smtClean="0"/>
              <a:t> C1</a:t>
            </a:r>
            <a:endParaRPr lang="en-US" dirty="0"/>
          </a:p>
        </p:txBody>
      </p:sp>
      <p:sp>
        <p:nvSpPr>
          <p:cNvPr id="64" name="TextBox 63"/>
          <p:cNvSpPr txBox="1"/>
          <p:nvPr/>
        </p:nvSpPr>
        <p:spPr>
          <a:xfrm>
            <a:off x="5966459" y="1694898"/>
            <a:ext cx="2230754" cy="369332"/>
          </a:xfrm>
          <a:prstGeom prst="rect">
            <a:avLst/>
          </a:prstGeom>
          <a:noFill/>
        </p:spPr>
        <p:txBody>
          <a:bodyPr wrap="square" rtlCol="0">
            <a:spAutoFit/>
          </a:bodyPr>
          <a:lstStyle/>
          <a:p>
            <a:r>
              <a:rPr lang="en-US" dirty="0" err="1" smtClean="0"/>
              <a:t>Consentration</a:t>
            </a:r>
            <a:r>
              <a:rPr lang="en-US" dirty="0" smtClean="0"/>
              <a:t> C2</a:t>
            </a:r>
            <a:endParaRPr lang="en-US" dirty="0"/>
          </a:p>
        </p:txBody>
      </p:sp>
      <p:cxnSp>
        <p:nvCxnSpPr>
          <p:cNvPr id="66" name="Straight Arrow Connector 65"/>
          <p:cNvCxnSpPr/>
          <p:nvPr/>
        </p:nvCxnSpPr>
        <p:spPr>
          <a:xfrm flipV="1">
            <a:off x="3898583" y="1546725"/>
            <a:ext cx="799147" cy="3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4657246" y="1539393"/>
            <a:ext cx="799147" cy="3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010026" y="1256428"/>
            <a:ext cx="587217" cy="369332"/>
          </a:xfrm>
          <a:prstGeom prst="rect">
            <a:avLst/>
          </a:prstGeom>
          <a:noFill/>
        </p:spPr>
        <p:txBody>
          <a:bodyPr wrap="square" rtlCol="0">
            <a:spAutoFit/>
          </a:bodyPr>
          <a:lstStyle/>
          <a:p>
            <a:r>
              <a:rPr lang="en-US" dirty="0" smtClean="0"/>
              <a:t>dx</a:t>
            </a:r>
            <a:endParaRPr lang="en-US" dirty="0"/>
          </a:p>
        </p:txBody>
      </p:sp>
      <p:sp>
        <p:nvSpPr>
          <p:cNvPr id="72" name="TextBox 71"/>
          <p:cNvSpPr txBox="1"/>
          <p:nvPr/>
        </p:nvSpPr>
        <p:spPr>
          <a:xfrm>
            <a:off x="4849170" y="1248809"/>
            <a:ext cx="587217" cy="369332"/>
          </a:xfrm>
          <a:prstGeom prst="rect">
            <a:avLst/>
          </a:prstGeom>
          <a:noFill/>
        </p:spPr>
        <p:txBody>
          <a:bodyPr wrap="square" rtlCol="0">
            <a:spAutoFit/>
          </a:bodyPr>
          <a:lstStyle/>
          <a:p>
            <a:r>
              <a:rPr lang="en-US" dirty="0" smtClean="0"/>
              <a:t>dx</a:t>
            </a:r>
            <a:endParaRPr lang="en-US" dirty="0"/>
          </a:p>
        </p:txBody>
      </p:sp>
      <p:sp>
        <p:nvSpPr>
          <p:cNvPr id="73" name="TextBox 72"/>
          <p:cNvSpPr txBox="1"/>
          <p:nvPr/>
        </p:nvSpPr>
        <p:spPr>
          <a:xfrm>
            <a:off x="6160769" y="5577840"/>
            <a:ext cx="1645921" cy="923330"/>
          </a:xfrm>
          <a:prstGeom prst="rect">
            <a:avLst/>
          </a:prstGeom>
          <a:noFill/>
        </p:spPr>
        <p:txBody>
          <a:bodyPr wrap="square" rtlCol="0">
            <a:spAutoFit/>
          </a:bodyPr>
          <a:lstStyle/>
          <a:p>
            <a:r>
              <a:rPr lang="en-US" dirty="0" smtClean="0"/>
              <a:t>Area of Interface</a:t>
            </a:r>
          </a:p>
          <a:p>
            <a:r>
              <a:rPr lang="en-US" dirty="0" smtClean="0"/>
              <a:t>A</a:t>
            </a:r>
            <a:endParaRPr lang="en-US" dirty="0"/>
          </a:p>
        </p:txBody>
      </p:sp>
      <p:cxnSp>
        <p:nvCxnSpPr>
          <p:cNvPr id="75" name="Straight Arrow Connector 74"/>
          <p:cNvCxnSpPr/>
          <p:nvPr/>
        </p:nvCxnSpPr>
        <p:spPr>
          <a:xfrm flipH="1" flipV="1">
            <a:off x="4743450" y="3816193"/>
            <a:ext cx="1223009" cy="209184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p:cNvSpPr txBox="1"/>
          <p:nvPr/>
        </p:nvSpPr>
        <p:spPr>
          <a:xfrm>
            <a:off x="370046" y="5446374"/>
            <a:ext cx="2473160" cy="646331"/>
          </a:xfrm>
          <a:prstGeom prst="rect">
            <a:avLst/>
          </a:prstGeom>
          <a:noFill/>
        </p:spPr>
        <p:txBody>
          <a:bodyPr wrap="square" rtlCol="0">
            <a:spAutoFit/>
          </a:bodyPr>
          <a:lstStyle/>
          <a:p>
            <a:r>
              <a:rPr lang="en-US" dirty="0" smtClean="0"/>
              <a:t>Each particle moves distance dx either + or -</a:t>
            </a:r>
            <a:endParaRPr lang="en-US" dirty="0"/>
          </a:p>
        </p:txBody>
      </p:sp>
    </p:spTree>
    <p:extLst>
      <p:ext uri="{BB962C8B-B14F-4D97-AF65-F5344CB8AC3E}">
        <p14:creationId xmlns:p14="http://schemas.microsoft.com/office/powerpoint/2010/main" val="177479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16836</TotalTime>
  <Words>431</Words>
  <Application>Microsoft Office PowerPoint</Application>
  <PresentationFormat>On-screen Show (4:3)</PresentationFormat>
  <Paragraphs>84</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Cambria Math</vt:lpstr>
      <vt:lpstr>Times</vt:lpstr>
      <vt:lpstr>Times New Roman</vt:lpstr>
      <vt:lpstr>Office Theme</vt:lpstr>
      <vt:lpstr>Microsoft Equation 3.0</vt:lpstr>
      <vt:lpstr>1.00  Lecture 27 – Random Walk From Physics to Finance  </vt:lpstr>
      <vt:lpstr>1-D Random Walk</vt:lpstr>
      <vt:lpstr>1-D Random Walk</vt:lpstr>
      <vt:lpstr>1-D Random Walk</vt:lpstr>
      <vt:lpstr>1-D Random Walk</vt:lpstr>
      <vt:lpstr>1-D Random Walk</vt:lpstr>
      <vt:lpstr>In Class Experiment</vt:lpstr>
      <vt:lpstr>Random Walk as a Tree </vt:lpstr>
      <vt:lpstr>Molecule Diffusion</vt:lpstr>
      <vt:lpstr>Molecule Diffusion</vt:lpstr>
      <vt:lpstr>Diffusion – Fick’s Law</vt:lpstr>
      <vt:lpstr>In Class Experiment</vt:lpstr>
      <vt:lpstr>PowerPoint Presentation</vt:lpstr>
      <vt:lpstr>Random Walk of E.Coli</vt:lpstr>
      <vt:lpstr>Random Walk in Finance (don’t bet on it)</vt:lpstr>
      <vt:lpstr>In Class Exercise 3</vt:lpstr>
      <vt:lpstr>PowerPoint Presentation</vt:lpstr>
      <vt:lpstr>Chicago Gas Release from Ship</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Walks</dc:title>
  <dc:creator>John</dc:creator>
  <cp:lastModifiedBy>John Williams</cp:lastModifiedBy>
  <cp:revision>87</cp:revision>
  <dcterms:created xsi:type="dcterms:W3CDTF">2012-02-02T20:57:23Z</dcterms:created>
  <dcterms:modified xsi:type="dcterms:W3CDTF">2014-04-22T22:05:26Z</dcterms:modified>
</cp:coreProperties>
</file>