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854" r:id="rId2"/>
    <p:sldId id="879" r:id="rId3"/>
    <p:sldId id="855" r:id="rId4"/>
    <p:sldId id="880" r:id="rId5"/>
    <p:sldId id="881" r:id="rId6"/>
    <p:sldId id="882" r:id="rId7"/>
    <p:sldId id="883" r:id="rId8"/>
    <p:sldId id="884" r:id="rId9"/>
    <p:sldId id="856" r:id="rId10"/>
    <p:sldId id="858" r:id="rId11"/>
    <p:sldId id="859" r:id="rId12"/>
    <p:sldId id="857" r:id="rId13"/>
    <p:sldId id="860" r:id="rId14"/>
    <p:sldId id="861" r:id="rId15"/>
    <p:sldId id="862" r:id="rId16"/>
    <p:sldId id="863" r:id="rId17"/>
    <p:sldId id="867" r:id="rId18"/>
    <p:sldId id="866" r:id="rId19"/>
    <p:sldId id="877" r:id="rId20"/>
    <p:sldId id="876" r:id="rId21"/>
    <p:sldId id="851" r:id="rId22"/>
    <p:sldId id="868" r:id="rId23"/>
    <p:sldId id="869" r:id="rId24"/>
    <p:sldId id="870" r:id="rId25"/>
    <p:sldId id="871" r:id="rId26"/>
    <p:sldId id="872" r:id="rId27"/>
    <p:sldId id="873" r:id="rId28"/>
    <p:sldId id="874" r:id="rId29"/>
    <p:sldId id="875" r:id="rId30"/>
    <p:sldId id="878" r:id="rId31"/>
    <p:sldId id="840" r:id="rId32"/>
    <p:sldId id="827" r:id="rId33"/>
    <p:sldId id="828" r:id="rId34"/>
    <p:sldId id="830" r:id="rId35"/>
    <p:sldId id="838" r:id="rId36"/>
    <p:sldId id="831" r:id="rId37"/>
    <p:sldId id="839" r:id="rId38"/>
    <p:sldId id="832" r:id="rId39"/>
    <p:sldId id="835" r:id="rId40"/>
    <p:sldId id="836" r:id="rId41"/>
    <p:sldId id="83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a:srgbClr val="0000FF"/>
    <a:srgbClr val="0000D5"/>
    <a:srgbClr val="FFCCFF"/>
    <a:srgbClr val="FFFF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0" autoAdjust="0"/>
    <p:restoredTop sz="90875" autoAdjust="0"/>
  </p:normalViewPr>
  <p:slideViewPr>
    <p:cSldViewPr snapToGrid="0">
      <p:cViewPr varScale="1">
        <p:scale>
          <a:sx n="57" d="100"/>
          <a:sy n="57" d="100"/>
        </p:scale>
        <p:origin x="955"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C82D62-563B-47FB-82A1-81F618028F57}" type="datetimeFigureOut">
              <a:rPr lang="en-US" smtClean="0"/>
              <a:pPr/>
              <a:t>4/25/2014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3BE0BB-3F29-43C9-AF1E-CE0EF5F642D3}" type="slidenum">
              <a:rPr lang="en-US" smtClean="0"/>
              <a:pPr/>
              <a:t>‹#›</a:t>
            </a:fld>
            <a:endParaRPr lang="en-US"/>
          </a:p>
        </p:txBody>
      </p:sp>
    </p:spTree>
    <p:extLst>
      <p:ext uri="{BB962C8B-B14F-4D97-AF65-F5344CB8AC3E}">
        <p14:creationId xmlns:p14="http://schemas.microsoft.com/office/powerpoint/2010/main" val="2814780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DF4257-44FF-436A-A580-B135C4470902}" type="slidenum">
              <a:rPr lang="en-AU"/>
              <a:pPr fontAlgn="base">
                <a:spcBef>
                  <a:spcPct val="0"/>
                </a:spcBef>
                <a:spcAft>
                  <a:spcPct val="0"/>
                </a:spcAft>
                <a:defRPr/>
              </a:pPr>
              <a:t>2</a:t>
            </a:fld>
            <a:endParaRPr lang="en-AU"/>
          </a:p>
        </p:txBody>
      </p:sp>
    </p:spTree>
    <p:extLst>
      <p:ext uri="{BB962C8B-B14F-4D97-AF65-F5344CB8AC3E}">
        <p14:creationId xmlns:p14="http://schemas.microsoft.com/office/powerpoint/2010/main" val="316943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p:cNvSpPr>
          <p:nvPr>
            <p:ph type="sldImg"/>
          </p:nvPr>
        </p:nvSpPr>
        <p:spPr bwMode="auto">
          <a:noFill/>
          <a:ln>
            <a:solidFill>
              <a:srgbClr val="000000"/>
            </a:solidFill>
            <a:miter lim="800000"/>
            <a:headEnd/>
            <a:tailEnd/>
          </a:ln>
        </p:spPr>
      </p:sp>
      <p:sp>
        <p:nvSpPr>
          <p:cNvPr id="210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1945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823C3C43-BB04-4C42-9BC3-4119C7223487}" type="slidenum">
              <a:rPr lang="en-AU" sz="1200">
                <a:latin typeface="+mn-lt"/>
              </a:rPr>
              <a:pPr algn="r">
                <a:defRPr/>
              </a:pPr>
              <a:t>4</a:t>
            </a:fld>
            <a:endParaRPr lang="en-AU" sz="1200">
              <a:latin typeface="+mn-lt"/>
            </a:endParaRPr>
          </a:p>
        </p:txBody>
      </p:sp>
    </p:spTree>
    <p:extLst>
      <p:ext uri="{BB962C8B-B14F-4D97-AF65-F5344CB8AC3E}">
        <p14:creationId xmlns:p14="http://schemas.microsoft.com/office/powerpoint/2010/main" val="365265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p:cNvSpPr>
          <p:nvPr>
            <p:ph type="sldImg"/>
          </p:nvPr>
        </p:nvSpPr>
        <p:spPr bwMode="auto">
          <a:noFill/>
          <a:ln>
            <a:solidFill>
              <a:srgbClr val="000000"/>
            </a:solidFill>
            <a:miter lim="800000"/>
            <a:headEnd/>
            <a:tailEnd/>
          </a:ln>
        </p:spPr>
      </p:sp>
      <p:sp>
        <p:nvSpPr>
          <p:cNvPr id="208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1945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81A5DF3-AB74-40D9-9AB4-AE59CFD3981C}" type="slidenum">
              <a:rPr lang="en-AU" sz="1200">
                <a:latin typeface="+mn-lt"/>
              </a:rPr>
              <a:pPr algn="r">
                <a:defRPr/>
              </a:pPr>
              <a:t>5</a:t>
            </a:fld>
            <a:endParaRPr lang="en-AU" sz="1200">
              <a:latin typeface="+mn-lt"/>
            </a:endParaRPr>
          </a:p>
        </p:txBody>
      </p:sp>
    </p:spTree>
    <p:extLst>
      <p:ext uri="{BB962C8B-B14F-4D97-AF65-F5344CB8AC3E}">
        <p14:creationId xmlns:p14="http://schemas.microsoft.com/office/powerpoint/2010/main" val="1458546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p:cNvSpPr>
          <p:nvPr>
            <p:ph type="sldImg"/>
          </p:nvPr>
        </p:nvSpPr>
        <p:spPr bwMode="auto">
          <a:noFill/>
          <a:ln>
            <a:solidFill>
              <a:srgbClr val="000000"/>
            </a:solidFill>
            <a:miter lim="800000"/>
            <a:headEnd/>
            <a:tailEnd/>
          </a:ln>
        </p:spPr>
      </p:sp>
      <p:sp>
        <p:nvSpPr>
          <p:cNvPr id="204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1945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1706438-F94D-4184-A92B-CFB139EAE94F}" type="slidenum">
              <a:rPr lang="en-AU" sz="1200">
                <a:latin typeface="+mn-lt"/>
              </a:rPr>
              <a:pPr algn="r">
                <a:defRPr/>
              </a:pPr>
              <a:t>6</a:t>
            </a:fld>
            <a:endParaRPr lang="en-AU" sz="1200">
              <a:latin typeface="+mn-lt"/>
            </a:endParaRPr>
          </a:p>
        </p:txBody>
      </p:sp>
    </p:spTree>
    <p:extLst>
      <p:ext uri="{BB962C8B-B14F-4D97-AF65-F5344CB8AC3E}">
        <p14:creationId xmlns:p14="http://schemas.microsoft.com/office/powerpoint/2010/main" val="1883311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p:cNvSpPr>
          <p:nvPr>
            <p:ph type="sldImg"/>
          </p:nvPr>
        </p:nvSpPr>
        <p:spPr bwMode="auto">
          <a:noFill/>
          <a:ln>
            <a:solidFill>
              <a:srgbClr val="000000"/>
            </a:solidFill>
            <a:miter lim="800000"/>
            <a:headEnd/>
            <a:tailEnd/>
          </a:ln>
        </p:spPr>
      </p:sp>
      <p:sp>
        <p:nvSpPr>
          <p:cNvPr id="206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1945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704A68D-1773-4A98-96E0-E715A404FCC3}" type="slidenum">
              <a:rPr lang="en-AU" sz="1200">
                <a:latin typeface="+mn-lt"/>
              </a:rPr>
              <a:pPr algn="r">
                <a:defRPr/>
              </a:pPr>
              <a:t>7</a:t>
            </a:fld>
            <a:endParaRPr lang="en-AU" sz="1200">
              <a:latin typeface="+mn-lt"/>
            </a:endParaRPr>
          </a:p>
        </p:txBody>
      </p:sp>
    </p:spTree>
    <p:extLst>
      <p:ext uri="{BB962C8B-B14F-4D97-AF65-F5344CB8AC3E}">
        <p14:creationId xmlns:p14="http://schemas.microsoft.com/office/powerpoint/2010/main" val="384371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BE0BB-3F29-43C9-AF1E-CE0EF5F642D3}" type="slidenum">
              <a:rPr lang="en-US" smtClean="0"/>
              <a:pPr/>
              <a:t>9</a:t>
            </a:fld>
            <a:endParaRPr lang="en-US"/>
          </a:p>
        </p:txBody>
      </p:sp>
    </p:spTree>
    <p:extLst>
      <p:ext uri="{BB962C8B-B14F-4D97-AF65-F5344CB8AC3E}">
        <p14:creationId xmlns:p14="http://schemas.microsoft.com/office/powerpoint/2010/main" val="348885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BE0BB-3F29-43C9-AF1E-CE0EF5F642D3}" type="slidenum">
              <a:rPr lang="en-US" smtClean="0"/>
              <a:pPr/>
              <a:t>19</a:t>
            </a:fld>
            <a:endParaRPr lang="en-US"/>
          </a:p>
        </p:txBody>
      </p:sp>
    </p:spTree>
    <p:extLst>
      <p:ext uri="{BB962C8B-B14F-4D97-AF65-F5344CB8AC3E}">
        <p14:creationId xmlns:p14="http://schemas.microsoft.com/office/powerpoint/2010/main" val="409350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BE0BB-3F29-43C9-AF1E-CE0EF5F642D3}" type="slidenum">
              <a:rPr lang="en-US" smtClean="0"/>
              <a:pPr/>
              <a:t>20</a:t>
            </a:fld>
            <a:endParaRPr lang="en-US"/>
          </a:p>
        </p:txBody>
      </p:sp>
    </p:spTree>
    <p:extLst>
      <p:ext uri="{BB962C8B-B14F-4D97-AF65-F5344CB8AC3E}">
        <p14:creationId xmlns:p14="http://schemas.microsoft.com/office/powerpoint/2010/main" val="1958578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BE0BB-3F29-43C9-AF1E-CE0EF5F642D3}" type="slidenum">
              <a:rPr lang="en-US" smtClean="0"/>
              <a:pPr/>
              <a:t>21</a:t>
            </a:fld>
            <a:endParaRPr lang="en-US"/>
          </a:p>
        </p:txBody>
      </p:sp>
    </p:spTree>
    <p:extLst>
      <p:ext uri="{BB962C8B-B14F-4D97-AF65-F5344CB8AC3E}">
        <p14:creationId xmlns:p14="http://schemas.microsoft.com/office/powerpoint/2010/main" val="181342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381000"/>
            <a:ext cx="8534400" cy="1470025"/>
          </a:xfrm>
        </p:spPr>
        <p:txBody>
          <a:bodyPr>
            <a:normAutofit/>
          </a:bodyPr>
          <a:lstStyle>
            <a:lvl1pPr marL="457200" indent="-457200" algn="l">
              <a:defRPr sz="3800" baseline="0"/>
            </a:lvl1pPr>
          </a:lstStyle>
          <a:p>
            <a:r>
              <a:rPr lang="en-US" dirty="0" smtClean="0"/>
              <a:t>Click to edit Master title style</a:t>
            </a:r>
            <a:br>
              <a:rPr lang="en-US" dirty="0" smtClean="0"/>
            </a:br>
            <a:r>
              <a:rPr lang="en-US" dirty="0" smtClean="0"/>
              <a:t>This is the sub-heading (24-point)</a:t>
            </a:r>
            <a:endParaRPr lang="en-US" dirty="0"/>
          </a:p>
        </p:txBody>
      </p:sp>
      <p:sp>
        <p:nvSpPr>
          <p:cNvPr id="3" name="Subtitle 2"/>
          <p:cNvSpPr>
            <a:spLocks noGrp="1"/>
          </p:cNvSpPr>
          <p:nvPr>
            <p:ph type="subTitle" idx="1"/>
          </p:nvPr>
        </p:nvSpPr>
        <p:spPr>
          <a:xfrm>
            <a:off x="304800" y="1905000"/>
            <a:ext cx="4419600" cy="426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762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762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7159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90465" name="Picture 1" descr="D:\CRL\MIT\Documents\MIT Logos\s6_r_g_edit.jpg"/>
          <p:cNvPicPr>
            <a:picLocks noChangeAspect="1" noChangeArrowheads="1"/>
          </p:cNvPicPr>
          <p:nvPr userDrawn="1"/>
        </p:nvPicPr>
        <p:blipFill>
          <a:blip r:embed="rId7" cstate="print"/>
          <a:srcRect/>
          <a:stretch>
            <a:fillRect/>
          </a:stretch>
        </p:blipFill>
        <p:spPr bwMode="auto">
          <a:xfrm>
            <a:off x="7117427" y="6301047"/>
            <a:ext cx="1924497" cy="457200"/>
          </a:xfrm>
          <a:prstGeom prst="rect">
            <a:avLst/>
          </a:prstGeom>
          <a:noFill/>
        </p:spPr>
      </p:pic>
      <p:pic>
        <p:nvPicPr>
          <p:cNvPr id="10" name="Picture 2" descr="D:\CRL\MIT\Documents\MIT Logos\MITEI_Logo_Mark_HEX.jpg"/>
          <p:cNvPicPr>
            <a:picLocks noChangeAspect="1" noChangeArrowheads="1"/>
          </p:cNvPicPr>
          <p:nvPr userDrawn="1"/>
        </p:nvPicPr>
        <p:blipFill>
          <a:blip r:embed="rId8" cstate="print"/>
          <a:srcRect/>
          <a:stretch>
            <a:fillRect/>
          </a:stretch>
        </p:blipFill>
        <p:spPr bwMode="auto">
          <a:xfrm>
            <a:off x="142295" y="6258843"/>
            <a:ext cx="839500" cy="457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iming>
    <p:tnLst>
      <p:par>
        <p:cTn id="1" dur="indefinite" restart="never" nodeType="tmRoot"/>
      </p:par>
    </p:tnLst>
  </p:timing>
  <p:hf hdr="0" ftr="0" dt="0"/>
  <p:txStyles>
    <p:titleStyle>
      <a:lvl1pPr algn="l" defTabSz="914400" rtl="0" eaLnBrk="1" latinLnBrk="0" hangingPunct="1">
        <a:spcBef>
          <a:spcPct val="0"/>
        </a:spcBef>
        <a:buNone/>
        <a:defRPr sz="3600" kern="1200">
          <a:solidFill>
            <a:schemeClr val="tx2"/>
          </a:solidFill>
          <a:latin typeface="Arial Narrow" pitchFamily="34" charset="0"/>
          <a:ea typeface="+mj-ea"/>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
        <a:defRPr sz="28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mtClean="0"/>
              <a:t>Lecture 28 - Networks</a:t>
            </a:r>
            <a:r>
              <a:rPr lang="en-US" dirty="0" smtClean="0"/>
              <a:t>, Graphs </a:t>
            </a:r>
            <a:r>
              <a:rPr lang="en-US" smtClean="0"/>
              <a:t>and Trees (part 1) </a:t>
            </a:r>
            <a:r>
              <a:rPr lang="en-US" dirty="0" smtClean="0"/>
              <a:t/>
            </a:r>
            <a:br>
              <a:rPr lang="en-US" dirty="0" smtClean="0"/>
            </a:br>
            <a:r>
              <a:rPr lang="en-US" sz="3200" dirty="0" smtClean="0">
                <a:solidFill>
                  <a:schemeClr val="tx1">
                    <a:lumMod val="65000"/>
                    <a:lumOff val="35000"/>
                  </a:schemeClr>
                </a:solidFill>
              </a:rPr>
              <a:t>John R. Williams and Abel Sanchez, MIT</a:t>
            </a:r>
            <a:endParaRPr lang="en-US" sz="3200" dirty="0">
              <a:solidFill>
                <a:schemeClr val="tx1">
                  <a:lumMod val="65000"/>
                  <a:lumOff val="35000"/>
                </a:schemeClr>
              </a:solidFill>
            </a:endParaRPr>
          </a:p>
        </p:txBody>
      </p:sp>
      <p:pic>
        <p:nvPicPr>
          <p:cNvPr id="4" name="Picture 3"/>
          <p:cNvPicPr>
            <a:picLocks noChangeAspect="1"/>
          </p:cNvPicPr>
          <p:nvPr/>
        </p:nvPicPr>
        <p:blipFill>
          <a:blip r:embed="rId2"/>
          <a:stretch>
            <a:fillRect/>
          </a:stretch>
        </p:blipFill>
        <p:spPr>
          <a:xfrm>
            <a:off x="1419224" y="1864542"/>
            <a:ext cx="6276975" cy="4498158"/>
          </a:xfrm>
          <a:prstGeom prst="rect">
            <a:avLst/>
          </a:prstGeom>
        </p:spPr>
      </p:pic>
    </p:spTree>
    <p:extLst>
      <p:ext uri="{BB962C8B-B14F-4D97-AF65-F5344CB8AC3E}">
        <p14:creationId xmlns:p14="http://schemas.microsoft.com/office/powerpoint/2010/main" val="1104349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8" name="Picture 8" descr="D:\CRL\MIT\Teaching\1.041 Transportation Systems\My Work\Figures\random_example_01.png"/>
          <p:cNvPicPr>
            <a:picLocks noChangeAspect="1" noChangeArrowheads="1"/>
          </p:cNvPicPr>
          <p:nvPr/>
        </p:nvPicPr>
        <p:blipFill>
          <a:blip r:embed="rId2" cstate="print"/>
          <a:srcRect/>
          <a:stretch>
            <a:fillRect/>
          </a:stretch>
        </p:blipFill>
        <p:spPr bwMode="auto">
          <a:xfrm>
            <a:off x="4724400" y="3581400"/>
            <a:ext cx="3785846" cy="3100581"/>
          </a:xfrm>
          <a:prstGeom prst="rect">
            <a:avLst/>
          </a:prstGeom>
          <a:noFill/>
        </p:spPr>
      </p:pic>
      <p:sp>
        <p:nvSpPr>
          <p:cNvPr id="2" name="Title 1"/>
          <p:cNvSpPr>
            <a:spLocks noGrp="1"/>
          </p:cNvSpPr>
          <p:nvPr>
            <p:ph type="title"/>
          </p:nvPr>
        </p:nvSpPr>
        <p:spPr/>
        <p:txBody>
          <a:bodyPr>
            <a:normAutofit/>
          </a:bodyPr>
          <a:lstStyle/>
          <a:p>
            <a:r>
              <a:rPr lang="en-US" dirty="0" smtClean="0">
                <a:solidFill>
                  <a:schemeClr val="tx1"/>
                </a:solidFill>
              </a:rPr>
              <a:t>Concepts: Degree Distribution</a:t>
            </a:r>
            <a:endParaRPr lang="en-US" dirty="0">
              <a:solidFill>
                <a:schemeClr val="tx1"/>
              </a:solidFill>
            </a:endParaRPr>
          </a:p>
        </p:txBody>
      </p:sp>
      <p:sp>
        <p:nvSpPr>
          <p:cNvPr id="3" name="Content Placeholder 2"/>
          <p:cNvSpPr>
            <a:spLocks noGrp="1"/>
          </p:cNvSpPr>
          <p:nvPr>
            <p:ph idx="1"/>
          </p:nvPr>
        </p:nvSpPr>
        <p:spPr>
          <a:xfrm>
            <a:off x="457200" y="1295401"/>
            <a:ext cx="8458200" cy="3429000"/>
          </a:xfrm>
        </p:spPr>
        <p:txBody>
          <a:bodyPr>
            <a:normAutofit/>
          </a:bodyPr>
          <a:lstStyle/>
          <a:p>
            <a:r>
              <a:rPr lang="en-US" dirty="0" smtClean="0">
                <a:solidFill>
                  <a:schemeClr val="tx1"/>
                </a:solidFill>
              </a:rPr>
              <a:t>A defining characteristic of network structure</a:t>
            </a:r>
          </a:p>
          <a:p>
            <a:r>
              <a:rPr lang="en-US" dirty="0" smtClean="0">
                <a:solidFill>
                  <a:schemeClr val="tx1"/>
                </a:solidFill>
              </a:rPr>
              <a:t>Define </a:t>
            </a:r>
            <a:r>
              <a:rPr lang="en-US" i="1" dirty="0" err="1" smtClean="0">
                <a:solidFill>
                  <a:schemeClr val="tx1"/>
                </a:solidFill>
              </a:rPr>
              <a:t>p</a:t>
            </a:r>
            <a:r>
              <a:rPr lang="en-US" i="1" baseline="-25000" dirty="0" err="1" smtClean="0">
                <a:solidFill>
                  <a:schemeClr val="tx1"/>
                </a:solidFill>
              </a:rPr>
              <a:t>k</a:t>
            </a:r>
            <a:r>
              <a:rPr lang="en-US" dirty="0" smtClean="0">
                <a:solidFill>
                  <a:schemeClr val="tx1"/>
                </a:solidFill>
              </a:rPr>
              <a:t> to be fraction of nodes in a network that have degree, </a:t>
            </a:r>
            <a:r>
              <a:rPr lang="en-US" i="1" dirty="0" smtClean="0">
                <a:solidFill>
                  <a:schemeClr val="tx1"/>
                </a:solidFill>
              </a:rPr>
              <a:t>k</a:t>
            </a:r>
          </a:p>
          <a:p>
            <a:r>
              <a:rPr lang="en-US" dirty="0" smtClean="0">
                <a:solidFill>
                  <a:schemeClr val="tx1"/>
                </a:solidFill>
              </a:rPr>
              <a:t>In this example: </a:t>
            </a:r>
            <a:r>
              <a:rPr lang="en-US" i="1" dirty="0" smtClean="0">
                <a:solidFill>
                  <a:schemeClr val="tx1"/>
                </a:solidFill>
              </a:rPr>
              <a:t>p</a:t>
            </a:r>
            <a:r>
              <a:rPr lang="en-US" i="1" baseline="-25000" dirty="0" smtClean="0">
                <a:solidFill>
                  <a:schemeClr val="tx1"/>
                </a:solidFill>
              </a:rPr>
              <a:t>0</a:t>
            </a:r>
            <a:r>
              <a:rPr lang="en-US" i="1" dirty="0" smtClean="0">
                <a:solidFill>
                  <a:schemeClr val="tx1"/>
                </a:solidFill>
              </a:rPr>
              <a:t> </a:t>
            </a:r>
            <a:r>
              <a:rPr lang="en-US" dirty="0" smtClean="0">
                <a:solidFill>
                  <a:schemeClr val="tx1"/>
                </a:solidFill>
              </a:rPr>
              <a:t>= 1/10</a:t>
            </a:r>
            <a:r>
              <a:rPr lang="en-US" i="1" dirty="0" smtClean="0">
                <a:solidFill>
                  <a:schemeClr val="tx1"/>
                </a:solidFill>
              </a:rPr>
              <a:t>, p</a:t>
            </a:r>
            <a:r>
              <a:rPr lang="en-US" i="1" baseline="-25000" dirty="0" smtClean="0">
                <a:solidFill>
                  <a:schemeClr val="tx1"/>
                </a:solidFill>
              </a:rPr>
              <a:t>1</a:t>
            </a:r>
            <a:r>
              <a:rPr lang="en-US" i="1" dirty="0" smtClean="0">
                <a:solidFill>
                  <a:schemeClr val="tx1"/>
                </a:solidFill>
              </a:rPr>
              <a:t> </a:t>
            </a:r>
            <a:r>
              <a:rPr lang="en-US" dirty="0" smtClean="0">
                <a:solidFill>
                  <a:schemeClr val="tx1"/>
                </a:solidFill>
              </a:rPr>
              <a:t>= 2/10</a:t>
            </a:r>
            <a:r>
              <a:rPr lang="en-US" i="1" dirty="0" smtClean="0">
                <a:solidFill>
                  <a:schemeClr val="tx1"/>
                </a:solidFill>
              </a:rPr>
              <a:t>, p</a:t>
            </a:r>
            <a:r>
              <a:rPr lang="en-US" i="1" baseline="-25000" dirty="0" smtClean="0">
                <a:solidFill>
                  <a:schemeClr val="tx1"/>
                </a:solidFill>
              </a:rPr>
              <a:t>2</a:t>
            </a:r>
            <a:r>
              <a:rPr lang="en-US" i="1" dirty="0" smtClean="0">
                <a:solidFill>
                  <a:schemeClr val="tx1"/>
                </a:solidFill>
              </a:rPr>
              <a:t> </a:t>
            </a:r>
            <a:r>
              <a:rPr lang="en-US" dirty="0" smtClean="0">
                <a:solidFill>
                  <a:schemeClr val="tx1"/>
                </a:solidFill>
              </a:rPr>
              <a:t>= 4/10</a:t>
            </a:r>
            <a:r>
              <a:rPr lang="en-US" i="1" dirty="0" smtClean="0">
                <a:solidFill>
                  <a:schemeClr val="tx1"/>
                </a:solidFill>
              </a:rPr>
              <a:t>, p</a:t>
            </a:r>
            <a:r>
              <a:rPr lang="en-US" i="1" baseline="-25000" dirty="0" smtClean="0">
                <a:solidFill>
                  <a:schemeClr val="tx1"/>
                </a:solidFill>
              </a:rPr>
              <a:t>3</a:t>
            </a:r>
            <a:r>
              <a:rPr lang="en-US" i="1" dirty="0" smtClean="0">
                <a:solidFill>
                  <a:schemeClr val="tx1"/>
                </a:solidFill>
              </a:rPr>
              <a:t> </a:t>
            </a:r>
            <a:r>
              <a:rPr lang="en-US" dirty="0" smtClean="0">
                <a:solidFill>
                  <a:schemeClr val="tx1"/>
                </a:solidFill>
              </a:rPr>
              <a:t>= 2/10</a:t>
            </a:r>
            <a:r>
              <a:rPr lang="en-US" i="1" dirty="0" smtClean="0">
                <a:solidFill>
                  <a:schemeClr val="tx1"/>
                </a:solidFill>
              </a:rPr>
              <a:t>, p</a:t>
            </a:r>
            <a:r>
              <a:rPr lang="en-US" i="1" baseline="-25000" dirty="0" smtClean="0">
                <a:solidFill>
                  <a:schemeClr val="tx1"/>
                </a:solidFill>
              </a:rPr>
              <a:t>4</a:t>
            </a:r>
            <a:r>
              <a:rPr lang="en-US" i="1" dirty="0" smtClean="0">
                <a:solidFill>
                  <a:schemeClr val="tx1"/>
                </a:solidFill>
              </a:rPr>
              <a:t> </a:t>
            </a:r>
            <a:r>
              <a:rPr lang="en-US" dirty="0" smtClean="0">
                <a:solidFill>
                  <a:schemeClr val="tx1"/>
                </a:solidFill>
              </a:rPr>
              <a:t>= 1/10</a:t>
            </a:r>
          </a:p>
          <a:p>
            <a:r>
              <a:rPr lang="en-US" b="1" dirty="0" smtClean="0">
                <a:solidFill>
                  <a:schemeClr val="tx1"/>
                </a:solidFill>
              </a:rPr>
              <a:t>Can you see why?</a:t>
            </a:r>
          </a:p>
        </p:txBody>
      </p:sp>
      <p:sp>
        <p:nvSpPr>
          <p:cNvPr id="12" name="Content Placeholder 2"/>
          <p:cNvSpPr txBox="1">
            <a:spLocks/>
          </p:cNvSpPr>
          <p:nvPr/>
        </p:nvSpPr>
        <p:spPr>
          <a:xfrm>
            <a:off x="457200" y="4648200"/>
            <a:ext cx="4038600" cy="22098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Can also be thought of as the probability</a:t>
            </a:r>
            <a:r>
              <a:rPr kumimoji="0" lang="en-US" sz="3200" b="0" i="0" u="none" strike="noStrike" kern="1200" cap="none" spc="0" normalizeH="0" noProof="0" dirty="0" smtClean="0">
                <a:ln>
                  <a:noFill/>
                </a:ln>
                <a:solidFill>
                  <a:schemeClr val="tx1"/>
                </a:solidFill>
                <a:effectLst/>
                <a:uLnTx/>
                <a:uFillTx/>
                <a:latin typeface="+mn-lt"/>
                <a:ea typeface="+mn-ea"/>
                <a:cs typeface="+mn-cs"/>
              </a:rPr>
              <a:t> that a chosen node has degree, </a:t>
            </a:r>
            <a:r>
              <a:rPr kumimoji="0" lang="en-US" sz="3200" b="0" i="1" u="none" strike="noStrike" kern="1200" cap="none" spc="0" normalizeH="0" noProof="0" dirty="0" smtClean="0">
                <a:ln>
                  <a:noFill/>
                </a:ln>
                <a:solidFill>
                  <a:schemeClr val="tx1"/>
                </a:solidFill>
                <a:effectLst/>
                <a:uLnTx/>
                <a:uFillTx/>
                <a:latin typeface="+mn-lt"/>
                <a:ea typeface="+mn-ea"/>
                <a:cs typeface="+mn-cs"/>
              </a:rPr>
              <a:t>k</a:t>
            </a:r>
            <a:endParaRPr kumimoji="0" lang="en-US" sz="3200" b="1" i="1"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929544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Concepts: Degree Distribution</a:t>
            </a:r>
            <a:endParaRPr lang="en-US" dirty="0">
              <a:solidFill>
                <a:schemeClr val="tx1"/>
              </a:solidFill>
            </a:endParaRPr>
          </a:p>
        </p:txBody>
      </p:sp>
      <p:sp>
        <p:nvSpPr>
          <p:cNvPr id="3" name="Content Placeholder 2"/>
          <p:cNvSpPr>
            <a:spLocks noGrp="1"/>
          </p:cNvSpPr>
          <p:nvPr>
            <p:ph idx="1"/>
          </p:nvPr>
        </p:nvSpPr>
        <p:spPr>
          <a:xfrm>
            <a:off x="457200" y="1295401"/>
            <a:ext cx="8458200" cy="3429000"/>
          </a:xfrm>
        </p:spPr>
        <p:txBody>
          <a:bodyPr>
            <a:normAutofit/>
          </a:bodyPr>
          <a:lstStyle/>
          <a:p>
            <a:r>
              <a:rPr lang="en-US" dirty="0" smtClean="0">
                <a:solidFill>
                  <a:schemeClr val="tx1"/>
                </a:solidFill>
              </a:rPr>
              <a:t>Extending the probability concept of degree distribution, it can be plotted as a histogram</a:t>
            </a:r>
            <a:endParaRPr lang="en-US" i="1" dirty="0" smtClean="0">
              <a:solidFill>
                <a:schemeClr val="tx1"/>
              </a:solidFill>
            </a:endParaRPr>
          </a:p>
        </p:txBody>
      </p:sp>
      <p:pic>
        <p:nvPicPr>
          <p:cNvPr id="94210" name="Picture 2" descr="D:\CRL\MIT\Teaching\1.041 Transportation Systems\My Work\Figures\random_example_01b.png"/>
          <p:cNvPicPr>
            <a:picLocks noChangeAspect="1" noChangeArrowheads="1"/>
          </p:cNvPicPr>
          <p:nvPr/>
        </p:nvPicPr>
        <p:blipFill>
          <a:blip r:embed="rId2" cstate="print"/>
          <a:srcRect/>
          <a:stretch>
            <a:fillRect/>
          </a:stretch>
        </p:blipFill>
        <p:spPr bwMode="auto">
          <a:xfrm>
            <a:off x="0" y="2362200"/>
            <a:ext cx="5095400" cy="3588489"/>
          </a:xfrm>
          <a:prstGeom prst="rect">
            <a:avLst/>
          </a:prstGeom>
          <a:noFill/>
        </p:spPr>
      </p:pic>
      <p:pic>
        <p:nvPicPr>
          <p:cNvPr id="7" name="Picture 8" descr="D:\CRL\MIT\Teaching\1.041 Transportation Systems\My Work\Figures\random_example_01.png"/>
          <p:cNvPicPr>
            <a:picLocks noChangeAspect="1" noChangeArrowheads="1"/>
          </p:cNvPicPr>
          <p:nvPr/>
        </p:nvPicPr>
        <p:blipFill>
          <a:blip r:embed="rId3" cstate="print"/>
          <a:srcRect/>
          <a:stretch>
            <a:fillRect/>
          </a:stretch>
        </p:blipFill>
        <p:spPr bwMode="auto">
          <a:xfrm>
            <a:off x="4876800" y="2590800"/>
            <a:ext cx="3785846" cy="3100581"/>
          </a:xfrm>
          <a:prstGeom prst="rect">
            <a:avLst/>
          </a:prstGeom>
          <a:noFill/>
        </p:spPr>
      </p:pic>
      <p:sp>
        <p:nvSpPr>
          <p:cNvPr id="8" name="TextBox 7"/>
          <p:cNvSpPr txBox="1"/>
          <p:nvPr/>
        </p:nvSpPr>
        <p:spPr>
          <a:xfrm>
            <a:off x="609600" y="5688449"/>
            <a:ext cx="3657601" cy="1169551"/>
          </a:xfrm>
          <a:prstGeom prst="rect">
            <a:avLst/>
          </a:prstGeom>
          <a:noFill/>
        </p:spPr>
        <p:txBody>
          <a:bodyPr wrap="square" rtlCol="0">
            <a:spAutoFit/>
          </a:bodyPr>
          <a:lstStyle/>
          <a:p>
            <a:r>
              <a:rPr lang="en-US" sz="1000" dirty="0" smtClean="0"/>
              <a:t>p = [2 1 4 2 0 1 3 3 2 2];</a:t>
            </a:r>
          </a:p>
          <a:p>
            <a:r>
              <a:rPr lang="en-US" sz="1000" dirty="0" smtClean="0"/>
              <a:t>links = 0:9;</a:t>
            </a:r>
          </a:p>
          <a:p>
            <a:r>
              <a:rPr lang="en-US" sz="1000" dirty="0" err="1" smtClean="0"/>
              <a:t>hist</a:t>
            </a:r>
            <a:r>
              <a:rPr lang="en-US" sz="1000" dirty="0" smtClean="0"/>
              <a:t>(</a:t>
            </a:r>
            <a:r>
              <a:rPr lang="en-US" sz="1000" dirty="0" err="1" smtClean="0"/>
              <a:t>p,links</a:t>
            </a:r>
            <a:r>
              <a:rPr lang="en-US" sz="1000" dirty="0" smtClean="0"/>
              <a:t>)</a:t>
            </a:r>
          </a:p>
          <a:p>
            <a:r>
              <a:rPr lang="en-US" sz="1000" dirty="0" smtClean="0"/>
              <a:t>set(</a:t>
            </a:r>
            <a:r>
              <a:rPr lang="en-US" sz="1000" dirty="0" err="1" smtClean="0"/>
              <a:t>gca</a:t>
            </a:r>
            <a:r>
              <a:rPr lang="en-US" sz="1000" dirty="0" smtClean="0"/>
              <a:t>, '</a:t>
            </a:r>
            <a:r>
              <a:rPr lang="en-US" sz="1000" dirty="0" err="1" smtClean="0"/>
              <a:t>FontSize</a:t>
            </a:r>
            <a:r>
              <a:rPr lang="en-US" sz="1000" dirty="0" smtClean="0"/>
              <a:t>', 18, '</a:t>
            </a:r>
            <a:r>
              <a:rPr lang="en-US" sz="1000" dirty="0" err="1" smtClean="0"/>
              <a:t>XLim</a:t>
            </a:r>
            <a:r>
              <a:rPr lang="en-US" sz="1000" dirty="0" smtClean="0"/>
              <a:t>',[-0.5 9.5], '</a:t>
            </a:r>
            <a:r>
              <a:rPr lang="en-US" sz="1000" dirty="0" err="1" smtClean="0"/>
              <a:t>YLim</a:t>
            </a:r>
            <a:r>
              <a:rPr lang="en-US" sz="1000" dirty="0" smtClean="0"/>
              <a:t>', [0 10]);</a:t>
            </a:r>
          </a:p>
          <a:p>
            <a:r>
              <a:rPr lang="en-US" sz="1000" dirty="0" err="1" smtClean="0"/>
              <a:t>xlabel</a:t>
            </a:r>
            <a:r>
              <a:rPr lang="en-US" sz="1000" dirty="0" smtClean="0"/>
              <a:t>('Degree', '</a:t>
            </a:r>
            <a:r>
              <a:rPr lang="en-US" sz="1000" dirty="0" err="1" smtClean="0"/>
              <a:t>FontSize</a:t>
            </a:r>
            <a:r>
              <a:rPr lang="en-US" sz="1000" dirty="0" smtClean="0"/>
              <a:t>', 18)</a:t>
            </a:r>
          </a:p>
          <a:p>
            <a:r>
              <a:rPr lang="en-US" sz="1000" dirty="0" err="1" smtClean="0"/>
              <a:t>ylabel</a:t>
            </a:r>
            <a:r>
              <a:rPr lang="en-US" sz="1000" dirty="0" smtClean="0"/>
              <a:t>('Number of Nodes', '</a:t>
            </a:r>
            <a:r>
              <a:rPr lang="en-US" sz="1000" dirty="0" err="1" smtClean="0"/>
              <a:t>FontSize</a:t>
            </a:r>
            <a:r>
              <a:rPr lang="en-US" sz="1000" dirty="0" smtClean="0"/>
              <a:t>', 18)</a:t>
            </a:r>
          </a:p>
          <a:p>
            <a:r>
              <a:rPr lang="en-US" sz="1000" dirty="0" smtClean="0"/>
              <a:t>title('Degree Distribution for 10-Node Example', '</a:t>
            </a:r>
            <a:r>
              <a:rPr lang="en-US" sz="1000" dirty="0" err="1" smtClean="0"/>
              <a:t>FontSize</a:t>
            </a:r>
            <a:r>
              <a:rPr lang="en-US" sz="1000" dirty="0" smtClean="0"/>
              <a:t>', 18)</a:t>
            </a:r>
            <a:endParaRPr lang="en-US" sz="1000" dirty="0"/>
          </a:p>
        </p:txBody>
      </p:sp>
    </p:spTree>
    <p:extLst>
      <p:ext uri="{BB962C8B-B14F-4D97-AF65-F5344CB8AC3E}">
        <p14:creationId xmlns:p14="http://schemas.microsoft.com/office/powerpoint/2010/main" val="4149932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Hubs are often most important nodes in a network. </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pic>
        <p:nvPicPr>
          <p:cNvPr id="1026" name="Picture 2" descr="http://thesocietypages.org/graphicsociology/files/2013/01/blog-network-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414" y="844934"/>
            <a:ext cx="5361306" cy="534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927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Back to Computing – Starting with Trees</a:t>
            </a:r>
            <a:endParaRPr lang="en-US" dirty="0">
              <a:solidFill>
                <a:schemeClr val="tx1"/>
              </a:solidFill>
            </a:endParaRPr>
          </a:p>
        </p:txBody>
      </p:sp>
      <p:sp>
        <p:nvSpPr>
          <p:cNvPr id="3" name="Content Placeholder 2"/>
          <p:cNvSpPr>
            <a:spLocks noGrp="1"/>
          </p:cNvSpPr>
          <p:nvPr>
            <p:ph idx="1"/>
          </p:nvPr>
        </p:nvSpPr>
        <p:spPr>
          <a:xfrm>
            <a:off x="457200" y="762001"/>
            <a:ext cx="8229600" cy="2133600"/>
          </a:xfrm>
        </p:spPr>
        <p:txBody>
          <a:bodyPr/>
          <a:lstStyle/>
          <a:p>
            <a:pPr marL="0" indent="0">
              <a:buNone/>
            </a:pPr>
            <a:r>
              <a:rPr lang="en-US" dirty="0" smtClean="0">
                <a:solidFill>
                  <a:schemeClr val="tx1"/>
                </a:solidFill>
              </a:rPr>
              <a:t>Lets look now at how we represent trees, which are a sub-set of graphs, in the computer. Lets consider a node such as node 1. The data structure needs to capture that its connect to nodes 2 and 3.</a:t>
            </a:r>
            <a:endParaRPr lang="en-US" dirty="0">
              <a:solidFill>
                <a:schemeClr val="tx1"/>
              </a:solidFill>
            </a:endParaRPr>
          </a:p>
        </p:txBody>
      </p:sp>
      <p:sp>
        <p:nvSpPr>
          <p:cNvPr id="4" name="Oval 3"/>
          <p:cNvSpPr/>
          <p:nvPr/>
        </p:nvSpPr>
        <p:spPr>
          <a:xfrm>
            <a:off x="3596640" y="2529841"/>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2891678" y="371483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4229100" y="3714765"/>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8" name="Straight Connector 7"/>
          <p:cNvCxnSpPr>
            <a:stCxn id="4" idx="3"/>
            <a:endCxn id="5" idx="7"/>
          </p:cNvCxnSpPr>
          <p:nvPr/>
        </p:nvCxnSpPr>
        <p:spPr>
          <a:xfrm flipH="1">
            <a:off x="3203874" y="2842037"/>
            <a:ext cx="446330" cy="9263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a:stCxn id="6" idx="1"/>
            <a:endCxn id="4" idx="5"/>
          </p:cNvCxnSpPr>
          <p:nvPr/>
        </p:nvCxnSpPr>
        <p:spPr>
          <a:xfrm flipH="1" flipV="1">
            <a:off x="3908836" y="2842037"/>
            <a:ext cx="373828" cy="926292"/>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12" name="Content Placeholder 2"/>
          <p:cNvSpPr txBox="1">
            <a:spLocks/>
          </p:cNvSpPr>
          <p:nvPr/>
        </p:nvSpPr>
        <p:spPr>
          <a:xfrm>
            <a:off x="1219200" y="4480560"/>
            <a:ext cx="8229600"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
              <a:defRPr sz="2800" kern="1200">
                <a:solidFill>
                  <a:schemeClr val="bg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dirty="0">
                <a:solidFill>
                  <a:schemeClr val="tx1"/>
                </a:solidFill>
              </a:rPr>
              <a:t>n</a:t>
            </a:r>
            <a:r>
              <a:rPr lang="en-US" dirty="0" smtClean="0">
                <a:solidFill>
                  <a:schemeClr val="tx1"/>
                </a:solidFill>
              </a:rPr>
              <a:t>ode ={ </a:t>
            </a:r>
          </a:p>
          <a:p>
            <a:pPr marL="0" indent="0">
              <a:buFont typeface="Wingdings" pitchFamily="2" charset="2"/>
              <a:buNone/>
            </a:pPr>
            <a:r>
              <a:rPr lang="en-US" dirty="0" smtClean="0">
                <a:solidFill>
                  <a:schemeClr val="tx1"/>
                </a:solidFill>
              </a:rPr>
              <a:t>id: id,</a:t>
            </a:r>
          </a:p>
          <a:p>
            <a:pPr marL="0" indent="0">
              <a:buFont typeface="Wingdings" pitchFamily="2" charset="2"/>
              <a:buNone/>
            </a:pPr>
            <a:r>
              <a:rPr lang="en-US" dirty="0" smtClean="0">
                <a:solidFill>
                  <a:schemeClr val="tx1"/>
                </a:solidFill>
              </a:rPr>
              <a:t>children: [{node2}, {node3} ]</a:t>
            </a:r>
          </a:p>
          <a:p>
            <a:pPr marL="0" indent="0">
              <a:buFont typeface="Wingdings" pitchFamily="2" charset="2"/>
              <a:buNone/>
            </a:pPr>
            <a:r>
              <a:rPr lang="en-US" dirty="0">
                <a:solidFill>
                  <a:schemeClr val="tx1"/>
                </a:solidFill>
              </a:rPr>
              <a:t>}</a:t>
            </a:r>
          </a:p>
        </p:txBody>
      </p:sp>
    </p:spTree>
    <p:extLst>
      <p:ext uri="{BB962C8B-B14F-4D97-AF65-F5344CB8AC3E}">
        <p14:creationId xmlns:p14="http://schemas.microsoft.com/office/powerpoint/2010/main" val="3652201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 Class Exercise 1</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smtClean="0">
                <a:solidFill>
                  <a:schemeClr val="tx1"/>
                </a:solidFill>
              </a:rPr>
              <a:t>The present code generates two nodes with a link between them. It also writes out JSON for the network assuming node 1 is the “root” and all others are children of this node </a:t>
            </a:r>
            <a:r>
              <a:rPr lang="en-US" dirty="0" err="1" smtClean="0">
                <a:solidFill>
                  <a:schemeClr val="tx1"/>
                </a:solidFill>
              </a:rPr>
              <a:t>ie</a:t>
            </a:r>
            <a:r>
              <a:rPr lang="en-US" dirty="0" smtClean="0">
                <a:solidFill>
                  <a:schemeClr val="tx1"/>
                </a:solidFill>
              </a:rPr>
              <a:t> we are dealing with a ‘tree’. Create the following nodes as shown below. Hand in the screen shot and the JSON data structure written to the console. </a:t>
            </a:r>
            <a:endParaRPr lang="en-US" dirty="0" smtClean="0">
              <a:solidFill>
                <a:schemeClr val="tx1"/>
              </a:solidFill>
            </a:endParaRPr>
          </a:p>
          <a:p>
            <a:pPr marL="0" indent="0">
              <a:buNone/>
            </a:pPr>
            <a:r>
              <a:rPr lang="en-US" dirty="0" smtClean="0">
                <a:solidFill>
                  <a:schemeClr val="tx1"/>
                </a:solidFill>
              </a:rPr>
              <a:t>Steps:  Create Node(position, radius), give it ‘id’, save it in </a:t>
            </a:r>
            <a:r>
              <a:rPr lang="en-US" dirty="0" err="1" smtClean="0">
                <a:solidFill>
                  <a:schemeClr val="tx1"/>
                </a:solidFill>
              </a:rPr>
              <a:t>sim.nodes</a:t>
            </a:r>
            <a:r>
              <a:rPr lang="en-US" dirty="0" smtClean="0">
                <a:solidFill>
                  <a:schemeClr val="tx1"/>
                </a:solidFill>
              </a:rPr>
              <a:t>[ ], Create Link(parent, </a:t>
            </a:r>
            <a:r>
              <a:rPr lang="en-US" dirty="0" err="1" smtClean="0">
                <a:solidFill>
                  <a:schemeClr val="tx1"/>
                </a:solidFill>
              </a:rPr>
              <a:t>newNod</a:t>
            </a:r>
            <a:r>
              <a:rPr lang="en-US" dirty="0" smtClean="0">
                <a:solidFill>
                  <a:schemeClr val="tx1"/>
                </a:solidFill>
              </a:rPr>
              <a:t>), add </a:t>
            </a:r>
            <a:r>
              <a:rPr lang="en-US" dirty="0" err="1" smtClean="0">
                <a:solidFill>
                  <a:schemeClr val="tx1"/>
                </a:solidFill>
              </a:rPr>
              <a:t>newNod</a:t>
            </a:r>
            <a:r>
              <a:rPr lang="en-US" dirty="0" smtClean="0">
                <a:solidFill>
                  <a:schemeClr val="tx1"/>
                </a:solidFill>
              </a:rPr>
              <a:t> to </a:t>
            </a:r>
            <a:r>
              <a:rPr lang="en-US" dirty="0" err="1" smtClean="0">
                <a:solidFill>
                  <a:schemeClr val="tx1"/>
                </a:solidFill>
              </a:rPr>
              <a:t>parent.children</a:t>
            </a:r>
            <a:r>
              <a:rPr lang="en-US" dirty="0" smtClean="0">
                <a:solidFill>
                  <a:schemeClr val="tx1"/>
                </a:solidFill>
              </a:rPr>
              <a:t> [ ]</a:t>
            </a:r>
            <a:endParaRPr lang="en-US" dirty="0">
              <a:solidFill>
                <a:schemeClr val="tx1"/>
              </a:solidFill>
            </a:endParaRPr>
          </a:p>
        </p:txBody>
      </p:sp>
      <p:pic>
        <p:nvPicPr>
          <p:cNvPr id="4" name="Picture 3"/>
          <p:cNvPicPr>
            <a:picLocks noChangeAspect="1"/>
          </p:cNvPicPr>
          <p:nvPr/>
        </p:nvPicPr>
        <p:blipFill rotWithShape="1">
          <a:blip r:embed="rId2"/>
          <a:srcRect l="3713" t="-8407" r="-2003" b="7357"/>
          <a:stretch/>
        </p:blipFill>
        <p:spPr>
          <a:xfrm>
            <a:off x="3688051" y="4271906"/>
            <a:ext cx="3298088" cy="2586094"/>
          </a:xfrm>
          <a:prstGeom prst="rect">
            <a:avLst/>
          </a:prstGeom>
        </p:spPr>
      </p:pic>
    </p:spTree>
    <p:extLst>
      <p:ext uri="{BB962C8B-B14F-4D97-AF65-F5344CB8AC3E}">
        <p14:creationId xmlns:p14="http://schemas.microsoft.com/office/powerpoint/2010/main" val="3175692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City of Chicago Data</a:t>
            </a:r>
            <a:endParaRPr lang="en-US" dirty="0">
              <a:solidFill>
                <a:schemeClr val="tx1"/>
              </a:solidFill>
            </a:endParaRPr>
          </a:p>
        </p:txBody>
      </p:sp>
      <p:sp>
        <p:nvSpPr>
          <p:cNvPr id="3" name="Content Placeholder 2"/>
          <p:cNvSpPr>
            <a:spLocks noGrp="1"/>
          </p:cNvSpPr>
          <p:nvPr>
            <p:ph idx="1"/>
          </p:nvPr>
        </p:nvSpPr>
        <p:spPr/>
        <p:txBody>
          <a:bodyPr>
            <a:normAutofit fontScale="92500"/>
          </a:bodyPr>
          <a:lstStyle/>
          <a:p>
            <a:pPr marL="0" indent="0">
              <a:buNone/>
            </a:pPr>
            <a:r>
              <a:rPr lang="en-US" dirty="0" smtClean="0">
                <a:solidFill>
                  <a:schemeClr val="tx1"/>
                </a:solidFill>
              </a:rPr>
              <a:t>One of the data sets is the salary data for all city employees. </a:t>
            </a:r>
          </a:p>
          <a:p>
            <a:pPr marL="0" indent="0">
              <a:buNone/>
            </a:pPr>
            <a:r>
              <a:rPr lang="en-US" dirty="0" smtClean="0">
                <a:solidFill>
                  <a:schemeClr val="tx1"/>
                </a:solidFill>
              </a:rPr>
              <a:t>We want to plot out the data to understand it better. </a:t>
            </a:r>
          </a:p>
          <a:p>
            <a:pPr marL="0" indent="0">
              <a:buNone/>
            </a:pPr>
            <a:r>
              <a:rPr lang="en-US" dirty="0" smtClean="0">
                <a:solidFill>
                  <a:schemeClr val="tx1"/>
                </a:solidFill>
              </a:rPr>
              <a:t>The data looks like this.</a:t>
            </a:r>
          </a:p>
          <a:p>
            <a:pPr marL="0" indent="0">
              <a:buNone/>
            </a:pPr>
            <a:r>
              <a:rPr lang="en-US" dirty="0" err="1">
                <a:solidFill>
                  <a:schemeClr val="tx1"/>
                </a:solidFill>
              </a:rPr>
              <a:t>var</a:t>
            </a:r>
            <a:r>
              <a:rPr lang="en-US" dirty="0">
                <a:solidFill>
                  <a:schemeClr val="tx1"/>
                </a:solidFill>
              </a:rPr>
              <a:t> data =  [ [ 1, "26B361A2-F674-467D-9374-1208DBAFFBE0", 1, 1389641641, "700397", 1389641641, "700397", "{\n}", "AARON,  ELVIA J", "WATER RATE TAKER", "WATER MGMNT", "87228.00" ]</a:t>
            </a:r>
          </a:p>
          <a:p>
            <a:pPr marL="0" indent="0">
              <a:buNone/>
            </a:pPr>
            <a:r>
              <a:rPr lang="en-US" dirty="0">
                <a:solidFill>
                  <a:schemeClr val="tx1"/>
                </a:solidFill>
              </a:rPr>
              <a:t>, [ 2, "2FDAC83E-C605-4DAF-8673-36916BD1C5D3", 2, 1389641641, "700397", 1389641641, "700397", "{\n}", "AARON,  JEFFERY M", "POLICE OFFICER", "POLICE", "85372.00" </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290781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Data structure</a:t>
            </a:r>
            <a:endParaRPr lang="en-US" dirty="0">
              <a:solidFill>
                <a:schemeClr val="tx1"/>
              </a:solidFill>
            </a:endParaRPr>
          </a:p>
        </p:txBody>
      </p:sp>
      <p:sp>
        <p:nvSpPr>
          <p:cNvPr id="3" name="Content Placeholder 2"/>
          <p:cNvSpPr>
            <a:spLocks noGrp="1"/>
          </p:cNvSpPr>
          <p:nvPr>
            <p:ph idx="1"/>
          </p:nvPr>
        </p:nvSpPr>
        <p:spPr>
          <a:xfrm>
            <a:off x="594360" y="1082040"/>
            <a:ext cx="8229600" cy="5775959"/>
          </a:xfrm>
        </p:spPr>
        <p:txBody>
          <a:bodyPr>
            <a:normAutofit fontScale="55000" lnSpcReduction="20000"/>
          </a:bodyPr>
          <a:lstStyle/>
          <a:p>
            <a:pPr marL="0" indent="0">
              <a:buNone/>
            </a:pPr>
            <a:r>
              <a:rPr lang="en-US" sz="3600" dirty="0" smtClean="0"/>
              <a:t>[</a:t>
            </a:r>
            <a:r>
              <a:rPr lang="en-US" sz="3600" dirty="0" smtClean="0">
                <a:solidFill>
                  <a:schemeClr val="tx1"/>
                </a:solidFill>
              </a:rPr>
              <a:t>[ [……  name, x,  department, salary ], […. name, x,  department, salary ]….]</a:t>
            </a:r>
          </a:p>
          <a:p>
            <a:pPr marL="0" indent="0">
              <a:buNone/>
            </a:pPr>
            <a:endParaRPr lang="en-US" sz="3600" dirty="0">
              <a:solidFill>
                <a:schemeClr val="tx1"/>
              </a:solidFill>
            </a:endParaRPr>
          </a:p>
          <a:p>
            <a:pPr marL="0" indent="0">
              <a:buNone/>
            </a:pPr>
            <a:r>
              <a:rPr lang="en-US" sz="3600" dirty="0" smtClean="0">
                <a:solidFill>
                  <a:schemeClr val="tx1"/>
                </a:solidFill>
              </a:rPr>
              <a:t>Its basically an array of arrays and within each array we need to pull out locations 8,10,11.  </a:t>
            </a:r>
          </a:p>
          <a:p>
            <a:pPr marL="0" indent="0">
              <a:buNone/>
            </a:pPr>
            <a:endParaRPr lang="en-US" sz="3600" dirty="0">
              <a:solidFill>
                <a:schemeClr val="tx1"/>
              </a:solidFill>
            </a:endParaRPr>
          </a:p>
          <a:p>
            <a:pPr marL="0" indent="0">
              <a:buNone/>
            </a:pPr>
            <a:r>
              <a:rPr lang="en-US" sz="3600" dirty="0" smtClean="0">
                <a:solidFill>
                  <a:schemeClr val="tx1"/>
                </a:solidFill>
              </a:rPr>
              <a:t>Since the data is not in a tree structure we’ll need to first decide on the structure we want to create in terms of node hierarchy. </a:t>
            </a:r>
          </a:p>
          <a:p>
            <a:pPr marL="0" indent="0">
              <a:buNone/>
            </a:pPr>
            <a:endParaRPr lang="en-US" sz="3400" dirty="0" smtClean="0">
              <a:solidFill>
                <a:schemeClr val="tx1"/>
              </a:solidFill>
            </a:endParaRPr>
          </a:p>
          <a:p>
            <a:pPr marL="0" indent="0">
              <a:buNone/>
            </a:pPr>
            <a:endParaRPr lang="en-US" sz="3400" dirty="0">
              <a:solidFill>
                <a:schemeClr val="tx1"/>
              </a:solidFill>
            </a:endParaRPr>
          </a:p>
          <a:p>
            <a:pPr marL="0" indent="0">
              <a:buNone/>
            </a:pPr>
            <a:r>
              <a:rPr lang="en-US" dirty="0" smtClean="0"/>
              <a:t>397</a:t>
            </a:r>
            <a:r>
              <a:rPr lang="en-US" dirty="0"/>
              <a:t>", 1389641641, "700397", "{\n}", "AARON,  ELVIA J", "WATER RATE TAKER", "WATER MGMNT", "87228.00" ]</a:t>
            </a:r>
          </a:p>
          <a:p>
            <a:pPr marL="0" indent="0">
              <a:buNone/>
            </a:pPr>
            <a:r>
              <a:rPr lang="en-US" dirty="0"/>
              <a:t>, [ 2, "2FDAC83E-C605-4DAF-8673-36916BD1C5D3", 2, 1389641641, "700397", 1389641641, "700397", "{\n}", "AARON,  JEFFERY M", "POLICE OFFICER", "POLICE", "85372.00" ]</a:t>
            </a:r>
          </a:p>
          <a:p>
            <a:pPr marL="0" indent="0">
              <a:buNone/>
            </a:pPr>
            <a:r>
              <a:rPr lang="en-US" dirty="0"/>
              <a:t>, [ 3, "A1FD838F-BA4A-4B32-B545-51B5919E0475", 3, 1389641641, "700397", 1389641641, "700397", "{\n}", "AARON,  KIMBERLEI R", "CHIEF CONTRACT EXPEDITER", "GENERAL SERVICES", "80916.00" ]</a:t>
            </a:r>
          </a:p>
          <a:p>
            <a:pPr marL="0" indent="0">
              <a:buNone/>
            </a:pPr>
            <a:r>
              <a:rPr lang="en-US" dirty="0"/>
              <a:t>, [ 4, "96EE71F1-C345-43AE-8874-8F0C5E9A307F", 4, 1389641641, "700397", 1389641641, "700397", "{\n}", "ABAD JR,  VICENTE M", "CIVIL ENGINEER IV", "WATER MGMNT", "99648.00" ]</a:t>
            </a:r>
          </a:p>
          <a:p>
            <a:pPr marL="0" indent="0">
              <a:buNone/>
            </a:pPr>
            <a:r>
              <a:rPr lang="en-US" dirty="0"/>
              <a:t>, [ 5, "7D92EF6A-A7AB-418C-8649-F7B06FAE0BFD", 5, 1389641641, "700397", 1389641641, "700397", "{\n}", "ABARCA,  ANABEL", "LEGISLATIVE AIDE", "CITY COUNCIL", "81000.00" ]</a:t>
            </a:r>
          </a:p>
          <a:p>
            <a:pPr marL="0" indent="0">
              <a:buNone/>
            </a:pPr>
            <a:r>
              <a:rPr lang="en-US" dirty="0"/>
              <a:t>];</a:t>
            </a:r>
          </a:p>
        </p:txBody>
      </p:sp>
      <p:pic>
        <p:nvPicPr>
          <p:cNvPr id="4" name="Picture 3"/>
          <p:cNvPicPr>
            <a:picLocks noChangeAspect="1"/>
          </p:cNvPicPr>
          <p:nvPr/>
        </p:nvPicPr>
        <p:blipFill>
          <a:blip r:embed="rId2"/>
          <a:stretch>
            <a:fillRect/>
          </a:stretch>
        </p:blipFill>
        <p:spPr>
          <a:xfrm>
            <a:off x="2286952" y="3341370"/>
            <a:ext cx="3838575" cy="3009900"/>
          </a:xfrm>
          <a:prstGeom prst="rect">
            <a:avLst/>
          </a:prstGeom>
        </p:spPr>
      </p:pic>
      <p:sp>
        <p:nvSpPr>
          <p:cNvPr id="5" name="TextBox 4"/>
          <p:cNvSpPr txBox="1"/>
          <p:nvPr/>
        </p:nvSpPr>
        <p:spPr>
          <a:xfrm>
            <a:off x="3992880" y="3489960"/>
            <a:ext cx="1432560" cy="369332"/>
          </a:xfrm>
          <a:prstGeom prst="rect">
            <a:avLst/>
          </a:prstGeom>
          <a:noFill/>
        </p:spPr>
        <p:txBody>
          <a:bodyPr wrap="square" rtlCol="0">
            <a:spAutoFit/>
          </a:bodyPr>
          <a:lstStyle/>
          <a:p>
            <a:r>
              <a:rPr lang="en-US" dirty="0" smtClean="0"/>
              <a:t>Chicago</a:t>
            </a:r>
            <a:endParaRPr lang="en-US" dirty="0"/>
          </a:p>
        </p:txBody>
      </p:sp>
      <p:sp>
        <p:nvSpPr>
          <p:cNvPr id="6" name="Rectangle 5"/>
          <p:cNvSpPr/>
          <p:nvPr/>
        </p:nvSpPr>
        <p:spPr>
          <a:xfrm>
            <a:off x="4267200" y="3859292"/>
            <a:ext cx="304800" cy="240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22520" y="4775359"/>
            <a:ext cx="304800" cy="240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452336" y="4775359"/>
            <a:ext cx="304800" cy="240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39904" y="5432346"/>
            <a:ext cx="304800" cy="240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53839" y="5477470"/>
            <a:ext cx="304800" cy="240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25439" y="5450324"/>
            <a:ext cx="304800" cy="240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861559" y="4635877"/>
            <a:ext cx="1432560" cy="369332"/>
          </a:xfrm>
          <a:prstGeom prst="rect">
            <a:avLst/>
          </a:prstGeom>
          <a:noFill/>
        </p:spPr>
        <p:txBody>
          <a:bodyPr wrap="square" rtlCol="0">
            <a:spAutoFit/>
          </a:bodyPr>
          <a:lstStyle/>
          <a:p>
            <a:r>
              <a:rPr lang="en-US" dirty="0" smtClean="0"/>
              <a:t>Police</a:t>
            </a:r>
            <a:endParaRPr lang="en-US" dirty="0"/>
          </a:p>
        </p:txBody>
      </p:sp>
      <p:sp>
        <p:nvSpPr>
          <p:cNvPr id="13" name="TextBox 12"/>
          <p:cNvSpPr txBox="1"/>
          <p:nvPr/>
        </p:nvSpPr>
        <p:spPr>
          <a:xfrm>
            <a:off x="3444239" y="4670167"/>
            <a:ext cx="1432560" cy="369332"/>
          </a:xfrm>
          <a:prstGeom prst="rect">
            <a:avLst/>
          </a:prstGeom>
          <a:noFill/>
        </p:spPr>
        <p:txBody>
          <a:bodyPr wrap="square" rtlCol="0">
            <a:spAutoFit/>
          </a:bodyPr>
          <a:lstStyle/>
          <a:p>
            <a:r>
              <a:rPr lang="en-US" dirty="0" smtClean="0"/>
              <a:t>Fire</a:t>
            </a:r>
            <a:endParaRPr lang="en-US" dirty="0"/>
          </a:p>
        </p:txBody>
      </p:sp>
      <p:sp>
        <p:nvSpPr>
          <p:cNvPr id="14" name="TextBox 13"/>
          <p:cNvSpPr txBox="1"/>
          <p:nvPr/>
        </p:nvSpPr>
        <p:spPr>
          <a:xfrm>
            <a:off x="5367098" y="5367814"/>
            <a:ext cx="1432560" cy="369332"/>
          </a:xfrm>
          <a:prstGeom prst="rect">
            <a:avLst/>
          </a:prstGeom>
          <a:noFill/>
        </p:spPr>
        <p:txBody>
          <a:bodyPr wrap="square" rtlCol="0">
            <a:spAutoFit/>
          </a:bodyPr>
          <a:lstStyle/>
          <a:p>
            <a:r>
              <a:rPr lang="en-US" dirty="0" smtClean="0"/>
              <a:t>Fred Blogs</a:t>
            </a:r>
            <a:endParaRPr lang="en-US" dirty="0"/>
          </a:p>
        </p:txBody>
      </p:sp>
      <p:sp>
        <p:nvSpPr>
          <p:cNvPr id="15" name="TextBox 14"/>
          <p:cNvSpPr txBox="1"/>
          <p:nvPr/>
        </p:nvSpPr>
        <p:spPr>
          <a:xfrm>
            <a:off x="3918465" y="5533072"/>
            <a:ext cx="1432560" cy="646331"/>
          </a:xfrm>
          <a:prstGeom prst="rect">
            <a:avLst/>
          </a:prstGeom>
          <a:noFill/>
        </p:spPr>
        <p:txBody>
          <a:bodyPr wrap="square" rtlCol="0">
            <a:spAutoFit/>
          </a:bodyPr>
          <a:lstStyle/>
          <a:p>
            <a:r>
              <a:rPr lang="en-US" dirty="0" smtClean="0"/>
              <a:t>Mary Poppins</a:t>
            </a:r>
            <a:endParaRPr lang="en-US" dirty="0"/>
          </a:p>
        </p:txBody>
      </p:sp>
      <p:sp>
        <p:nvSpPr>
          <p:cNvPr id="16" name="TextBox 15"/>
          <p:cNvSpPr txBox="1"/>
          <p:nvPr/>
        </p:nvSpPr>
        <p:spPr>
          <a:xfrm>
            <a:off x="2131338" y="5480804"/>
            <a:ext cx="1432560" cy="646331"/>
          </a:xfrm>
          <a:prstGeom prst="rect">
            <a:avLst/>
          </a:prstGeom>
          <a:noFill/>
        </p:spPr>
        <p:txBody>
          <a:bodyPr wrap="square" rtlCol="0">
            <a:spAutoFit/>
          </a:bodyPr>
          <a:lstStyle/>
          <a:p>
            <a:r>
              <a:rPr lang="en-US" dirty="0" smtClean="0"/>
              <a:t>Julia</a:t>
            </a:r>
          </a:p>
          <a:p>
            <a:r>
              <a:rPr lang="en-US" dirty="0" smtClean="0"/>
              <a:t>Child</a:t>
            </a:r>
            <a:endParaRPr lang="en-US" dirty="0"/>
          </a:p>
        </p:txBody>
      </p:sp>
    </p:spTree>
    <p:extLst>
      <p:ext uri="{BB962C8B-B14F-4D97-AF65-F5344CB8AC3E}">
        <p14:creationId xmlns:p14="http://schemas.microsoft.com/office/powerpoint/2010/main" val="618620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 Class Exercise 2</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smtClean="0">
                <a:solidFill>
                  <a:schemeClr val="tx1"/>
                </a:solidFill>
              </a:rPr>
              <a:t>In the 2</a:t>
            </a:r>
            <a:r>
              <a:rPr lang="en-US" baseline="30000" dirty="0" smtClean="0">
                <a:solidFill>
                  <a:schemeClr val="tx1"/>
                </a:solidFill>
              </a:rPr>
              <a:t>nd</a:t>
            </a:r>
            <a:r>
              <a:rPr lang="en-US" dirty="0" smtClean="0">
                <a:solidFill>
                  <a:schemeClr val="tx1"/>
                </a:solidFill>
              </a:rPr>
              <a:t> starter code I’ve added the capability to rip through the Chicago salary data and create 3 levels of nodes. However, I haven’t quite got it right. The 2</a:t>
            </a:r>
            <a:r>
              <a:rPr lang="en-US" baseline="30000" dirty="0" smtClean="0">
                <a:solidFill>
                  <a:schemeClr val="tx1"/>
                </a:solidFill>
              </a:rPr>
              <a:t>nd</a:t>
            </a:r>
            <a:r>
              <a:rPr lang="en-US" dirty="0" smtClean="0">
                <a:solidFill>
                  <a:schemeClr val="tx1"/>
                </a:solidFill>
              </a:rPr>
              <a:t> level seems to repeat WATER MGMNT twice. Also the layout is not very good. </a:t>
            </a:r>
          </a:p>
          <a:p>
            <a:pPr marL="0" indent="0">
              <a:buNone/>
            </a:pPr>
            <a:r>
              <a:rPr lang="en-US" dirty="0" smtClean="0">
                <a:solidFill>
                  <a:schemeClr val="tx1"/>
                </a:solidFill>
              </a:rPr>
              <a:t>First correct the problem with the Water Management.</a:t>
            </a:r>
          </a:p>
          <a:p>
            <a:pPr marL="0" indent="0">
              <a:buNone/>
            </a:pPr>
            <a:r>
              <a:rPr lang="en-US" dirty="0" smtClean="0">
                <a:solidFill>
                  <a:schemeClr val="tx1"/>
                </a:solidFill>
              </a:rPr>
              <a:t>Next think about how we might lay out the nodes in a better way. </a:t>
            </a:r>
            <a:endParaRPr lang="en-US" dirty="0">
              <a:solidFill>
                <a:schemeClr val="tx1"/>
              </a:solidFill>
            </a:endParaRPr>
          </a:p>
        </p:txBody>
      </p:sp>
    </p:spTree>
    <p:extLst>
      <p:ext uri="{BB962C8B-B14F-4D97-AF65-F5344CB8AC3E}">
        <p14:creationId xmlns:p14="http://schemas.microsoft.com/office/powerpoint/2010/main" val="632244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Searching the Tree Structure</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smtClean="0">
                <a:solidFill>
                  <a:schemeClr val="tx1"/>
                </a:solidFill>
              </a:rPr>
              <a:t>Now we have a tree structure we want to “walk” the tree starting at the “root”.  </a:t>
            </a:r>
          </a:p>
          <a:p>
            <a:pPr marL="0" indent="0">
              <a:buNone/>
            </a:pPr>
            <a:r>
              <a:rPr lang="en-US" dirty="0" smtClean="0">
                <a:solidFill>
                  <a:schemeClr val="tx1"/>
                </a:solidFill>
              </a:rPr>
              <a:t>We’ll apply what is called Breadth First Search which starts at the root node then goes layer by layer downwards, visiting all the nodes in layer 2 before proceeding to those at layer 3.</a:t>
            </a:r>
          </a:p>
          <a:p>
            <a:pPr marL="0" indent="0">
              <a:buNone/>
            </a:pPr>
            <a:r>
              <a:rPr lang="en-US" dirty="0">
                <a:solidFill>
                  <a:schemeClr val="tx1"/>
                </a:solidFill>
              </a:rPr>
              <a:t/>
            </a:r>
            <a:br>
              <a:rPr lang="en-US" dirty="0">
                <a:solidFill>
                  <a:schemeClr val="tx1"/>
                </a:solidFill>
              </a:rPr>
            </a:br>
            <a:r>
              <a:rPr lang="en-US" dirty="0" smtClean="0">
                <a:solidFill>
                  <a:schemeClr val="tx1"/>
                </a:solidFill>
              </a:rPr>
              <a:t>Lets see how it works.</a:t>
            </a:r>
            <a:endParaRPr lang="en-US" dirty="0">
              <a:solidFill>
                <a:schemeClr val="tx1"/>
              </a:solidFill>
            </a:endParaRPr>
          </a:p>
        </p:txBody>
      </p:sp>
    </p:spTree>
    <p:extLst>
      <p:ext uri="{BB962C8B-B14F-4D97-AF65-F5344CB8AC3E}">
        <p14:creationId xmlns:p14="http://schemas.microsoft.com/office/powerpoint/2010/main" val="4112097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Basic Data Structure – Leaving a Trail</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0</a:t>
            </a:r>
          </a:p>
        </p:txBody>
      </p:sp>
      <p:sp>
        <p:nvSpPr>
          <p:cNvPr id="5" name="Oval 4"/>
          <p:cNvSpPr/>
          <p:nvPr/>
        </p:nvSpPr>
        <p:spPr>
          <a:xfrm>
            <a:off x="3347013"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484689" y="792162"/>
            <a:ext cx="7146403" cy="1754326"/>
          </a:xfrm>
          <a:prstGeom prst="rect">
            <a:avLst/>
          </a:prstGeom>
          <a:noFill/>
        </p:spPr>
        <p:txBody>
          <a:bodyPr wrap="square" rtlCol="0">
            <a:spAutoFit/>
          </a:bodyPr>
          <a:lstStyle/>
          <a:p>
            <a:r>
              <a:rPr lang="en-US" dirty="0" smtClean="0">
                <a:solidFill>
                  <a:schemeClr val="tx1">
                    <a:lumMod val="85000"/>
                    <a:lumOff val="15000"/>
                  </a:schemeClr>
                </a:solidFill>
              </a:rPr>
              <a:t>node = { children :  children [ ] }</a:t>
            </a:r>
          </a:p>
          <a:p>
            <a:endParaRPr lang="en-US" dirty="0">
              <a:solidFill>
                <a:schemeClr val="tx1">
                  <a:lumMod val="85000"/>
                  <a:lumOff val="15000"/>
                </a:schemeClr>
              </a:solidFill>
            </a:endParaRPr>
          </a:p>
          <a:p>
            <a:r>
              <a:rPr lang="en-US" dirty="0" smtClean="0">
                <a:solidFill>
                  <a:schemeClr val="tx1">
                    <a:lumMod val="85000"/>
                    <a:lumOff val="15000"/>
                  </a:schemeClr>
                </a:solidFill>
              </a:rPr>
              <a:t>If we want to keep track of a node we store a reference to it in an array.  </a:t>
            </a:r>
            <a:r>
              <a:rPr lang="en-US" dirty="0" err="1" smtClean="0">
                <a:solidFill>
                  <a:schemeClr val="tx1">
                    <a:lumMod val="85000"/>
                    <a:lumOff val="15000"/>
                  </a:schemeClr>
                </a:solidFill>
              </a:rPr>
              <a:t>Eg</a:t>
            </a:r>
            <a:r>
              <a:rPr lang="en-US" dirty="0" smtClean="0">
                <a:solidFill>
                  <a:schemeClr val="tx1">
                    <a:lumMod val="85000"/>
                    <a:lumOff val="15000"/>
                  </a:schemeClr>
                </a:solidFill>
              </a:rPr>
              <a:t> [ 0, 1 ] might indicate we have moved from node 0 to 1. Sometimes these are called ‘bread crumbs’ because they allow us to retrace our steps.</a:t>
            </a:r>
          </a:p>
        </p:txBody>
      </p:sp>
      <p:sp>
        <p:nvSpPr>
          <p:cNvPr id="3" name="TextBox 2"/>
          <p:cNvSpPr txBox="1"/>
          <p:nvPr/>
        </p:nvSpPr>
        <p:spPr>
          <a:xfrm>
            <a:off x="5995686" y="2847372"/>
            <a:ext cx="1635406" cy="369332"/>
          </a:xfrm>
          <a:prstGeom prst="rect">
            <a:avLst/>
          </a:prstGeom>
          <a:noFill/>
        </p:spPr>
        <p:txBody>
          <a:bodyPr wrap="square" rtlCol="0">
            <a:spAutoFit/>
          </a:bodyPr>
          <a:lstStyle/>
          <a:p>
            <a:r>
              <a:rPr lang="en-US" dirty="0" smtClean="0">
                <a:solidFill>
                  <a:schemeClr val="tx1">
                    <a:lumMod val="85000"/>
                    <a:lumOff val="15000"/>
                  </a:schemeClr>
                </a:solidFill>
              </a:rPr>
              <a:t>Array</a:t>
            </a:r>
            <a:endParaRPr lang="en-US" dirty="0">
              <a:solidFill>
                <a:schemeClr val="tx1">
                  <a:lumMod val="85000"/>
                  <a:lumOff val="15000"/>
                </a:schemeClr>
              </a:solidFill>
            </a:endParaRPr>
          </a:p>
        </p:txBody>
      </p:sp>
      <p:sp>
        <p:nvSpPr>
          <p:cNvPr id="12" name="Rectangle 11"/>
          <p:cNvSpPr/>
          <p:nvPr/>
        </p:nvSpPr>
        <p:spPr>
          <a:xfrm>
            <a:off x="6088284" y="3438645"/>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13" name="Rectangle 12"/>
          <p:cNvSpPr/>
          <p:nvPr/>
        </p:nvSpPr>
        <p:spPr>
          <a:xfrm>
            <a:off x="6452887" y="3438087"/>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Tree>
    <p:extLst>
      <p:ext uri="{BB962C8B-B14F-4D97-AF65-F5344CB8AC3E}">
        <p14:creationId xmlns:p14="http://schemas.microsoft.com/office/powerpoint/2010/main" val="3066855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dirty="0" smtClean="0">
                <a:solidFill>
                  <a:schemeClr val="tx1"/>
                </a:solidFill>
              </a:rPr>
              <a:t>Networks</a:t>
            </a:r>
          </a:p>
        </p:txBody>
      </p:sp>
      <p:sp>
        <p:nvSpPr>
          <p:cNvPr id="16386" name="Content Placeholder 2"/>
          <p:cNvSpPr>
            <a:spLocks noGrp="1"/>
          </p:cNvSpPr>
          <p:nvPr>
            <p:ph idx="1"/>
          </p:nvPr>
        </p:nvSpPr>
        <p:spPr/>
        <p:txBody>
          <a:bodyPr/>
          <a:lstStyle/>
          <a:p>
            <a:pPr eaLnBrk="1" hangingPunct="1"/>
            <a:r>
              <a:rPr lang="en-US" dirty="0" smtClean="0">
                <a:solidFill>
                  <a:schemeClr val="tx1"/>
                </a:solidFill>
              </a:rPr>
              <a:t>Collection of </a:t>
            </a:r>
            <a:r>
              <a:rPr lang="en-US" i="1" dirty="0" smtClean="0">
                <a:solidFill>
                  <a:schemeClr val="tx1"/>
                </a:solidFill>
              </a:rPr>
              <a:t>nodes (vertices)</a:t>
            </a:r>
            <a:r>
              <a:rPr lang="en-US" dirty="0" smtClean="0">
                <a:solidFill>
                  <a:schemeClr val="tx1"/>
                </a:solidFill>
              </a:rPr>
              <a:t> that is connected via </a:t>
            </a:r>
            <a:r>
              <a:rPr lang="en-US" i="1" dirty="0" smtClean="0">
                <a:solidFill>
                  <a:schemeClr val="tx1"/>
                </a:solidFill>
              </a:rPr>
              <a:t>links (edges). </a:t>
            </a:r>
            <a:endParaRPr lang="en-US" dirty="0" smtClean="0">
              <a:solidFill>
                <a:schemeClr val="tx1"/>
              </a:solidFill>
            </a:endParaRPr>
          </a:p>
          <a:p>
            <a:pPr eaLnBrk="1" hangingPunct="1"/>
            <a:r>
              <a:rPr lang="en-US" dirty="0" smtClean="0">
                <a:solidFill>
                  <a:schemeClr val="tx1"/>
                </a:solidFill>
              </a:rPr>
              <a:t>Also referred to as a </a:t>
            </a:r>
            <a:r>
              <a:rPr lang="en-US" i="1" dirty="0" smtClean="0">
                <a:solidFill>
                  <a:schemeClr val="tx1"/>
                </a:solidFill>
              </a:rPr>
              <a:t>graph</a:t>
            </a:r>
            <a:r>
              <a:rPr lang="en-US" dirty="0" smtClean="0">
                <a:solidFill>
                  <a:schemeClr val="tx1"/>
                </a:solidFill>
              </a:rPr>
              <a:t> i.e. graph theory</a:t>
            </a:r>
          </a:p>
          <a:p>
            <a:pPr eaLnBrk="1" hangingPunct="1"/>
            <a:r>
              <a:rPr lang="en-US" dirty="0" smtClean="0">
                <a:solidFill>
                  <a:schemeClr val="tx1"/>
                </a:solidFill>
              </a:rPr>
              <a:t>Naming conventions differ between fields</a:t>
            </a:r>
          </a:p>
          <a:p>
            <a:pPr lvl="1" eaLnBrk="1" hangingPunct="1"/>
            <a:r>
              <a:rPr lang="en-US" dirty="0" smtClean="0">
                <a:solidFill>
                  <a:schemeClr val="tx1"/>
                </a:solidFill>
              </a:rPr>
              <a:t>Also named </a:t>
            </a:r>
            <a:r>
              <a:rPr lang="en-US" i="1" dirty="0" smtClean="0">
                <a:solidFill>
                  <a:schemeClr val="tx1"/>
                </a:solidFill>
              </a:rPr>
              <a:t>vertices</a:t>
            </a:r>
            <a:r>
              <a:rPr lang="en-US" dirty="0" smtClean="0">
                <a:solidFill>
                  <a:schemeClr val="tx1"/>
                </a:solidFill>
              </a:rPr>
              <a:t> and </a:t>
            </a:r>
            <a:r>
              <a:rPr lang="en-US" i="1" dirty="0" smtClean="0">
                <a:solidFill>
                  <a:schemeClr val="tx1"/>
                </a:solidFill>
              </a:rPr>
              <a:t>edges</a:t>
            </a:r>
            <a:endParaRPr lang="en-US" dirty="0" smtClean="0">
              <a:solidFill>
                <a:schemeClr val="tx1"/>
              </a:solidFill>
            </a:endParaRPr>
          </a:p>
          <a:p>
            <a:pPr lvl="1" eaLnBrk="1" hangingPunct="1"/>
            <a:r>
              <a:rPr lang="en-US" dirty="0" smtClean="0">
                <a:solidFill>
                  <a:schemeClr val="tx1"/>
                </a:solidFill>
              </a:rPr>
              <a:t>In physics, </a:t>
            </a:r>
            <a:r>
              <a:rPr lang="en-US" i="1" dirty="0" smtClean="0">
                <a:solidFill>
                  <a:schemeClr val="tx1"/>
                </a:solidFill>
              </a:rPr>
              <a:t>sites</a:t>
            </a:r>
            <a:r>
              <a:rPr lang="en-US" dirty="0" smtClean="0">
                <a:solidFill>
                  <a:schemeClr val="tx1"/>
                </a:solidFill>
              </a:rPr>
              <a:t> and </a:t>
            </a:r>
            <a:r>
              <a:rPr lang="en-US" i="1" dirty="0" smtClean="0">
                <a:solidFill>
                  <a:schemeClr val="tx1"/>
                </a:solidFill>
              </a:rPr>
              <a:t>bonds</a:t>
            </a:r>
            <a:endParaRPr lang="en-US" dirty="0" smtClean="0">
              <a:solidFill>
                <a:schemeClr val="tx1"/>
              </a:solidFill>
            </a:endParaRPr>
          </a:p>
          <a:p>
            <a:pPr lvl="1" eaLnBrk="1" hangingPunct="1"/>
            <a:r>
              <a:rPr lang="en-US" dirty="0" smtClean="0">
                <a:solidFill>
                  <a:schemeClr val="tx1"/>
                </a:solidFill>
              </a:rPr>
              <a:t>In sociology, </a:t>
            </a:r>
            <a:r>
              <a:rPr lang="en-US" i="1" dirty="0" smtClean="0">
                <a:solidFill>
                  <a:schemeClr val="tx1"/>
                </a:solidFill>
              </a:rPr>
              <a:t>actors</a:t>
            </a:r>
            <a:r>
              <a:rPr lang="en-US" dirty="0" smtClean="0">
                <a:solidFill>
                  <a:schemeClr val="tx1"/>
                </a:solidFill>
              </a:rPr>
              <a:t> and </a:t>
            </a:r>
            <a:r>
              <a:rPr lang="en-US" i="1" dirty="0" smtClean="0">
                <a:solidFill>
                  <a:schemeClr val="tx1"/>
                </a:solidFill>
              </a:rPr>
              <a:t>ties</a:t>
            </a:r>
          </a:p>
          <a:p>
            <a:pPr eaLnBrk="1" hangingPunct="1"/>
            <a:r>
              <a:rPr lang="en-US" dirty="0" smtClean="0">
                <a:solidFill>
                  <a:schemeClr val="tx1"/>
                </a:solidFill>
              </a:rPr>
              <a:t>Number of nodes = </a:t>
            </a:r>
            <a:r>
              <a:rPr lang="en-US" i="1" dirty="0" smtClean="0">
                <a:solidFill>
                  <a:schemeClr val="tx1"/>
                </a:solidFill>
              </a:rPr>
              <a:t>n</a:t>
            </a:r>
          </a:p>
          <a:p>
            <a:pPr eaLnBrk="1" hangingPunct="1"/>
            <a:r>
              <a:rPr lang="en-US" dirty="0" smtClean="0">
                <a:solidFill>
                  <a:schemeClr val="tx1"/>
                </a:solidFill>
              </a:rPr>
              <a:t>Number of links = </a:t>
            </a:r>
            <a:r>
              <a:rPr lang="en-US" i="1" dirty="0" smtClean="0">
                <a:solidFill>
                  <a:schemeClr val="tx1"/>
                </a:solidFill>
              </a:rPr>
              <a:t>m</a:t>
            </a:r>
          </a:p>
        </p:txBody>
      </p:sp>
      <p:pic>
        <p:nvPicPr>
          <p:cNvPr id="16387" name="Picture 4" descr="simple_network"/>
          <p:cNvPicPr>
            <a:picLocks noChangeAspect="1" noChangeArrowheads="1"/>
          </p:cNvPicPr>
          <p:nvPr/>
        </p:nvPicPr>
        <p:blipFill>
          <a:blip r:embed="rId3" cstate="print"/>
          <a:srcRect/>
          <a:stretch>
            <a:fillRect/>
          </a:stretch>
        </p:blipFill>
        <p:spPr bwMode="auto">
          <a:xfrm>
            <a:off x="5895695" y="3216275"/>
            <a:ext cx="2414587" cy="2757488"/>
          </a:xfrm>
          <a:prstGeom prst="rect">
            <a:avLst/>
          </a:prstGeom>
          <a:noFill/>
          <a:ln w="9525">
            <a:noFill/>
            <a:miter lim="800000"/>
            <a:headEnd/>
            <a:tailEnd/>
          </a:ln>
        </p:spPr>
      </p:pic>
    </p:spTree>
    <p:extLst>
      <p:ext uri="{BB962C8B-B14F-4D97-AF65-F5344CB8AC3E}">
        <p14:creationId xmlns:p14="http://schemas.microsoft.com/office/powerpoint/2010/main" val="716927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Basic Data Structure – Flagging nodes visited</a:t>
            </a:r>
            <a:endParaRPr lang="en-US" dirty="0">
              <a:solidFill>
                <a:schemeClr val="tx1">
                  <a:lumMod val="85000"/>
                  <a:lumOff val="15000"/>
                </a:schemeClr>
              </a:solidFill>
            </a:endParaRPr>
          </a:p>
        </p:txBody>
      </p:sp>
      <p:sp>
        <p:nvSpPr>
          <p:cNvPr id="4" name="Oval 3"/>
          <p:cNvSpPr/>
          <p:nvPr/>
        </p:nvSpPr>
        <p:spPr>
          <a:xfrm>
            <a:off x="4205212"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0</a:t>
            </a: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cxnSp>
        <p:nvCxnSpPr>
          <p:cNvPr id="10" name="Straight Connector 9"/>
          <p:cNvCxnSpPr>
            <a:stCxn id="4" idx="3"/>
            <a:endCxn id="5" idx="7"/>
          </p:cNvCxnSpPr>
          <p:nvPr/>
        </p:nvCxnSpPr>
        <p:spPr>
          <a:xfrm flipH="1">
            <a:off x="3702678" y="2677093"/>
            <a:ext cx="563557"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484689" y="792162"/>
            <a:ext cx="7146403" cy="1200329"/>
          </a:xfrm>
          <a:prstGeom prst="rect">
            <a:avLst/>
          </a:prstGeom>
          <a:noFill/>
        </p:spPr>
        <p:txBody>
          <a:bodyPr wrap="square" rtlCol="0">
            <a:spAutoFit/>
          </a:bodyPr>
          <a:lstStyle/>
          <a:p>
            <a:r>
              <a:rPr lang="en-US" dirty="0" smtClean="0">
                <a:solidFill>
                  <a:schemeClr val="tx1">
                    <a:lumMod val="85000"/>
                    <a:lumOff val="15000"/>
                  </a:schemeClr>
                </a:solidFill>
              </a:rPr>
              <a:t>node = {children :  children [ ], </a:t>
            </a:r>
            <a:r>
              <a:rPr lang="en-US" dirty="0" err="1" smtClean="0">
                <a:solidFill>
                  <a:schemeClr val="tx1">
                    <a:lumMod val="85000"/>
                    <a:lumOff val="15000"/>
                  </a:schemeClr>
                </a:solidFill>
              </a:rPr>
              <a:t>color:’Red</a:t>
            </a:r>
            <a:r>
              <a:rPr lang="en-US" dirty="0" smtClean="0">
                <a:solidFill>
                  <a:schemeClr val="tx1">
                    <a:lumMod val="85000"/>
                    <a:lumOff val="15000"/>
                  </a:schemeClr>
                </a:solidFill>
              </a:rPr>
              <a:t>’ }</a:t>
            </a:r>
          </a:p>
          <a:p>
            <a:r>
              <a:rPr lang="en-US" dirty="0" smtClean="0">
                <a:solidFill>
                  <a:schemeClr val="tx1">
                    <a:lumMod val="85000"/>
                    <a:lumOff val="15000"/>
                  </a:schemeClr>
                </a:solidFill>
              </a:rPr>
              <a:t>A mechanism we use is to color nodes we have ‘visited’ so that we don’t repeat our steps. Here I’m going to color nodes I’ve visited ‘Red’</a:t>
            </a:r>
          </a:p>
        </p:txBody>
      </p:sp>
      <p:sp>
        <p:nvSpPr>
          <p:cNvPr id="12" name="TextBox 11"/>
          <p:cNvSpPr txBox="1"/>
          <p:nvPr/>
        </p:nvSpPr>
        <p:spPr>
          <a:xfrm>
            <a:off x="840354" y="4670007"/>
            <a:ext cx="7146403" cy="1200329"/>
          </a:xfrm>
          <a:prstGeom prst="rect">
            <a:avLst/>
          </a:prstGeom>
          <a:noFill/>
        </p:spPr>
        <p:txBody>
          <a:bodyPr wrap="square" rtlCol="0">
            <a:spAutoFit/>
          </a:bodyPr>
          <a:lstStyle/>
          <a:p>
            <a:r>
              <a:rPr lang="en-US" dirty="0" smtClean="0">
                <a:solidFill>
                  <a:schemeClr val="tx1">
                    <a:lumMod val="85000"/>
                    <a:lumOff val="15000"/>
                  </a:schemeClr>
                </a:solidFill>
              </a:rPr>
              <a:t>Now we are ready to systematically explore the tree using the array to retrace our steps and the color to flag that we’ve already explored part of the tree. Depending on the way we explore the tree we use the array as a Stack or a Queue.</a:t>
            </a:r>
          </a:p>
        </p:txBody>
      </p:sp>
      <p:sp>
        <p:nvSpPr>
          <p:cNvPr id="13" name="TextBox 12"/>
          <p:cNvSpPr txBox="1"/>
          <p:nvPr/>
        </p:nvSpPr>
        <p:spPr>
          <a:xfrm>
            <a:off x="5995686" y="2847372"/>
            <a:ext cx="1635406" cy="369332"/>
          </a:xfrm>
          <a:prstGeom prst="rect">
            <a:avLst/>
          </a:prstGeom>
          <a:noFill/>
        </p:spPr>
        <p:txBody>
          <a:bodyPr wrap="square" rtlCol="0">
            <a:spAutoFit/>
          </a:bodyPr>
          <a:lstStyle/>
          <a:p>
            <a:r>
              <a:rPr lang="en-US" dirty="0" smtClean="0">
                <a:solidFill>
                  <a:schemeClr val="tx1">
                    <a:lumMod val="85000"/>
                    <a:lumOff val="15000"/>
                  </a:schemeClr>
                </a:solidFill>
              </a:rPr>
              <a:t>Stack </a:t>
            </a:r>
            <a:endParaRPr lang="en-US" dirty="0">
              <a:solidFill>
                <a:schemeClr val="tx1">
                  <a:lumMod val="85000"/>
                  <a:lumOff val="15000"/>
                </a:schemeClr>
              </a:solidFill>
            </a:endParaRPr>
          </a:p>
        </p:txBody>
      </p:sp>
      <p:sp>
        <p:nvSpPr>
          <p:cNvPr id="14" name="Rectangle 13"/>
          <p:cNvSpPr/>
          <p:nvPr/>
        </p:nvSpPr>
        <p:spPr>
          <a:xfrm>
            <a:off x="6088284" y="3438645"/>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15" name="Rectangle 14"/>
          <p:cNvSpPr/>
          <p:nvPr/>
        </p:nvSpPr>
        <p:spPr>
          <a:xfrm>
            <a:off x="6452887" y="3438087"/>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Tree>
    <p:extLst>
      <p:ext uri="{BB962C8B-B14F-4D97-AF65-F5344CB8AC3E}">
        <p14:creationId xmlns:p14="http://schemas.microsoft.com/office/powerpoint/2010/main" val="3557312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1">
                    <a:lumMod val="85000"/>
                    <a:lumOff val="15000"/>
                  </a:schemeClr>
                </a:solidFill>
              </a:rPr>
              <a:t>Trees- Basic </a:t>
            </a:r>
            <a:r>
              <a:rPr lang="en-US" dirty="0" smtClean="0">
                <a:solidFill>
                  <a:schemeClr val="tx1">
                    <a:lumMod val="85000"/>
                    <a:lumOff val="15000"/>
                  </a:schemeClr>
                </a:solidFill>
              </a:rPr>
              <a:t>Data Structure</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0</a:t>
            </a:r>
          </a:p>
        </p:txBody>
      </p:sp>
      <p:sp>
        <p:nvSpPr>
          <p:cNvPr id="5" name="Oval 4"/>
          <p:cNvSpPr/>
          <p:nvPr/>
        </p:nvSpPr>
        <p:spPr>
          <a:xfrm>
            <a:off x="3347013"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771162" y="996179"/>
            <a:ext cx="7146403" cy="1200329"/>
          </a:xfrm>
          <a:prstGeom prst="rect">
            <a:avLst/>
          </a:prstGeom>
          <a:noFill/>
        </p:spPr>
        <p:txBody>
          <a:bodyPr wrap="square" rtlCol="0">
            <a:spAutoFit/>
          </a:bodyPr>
          <a:lstStyle/>
          <a:p>
            <a:r>
              <a:rPr lang="en-US" dirty="0" smtClean="0">
                <a:solidFill>
                  <a:schemeClr val="tx1">
                    <a:lumMod val="85000"/>
                    <a:lumOff val="15000"/>
                  </a:schemeClr>
                </a:solidFill>
              </a:rPr>
              <a:t>A node may have at most one parent but many children. </a:t>
            </a:r>
            <a:r>
              <a:rPr lang="en-US" dirty="0" err="1" smtClean="0">
                <a:solidFill>
                  <a:schemeClr val="tx1">
                    <a:lumMod val="85000"/>
                    <a:lumOff val="15000"/>
                  </a:schemeClr>
                </a:solidFill>
              </a:rPr>
              <a:t>Eg</a:t>
            </a:r>
            <a:r>
              <a:rPr lang="en-US" dirty="0" smtClean="0">
                <a:solidFill>
                  <a:schemeClr val="tx1">
                    <a:lumMod val="85000"/>
                    <a:lumOff val="15000"/>
                  </a:schemeClr>
                </a:solidFill>
              </a:rPr>
              <a:t> node 1 has parent 0 and children [3, 4].  Thus, the minimum data structure for any node is as below</a:t>
            </a:r>
          </a:p>
          <a:p>
            <a:r>
              <a:rPr lang="en-US" dirty="0" smtClean="0">
                <a:solidFill>
                  <a:schemeClr val="tx1">
                    <a:lumMod val="85000"/>
                    <a:lumOff val="15000"/>
                  </a:schemeClr>
                </a:solidFill>
              </a:rPr>
              <a:t> node = {children :  children [ ] }</a:t>
            </a:r>
          </a:p>
        </p:txBody>
      </p:sp>
    </p:spTree>
    <p:extLst>
      <p:ext uri="{BB962C8B-B14F-4D97-AF65-F5344CB8AC3E}">
        <p14:creationId xmlns:p14="http://schemas.microsoft.com/office/powerpoint/2010/main" val="15272823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Breadth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0</a:t>
            </a:r>
          </a:p>
        </p:txBody>
      </p:sp>
      <p:sp>
        <p:nvSpPr>
          <p:cNvPr id="5" name="Oval 4"/>
          <p:cNvSpPr/>
          <p:nvPr/>
        </p:nvSpPr>
        <p:spPr>
          <a:xfrm>
            <a:off x="3347013"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Tree>
    <p:extLst>
      <p:ext uri="{BB962C8B-B14F-4D97-AF65-F5344CB8AC3E}">
        <p14:creationId xmlns:p14="http://schemas.microsoft.com/office/powerpoint/2010/main" val="4163858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Breadth</a:t>
            </a:r>
            <a:r>
              <a:rPr lang="en-US" dirty="0" smtClean="0">
                <a:solidFill>
                  <a:schemeClr val="tx1">
                    <a:lumMod val="85000"/>
                    <a:lumOff val="15000"/>
                  </a:schemeClr>
                </a:solidFill>
              </a:rPr>
              <a:t>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3</a:t>
            </a:r>
            <a:endParaRPr lang="en-US" dirty="0">
              <a:solidFill>
                <a:schemeClr val="tx1">
                  <a:lumMod val="85000"/>
                  <a:lumOff val="15000"/>
                </a:schemeClr>
              </a:solidFill>
            </a:endParaRP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Tree>
    <p:extLst>
      <p:ext uri="{BB962C8B-B14F-4D97-AF65-F5344CB8AC3E}">
        <p14:creationId xmlns:p14="http://schemas.microsoft.com/office/powerpoint/2010/main" val="1650370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Breadth</a:t>
            </a:r>
            <a:r>
              <a:rPr lang="en-US" dirty="0" smtClean="0">
                <a:solidFill>
                  <a:schemeClr val="tx1">
                    <a:lumMod val="85000"/>
                    <a:lumOff val="15000"/>
                  </a:schemeClr>
                </a:solidFill>
              </a:rPr>
              <a:t>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3</a:t>
            </a:r>
            <a:endParaRPr lang="en-US" dirty="0">
              <a:solidFill>
                <a:schemeClr val="tx1">
                  <a:lumMod val="85000"/>
                  <a:lumOff val="15000"/>
                </a:schemeClr>
              </a:solidFill>
            </a:endParaRP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
        <p:nvSpPr>
          <p:cNvPr id="14" name="Rectangle 13"/>
          <p:cNvSpPr/>
          <p:nvPr/>
        </p:nvSpPr>
        <p:spPr>
          <a:xfrm>
            <a:off x="672489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spTree>
    <p:extLst>
      <p:ext uri="{BB962C8B-B14F-4D97-AF65-F5344CB8AC3E}">
        <p14:creationId xmlns:p14="http://schemas.microsoft.com/office/powerpoint/2010/main" val="2269212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Breadth</a:t>
            </a:r>
            <a:r>
              <a:rPr lang="en-US" dirty="0" smtClean="0">
                <a:solidFill>
                  <a:schemeClr val="tx1">
                    <a:lumMod val="85000"/>
                    <a:lumOff val="15000"/>
                  </a:schemeClr>
                </a:solidFill>
              </a:rPr>
              <a:t>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3</a:t>
            </a:r>
            <a:endParaRPr lang="en-US" dirty="0">
              <a:solidFill>
                <a:schemeClr val="tx1">
                  <a:lumMod val="85000"/>
                  <a:lumOff val="15000"/>
                </a:schemeClr>
              </a:solidFill>
            </a:endParaRP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Tree>
    <p:extLst>
      <p:ext uri="{BB962C8B-B14F-4D97-AF65-F5344CB8AC3E}">
        <p14:creationId xmlns:p14="http://schemas.microsoft.com/office/powerpoint/2010/main" val="3061858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Breadth</a:t>
            </a:r>
            <a:r>
              <a:rPr lang="en-US" dirty="0" smtClean="0">
                <a:solidFill>
                  <a:schemeClr val="tx1">
                    <a:lumMod val="85000"/>
                    <a:lumOff val="15000"/>
                  </a:schemeClr>
                </a:solidFill>
              </a:rPr>
              <a:t>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
        <p:nvSpPr>
          <p:cNvPr id="14" name="Rectangle 13"/>
          <p:cNvSpPr/>
          <p:nvPr/>
        </p:nvSpPr>
        <p:spPr>
          <a:xfrm>
            <a:off x="6724183"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3</a:t>
            </a:r>
            <a:endParaRPr lang="en-US" dirty="0">
              <a:solidFill>
                <a:schemeClr val="tx1">
                  <a:lumMod val="85000"/>
                  <a:lumOff val="15000"/>
                </a:schemeClr>
              </a:solidFill>
            </a:endParaRPr>
          </a:p>
        </p:txBody>
      </p:sp>
      <p:sp>
        <p:nvSpPr>
          <p:cNvPr id="17" name="Rectangle 16"/>
          <p:cNvSpPr/>
          <p:nvPr/>
        </p:nvSpPr>
        <p:spPr>
          <a:xfrm>
            <a:off x="7093865"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Tree>
    <p:extLst>
      <p:ext uri="{BB962C8B-B14F-4D97-AF65-F5344CB8AC3E}">
        <p14:creationId xmlns:p14="http://schemas.microsoft.com/office/powerpoint/2010/main" val="264485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Breadth</a:t>
            </a:r>
            <a:r>
              <a:rPr lang="en-US" dirty="0" smtClean="0">
                <a:solidFill>
                  <a:schemeClr val="tx1">
                    <a:lumMod val="85000"/>
                    <a:lumOff val="15000"/>
                  </a:schemeClr>
                </a:solidFill>
              </a:rPr>
              <a:t>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
        <p:nvSpPr>
          <p:cNvPr id="14" name="Rectangle 13"/>
          <p:cNvSpPr/>
          <p:nvPr/>
        </p:nvSpPr>
        <p:spPr>
          <a:xfrm>
            <a:off x="6724183"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Tree>
    <p:extLst>
      <p:ext uri="{BB962C8B-B14F-4D97-AF65-F5344CB8AC3E}">
        <p14:creationId xmlns:p14="http://schemas.microsoft.com/office/powerpoint/2010/main" val="2488447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Breadth</a:t>
            </a:r>
            <a:r>
              <a:rPr lang="en-US" dirty="0" smtClean="0">
                <a:solidFill>
                  <a:schemeClr val="tx1">
                    <a:lumMod val="85000"/>
                    <a:lumOff val="15000"/>
                  </a:schemeClr>
                </a:solidFill>
              </a:rPr>
              <a:t>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Tree>
    <p:extLst>
      <p:ext uri="{BB962C8B-B14F-4D97-AF65-F5344CB8AC3E}">
        <p14:creationId xmlns:p14="http://schemas.microsoft.com/office/powerpoint/2010/main" val="4128620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Breadth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Tree>
    <p:extLst>
      <p:ext uri="{BB962C8B-B14F-4D97-AF65-F5344CB8AC3E}">
        <p14:creationId xmlns:p14="http://schemas.microsoft.com/office/powerpoint/2010/main" val="336353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Networks and Graphs</a:t>
            </a:r>
            <a:endParaRPr lang="en-US" dirty="0">
              <a:solidFill>
                <a:schemeClr val="tx1"/>
              </a:solidFill>
            </a:endParaRPr>
          </a:p>
        </p:txBody>
      </p:sp>
      <p:sp>
        <p:nvSpPr>
          <p:cNvPr id="3" name="Content Placeholder 2"/>
          <p:cNvSpPr>
            <a:spLocks noGrp="1"/>
          </p:cNvSpPr>
          <p:nvPr>
            <p:ph idx="1"/>
          </p:nvPr>
        </p:nvSpPr>
        <p:spPr>
          <a:xfrm>
            <a:off x="457200" y="762000"/>
            <a:ext cx="8229600" cy="5928360"/>
          </a:xfrm>
        </p:spPr>
        <p:txBody>
          <a:bodyPr>
            <a:normAutofit/>
          </a:bodyPr>
          <a:lstStyle/>
          <a:p>
            <a:pPr marL="0" indent="0">
              <a:buNone/>
            </a:pPr>
            <a:r>
              <a:rPr lang="en-US" dirty="0" smtClean="0">
                <a:solidFill>
                  <a:schemeClr val="tx1">
                    <a:lumMod val="50000"/>
                    <a:lumOff val="50000"/>
                  </a:schemeClr>
                </a:solidFill>
              </a:rPr>
              <a:t>The </a:t>
            </a:r>
            <a:r>
              <a:rPr lang="en-US" dirty="0" smtClean="0">
                <a:solidFill>
                  <a:schemeClr val="tx1">
                    <a:lumMod val="50000"/>
                    <a:lumOff val="50000"/>
                  </a:schemeClr>
                </a:solidFill>
              </a:rPr>
              <a:t>links may be </a:t>
            </a:r>
            <a:r>
              <a:rPr lang="en-US" dirty="0" smtClean="0">
                <a:solidFill>
                  <a:schemeClr val="tx1">
                    <a:lumMod val="50000"/>
                    <a:lumOff val="50000"/>
                  </a:schemeClr>
                </a:solidFill>
              </a:rPr>
              <a:t>directed or undirected, weighted </a:t>
            </a:r>
            <a:r>
              <a:rPr lang="en-US" dirty="0" smtClean="0">
                <a:solidFill>
                  <a:schemeClr val="tx1">
                    <a:lumMod val="50000"/>
                    <a:lumOff val="50000"/>
                  </a:schemeClr>
                </a:solidFill>
              </a:rPr>
              <a:t>or un-weighted. For weighted links think of multi-lane highways where the weight corresponds to the number of lanes. </a:t>
            </a:r>
          </a:p>
          <a:p>
            <a:pPr marL="0" indent="0">
              <a:buNone/>
            </a:pPr>
            <a:endParaRPr lang="en-US" dirty="0" smtClean="0">
              <a:solidFill>
                <a:schemeClr val="tx1">
                  <a:lumMod val="50000"/>
                  <a:lumOff val="50000"/>
                </a:schemeClr>
              </a:solidFill>
            </a:endParaRPr>
          </a:p>
        </p:txBody>
      </p:sp>
      <p:sp>
        <p:nvSpPr>
          <p:cNvPr id="4" name="Oval 3"/>
          <p:cNvSpPr/>
          <p:nvPr/>
        </p:nvSpPr>
        <p:spPr>
          <a:xfrm>
            <a:off x="2316480" y="277368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16480" y="417576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69080" y="277368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4" idx="6"/>
            <a:endCxn id="6" idx="2"/>
          </p:cNvCxnSpPr>
          <p:nvPr/>
        </p:nvCxnSpPr>
        <p:spPr>
          <a:xfrm>
            <a:off x="2682240" y="2956560"/>
            <a:ext cx="138684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Connector 9"/>
          <p:cNvCxnSpPr>
            <a:stCxn id="4" idx="4"/>
          </p:cNvCxnSpPr>
          <p:nvPr/>
        </p:nvCxnSpPr>
        <p:spPr>
          <a:xfrm>
            <a:off x="2499360" y="3139440"/>
            <a:ext cx="0" cy="982821"/>
          </a:xfrm>
          <a:prstGeom prst="line">
            <a:avLst/>
          </a:prstGeom>
        </p:spPr>
        <p:style>
          <a:lnRef idx="3">
            <a:schemeClr val="accent6"/>
          </a:lnRef>
          <a:fillRef idx="0">
            <a:schemeClr val="accent6"/>
          </a:fillRef>
          <a:effectRef idx="2">
            <a:schemeClr val="accent6"/>
          </a:effectRef>
          <a:fontRef idx="minor">
            <a:schemeClr val="tx1"/>
          </a:fontRef>
        </p:style>
      </p:cxnSp>
      <p:sp>
        <p:nvSpPr>
          <p:cNvPr id="11" name="Oval 10"/>
          <p:cNvSpPr/>
          <p:nvPr/>
        </p:nvSpPr>
        <p:spPr>
          <a:xfrm>
            <a:off x="4069080" y="417576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4" idx="5"/>
            <a:endCxn id="11" idx="1"/>
          </p:cNvCxnSpPr>
          <p:nvPr/>
        </p:nvCxnSpPr>
        <p:spPr>
          <a:xfrm>
            <a:off x="2628676" y="3085876"/>
            <a:ext cx="1493968" cy="11434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Curved Connector 16"/>
          <p:cNvCxnSpPr>
            <a:stCxn id="6" idx="1"/>
            <a:endCxn id="4" idx="7"/>
          </p:cNvCxnSpPr>
          <p:nvPr/>
        </p:nvCxnSpPr>
        <p:spPr>
          <a:xfrm rot="16200000" flipV="1">
            <a:off x="3375660" y="2080260"/>
            <a:ext cx="12700" cy="1493968"/>
          </a:xfrm>
          <a:prstGeom prst="curvedConnector3">
            <a:avLst>
              <a:gd name="adj1" fmla="val 2221764"/>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19503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 Class Exercise 3</a:t>
            </a:r>
            <a:endParaRPr lang="en-US" dirty="0">
              <a:solidFill>
                <a:schemeClr val="tx1"/>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chemeClr val="tx1"/>
                </a:solidFill>
              </a:rPr>
              <a:t>The starter code implements Breadth First Search. I want you now to understand of Breadth First Search works. </a:t>
            </a:r>
          </a:p>
          <a:p>
            <a:pPr marL="0" indent="0">
              <a:buNone/>
            </a:pPr>
            <a:endParaRPr lang="en-US" dirty="0">
              <a:solidFill>
                <a:schemeClr val="tx1"/>
              </a:solidFill>
            </a:endParaRPr>
          </a:p>
          <a:p>
            <a:pPr marL="0" indent="0">
              <a:buNone/>
            </a:pPr>
            <a:r>
              <a:rPr lang="en-US" dirty="0" smtClean="0">
                <a:solidFill>
                  <a:schemeClr val="tx1"/>
                </a:solidFill>
              </a:rPr>
              <a:t>Part 1- Print out the state of the Queue after any change to the length of the Queue. </a:t>
            </a:r>
            <a:r>
              <a:rPr lang="en-US" dirty="0" err="1" smtClean="0">
                <a:solidFill>
                  <a:schemeClr val="tx1"/>
                </a:solidFill>
              </a:rPr>
              <a:t>ie</a:t>
            </a:r>
            <a:r>
              <a:rPr lang="en-US" dirty="0" smtClean="0">
                <a:solidFill>
                  <a:schemeClr val="tx1"/>
                </a:solidFill>
              </a:rPr>
              <a:t> when something is added or something taken out. Use ‘</a:t>
            </a:r>
            <a:r>
              <a:rPr lang="en-US" dirty="0" err="1" smtClean="0">
                <a:solidFill>
                  <a:schemeClr val="tx1"/>
                </a:solidFill>
              </a:rPr>
              <a:t>printArray</a:t>
            </a:r>
            <a:r>
              <a:rPr lang="en-US" dirty="0" smtClean="0">
                <a:solidFill>
                  <a:schemeClr val="tx1"/>
                </a:solidFill>
              </a:rPr>
              <a:t>(xxx)’  to do this. </a:t>
            </a:r>
          </a:p>
          <a:p>
            <a:pPr marL="0" indent="0">
              <a:buNone/>
            </a:pPr>
            <a:r>
              <a:rPr lang="en-US" dirty="0" smtClean="0">
                <a:solidFill>
                  <a:schemeClr val="tx1"/>
                </a:solidFill>
              </a:rPr>
              <a:t>Hand in a screen shot of the history of the Queue.</a:t>
            </a:r>
          </a:p>
          <a:p>
            <a:pPr marL="0" indent="0">
              <a:buNone/>
            </a:pPr>
            <a:endParaRPr lang="en-US" dirty="0">
              <a:solidFill>
                <a:schemeClr val="tx1"/>
              </a:solidFill>
            </a:endParaRPr>
          </a:p>
          <a:p>
            <a:pPr marL="0" indent="0">
              <a:buNone/>
            </a:pPr>
            <a:r>
              <a:rPr lang="en-US" dirty="0" smtClean="0">
                <a:solidFill>
                  <a:schemeClr val="tx1"/>
                </a:solidFill>
              </a:rPr>
              <a:t>Part 2- I want to calculate the “degree k” of every node. Modify the code to print this to the console. </a:t>
            </a:r>
          </a:p>
          <a:p>
            <a:pPr marL="0" indent="0">
              <a:buNone/>
            </a:pP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3697002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0</a:t>
            </a:r>
          </a:p>
        </p:txBody>
      </p:sp>
      <p:sp>
        <p:nvSpPr>
          <p:cNvPr id="5" name="Oval 4"/>
          <p:cNvSpPr/>
          <p:nvPr/>
        </p:nvSpPr>
        <p:spPr>
          <a:xfrm>
            <a:off x="3347013"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Tree>
    <p:extLst>
      <p:ext uri="{BB962C8B-B14F-4D97-AF65-F5344CB8AC3E}">
        <p14:creationId xmlns:p14="http://schemas.microsoft.com/office/powerpoint/2010/main" val="1102127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3</a:t>
            </a:r>
            <a:endParaRPr lang="en-US" dirty="0">
              <a:solidFill>
                <a:schemeClr val="tx1">
                  <a:lumMod val="85000"/>
                  <a:lumOff val="15000"/>
                </a:schemeClr>
              </a:solidFill>
            </a:endParaRP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Tree>
    <p:extLst>
      <p:ext uri="{BB962C8B-B14F-4D97-AF65-F5344CB8AC3E}">
        <p14:creationId xmlns:p14="http://schemas.microsoft.com/office/powerpoint/2010/main" val="14296331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a:t>
            </a:r>
            <a:endParaRPr lang="en-US" dirty="0"/>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3</a:t>
            </a:r>
            <a:endParaRPr lang="en-US" dirty="0">
              <a:solidFill>
                <a:schemeClr val="tx1">
                  <a:lumMod val="85000"/>
                  <a:lumOff val="15000"/>
                </a:schemeClr>
              </a:solidFill>
            </a:endParaRP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
        <p:nvSpPr>
          <p:cNvPr id="14" name="Rectangle 13"/>
          <p:cNvSpPr/>
          <p:nvPr/>
        </p:nvSpPr>
        <p:spPr>
          <a:xfrm>
            <a:off x="6719104" y="2284966"/>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Tree>
    <p:extLst>
      <p:ext uri="{BB962C8B-B14F-4D97-AF65-F5344CB8AC3E}">
        <p14:creationId xmlns:p14="http://schemas.microsoft.com/office/powerpoint/2010/main" val="14246757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
        <p:nvSpPr>
          <p:cNvPr id="14" name="Rectangle 13"/>
          <p:cNvSpPr/>
          <p:nvPr/>
        </p:nvSpPr>
        <p:spPr>
          <a:xfrm>
            <a:off x="6719104" y="2284966"/>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
        <p:nvSpPr>
          <p:cNvPr id="15" name="Rectangle 14"/>
          <p:cNvSpPr/>
          <p:nvPr/>
        </p:nvSpPr>
        <p:spPr>
          <a:xfrm>
            <a:off x="7103000" y="2286891"/>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Tree>
    <p:extLst>
      <p:ext uri="{BB962C8B-B14F-4D97-AF65-F5344CB8AC3E}">
        <p14:creationId xmlns:p14="http://schemas.microsoft.com/office/powerpoint/2010/main" val="26871030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
        <p:nvSpPr>
          <p:cNvPr id="14" name="Rectangle 13"/>
          <p:cNvSpPr/>
          <p:nvPr/>
        </p:nvSpPr>
        <p:spPr>
          <a:xfrm>
            <a:off x="6719104" y="2284966"/>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Tree>
    <p:extLst>
      <p:ext uri="{BB962C8B-B14F-4D97-AF65-F5344CB8AC3E}">
        <p14:creationId xmlns:p14="http://schemas.microsoft.com/office/powerpoint/2010/main" val="4257998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
        <p:nvSpPr>
          <p:cNvPr id="14" name="Rectangle 13"/>
          <p:cNvSpPr/>
          <p:nvPr/>
        </p:nvSpPr>
        <p:spPr>
          <a:xfrm>
            <a:off x="6719104" y="2284966"/>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
        <p:nvSpPr>
          <p:cNvPr id="15" name="Rectangle 14"/>
          <p:cNvSpPr/>
          <p:nvPr/>
        </p:nvSpPr>
        <p:spPr>
          <a:xfrm>
            <a:off x="7103000" y="2275316"/>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Tree>
    <p:extLst>
      <p:ext uri="{BB962C8B-B14F-4D97-AF65-F5344CB8AC3E}">
        <p14:creationId xmlns:p14="http://schemas.microsoft.com/office/powerpoint/2010/main" val="4140955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
        <p:nvSpPr>
          <p:cNvPr id="14" name="Rectangle 13"/>
          <p:cNvSpPr/>
          <p:nvPr/>
        </p:nvSpPr>
        <p:spPr>
          <a:xfrm>
            <a:off x="6719104" y="2284966"/>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Tree>
    <p:extLst>
      <p:ext uri="{BB962C8B-B14F-4D97-AF65-F5344CB8AC3E}">
        <p14:creationId xmlns:p14="http://schemas.microsoft.com/office/powerpoint/2010/main" val="960112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Tree>
    <p:extLst>
      <p:ext uri="{BB962C8B-B14F-4D97-AF65-F5344CB8AC3E}">
        <p14:creationId xmlns:p14="http://schemas.microsoft.com/office/powerpoint/2010/main" val="8452684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
        <p:nvSpPr>
          <p:cNvPr id="14" name="Rectangle 13"/>
          <p:cNvSpPr/>
          <p:nvPr/>
        </p:nvSpPr>
        <p:spPr>
          <a:xfrm>
            <a:off x="6726823" y="2275875"/>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spTree>
    <p:extLst>
      <p:ext uri="{BB962C8B-B14F-4D97-AF65-F5344CB8AC3E}">
        <p14:creationId xmlns:p14="http://schemas.microsoft.com/office/powerpoint/2010/main" val="3444186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itle 1"/>
          <p:cNvSpPr>
            <a:spLocks noGrp="1"/>
          </p:cNvSpPr>
          <p:nvPr>
            <p:ph type="title" idx="4294967295"/>
          </p:nvPr>
        </p:nvSpPr>
        <p:spPr/>
        <p:txBody>
          <a:bodyPr/>
          <a:lstStyle/>
          <a:p>
            <a:pPr eaLnBrk="1" hangingPunct="1"/>
            <a:r>
              <a:rPr lang="en-US" smtClean="0"/>
              <a:t>Networks and Connection Science</a:t>
            </a:r>
          </a:p>
        </p:txBody>
      </p:sp>
      <p:sp>
        <p:nvSpPr>
          <p:cNvPr id="209923" name="Content Placeholder 2"/>
          <p:cNvSpPr>
            <a:spLocks noGrp="1"/>
          </p:cNvSpPr>
          <p:nvPr>
            <p:ph idx="4294967295"/>
          </p:nvPr>
        </p:nvSpPr>
        <p:spPr>
          <a:xfrm>
            <a:off x="457200" y="1438275"/>
            <a:ext cx="8229600" cy="4525963"/>
          </a:xfrm>
        </p:spPr>
        <p:txBody>
          <a:bodyPr/>
          <a:lstStyle/>
          <a:p>
            <a:pPr eaLnBrk="1" hangingPunct="1"/>
            <a:r>
              <a:rPr lang="en-US" smtClean="0"/>
              <a:t>A Facebook network of 100 people</a:t>
            </a:r>
          </a:p>
        </p:txBody>
      </p:sp>
      <p:pic>
        <p:nvPicPr>
          <p:cNvPr id="209924" name="Picture 4" descr="with_me"/>
          <p:cNvPicPr>
            <a:picLocks noChangeAspect="1" noChangeArrowheads="1"/>
          </p:cNvPicPr>
          <p:nvPr/>
        </p:nvPicPr>
        <p:blipFill>
          <a:blip r:embed="rId3" cstate="print"/>
          <a:srcRect/>
          <a:stretch>
            <a:fillRect/>
          </a:stretch>
        </p:blipFill>
        <p:spPr bwMode="auto">
          <a:xfrm>
            <a:off x="609600" y="2057400"/>
            <a:ext cx="8077200" cy="4711700"/>
          </a:xfrm>
          <a:prstGeom prst="rect">
            <a:avLst/>
          </a:prstGeom>
          <a:noFill/>
        </p:spPr>
      </p:pic>
    </p:spTree>
    <p:extLst>
      <p:ext uri="{BB962C8B-B14F-4D97-AF65-F5344CB8AC3E}">
        <p14:creationId xmlns:p14="http://schemas.microsoft.com/office/powerpoint/2010/main" val="15025305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Tree>
    <p:extLst>
      <p:ext uri="{BB962C8B-B14F-4D97-AF65-F5344CB8AC3E}">
        <p14:creationId xmlns:p14="http://schemas.microsoft.com/office/powerpoint/2010/main" val="4270548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Tree>
    <p:extLst>
      <p:ext uri="{BB962C8B-B14F-4D97-AF65-F5344CB8AC3E}">
        <p14:creationId xmlns:p14="http://schemas.microsoft.com/office/powerpoint/2010/main" val="1002138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idx="4294967295"/>
          </p:nvPr>
        </p:nvSpPr>
        <p:spPr/>
        <p:txBody>
          <a:bodyPr/>
          <a:lstStyle/>
          <a:p>
            <a:pPr eaLnBrk="1" hangingPunct="1"/>
            <a:r>
              <a:rPr lang="en-US" smtClean="0"/>
              <a:t>Networks and Connection Science</a:t>
            </a:r>
          </a:p>
        </p:txBody>
      </p:sp>
      <p:sp>
        <p:nvSpPr>
          <p:cNvPr id="207875" name="Content Placeholder 2"/>
          <p:cNvSpPr>
            <a:spLocks noGrp="1"/>
          </p:cNvSpPr>
          <p:nvPr>
            <p:ph idx="4294967295"/>
          </p:nvPr>
        </p:nvSpPr>
        <p:spPr>
          <a:xfrm>
            <a:off x="457200" y="1438275"/>
            <a:ext cx="8229600" cy="4525963"/>
          </a:xfrm>
        </p:spPr>
        <p:txBody>
          <a:bodyPr/>
          <a:lstStyle/>
          <a:p>
            <a:pPr eaLnBrk="1" hangingPunct="1"/>
            <a:r>
              <a:rPr lang="en-US" smtClean="0"/>
              <a:t>A tuberculosis epidemic is a form of network </a:t>
            </a:r>
          </a:p>
        </p:txBody>
      </p:sp>
      <p:pic>
        <p:nvPicPr>
          <p:cNvPr id="207877" name="Picture 8"/>
          <p:cNvPicPr>
            <a:picLocks noChangeAspect="1" noChangeArrowheads="1"/>
          </p:cNvPicPr>
          <p:nvPr/>
        </p:nvPicPr>
        <p:blipFill>
          <a:blip r:embed="rId3" cstate="print"/>
          <a:srcRect/>
          <a:stretch>
            <a:fillRect/>
          </a:stretch>
        </p:blipFill>
        <p:spPr bwMode="auto">
          <a:xfrm>
            <a:off x="1524000" y="1981200"/>
            <a:ext cx="6248400" cy="4395788"/>
          </a:xfrm>
          <a:prstGeom prst="rect">
            <a:avLst/>
          </a:prstGeom>
          <a:noFill/>
          <a:ln w="9525">
            <a:noFill/>
            <a:miter lim="800000"/>
            <a:headEnd/>
            <a:tailEnd/>
          </a:ln>
        </p:spPr>
      </p:pic>
      <p:sp>
        <p:nvSpPr>
          <p:cNvPr id="207878" name="Text Box 15"/>
          <p:cNvSpPr txBox="1">
            <a:spLocks noChangeArrowheads="1"/>
          </p:cNvSpPr>
          <p:nvPr/>
        </p:nvSpPr>
        <p:spPr bwMode="auto">
          <a:xfrm>
            <a:off x="6400800" y="6324600"/>
            <a:ext cx="1322388" cy="366713"/>
          </a:xfrm>
          <a:prstGeom prst="rect">
            <a:avLst/>
          </a:prstGeom>
          <a:noFill/>
          <a:ln w="9525">
            <a:noFill/>
            <a:miter lim="800000"/>
            <a:headEnd/>
            <a:tailEnd/>
          </a:ln>
        </p:spPr>
        <p:txBody>
          <a:bodyPr wrap="none">
            <a:spAutoFit/>
          </a:bodyPr>
          <a:lstStyle/>
          <a:p>
            <a:r>
              <a:rPr lang="en-AU">
                <a:latin typeface="Calibri" pitchFamily="34" charset="0"/>
              </a:rPr>
              <a:t>Andre et. al.</a:t>
            </a:r>
          </a:p>
        </p:txBody>
      </p:sp>
    </p:spTree>
    <p:extLst>
      <p:ext uri="{BB962C8B-B14F-4D97-AF65-F5344CB8AC3E}">
        <p14:creationId xmlns:p14="http://schemas.microsoft.com/office/powerpoint/2010/main" val="2883265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p:cNvSpPr>
            <a:spLocks noGrp="1"/>
          </p:cNvSpPr>
          <p:nvPr>
            <p:ph type="title" idx="4294967295"/>
          </p:nvPr>
        </p:nvSpPr>
        <p:spPr/>
        <p:txBody>
          <a:bodyPr/>
          <a:lstStyle/>
          <a:p>
            <a:pPr eaLnBrk="1" hangingPunct="1"/>
            <a:r>
              <a:rPr lang="en-US" smtClean="0"/>
              <a:t>Networks and Connection Science</a:t>
            </a:r>
          </a:p>
        </p:txBody>
      </p:sp>
      <p:sp>
        <p:nvSpPr>
          <p:cNvPr id="203779" name="Content Placeholder 2"/>
          <p:cNvSpPr>
            <a:spLocks noGrp="1"/>
          </p:cNvSpPr>
          <p:nvPr>
            <p:ph idx="4294967295"/>
          </p:nvPr>
        </p:nvSpPr>
        <p:spPr>
          <a:xfrm>
            <a:off x="457200" y="1438275"/>
            <a:ext cx="8229600" cy="4525963"/>
          </a:xfrm>
        </p:spPr>
        <p:txBody>
          <a:bodyPr/>
          <a:lstStyle/>
          <a:p>
            <a:pPr eaLnBrk="1" hangingPunct="1"/>
            <a:r>
              <a:rPr lang="en-US" smtClean="0"/>
              <a:t>A map of the internet, colored by IP address</a:t>
            </a:r>
          </a:p>
        </p:txBody>
      </p:sp>
      <p:pic>
        <p:nvPicPr>
          <p:cNvPr id="203781" name="Picture 20"/>
          <p:cNvPicPr>
            <a:picLocks noChangeAspect="1" noChangeArrowheads="1"/>
          </p:cNvPicPr>
          <p:nvPr/>
        </p:nvPicPr>
        <p:blipFill>
          <a:blip r:embed="rId3" cstate="print"/>
          <a:srcRect/>
          <a:stretch>
            <a:fillRect/>
          </a:stretch>
        </p:blipFill>
        <p:spPr bwMode="auto">
          <a:xfrm>
            <a:off x="1676400" y="1981200"/>
            <a:ext cx="5791200" cy="4343400"/>
          </a:xfrm>
          <a:prstGeom prst="rect">
            <a:avLst/>
          </a:prstGeom>
          <a:noFill/>
          <a:ln w="9525">
            <a:noFill/>
            <a:miter lim="800000"/>
            <a:headEnd/>
            <a:tailEnd/>
          </a:ln>
        </p:spPr>
      </p:pic>
      <p:sp>
        <p:nvSpPr>
          <p:cNvPr id="203782" name="Text Box 15"/>
          <p:cNvSpPr txBox="1">
            <a:spLocks noChangeArrowheads="1"/>
          </p:cNvSpPr>
          <p:nvPr/>
        </p:nvSpPr>
        <p:spPr bwMode="auto">
          <a:xfrm>
            <a:off x="6400800" y="6324600"/>
            <a:ext cx="1539875" cy="366713"/>
          </a:xfrm>
          <a:prstGeom prst="rect">
            <a:avLst/>
          </a:prstGeom>
          <a:noFill/>
          <a:ln w="9525">
            <a:noFill/>
            <a:miter lim="800000"/>
            <a:headEnd/>
            <a:tailEnd/>
          </a:ln>
        </p:spPr>
        <p:txBody>
          <a:bodyPr wrap="none">
            <a:spAutoFit/>
          </a:bodyPr>
          <a:lstStyle/>
          <a:p>
            <a:r>
              <a:rPr lang="en-AU">
                <a:latin typeface="Calibri" pitchFamily="34" charset="0"/>
              </a:rPr>
              <a:t>W.R. Cheswick</a:t>
            </a:r>
          </a:p>
        </p:txBody>
      </p:sp>
    </p:spTree>
    <p:extLst>
      <p:ext uri="{BB962C8B-B14F-4D97-AF65-F5344CB8AC3E}">
        <p14:creationId xmlns:p14="http://schemas.microsoft.com/office/powerpoint/2010/main" val="624701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idx="4294967295"/>
          </p:nvPr>
        </p:nvSpPr>
        <p:spPr/>
        <p:txBody>
          <a:bodyPr/>
          <a:lstStyle/>
          <a:p>
            <a:pPr eaLnBrk="1" hangingPunct="1"/>
            <a:r>
              <a:rPr lang="en-US" dirty="0" smtClean="0"/>
              <a:t>Networks and Connection Science</a:t>
            </a:r>
          </a:p>
        </p:txBody>
      </p:sp>
      <p:sp>
        <p:nvSpPr>
          <p:cNvPr id="205827" name="Content Placeholder 2"/>
          <p:cNvSpPr>
            <a:spLocks noGrp="1"/>
          </p:cNvSpPr>
          <p:nvPr>
            <p:ph idx="4294967295"/>
          </p:nvPr>
        </p:nvSpPr>
        <p:spPr>
          <a:xfrm>
            <a:off x="457200" y="1438275"/>
            <a:ext cx="8229600" cy="4525963"/>
          </a:xfrm>
        </p:spPr>
        <p:txBody>
          <a:bodyPr/>
          <a:lstStyle/>
          <a:p>
            <a:pPr eaLnBrk="1" hangingPunct="1"/>
            <a:r>
              <a:rPr lang="en-US" smtClean="0"/>
              <a:t>Email communication pattern between 436 employees of HP research labs</a:t>
            </a:r>
          </a:p>
        </p:txBody>
      </p:sp>
      <p:sp>
        <p:nvSpPr>
          <p:cNvPr id="205829" name="Text Box 15"/>
          <p:cNvSpPr txBox="1">
            <a:spLocks noChangeArrowheads="1"/>
          </p:cNvSpPr>
          <p:nvPr/>
        </p:nvSpPr>
        <p:spPr bwMode="auto">
          <a:xfrm>
            <a:off x="838200" y="6324600"/>
            <a:ext cx="7258050" cy="366713"/>
          </a:xfrm>
          <a:prstGeom prst="rect">
            <a:avLst/>
          </a:prstGeom>
          <a:noFill/>
          <a:ln w="9525">
            <a:noFill/>
            <a:miter lim="800000"/>
            <a:headEnd/>
            <a:tailEnd/>
          </a:ln>
        </p:spPr>
        <p:txBody>
          <a:bodyPr wrap="none">
            <a:spAutoFit/>
          </a:bodyPr>
          <a:lstStyle/>
          <a:p>
            <a:r>
              <a:rPr lang="en-US" altLang="ko-KR">
                <a:ea typeface="Gulim" pitchFamily="34" charset="-127"/>
              </a:rPr>
              <a:t>http://www-personal.umich.edu/ladamic/img/hplabsemailhierarchy.jpg </a:t>
            </a:r>
            <a:endParaRPr lang="en-AU"/>
          </a:p>
        </p:txBody>
      </p:sp>
      <p:pic>
        <p:nvPicPr>
          <p:cNvPr id="205830" name="Picture 12"/>
          <p:cNvPicPr>
            <a:picLocks noChangeAspect="1" noChangeArrowheads="1"/>
          </p:cNvPicPr>
          <p:nvPr/>
        </p:nvPicPr>
        <p:blipFill>
          <a:blip r:embed="rId3" cstate="print"/>
          <a:srcRect/>
          <a:stretch>
            <a:fillRect/>
          </a:stretch>
        </p:blipFill>
        <p:spPr bwMode="auto">
          <a:xfrm>
            <a:off x="1828800" y="2438400"/>
            <a:ext cx="5105400" cy="3963988"/>
          </a:xfrm>
          <a:prstGeom prst="rect">
            <a:avLst/>
          </a:prstGeom>
          <a:noFill/>
          <a:ln w="9525">
            <a:noFill/>
            <a:miter lim="800000"/>
            <a:headEnd/>
            <a:tailEnd/>
          </a:ln>
        </p:spPr>
      </p:pic>
    </p:spTree>
    <p:extLst>
      <p:ext uri="{BB962C8B-B14F-4D97-AF65-F5344CB8AC3E}">
        <p14:creationId xmlns:p14="http://schemas.microsoft.com/office/powerpoint/2010/main" val="131050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range.com/var/orange_site/storage/images/media/images/d4d/prix-bestvisualization-800x413/258839-1-fre-FR/prix-bestvisualization-800x4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52" y="1762964"/>
            <a:ext cx="7620000" cy="393382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457200" y="76200"/>
            <a:ext cx="8229600" cy="7159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2"/>
                </a:solidFill>
                <a:latin typeface="Arial Narrow" pitchFamily="34" charset="0"/>
                <a:ea typeface="+mj-ea"/>
                <a:cs typeface="+mj-cs"/>
              </a:defRPr>
            </a:lvl1pPr>
          </a:lstStyle>
          <a:p>
            <a:r>
              <a:rPr lang="en-US" dirty="0" smtClean="0"/>
              <a:t>Layered Visualization –D4D Competition</a:t>
            </a:r>
            <a:endParaRPr lang="en-US" dirty="0" smtClean="0"/>
          </a:p>
        </p:txBody>
      </p:sp>
      <p:sp>
        <p:nvSpPr>
          <p:cNvPr id="2" name="TextBox 1"/>
          <p:cNvSpPr txBox="1"/>
          <p:nvPr/>
        </p:nvSpPr>
        <p:spPr>
          <a:xfrm>
            <a:off x="491752" y="5983941"/>
            <a:ext cx="6420036" cy="646331"/>
          </a:xfrm>
          <a:prstGeom prst="rect">
            <a:avLst/>
          </a:prstGeom>
          <a:noFill/>
        </p:spPr>
        <p:txBody>
          <a:bodyPr wrap="square" rtlCol="0">
            <a:spAutoFit/>
          </a:bodyPr>
          <a:lstStyle/>
          <a:p>
            <a:r>
              <a:rPr lang="en-US" dirty="0"/>
              <a:t>http://www.orange.com/en/about/Group/our-features/2013/D4D/Folder/best-visualization</a:t>
            </a:r>
          </a:p>
        </p:txBody>
      </p:sp>
    </p:spTree>
    <p:extLst>
      <p:ext uri="{BB962C8B-B14F-4D97-AF65-F5344CB8AC3E}">
        <p14:creationId xmlns:p14="http://schemas.microsoft.com/office/powerpoint/2010/main" val="425337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Degree of a node</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smtClean="0">
                <a:solidFill>
                  <a:schemeClr val="tx1"/>
                </a:solidFill>
              </a:rPr>
              <a:t>The goal of network theory is to give us insight into the properties of networks. </a:t>
            </a:r>
          </a:p>
          <a:p>
            <a:pPr marL="0" indent="0">
              <a:buNone/>
            </a:pPr>
            <a:r>
              <a:rPr lang="en-US" dirty="0" smtClean="0">
                <a:solidFill>
                  <a:schemeClr val="tx1"/>
                </a:solidFill>
              </a:rPr>
              <a:t>An example of a property is the degree of a node. The degree is the number of links attached to the node. In the network below node 1 has degree 3, node 2 degree 2, node 3 degree 2 and node 4 degree 1. Often k is used to represent the degree.</a:t>
            </a:r>
            <a:endParaRPr lang="en-US" dirty="0">
              <a:solidFill>
                <a:schemeClr val="tx1"/>
              </a:solidFill>
            </a:endParaRPr>
          </a:p>
        </p:txBody>
      </p:sp>
      <p:sp>
        <p:nvSpPr>
          <p:cNvPr id="4" name="Oval 3"/>
          <p:cNvSpPr/>
          <p:nvPr/>
        </p:nvSpPr>
        <p:spPr>
          <a:xfrm>
            <a:off x="2651760" y="370332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2651760" y="510540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6" name="Oval 5"/>
          <p:cNvSpPr/>
          <p:nvPr/>
        </p:nvSpPr>
        <p:spPr>
          <a:xfrm>
            <a:off x="4404360" y="370332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7" name="Straight Arrow Connector 6"/>
          <p:cNvCxnSpPr>
            <a:stCxn id="9" idx="0"/>
            <a:endCxn id="6" idx="4"/>
          </p:cNvCxnSpPr>
          <p:nvPr/>
        </p:nvCxnSpPr>
        <p:spPr>
          <a:xfrm flipV="1">
            <a:off x="4587240" y="4069080"/>
            <a:ext cx="0" cy="1036320"/>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8" name="Straight Connector 7"/>
          <p:cNvCxnSpPr>
            <a:stCxn id="4" idx="4"/>
          </p:cNvCxnSpPr>
          <p:nvPr/>
        </p:nvCxnSpPr>
        <p:spPr>
          <a:xfrm>
            <a:off x="2834640" y="4069080"/>
            <a:ext cx="0" cy="982821"/>
          </a:xfrm>
          <a:prstGeom prst="line">
            <a:avLst/>
          </a:prstGeom>
        </p:spPr>
        <p:style>
          <a:lnRef idx="3">
            <a:schemeClr val="accent6"/>
          </a:lnRef>
          <a:fillRef idx="0">
            <a:schemeClr val="accent6"/>
          </a:fillRef>
          <a:effectRef idx="2">
            <a:schemeClr val="accent6"/>
          </a:effectRef>
          <a:fontRef idx="minor">
            <a:schemeClr val="tx1"/>
          </a:fontRef>
        </p:style>
      </p:cxnSp>
      <p:sp>
        <p:nvSpPr>
          <p:cNvPr id="9" name="Oval 8"/>
          <p:cNvSpPr/>
          <p:nvPr/>
        </p:nvSpPr>
        <p:spPr>
          <a:xfrm>
            <a:off x="4404360" y="510540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0" name="Straight Connector 9"/>
          <p:cNvCxnSpPr>
            <a:stCxn id="4" idx="5"/>
            <a:endCxn id="9" idx="1"/>
          </p:cNvCxnSpPr>
          <p:nvPr/>
        </p:nvCxnSpPr>
        <p:spPr>
          <a:xfrm>
            <a:off x="2963956" y="4015516"/>
            <a:ext cx="1493968" cy="1143448"/>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a:stCxn id="6" idx="2"/>
            <a:endCxn id="4" idx="6"/>
          </p:cNvCxnSpPr>
          <p:nvPr/>
        </p:nvCxnSpPr>
        <p:spPr>
          <a:xfrm flipH="1">
            <a:off x="3017520" y="3886200"/>
            <a:ext cx="1386840" cy="0"/>
          </a:xfrm>
          <a:prstGeom prst="straightConnector1">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75187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numer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Geonumerics</Template>
  <TotalTime>28149</TotalTime>
  <Words>1656</Words>
  <Application>Microsoft Office PowerPoint</Application>
  <PresentationFormat>On-screen Show (4:3)</PresentationFormat>
  <Paragraphs>301</Paragraphs>
  <Slides>41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Gulim</vt:lpstr>
      <vt:lpstr>Arial</vt:lpstr>
      <vt:lpstr>Arial Narrow</vt:lpstr>
      <vt:lpstr>Calibri</vt:lpstr>
      <vt:lpstr>Wingdings</vt:lpstr>
      <vt:lpstr>Geonumerics</vt:lpstr>
      <vt:lpstr>Lecture 28 - Networks, Graphs and Trees (part 1)  John R. Williams and Abel Sanchez, MIT</vt:lpstr>
      <vt:lpstr>Networks</vt:lpstr>
      <vt:lpstr>Networks and Graphs</vt:lpstr>
      <vt:lpstr>Networks and Connection Science</vt:lpstr>
      <vt:lpstr>Networks and Connection Science</vt:lpstr>
      <vt:lpstr>Networks and Connection Science</vt:lpstr>
      <vt:lpstr>Networks and Connection Science</vt:lpstr>
      <vt:lpstr>PowerPoint Presentation</vt:lpstr>
      <vt:lpstr>Degree of a node</vt:lpstr>
      <vt:lpstr>Concepts: Degree Distribution</vt:lpstr>
      <vt:lpstr>Concepts: Degree Distribution</vt:lpstr>
      <vt:lpstr>Hubs are often most important nodes in a network. </vt:lpstr>
      <vt:lpstr>Back to Computing – Starting with Trees</vt:lpstr>
      <vt:lpstr>In Class Exercise 1</vt:lpstr>
      <vt:lpstr>City of Chicago Data</vt:lpstr>
      <vt:lpstr>Data structure</vt:lpstr>
      <vt:lpstr>In Class Exercise 2</vt:lpstr>
      <vt:lpstr>Searching the Tree Structure</vt:lpstr>
      <vt:lpstr>Basic Data Structure – Leaving a Trail</vt:lpstr>
      <vt:lpstr>Basic Data Structure – Flagging nodes visited</vt:lpstr>
      <vt:lpstr>Trees- Basic Data Structure</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In Class Exercise 3</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Leonardi</dc:creator>
  <cp:lastModifiedBy>John Williams</cp:lastModifiedBy>
  <cp:revision>479</cp:revision>
  <dcterms:created xsi:type="dcterms:W3CDTF">2010-08-12T14:58:22Z</dcterms:created>
  <dcterms:modified xsi:type="dcterms:W3CDTF">2014-04-25T16:45:14Z</dcterms:modified>
</cp:coreProperties>
</file>