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69" r:id="rId4"/>
    <p:sldId id="270" r:id="rId5"/>
    <p:sldId id="273" r:id="rId6"/>
    <p:sldId id="271" r:id="rId7"/>
    <p:sldId id="272" r:id="rId8"/>
    <p:sldId id="275" r:id="rId9"/>
    <p:sldId id="274" r:id="rId10"/>
    <p:sldId id="277" r:id="rId11"/>
    <p:sldId id="276" r:id="rId12"/>
    <p:sldId id="278" r:id="rId13"/>
    <p:sldId id="283" r:id="rId14"/>
    <p:sldId id="284" r:id="rId15"/>
    <p:sldId id="279" r:id="rId16"/>
    <p:sldId id="280" r:id="rId17"/>
    <p:sldId id="282" r:id="rId18"/>
    <p:sldId id="310" r:id="rId19"/>
    <p:sldId id="304" r:id="rId20"/>
    <p:sldId id="311" r:id="rId21"/>
    <p:sldId id="307" r:id="rId22"/>
    <p:sldId id="312" r:id="rId23"/>
    <p:sldId id="313" r:id="rId24"/>
    <p:sldId id="315" r:id="rId25"/>
    <p:sldId id="316" r:id="rId26"/>
    <p:sldId id="314" r:id="rId27"/>
    <p:sldId id="321" r:id="rId28"/>
    <p:sldId id="327" r:id="rId29"/>
    <p:sldId id="322" r:id="rId30"/>
    <p:sldId id="323" r:id="rId31"/>
    <p:sldId id="325" r:id="rId32"/>
    <p:sldId id="324" r:id="rId33"/>
    <p:sldId id="326" r:id="rId34"/>
    <p:sldId id="317" r:id="rId35"/>
    <p:sldId id="318" r:id="rId36"/>
    <p:sldId id="319" r:id="rId37"/>
    <p:sldId id="320" r:id="rId38"/>
    <p:sldId id="295" r:id="rId39"/>
    <p:sldId id="298" r:id="rId40"/>
    <p:sldId id="299" r:id="rId41"/>
    <p:sldId id="300" r:id="rId42"/>
    <p:sldId id="301" r:id="rId43"/>
    <p:sldId id="302" r:id="rId44"/>
    <p:sldId id="297" r:id="rId45"/>
    <p:sldId id="296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9" autoAdjust="0"/>
    <p:restoredTop sz="94660"/>
  </p:normalViewPr>
  <p:slideViewPr>
    <p:cSldViewPr>
      <p:cViewPr varScale="1">
        <p:scale>
          <a:sx n="57" d="100"/>
          <a:sy n="57" d="100"/>
        </p:scale>
        <p:origin x="98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7.wmf"/><Relationship Id="rId7" Type="http://schemas.openxmlformats.org/officeDocument/2006/relationships/image" Target="../media/image60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43.wmf"/><Relationship Id="rId11" Type="http://schemas.openxmlformats.org/officeDocument/2006/relationships/image" Target="../media/image63.wmf"/><Relationship Id="rId5" Type="http://schemas.openxmlformats.org/officeDocument/2006/relationships/image" Target="../media/image59.wmf"/><Relationship Id="rId10" Type="http://schemas.openxmlformats.org/officeDocument/2006/relationships/image" Target="../media/image62.wmf"/><Relationship Id="rId4" Type="http://schemas.openxmlformats.org/officeDocument/2006/relationships/image" Target="../media/image58.wmf"/><Relationship Id="rId9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74.wmf"/><Relationship Id="rId3" Type="http://schemas.openxmlformats.org/officeDocument/2006/relationships/image" Target="../media/image57.wmf"/><Relationship Id="rId7" Type="http://schemas.openxmlformats.org/officeDocument/2006/relationships/image" Target="../media/image60.wmf"/><Relationship Id="rId12" Type="http://schemas.openxmlformats.org/officeDocument/2006/relationships/image" Target="../media/image73.wmf"/><Relationship Id="rId2" Type="http://schemas.openxmlformats.org/officeDocument/2006/relationships/image" Target="../media/image56.wmf"/><Relationship Id="rId1" Type="http://schemas.openxmlformats.org/officeDocument/2006/relationships/image" Target="../media/image68.wmf"/><Relationship Id="rId6" Type="http://schemas.openxmlformats.org/officeDocument/2006/relationships/image" Target="../media/image43.wmf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image" Target="../media/image71.wmf"/><Relationship Id="rId4" Type="http://schemas.openxmlformats.org/officeDocument/2006/relationships/image" Target="../media/image58.wmf"/><Relationship Id="rId9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64.wmf"/><Relationship Id="rId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57.wmf"/><Relationship Id="rId3" Type="http://schemas.openxmlformats.org/officeDocument/2006/relationships/image" Target="../media/image80.wmf"/><Relationship Id="rId7" Type="http://schemas.openxmlformats.org/officeDocument/2006/relationships/image" Target="../media/image72.wmf"/><Relationship Id="rId12" Type="http://schemas.openxmlformats.org/officeDocument/2006/relationships/image" Target="../media/image56.wmf"/><Relationship Id="rId17" Type="http://schemas.openxmlformats.org/officeDocument/2006/relationships/image" Target="../media/image60.wmf"/><Relationship Id="rId2" Type="http://schemas.openxmlformats.org/officeDocument/2006/relationships/image" Target="../media/image79.wmf"/><Relationship Id="rId16" Type="http://schemas.openxmlformats.org/officeDocument/2006/relationships/image" Target="../media/image43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7.wmf"/><Relationship Id="rId5" Type="http://schemas.openxmlformats.org/officeDocument/2006/relationships/image" Target="../media/image82.wmf"/><Relationship Id="rId15" Type="http://schemas.openxmlformats.org/officeDocument/2006/relationships/image" Target="../media/image69.wmf"/><Relationship Id="rId10" Type="http://schemas.openxmlformats.org/officeDocument/2006/relationships/image" Target="../media/image86.wmf"/><Relationship Id="rId4" Type="http://schemas.openxmlformats.org/officeDocument/2006/relationships/image" Target="../media/image81.wmf"/><Relationship Id="rId9" Type="http://schemas.openxmlformats.org/officeDocument/2006/relationships/image" Target="../media/image85.wmf"/><Relationship Id="rId1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7.wmf"/><Relationship Id="rId7" Type="http://schemas.openxmlformats.org/officeDocument/2006/relationships/image" Target="../media/image33.wmf"/><Relationship Id="rId2" Type="http://schemas.openxmlformats.org/officeDocument/2006/relationships/image" Target="../media/image26.wmf"/><Relationship Id="rId1" Type="http://schemas.openxmlformats.org/officeDocument/2006/relationships/image" Target="../media/image24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3.wmf"/><Relationship Id="rId4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97.wmf"/><Relationship Id="rId1" Type="http://schemas.openxmlformats.org/officeDocument/2006/relationships/image" Target="../media/image103.wmf"/><Relationship Id="rId4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19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0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31.wmf"/><Relationship Id="rId4" Type="http://schemas.openxmlformats.org/officeDocument/2006/relationships/image" Target="../media/image13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7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6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8.wmf"/><Relationship Id="rId7" Type="http://schemas.openxmlformats.org/officeDocument/2006/relationships/image" Target="../media/image40.wmf"/><Relationship Id="rId2" Type="http://schemas.openxmlformats.org/officeDocument/2006/relationships/image" Target="../media/image17.wmf"/><Relationship Id="rId1" Type="http://schemas.openxmlformats.org/officeDocument/2006/relationships/image" Target="../media/image3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18.wmf"/><Relationship Id="rId7" Type="http://schemas.openxmlformats.org/officeDocument/2006/relationships/image" Target="../media/image43.wmf"/><Relationship Id="rId2" Type="http://schemas.openxmlformats.org/officeDocument/2006/relationships/image" Target="../media/image17.wmf"/><Relationship Id="rId1" Type="http://schemas.openxmlformats.org/officeDocument/2006/relationships/image" Target="../media/image4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5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43.wmf"/><Relationship Id="rId22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9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54.wmf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74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43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10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7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0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84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43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87.wmf"/><Relationship Id="rId32" Type="http://schemas.openxmlformats.org/officeDocument/2006/relationships/image" Target="../media/image69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57.wmf"/><Relationship Id="rId36" Type="http://schemas.openxmlformats.org/officeDocument/2006/relationships/image" Target="../media/image60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2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83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58.wmf"/><Relationship Id="rId35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89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4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9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98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5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05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5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0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6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2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0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32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8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hyperlink" Target="http://www.youtube.com/watch?v=V5EjSvx1vw0&amp;feature=relmfu" TargetMode="External"/><Relationship Id="rId4" Type="http://schemas.openxmlformats.org/officeDocument/2006/relationships/image" Target="../media/image13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3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3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3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3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41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4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4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40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37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19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19.wmf"/><Relationship Id="rId19" Type="http://schemas.openxmlformats.org/officeDocument/2006/relationships/image" Target="../media/image44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 in Networks</a:t>
            </a:r>
            <a:br>
              <a:rPr lang="en-US" dirty="0" smtClean="0"/>
            </a:br>
            <a:r>
              <a:rPr lang="en-US" dirty="0" smtClean="0"/>
              <a:t>Incidence Matrix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John R. Williams</a:t>
            </a:r>
          </a:p>
          <a:p>
            <a:r>
              <a:rPr lang="en-US" dirty="0" smtClean="0"/>
              <a:t>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the Simple Case </a:t>
            </a:r>
            <a:br>
              <a:rPr lang="en-US" dirty="0" smtClean="0"/>
            </a:br>
            <a:r>
              <a:rPr lang="en-US" dirty="0" smtClean="0"/>
              <a:t>C=1</a:t>
            </a:r>
            <a:endParaRPr lang="en-US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828800" y="1447800"/>
          <a:ext cx="355441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3" imgW="1968480" imgH="939600" progId="Equation.3">
                  <p:embed/>
                </p:oleObj>
              </mc:Choice>
              <mc:Fallback>
                <p:oleObj name="Equation" r:id="rId3" imgW="196848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3554413" cy="169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 rot="16200000">
            <a:off x="2743200" y="1981200"/>
            <a:ext cx="381000" cy="19050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984375" y="3451225"/>
          <a:ext cx="339407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5" imgW="1879560" imgH="914400" progId="Equation.3">
                  <p:embed/>
                </p:oleObj>
              </mc:Choice>
              <mc:Fallback>
                <p:oleObj name="Equation" r:id="rId5" imgW="1879560" imgH="914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451225"/>
                        <a:ext cx="3394075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638800" y="3352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make </a:t>
            </a:r>
            <a:endParaRPr lang="en-US" dirty="0"/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6781800" y="3320142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20142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2320925" y="5265738"/>
          <a:ext cx="28654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9" imgW="1587240" imgH="482400" progId="Equation.3">
                  <p:embed/>
                </p:oleObj>
              </mc:Choice>
              <mc:Fallback>
                <p:oleObj name="Equation" r:id="rId9" imgW="1587240" imgH="482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5265738"/>
                        <a:ext cx="286543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3581400" y="1524000"/>
            <a:ext cx="381000" cy="16764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6019800" y="198120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11" imgW="406080" imgH="215640" progId="Equation.3">
                  <p:embed/>
                </p:oleObj>
              </mc:Choice>
              <mc:Fallback>
                <p:oleObj name="Equation" r:id="rId11" imgW="40608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8120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943600" y="5257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are no inflows  then we can easily solve this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rot="16200000">
            <a:off x="2743200" y="2667000"/>
            <a:ext cx="381000" cy="19050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Now lets do the Full Case</a:t>
            </a:r>
            <a:endParaRPr lang="en-US" dirty="0"/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0" y="914400"/>
          <a:ext cx="8783638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3" imgW="4863960" imgH="1168200" progId="Equation.3">
                  <p:embed/>
                </p:oleObj>
              </mc:Choice>
              <mc:Fallback>
                <p:oleObj name="Equation" r:id="rId3" imgW="4863960" imgH="1168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8783638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477838" y="3657600"/>
          <a:ext cx="8101012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5" imgW="4483080" imgH="939600" progId="Equation.3">
                  <p:embed/>
                </p:oleObj>
              </mc:Choice>
              <mc:Fallback>
                <p:oleObj name="Equation" r:id="rId5" imgW="4483080" imgH="939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657600"/>
                        <a:ext cx="8101012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038600" y="5638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this is Symmetric</a:t>
            </a:r>
          </a:p>
          <a:p>
            <a:r>
              <a:rPr lang="en-US" dirty="0" smtClean="0"/>
              <a:t>All rows and columns sum to zero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Setting the Boundary Conditions</a:t>
            </a:r>
            <a:endParaRPr lang="en-US" dirty="0"/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955675" y="1143000"/>
          <a:ext cx="6726238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3" imgW="3720960" imgH="939600" progId="Equation.3">
                  <p:embed/>
                </p:oleObj>
              </mc:Choice>
              <mc:Fallback>
                <p:oleObj name="Equation" r:id="rId3" imgW="372096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143000"/>
                        <a:ext cx="6726238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990600" y="308065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</a:t>
            </a:r>
            <a:endParaRPr lang="en-US" dirty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705100" y="3048000"/>
          <a:ext cx="13128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5" imgW="685800" imgH="215640" progId="Equation.3">
                  <p:embed/>
                </p:oleObj>
              </mc:Choice>
              <mc:Fallback>
                <p:oleObj name="Equation" r:id="rId5" imgW="6858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048000"/>
                        <a:ext cx="13128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828800" y="304800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828800" y="3733800"/>
          <a:ext cx="47513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9" imgW="2628720" imgH="482400" progId="Equation.3">
                  <p:embed/>
                </p:oleObj>
              </mc:Choice>
              <mc:Fallback>
                <p:oleObj name="Equation" r:id="rId9" imgW="262872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47513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C=1 everywhere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6"/>
            <a:endCxn id="23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4"/>
            <a:endCxn id="21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7"/>
            <a:endCxn id="23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3" idx="4"/>
            <a:endCxn id="22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2"/>
            <a:endCxn id="21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1497013" y="4086225"/>
          <a:ext cx="169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3" imgW="88560" imgH="164880" progId="Equation.3">
                  <p:embed/>
                </p:oleObj>
              </mc:Choice>
              <mc:Fallback>
                <p:oleObj name="Equation" r:id="rId3" imgW="8856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4086225"/>
                        <a:ext cx="16986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533525" y="5300663"/>
          <a:ext cx="16986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5" imgW="88560" imgH="164880" progId="Equation.3">
                  <p:embed/>
                </p:oleObj>
              </mc:Choice>
              <mc:Fallback>
                <p:oleObj name="Equation" r:id="rId5" imgW="8856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300663"/>
                        <a:ext cx="16986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228850" y="4500563"/>
          <a:ext cx="171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7" imgW="88560" imgH="164880" progId="Equation.3">
                  <p:embed/>
                </p:oleObj>
              </mc:Choice>
              <mc:Fallback>
                <p:oleObj name="Equation" r:id="rId7" imgW="8856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500563"/>
                        <a:ext cx="17145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916238" y="4162425"/>
          <a:ext cx="169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9" imgW="88560" imgH="164880" progId="Equation.3">
                  <p:embed/>
                </p:oleObj>
              </mc:Choice>
              <mc:Fallback>
                <p:oleObj name="Equation" r:id="rId9" imgW="8856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62425"/>
                        <a:ext cx="16986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840038" y="5338763"/>
          <a:ext cx="1698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11" imgW="88560" imgH="164880" progId="Equation.3">
                  <p:embed/>
                </p:oleObj>
              </mc:Choice>
              <mc:Fallback>
                <p:oleObj name="Equation" r:id="rId11" imgW="8856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5338763"/>
                        <a:ext cx="16986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2208213" y="583565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13" imgW="406080" imgH="215640" progId="Equation.3">
                  <p:embed/>
                </p:oleObj>
              </mc:Choice>
              <mc:Fallback>
                <p:oleObj name="Equation" r:id="rId13" imgW="4060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83565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149475" y="3429000"/>
          <a:ext cx="898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15" imgW="469800" imgH="215640" progId="Equation.3">
                  <p:embed/>
                </p:oleObj>
              </mc:Choice>
              <mc:Fallback>
                <p:oleObj name="Equation" r:id="rId15" imgW="46980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429000"/>
                        <a:ext cx="8985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914400" y="1676400"/>
          <a:ext cx="47513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17" imgW="2628720" imgH="482400" progId="Equation.3">
                  <p:embed/>
                </p:oleObj>
              </mc:Choice>
              <mc:Fallback>
                <p:oleObj name="Equation" r:id="rId17" imgW="262872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47513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184650" y="2895600"/>
          <a:ext cx="24780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19" imgW="1371600" imgH="482400" progId="Equation.3">
                  <p:embed/>
                </p:oleObj>
              </mc:Choice>
              <mc:Fallback>
                <p:oleObj name="Equation" r:id="rId19" imgW="137160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2895600"/>
                        <a:ext cx="24780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4953000" y="4191000"/>
          <a:ext cx="7350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21" imgW="406080" imgH="457200" progId="Equation.3">
                  <p:embed/>
                </p:oleObj>
              </mc:Choice>
              <mc:Fallback>
                <p:oleObj name="Equation" r:id="rId21" imgW="40608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7350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6858000" y="4038600"/>
          <a:ext cx="1435100" cy="174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23" imgW="774360" imgH="939600" progId="Equation.3">
                  <p:embed/>
                </p:oleObj>
              </mc:Choice>
              <mc:Fallback>
                <p:oleObj name="Equation" r:id="rId23" imgW="774360" imgH="939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435100" cy="1740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Now Calculate Flows</a:t>
            </a:r>
            <a:endParaRPr lang="en-US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362200" y="1143000"/>
          <a:ext cx="3227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3" imgW="1015920" imgH="215640" progId="Equation.3">
                  <p:embed/>
                </p:oleObj>
              </mc:Choice>
              <mc:Fallback>
                <p:oleObj name="Equation" r:id="rId3" imgW="10159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3000"/>
                        <a:ext cx="32273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449388" y="1905000"/>
          <a:ext cx="602615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5" imgW="3047760" imgH="1168200" progId="Equation.3">
                  <p:embed/>
                </p:oleObj>
              </mc:Choice>
              <mc:Fallback>
                <p:oleObj name="Equation" r:id="rId5" imgW="3047760" imgH="116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905000"/>
                        <a:ext cx="6026150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003925" y="4343400"/>
          <a:ext cx="14319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7" imgW="723600" imgH="1168200" progId="Equation.3">
                  <p:embed/>
                </p:oleObj>
              </mc:Choice>
              <mc:Fallback>
                <p:oleObj name="Equation" r:id="rId7" imgW="723600" imgH="1168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4343400"/>
                        <a:ext cx="14319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143000" y="4343400"/>
          <a:ext cx="391795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9" imgW="1981080" imgH="1168200" progId="Equation.3">
                  <p:embed/>
                </p:oleObj>
              </mc:Choice>
              <mc:Fallback>
                <p:oleObj name="Equation" r:id="rId9" imgW="1981080" imgH="1168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3917950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in Class</a:t>
            </a:r>
            <a:br>
              <a:rPr lang="en-US" dirty="0" smtClean="0"/>
            </a:br>
            <a:r>
              <a:rPr lang="en-US" dirty="0" smtClean="0"/>
              <a:t>Assign the Cs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6"/>
            <a:endCxn id="23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4"/>
            <a:endCxn id="21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7"/>
            <a:endCxn id="23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3" idx="4"/>
            <a:endCxn id="22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2"/>
            <a:endCxn id="21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1460500" y="4086225"/>
          <a:ext cx="2428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086225"/>
                        <a:ext cx="24288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533525" y="5300663"/>
          <a:ext cx="16986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5" imgW="88560" imgH="164880" progId="Equation.3">
                  <p:embed/>
                </p:oleObj>
              </mc:Choice>
              <mc:Fallback>
                <p:oleObj name="Equation" r:id="rId5" imgW="8856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300663"/>
                        <a:ext cx="16986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228850" y="4500563"/>
          <a:ext cx="171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7" imgW="88560" imgH="164880" progId="Equation.3">
                  <p:embed/>
                </p:oleObj>
              </mc:Choice>
              <mc:Fallback>
                <p:oleObj name="Equation" r:id="rId7" imgW="8856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500563"/>
                        <a:ext cx="17145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916238" y="4162425"/>
          <a:ext cx="169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9" imgW="88560" imgH="164880" progId="Equation.3">
                  <p:embed/>
                </p:oleObj>
              </mc:Choice>
              <mc:Fallback>
                <p:oleObj name="Equation" r:id="rId9" imgW="8856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62425"/>
                        <a:ext cx="16986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803525" y="5338763"/>
          <a:ext cx="2428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5338763"/>
                        <a:ext cx="242888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2208213" y="583565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13" imgW="406080" imgH="215640" progId="Equation.3">
                  <p:embed/>
                </p:oleObj>
              </mc:Choice>
              <mc:Fallback>
                <p:oleObj name="Equation" r:id="rId13" imgW="4060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83565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149475" y="3429000"/>
          <a:ext cx="898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15" imgW="469800" imgH="215640" progId="Equation.3">
                  <p:embed/>
                </p:oleObj>
              </mc:Choice>
              <mc:Fallback>
                <p:oleObj name="Equation" r:id="rId15" imgW="46980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429000"/>
                        <a:ext cx="8985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914400" y="1676400"/>
          <a:ext cx="47513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17" imgW="2628720" imgH="482400" progId="Equation.3">
                  <p:embed/>
                </p:oleObj>
              </mc:Choice>
              <mc:Fallback>
                <p:oleObj name="Equation" r:id="rId17" imgW="262872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47513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173538" y="2895600"/>
          <a:ext cx="25019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19" imgW="1384200" imgH="482400" progId="Equation.3">
                  <p:embed/>
                </p:oleObj>
              </mc:Choice>
              <mc:Fallback>
                <p:oleObj name="Equation" r:id="rId19" imgW="138420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2895600"/>
                        <a:ext cx="25019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4953000" y="4191000"/>
          <a:ext cx="7350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21" imgW="406080" imgH="457200" progId="Equation.3">
                  <p:embed/>
                </p:oleObj>
              </mc:Choice>
              <mc:Fallback>
                <p:oleObj name="Equation" r:id="rId21" imgW="40608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7350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6858000" y="4038600"/>
          <a:ext cx="1435100" cy="174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23" imgW="774360" imgH="939600" progId="Equation.3">
                  <p:embed/>
                </p:oleObj>
              </mc:Choice>
              <mc:Fallback>
                <p:oleObj name="Equation" r:id="rId23" imgW="774360" imgH="939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435100" cy="1740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609600" y="4408716"/>
          <a:ext cx="7350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25" imgW="406080" imgH="215640" progId="Equation.3">
                  <p:embed/>
                </p:oleObj>
              </mc:Choice>
              <mc:Fallback>
                <p:oleObj name="Equation" r:id="rId25" imgW="40608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08716"/>
                        <a:ext cx="7350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3429000" y="4473575"/>
          <a:ext cx="7350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27" imgW="406080" imgH="228600" progId="Equation.3">
                  <p:embed/>
                </p:oleObj>
              </mc:Choice>
              <mc:Fallback>
                <p:oleObj name="Equation" r:id="rId27" imgW="40608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73575"/>
                        <a:ext cx="7350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Calculate Flows</a:t>
            </a:r>
            <a:endParaRPr lang="en-US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373313" y="1219200"/>
          <a:ext cx="3227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3" imgW="1015920" imgH="215640" progId="Equation.3">
                  <p:embed/>
                </p:oleObj>
              </mc:Choice>
              <mc:Fallback>
                <p:oleObj name="Equation" r:id="rId3" imgW="10159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1219200"/>
                        <a:ext cx="32273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449388" y="1905000"/>
          <a:ext cx="602615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5" imgW="3047760" imgH="1168200" progId="Equation.3">
                  <p:embed/>
                </p:oleObj>
              </mc:Choice>
              <mc:Fallback>
                <p:oleObj name="Equation" r:id="rId5" imgW="3047760" imgH="1168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905000"/>
                        <a:ext cx="6026150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46088" y="4267200"/>
          <a:ext cx="401796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7" imgW="2031840" imgH="1168200" progId="Equation.3">
                  <p:embed/>
                </p:oleObj>
              </mc:Choice>
              <mc:Fallback>
                <p:oleObj name="Equation" r:id="rId7" imgW="2031840" imgH="1168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4267200"/>
                        <a:ext cx="4017962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003925" y="4343400"/>
          <a:ext cx="14319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9" imgW="723600" imgH="1168200" progId="Equation.3">
                  <p:embed/>
                </p:oleObj>
              </mc:Choice>
              <mc:Fallback>
                <p:oleObj name="Equation" r:id="rId9" imgW="723600" imgH="1168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4343400"/>
                        <a:ext cx="14319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the Cs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6"/>
            <a:endCxn id="23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4"/>
            <a:endCxn id="21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7"/>
            <a:endCxn id="23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3" idx="4"/>
            <a:endCxn id="22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2"/>
            <a:endCxn id="21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914400" y="4635500"/>
          <a:ext cx="2428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35500"/>
                        <a:ext cx="24288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497013" y="5289550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289550"/>
                        <a:ext cx="24288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600200" y="4038600"/>
          <a:ext cx="2206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7" imgW="114120" imgH="177480" progId="Equation.3">
                  <p:embed/>
                </p:oleObj>
              </mc:Choice>
              <mc:Fallback>
                <p:oleObj name="Equation" r:id="rId7" imgW="11412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22066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392488" y="4648200"/>
          <a:ext cx="2428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648200"/>
                        <a:ext cx="242887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2474913" y="5872163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5872163"/>
                        <a:ext cx="24288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428875" y="3465513"/>
          <a:ext cx="3397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13" imgW="177480" imgH="177480" progId="Equation.3">
                  <p:embed/>
                </p:oleObj>
              </mc:Choice>
              <mc:Fallback>
                <p:oleObj name="Equation" r:id="rId13" imgW="17748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465513"/>
                        <a:ext cx="3397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6858000" y="4038600"/>
          <a:ext cx="1435100" cy="174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15" imgW="774360" imgH="939600" progId="Equation.3">
                  <p:embed/>
                </p:oleObj>
              </mc:Choice>
              <mc:Fallback>
                <p:oleObj name="Equation" r:id="rId15" imgW="774360" imgH="939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435100" cy="1740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2727325" y="4038600"/>
          <a:ext cx="2444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17" imgW="126720" imgH="177480" progId="Equation.3">
                  <p:embed/>
                </p:oleObj>
              </mc:Choice>
              <mc:Fallback>
                <p:oleObj name="Equation" r:id="rId17" imgW="126720" imgH="177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038600"/>
                        <a:ext cx="2444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2106613" y="4471988"/>
          <a:ext cx="2444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471988"/>
                        <a:ext cx="244475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2830513" y="5257800"/>
          <a:ext cx="2190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21" imgW="114120" imgH="177480" progId="Equation.3">
                  <p:embed/>
                </p:oleObj>
              </mc:Choice>
              <mc:Fallback>
                <p:oleObj name="Equation" r:id="rId21" imgW="114120" imgH="177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5257800"/>
                        <a:ext cx="2190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3581400" y="1295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Group 39"/>
          <p:cNvGrpSpPr/>
          <p:nvPr/>
        </p:nvGrpSpPr>
        <p:grpSpPr>
          <a:xfrm>
            <a:off x="3581400" y="4190999"/>
            <a:ext cx="3276600" cy="228601"/>
            <a:chOff x="762000" y="5486401"/>
            <a:chExt cx="3276600" cy="22860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V="1">
            <a:off x="3581400" y="3505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581402" y="1676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81402" y="2590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2809612">
            <a:off x="5211121" y="1505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6"/>
            <a:endCxn id="52" idx="2"/>
          </p:cNvCxnSpPr>
          <p:nvPr/>
        </p:nvCxnSpPr>
        <p:spPr>
          <a:xfrm>
            <a:off x="5486862" y="1784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4"/>
            <a:endCxn id="50" idx="0"/>
          </p:cNvCxnSpPr>
          <p:nvPr/>
        </p:nvCxnSpPr>
        <p:spPr>
          <a:xfrm flipH="1">
            <a:off x="4577023" y="1774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0" idx="7"/>
            <a:endCxn id="52" idx="3"/>
          </p:cNvCxnSpPr>
          <p:nvPr/>
        </p:nvCxnSpPr>
        <p:spPr>
          <a:xfrm flipV="1">
            <a:off x="4622087" y="2572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2" idx="4"/>
            <a:endCxn id="51" idx="0"/>
          </p:cNvCxnSpPr>
          <p:nvPr/>
        </p:nvCxnSpPr>
        <p:spPr>
          <a:xfrm flipH="1">
            <a:off x="5491423" y="2688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1" idx="2"/>
            <a:endCxn id="50" idx="6"/>
          </p:cNvCxnSpPr>
          <p:nvPr/>
        </p:nvCxnSpPr>
        <p:spPr>
          <a:xfrm flipH="1" flipV="1">
            <a:off x="4572461" y="2698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rot="2809612">
            <a:off x="4296720" y="2419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5211120" y="3334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2809612">
            <a:off x="6125519" y="2419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4584700" y="1800225"/>
          <a:ext cx="2428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23" imgW="126720" imgH="164880" progId="Equation.3">
                  <p:embed/>
                </p:oleObj>
              </mc:Choice>
              <mc:Fallback>
                <p:oleObj name="Equation" r:id="rId23" imgW="126720" imgH="1648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800225"/>
                        <a:ext cx="24288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4657725" y="3014663"/>
          <a:ext cx="16986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25" imgW="88560" imgH="164880" progId="Equation.3">
                  <p:embed/>
                </p:oleObj>
              </mc:Choice>
              <mc:Fallback>
                <p:oleObj name="Equation" r:id="rId25" imgW="88560" imgH="1648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014663"/>
                        <a:ext cx="16986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5353050" y="2214563"/>
          <a:ext cx="171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Equation" r:id="rId27" imgW="88560" imgH="164880" progId="Equation.3">
                  <p:embed/>
                </p:oleObj>
              </mc:Choice>
              <mc:Fallback>
                <p:oleObj name="Equation" r:id="rId27" imgW="88560" imgH="164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2214563"/>
                        <a:ext cx="17145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6040438" y="1876425"/>
          <a:ext cx="169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29" imgW="88560" imgH="164880" progId="Equation.3">
                  <p:embed/>
                </p:oleObj>
              </mc:Choice>
              <mc:Fallback>
                <p:oleObj name="Equation" r:id="rId29" imgW="88560" imgH="1648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876425"/>
                        <a:ext cx="16986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927725" y="3052763"/>
          <a:ext cx="2428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Equation" r:id="rId31" imgW="126720" imgH="164880" progId="Equation.3">
                  <p:embed/>
                </p:oleObj>
              </mc:Choice>
              <mc:Fallback>
                <p:oleObj name="Equation" r:id="rId31" imgW="126720" imgH="1648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3052763"/>
                        <a:ext cx="242888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0"/>
          <p:cNvGraphicFramePr>
            <a:graphicFrameLocks noChangeAspect="1"/>
          </p:cNvGraphicFramePr>
          <p:nvPr/>
        </p:nvGraphicFramePr>
        <p:xfrm>
          <a:off x="5332413" y="354965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33" imgW="406080" imgH="215640" progId="Equation.3">
                  <p:embed/>
                </p:oleObj>
              </mc:Choice>
              <mc:Fallback>
                <p:oleObj name="Equation" r:id="rId33" imgW="406080" imgH="2156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54965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8"/>
          <p:cNvGraphicFramePr>
            <a:graphicFrameLocks noChangeAspect="1"/>
          </p:cNvGraphicFramePr>
          <p:nvPr/>
        </p:nvGraphicFramePr>
        <p:xfrm>
          <a:off x="5273675" y="1143000"/>
          <a:ext cx="898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35" imgW="469800" imgH="215640" progId="Equation.3">
                  <p:embed/>
                </p:oleObj>
              </mc:Choice>
              <mc:Fallback>
                <p:oleObj name="Equation" r:id="rId35" imgW="469800" imgH="2156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1143000"/>
                        <a:ext cx="8985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Static Equation for Network</a:t>
            </a:r>
            <a:endParaRPr lang="en-US" dirty="0"/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2514600" y="1295400"/>
          <a:ext cx="37512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3" imgW="1180800" imgH="241200" progId="Equation.3">
                  <p:embed/>
                </p:oleObj>
              </mc:Choice>
              <mc:Fallback>
                <p:oleObj name="Equation" r:id="rId3" imgW="1180800" imgH="241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3751263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/>
          <p:cNvSpPr/>
          <p:nvPr/>
        </p:nvSpPr>
        <p:spPr>
          <a:xfrm>
            <a:off x="2438400" y="1143000"/>
            <a:ext cx="4114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 we are interested in the dynamic behavior of quantities in a network. For example, the spread of a disease, which starts at one place and spreads (diffuses) over time. </a:t>
            </a:r>
          </a:p>
          <a:p>
            <a:r>
              <a:rPr lang="en-US" dirty="0" smtClean="0"/>
              <a:t>Lets now look at the dynamic equations.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Diffusion- A Dynamic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there is some substance at node </a:t>
            </a:r>
            <a:r>
              <a:rPr lang="en-US" dirty="0" err="1" smtClean="0"/>
              <a:t>i</a:t>
            </a:r>
            <a:r>
              <a:rPr lang="en-US" dirty="0" smtClean="0"/>
              <a:t> at time t, whose concentration potential is given by </a:t>
            </a:r>
            <a:endParaRPr lang="en-US" dirty="0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1524000" y="2514600"/>
          <a:ext cx="584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584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3385044" y="3505773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9115" y="2810932"/>
            <a:ext cx="245453" cy="198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7"/>
            <a:endCxn id="6" idx="3"/>
          </p:cNvCxnSpPr>
          <p:nvPr/>
        </p:nvCxnSpPr>
        <p:spPr>
          <a:xfrm flipV="1">
            <a:off x="3594551" y="2980384"/>
            <a:ext cx="480510" cy="5544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05410" y="3500259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45227" y="3522317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5"/>
            <a:endCxn id="8" idx="1"/>
          </p:cNvCxnSpPr>
          <p:nvPr/>
        </p:nvCxnSpPr>
        <p:spPr>
          <a:xfrm>
            <a:off x="4248622" y="2980384"/>
            <a:ext cx="492733" cy="5489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0"/>
            <a:endCxn id="6" idx="4"/>
          </p:cNvCxnSpPr>
          <p:nvPr/>
        </p:nvCxnSpPr>
        <p:spPr>
          <a:xfrm flipH="1" flipV="1">
            <a:off x="4161842" y="3009458"/>
            <a:ext cx="6112" cy="5128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3200" y="4200614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7271" y="3505773"/>
            <a:ext cx="245453" cy="1985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7"/>
            <a:endCxn id="13" idx="3"/>
          </p:cNvCxnSpPr>
          <p:nvPr/>
        </p:nvCxnSpPr>
        <p:spPr>
          <a:xfrm flipV="1">
            <a:off x="2952707" y="3675225"/>
            <a:ext cx="480510" cy="5544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63566" y="4195100"/>
            <a:ext cx="245453" cy="198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3383" y="4217158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5"/>
            <a:endCxn id="15" idx="1"/>
          </p:cNvCxnSpPr>
          <p:nvPr/>
        </p:nvCxnSpPr>
        <p:spPr>
          <a:xfrm>
            <a:off x="3606778" y="3675225"/>
            <a:ext cx="492733" cy="5489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3" idx="4"/>
          </p:cNvCxnSpPr>
          <p:nvPr/>
        </p:nvCxnSpPr>
        <p:spPr>
          <a:xfrm flipH="1" flipV="1">
            <a:off x="3519998" y="3704299"/>
            <a:ext cx="6112" cy="5128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15608" y="4873397"/>
            <a:ext cx="245453" cy="198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69680" y="4178556"/>
            <a:ext cx="245453" cy="1985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7"/>
            <a:endCxn id="20" idx="3"/>
          </p:cNvCxnSpPr>
          <p:nvPr/>
        </p:nvCxnSpPr>
        <p:spPr>
          <a:xfrm flipV="1">
            <a:off x="3625115" y="4348008"/>
            <a:ext cx="480510" cy="5544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35975" y="4867883"/>
            <a:ext cx="245453" cy="198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5791" y="4889941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5"/>
            <a:endCxn id="22" idx="1"/>
          </p:cNvCxnSpPr>
          <p:nvPr/>
        </p:nvCxnSpPr>
        <p:spPr>
          <a:xfrm>
            <a:off x="4279187" y="4348008"/>
            <a:ext cx="492733" cy="5489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0"/>
            <a:endCxn id="20" idx="4"/>
          </p:cNvCxnSpPr>
          <p:nvPr/>
        </p:nvCxnSpPr>
        <p:spPr>
          <a:xfrm flipH="1" flipV="1">
            <a:off x="4192407" y="4377082"/>
            <a:ext cx="6112" cy="5128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93187" y="3505773"/>
            <a:ext cx="245453" cy="1985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59481" y="4195100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9298" y="4217158"/>
            <a:ext cx="245453" cy="1985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6" idx="5"/>
            <a:endCxn id="27" idx="1"/>
          </p:cNvCxnSpPr>
          <p:nvPr/>
        </p:nvCxnSpPr>
        <p:spPr>
          <a:xfrm>
            <a:off x="4902694" y="3675225"/>
            <a:ext cx="492733" cy="5489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0"/>
            <a:endCxn id="26" idx="4"/>
          </p:cNvCxnSpPr>
          <p:nvPr/>
        </p:nvCxnSpPr>
        <p:spPr>
          <a:xfrm flipH="1" flipV="1">
            <a:off x="4815913" y="3704299"/>
            <a:ext cx="6112" cy="512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4"/>
          <p:cNvGrpSpPr/>
          <p:nvPr/>
        </p:nvGrpSpPr>
        <p:grpSpPr>
          <a:xfrm>
            <a:off x="1447800" y="4199465"/>
            <a:ext cx="2861734" cy="2277535"/>
            <a:chOff x="2243666" y="3124200"/>
            <a:chExt cx="3963703" cy="3496735"/>
          </a:xfrm>
          <a:solidFill>
            <a:schemeClr val="accent1"/>
          </a:solidFill>
        </p:grpSpPr>
        <p:sp>
          <p:nvSpPr>
            <p:cNvPr id="32" name="Oval 31"/>
            <p:cNvSpPr/>
            <p:nvPr/>
          </p:nvSpPr>
          <p:spPr>
            <a:xfrm>
              <a:off x="3132665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38600" y="31242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2" idx="7"/>
              <a:endCxn id="33" idx="3"/>
            </p:cNvCxnSpPr>
            <p:nvPr/>
          </p:nvCxnSpPr>
          <p:spPr>
            <a:xfrm flipV="1">
              <a:off x="3422847" y="3384363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961465" y="41825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47065" y="42164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3" idx="5"/>
              <a:endCxn id="35" idx="1"/>
            </p:cNvCxnSpPr>
            <p:nvPr/>
          </p:nvCxnSpPr>
          <p:spPr>
            <a:xfrm>
              <a:off x="4328782" y="33843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0"/>
              <a:endCxn id="33" idx="4"/>
            </p:cNvCxnSpPr>
            <p:nvPr/>
          </p:nvCxnSpPr>
          <p:spPr>
            <a:xfrm flipH="1" flipV="1">
              <a:off x="4208585" y="34290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243666" y="52578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49601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7"/>
              <a:endCxn id="40" idx="3"/>
            </p:cNvCxnSpPr>
            <p:nvPr/>
          </p:nvCxnSpPr>
          <p:spPr>
            <a:xfrm flipV="1">
              <a:off x="2533848" y="4451163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072466" y="52493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158066" y="52832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0" idx="5"/>
              <a:endCxn id="42" idx="1"/>
            </p:cNvCxnSpPr>
            <p:nvPr/>
          </p:nvCxnSpPr>
          <p:spPr>
            <a:xfrm>
              <a:off x="3439783" y="44511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0"/>
              <a:endCxn id="40" idx="4"/>
            </p:cNvCxnSpPr>
            <p:nvPr/>
          </p:nvCxnSpPr>
          <p:spPr>
            <a:xfrm flipH="1" flipV="1">
              <a:off x="3319586" y="44958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174999" y="6290734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080934" y="5223934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6" idx="7"/>
              <a:endCxn id="47" idx="3"/>
            </p:cNvCxnSpPr>
            <p:nvPr/>
          </p:nvCxnSpPr>
          <p:spPr>
            <a:xfrm flipV="1">
              <a:off x="3465181" y="5484097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003799" y="6282269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89399" y="63161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7" idx="5"/>
              <a:endCxn id="49" idx="1"/>
            </p:cNvCxnSpPr>
            <p:nvPr/>
          </p:nvCxnSpPr>
          <p:spPr>
            <a:xfrm>
              <a:off x="4371116" y="5484097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0"/>
              <a:endCxn id="47" idx="4"/>
            </p:cNvCxnSpPr>
            <p:nvPr/>
          </p:nvCxnSpPr>
          <p:spPr>
            <a:xfrm flipH="1" flipV="1">
              <a:off x="4250919" y="5528734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944535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867400" y="52493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52832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3" idx="5"/>
              <a:endCxn id="54" idx="1"/>
            </p:cNvCxnSpPr>
            <p:nvPr/>
          </p:nvCxnSpPr>
          <p:spPr>
            <a:xfrm>
              <a:off x="5234717" y="44511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5" idx="0"/>
              <a:endCxn id="53" idx="4"/>
            </p:cNvCxnSpPr>
            <p:nvPr/>
          </p:nvCxnSpPr>
          <p:spPr>
            <a:xfrm flipH="1" flipV="1">
              <a:off x="5114520" y="44958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61"/>
          <p:cNvGrpSpPr/>
          <p:nvPr/>
        </p:nvGrpSpPr>
        <p:grpSpPr>
          <a:xfrm>
            <a:off x="4072466" y="4182532"/>
            <a:ext cx="2861734" cy="2277535"/>
            <a:chOff x="2243666" y="3124200"/>
            <a:chExt cx="3963703" cy="3496735"/>
          </a:xfrm>
          <a:solidFill>
            <a:schemeClr val="accent1"/>
          </a:solidFill>
        </p:grpSpPr>
        <p:sp>
          <p:nvSpPr>
            <p:cNvPr id="59" name="Oval 58"/>
            <p:cNvSpPr/>
            <p:nvPr/>
          </p:nvSpPr>
          <p:spPr>
            <a:xfrm>
              <a:off x="3132665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038600" y="31242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9" idx="7"/>
              <a:endCxn id="60" idx="3"/>
            </p:cNvCxnSpPr>
            <p:nvPr/>
          </p:nvCxnSpPr>
          <p:spPr>
            <a:xfrm flipV="1">
              <a:off x="3422847" y="3384363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4961465" y="41825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047065" y="42164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0" idx="5"/>
              <a:endCxn id="62" idx="1"/>
            </p:cNvCxnSpPr>
            <p:nvPr/>
          </p:nvCxnSpPr>
          <p:spPr>
            <a:xfrm>
              <a:off x="4328782" y="33843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0"/>
              <a:endCxn id="60" idx="4"/>
            </p:cNvCxnSpPr>
            <p:nvPr/>
          </p:nvCxnSpPr>
          <p:spPr>
            <a:xfrm flipH="1" flipV="1">
              <a:off x="4208585" y="34290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243666" y="52578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149601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6" idx="7"/>
              <a:endCxn id="67" idx="3"/>
            </p:cNvCxnSpPr>
            <p:nvPr/>
          </p:nvCxnSpPr>
          <p:spPr>
            <a:xfrm flipV="1">
              <a:off x="2533848" y="4451163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072466" y="52493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158066" y="52832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5"/>
              <a:endCxn id="69" idx="1"/>
            </p:cNvCxnSpPr>
            <p:nvPr/>
          </p:nvCxnSpPr>
          <p:spPr>
            <a:xfrm>
              <a:off x="3439783" y="44511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0" idx="0"/>
              <a:endCxn id="67" idx="4"/>
            </p:cNvCxnSpPr>
            <p:nvPr/>
          </p:nvCxnSpPr>
          <p:spPr>
            <a:xfrm flipH="1" flipV="1">
              <a:off x="3319586" y="44958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174999" y="6290734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80934" y="5223934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3" idx="7"/>
              <a:endCxn id="74" idx="3"/>
            </p:cNvCxnSpPr>
            <p:nvPr/>
          </p:nvCxnSpPr>
          <p:spPr>
            <a:xfrm flipV="1">
              <a:off x="3465181" y="5484097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003799" y="6282269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399" y="63161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4" idx="5"/>
              <a:endCxn id="76" idx="1"/>
            </p:cNvCxnSpPr>
            <p:nvPr/>
          </p:nvCxnSpPr>
          <p:spPr>
            <a:xfrm>
              <a:off x="4371116" y="5484097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7" idx="0"/>
              <a:endCxn id="74" idx="4"/>
            </p:cNvCxnSpPr>
            <p:nvPr/>
          </p:nvCxnSpPr>
          <p:spPr>
            <a:xfrm flipH="1" flipV="1">
              <a:off x="4250919" y="5528734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4944535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67400" y="52493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53000" y="52832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0" idx="5"/>
              <a:endCxn id="81" idx="1"/>
            </p:cNvCxnSpPr>
            <p:nvPr/>
          </p:nvCxnSpPr>
          <p:spPr>
            <a:xfrm>
              <a:off x="5234717" y="44511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2" idx="0"/>
              <a:endCxn id="80" idx="4"/>
            </p:cNvCxnSpPr>
            <p:nvPr/>
          </p:nvCxnSpPr>
          <p:spPr>
            <a:xfrm flipH="1" flipV="1">
              <a:off x="5114520" y="44958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in a Network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22173" y="1905000"/>
            <a:ext cx="3483627" cy="3657600"/>
            <a:chOff x="1621773" y="3286612"/>
            <a:chExt cx="2148509" cy="2156245"/>
          </a:xfrm>
        </p:grpSpPr>
        <p:sp>
          <p:nvSpPr>
            <p:cNvPr id="5" name="Oval 4"/>
            <p:cNvSpPr/>
            <p:nvPr/>
          </p:nvSpPr>
          <p:spPr>
            <a:xfrm rot="2809612">
              <a:off x="2575849" y="3290479"/>
              <a:ext cx="327444" cy="319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5" idx="6"/>
              <a:endCxn id="12" idx="2"/>
            </p:cNvCxnSpPr>
            <p:nvPr/>
          </p:nvCxnSpPr>
          <p:spPr>
            <a:xfrm>
              <a:off x="2851590" y="3569735"/>
              <a:ext cx="646818" cy="6755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4"/>
              <a:endCxn id="10" idx="0"/>
            </p:cNvCxnSpPr>
            <p:nvPr/>
          </p:nvCxnSpPr>
          <p:spPr>
            <a:xfrm flipH="1">
              <a:off x="1898209" y="3559708"/>
              <a:ext cx="724781" cy="69565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2" idx="4"/>
              <a:endCxn id="11" idx="0"/>
            </p:cNvCxnSpPr>
            <p:nvPr/>
          </p:nvCxnSpPr>
          <p:spPr>
            <a:xfrm flipH="1">
              <a:off x="2841637" y="4474107"/>
              <a:ext cx="652209" cy="6956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 rot="2809612">
              <a:off x="1617906" y="4204879"/>
              <a:ext cx="327444" cy="319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2809612">
              <a:off x="2561334" y="5119280"/>
              <a:ext cx="327444" cy="319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 rot="2809612">
              <a:off x="3446705" y="4204878"/>
              <a:ext cx="327444" cy="319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10" idx="7"/>
              <a:endCxn id="12" idx="3"/>
            </p:cNvCxnSpPr>
            <p:nvPr/>
          </p:nvCxnSpPr>
          <p:spPr>
            <a:xfrm flipV="1">
              <a:off x="1943273" y="4357643"/>
              <a:ext cx="1505509" cy="1418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1828800" y="4495800"/>
              <a:ext cx="784237" cy="66393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6650972" y="1143000"/>
            <a:ext cx="0" cy="7620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22397" y="5562600"/>
            <a:ext cx="0" cy="7620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0" y="1219200"/>
            <a:ext cx="396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often want to calculate how a network behaves. Here we consider flow in a network.  The flow could be flow of cars in a road network or flow of electricity through a power grid.  Usually the flow will be moderated by the conductance (capacity) of the links or the resistance of the links. We will deal in conductance. </a:t>
            </a:r>
          </a:p>
          <a:p>
            <a:endParaRPr lang="en-US" dirty="0" smtClean="0"/>
          </a:p>
          <a:p>
            <a:r>
              <a:rPr lang="en-US" dirty="0" smtClean="0"/>
              <a:t>First we need to understand how best to represent the network.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Change at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The rate of change at a node is given by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0912" y="518159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2809612">
            <a:off x="1869433" y="32578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6"/>
            <a:endCxn id="19" idx="2"/>
          </p:cNvCxnSpPr>
          <p:nvPr/>
        </p:nvCxnSpPr>
        <p:spPr>
          <a:xfrm>
            <a:off x="2145174" y="35370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4"/>
            <a:endCxn id="17" idx="0"/>
          </p:cNvCxnSpPr>
          <p:nvPr/>
        </p:nvCxnSpPr>
        <p:spPr>
          <a:xfrm flipH="1">
            <a:off x="1235335" y="35270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4"/>
            <a:endCxn id="18" idx="0"/>
          </p:cNvCxnSpPr>
          <p:nvPr/>
        </p:nvCxnSpPr>
        <p:spPr>
          <a:xfrm flipH="1">
            <a:off x="2149735" y="44414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20912" y="3048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61554" y="40271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99954" y="41033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>
            <a:stCxn id="18" idx="2"/>
            <a:endCxn id="17" idx="6"/>
          </p:cNvCxnSpPr>
          <p:nvPr/>
        </p:nvCxnSpPr>
        <p:spPr>
          <a:xfrm flipH="1" flipV="1">
            <a:off x="1230773" y="44514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2809612">
            <a:off x="955032" y="4172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809612">
            <a:off x="1869432" y="50866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809612">
            <a:off x="2783831" y="41722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317625" y="35052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35052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030412" y="26479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06826" y="4648200"/>
            <a:ext cx="483" cy="4591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2028825" y="259080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590800"/>
                        <a:ext cx="292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1992312" y="4572000"/>
          <a:ext cx="341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4572000"/>
                        <a:ext cx="3413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2982912" y="3581400"/>
          <a:ext cx="315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9" imgW="164880" imgH="228600" progId="Equation.3">
                  <p:embed/>
                </p:oleObj>
              </mc:Choice>
              <mc:Fallback>
                <p:oleObj name="Equation" r:id="rId9" imgW="164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2" y="3581400"/>
                        <a:ext cx="3159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2954337" y="35623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609600" y="36703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703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1106487" y="3571875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2438400" y="46370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370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"/>
          <p:cNvGraphicFramePr>
            <a:graphicFrameLocks noChangeAspect="1"/>
          </p:cNvGraphicFramePr>
          <p:nvPr/>
        </p:nvGraphicFramePr>
        <p:xfrm>
          <a:off x="2401887" y="350520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15" imgW="190440" imgH="215640" progId="Equation.3">
                  <p:embed/>
                </p:oleObj>
              </mc:Choice>
              <mc:Fallback>
                <p:oleObj name="Equation" r:id="rId15" imgW="19044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7" y="3505200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8"/>
          <p:cNvGraphicFramePr>
            <a:graphicFrameLocks noChangeAspect="1"/>
          </p:cNvGraphicFramePr>
          <p:nvPr/>
        </p:nvGraphicFramePr>
        <p:xfrm>
          <a:off x="1154112" y="4659313"/>
          <a:ext cx="363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17" imgW="190440" imgH="215640" progId="Equation.3">
                  <p:embed/>
                </p:oleObj>
              </mc:Choice>
              <mc:Fallback>
                <p:oleObj name="Equation" r:id="rId17" imgW="19044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2" y="4659313"/>
                        <a:ext cx="3635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3657600" y="2362200"/>
          <a:ext cx="39131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19" imgW="1231560" imgH="393480" progId="Equation.3">
                  <p:embed/>
                </p:oleObj>
              </mc:Choice>
              <mc:Fallback>
                <p:oleObj name="Equation" r:id="rId19" imgW="123156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62200"/>
                        <a:ext cx="3913187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85800" y="3886200"/>
            <a:ext cx="4191000" cy="2667000"/>
            <a:chOff x="1447800" y="2810932"/>
            <a:chExt cx="5486400" cy="3666068"/>
          </a:xfrm>
        </p:grpSpPr>
        <p:sp>
          <p:nvSpPr>
            <p:cNvPr id="5" name="Oval 4"/>
            <p:cNvSpPr/>
            <p:nvPr/>
          </p:nvSpPr>
          <p:spPr>
            <a:xfrm>
              <a:off x="3385044" y="3505773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39115" y="2810932"/>
              <a:ext cx="245453" cy="198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7"/>
              <a:endCxn id="6" idx="3"/>
            </p:cNvCxnSpPr>
            <p:nvPr/>
          </p:nvCxnSpPr>
          <p:spPr>
            <a:xfrm flipV="1">
              <a:off x="3594551" y="2980384"/>
              <a:ext cx="480510" cy="55446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705410" y="3500259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45227" y="3522317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5"/>
              <a:endCxn id="8" idx="1"/>
            </p:cNvCxnSpPr>
            <p:nvPr/>
          </p:nvCxnSpPr>
          <p:spPr>
            <a:xfrm>
              <a:off x="4248622" y="2980384"/>
              <a:ext cx="492733" cy="5489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0"/>
              <a:endCxn id="6" idx="4"/>
            </p:cNvCxnSpPr>
            <p:nvPr/>
          </p:nvCxnSpPr>
          <p:spPr>
            <a:xfrm flipH="1" flipV="1">
              <a:off x="4161842" y="3009458"/>
              <a:ext cx="6112" cy="512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743200" y="4200614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7271" y="3505773"/>
              <a:ext cx="245453" cy="19852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7"/>
              <a:endCxn id="13" idx="3"/>
            </p:cNvCxnSpPr>
            <p:nvPr/>
          </p:nvCxnSpPr>
          <p:spPr>
            <a:xfrm flipV="1">
              <a:off x="2952707" y="3675225"/>
              <a:ext cx="480510" cy="5544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063566" y="4195100"/>
              <a:ext cx="245453" cy="198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03383" y="4217158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3" idx="5"/>
              <a:endCxn id="15" idx="1"/>
            </p:cNvCxnSpPr>
            <p:nvPr/>
          </p:nvCxnSpPr>
          <p:spPr>
            <a:xfrm>
              <a:off x="3606778" y="3675225"/>
              <a:ext cx="492733" cy="5489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0"/>
              <a:endCxn id="13" idx="4"/>
            </p:cNvCxnSpPr>
            <p:nvPr/>
          </p:nvCxnSpPr>
          <p:spPr>
            <a:xfrm flipH="1" flipV="1">
              <a:off x="3519998" y="3704299"/>
              <a:ext cx="6112" cy="512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415608" y="4873397"/>
              <a:ext cx="245453" cy="198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69680" y="4178556"/>
              <a:ext cx="245453" cy="19852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9" idx="7"/>
              <a:endCxn id="20" idx="3"/>
            </p:cNvCxnSpPr>
            <p:nvPr/>
          </p:nvCxnSpPr>
          <p:spPr>
            <a:xfrm flipV="1">
              <a:off x="3625115" y="4348008"/>
              <a:ext cx="480510" cy="55446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735975" y="4867883"/>
              <a:ext cx="245453" cy="198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5791" y="4889941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0" idx="5"/>
              <a:endCxn id="22" idx="1"/>
            </p:cNvCxnSpPr>
            <p:nvPr/>
          </p:nvCxnSpPr>
          <p:spPr>
            <a:xfrm>
              <a:off x="4279187" y="4348008"/>
              <a:ext cx="492733" cy="5489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0"/>
              <a:endCxn id="20" idx="4"/>
            </p:cNvCxnSpPr>
            <p:nvPr/>
          </p:nvCxnSpPr>
          <p:spPr>
            <a:xfrm flipH="1" flipV="1">
              <a:off x="4192407" y="4377082"/>
              <a:ext cx="6112" cy="512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693187" y="3505773"/>
              <a:ext cx="245453" cy="19852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359481" y="4195100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699298" y="4217158"/>
              <a:ext cx="245453" cy="19852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6" idx="5"/>
              <a:endCxn id="27" idx="1"/>
            </p:cNvCxnSpPr>
            <p:nvPr/>
          </p:nvCxnSpPr>
          <p:spPr>
            <a:xfrm>
              <a:off x="4902694" y="3675225"/>
              <a:ext cx="492733" cy="5489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0"/>
              <a:endCxn id="26" idx="4"/>
            </p:cNvCxnSpPr>
            <p:nvPr/>
          </p:nvCxnSpPr>
          <p:spPr>
            <a:xfrm flipH="1" flipV="1">
              <a:off x="4815913" y="3704299"/>
              <a:ext cx="6112" cy="5128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" name="Group 34"/>
            <p:cNvGrpSpPr/>
            <p:nvPr/>
          </p:nvGrpSpPr>
          <p:grpSpPr>
            <a:xfrm>
              <a:off x="1447800" y="4199465"/>
              <a:ext cx="2861734" cy="2277535"/>
              <a:chOff x="2243666" y="3124200"/>
              <a:chExt cx="3963703" cy="3496735"/>
            </a:xfrm>
            <a:solidFill>
              <a:schemeClr val="accent1"/>
            </a:solidFill>
          </p:grpSpPr>
          <p:sp>
            <p:nvSpPr>
              <p:cNvPr id="32" name="Oval 31"/>
              <p:cNvSpPr/>
              <p:nvPr/>
            </p:nvSpPr>
            <p:spPr>
              <a:xfrm>
                <a:off x="3132665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038600" y="31242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2" idx="7"/>
                <a:endCxn id="33" idx="3"/>
              </p:cNvCxnSpPr>
              <p:nvPr/>
            </p:nvCxnSpPr>
            <p:spPr>
              <a:xfrm flipV="1">
                <a:off x="3422847" y="3384363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4961465" y="41825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047065" y="42164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3" idx="5"/>
                <a:endCxn id="35" idx="1"/>
              </p:cNvCxnSpPr>
              <p:nvPr/>
            </p:nvCxnSpPr>
            <p:spPr>
              <a:xfrm>
                <a:off x="4328782" y="33843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0"/>
                <a:endCxn id="33" idx="4"/>
              </p:cNvCxnSpPr>
              <p:nvPr/>
            </p:nvCxnSpPr>
            <p:spPr>
              <a:xfrm flipH="1" flipV="1">
                <a:off x="4208585" y="34290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2243666" y="52578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149601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7"/>
                <a:endCxn id="40" idx="3"/>
              </p:cNvCxnSpPr>
              <p:nvPr/>
            </p:nvCxnSpPr>
            <p:spPr>
              <a:xfrm flipV="1">
                <a:off x="2533848" y="4451163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4072466" y="52493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158066" y="52832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>
                <a:stCxn id="40" idx="5"/>
                <a:endCxn id="42" idx="1"/>
              </p:cNvCxnSpPr>
              <p:nvPr/>
            </p:nvCxnSpPr>
            <p:spPr>
              <a:xfrm>
                <a:off x="3439783" y="44511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0"/>
                <a:endCxn id="40" idx="4"/>
              </p:cNvCxnSpPr>
              <p:nvPr/>
            </p:nvCxnSpPr>
            <p:spPr>
              <a:xfrm flipH="1" flipV="1">
                <a:off x="3319586" y="44958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3174999" y="6290734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080934" y="5223934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6" idx="7"/>
                <a:endCxn id="47" idx="3"/>
              </p:cNvCxnSpPr>
              <p:nvPr/>
            </p:nvCxnSpPr>
            <p:spPr>
              <a:xfrm flipV="1">
                <a:off x="3465181" y="5484097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5003799" y="6282269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089399" y="63161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stCxn id="47" idx="5"/>
                <a:endCxn id="49" idx="1"/>
              </p:cNvCxnSpPr>
              <p:nvPr/>
            </p:nvCxnSpPr>
            <p:spPr>
              <a:xfrm>
                <a:off x="4371116" y="5484097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0" idx="0"/>
                <a:endCxn id="47" idx="4"/>
              </p:cNvCxnSpPr>
              <p:nvPr/>
            </p:nvCxnSpPr>
            <p:spPr>
              <a:xfrm flipH="1" flipV="1">
                <a:off x="4250919" y="5528734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4944535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867400" y="52493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953000" y="52832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53" idx="5"/>
                <a:endCxn id="54" idx="1"/>
              </p:cNvCxnSpPr>
              <p:nvPr/>
            </p:nvCxnSpPr>
            <p:spPr>
              <a:xfrm>
                <a:off x="5234717" y="44511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5" idx="0"/>
                <a:endCxn id="53" idx="4"/>
              </p:cNvCxnSpPr>
              <p:nvPr/>
            </p:nvCxnSpPr>
            <p:spPr>
              <a:xfrm flipH="1" flipV="1">
                <a:off x="5114520" y="44958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61"/>
            <p:cNvGrpSpPr/>
            <p:nvPr/>
          </p:nvGrpSpPr>
          <p:grpSpPr>
            <a:xfrm>
              <a:off x="4072466" y="4182532"/>
              <a:ext cx="2861734" cy="2277535"/>
              <a:chOff x="2243666" y="3124200"/>
              <a:chExt cx="3963703" cy="3496735"/>
            </a:xfrm>
            <a:solidFill>
              <a:schemeClr val="accent1"/>
            </a:solidFill>
          </p:grpSpPr>
          <p:sp>
            <p:nvSpPr>
              <p:cNvPr id="59" name="Oval 58"/>
              <p:cNvSpPr/>
              <p:nvPr/>
            </p:nvSpPr>
            <p:spPr>
              <a:xfrm>
                <a:off x="3132665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38600" y="31242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59" idx="7"/>
                <a:endCxn id="60" idx="3"/>
              </p:cNvCxnSpPr>
              <p:nvPr/>
            </p:nvCxnSpPr>
            <p:spPr>
              <a:xfrm flipV="1">
                <a:off x="3422847" y="3384363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4961465" y="41825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47065" y="42164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0" idx="5"/>
                <a:endCxn id="62" idx="1"/>
              </p:cNvCxnSpPr>
              <p:nvPr/>
            </p:nvCxnSpPr>
            <p:spPr>
              <a:xfrm>
                <a:off x="4328782" y="33843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3" idx="0"/>
                <a:endCxn id="60" idx="4"/>
              </p:cNvCxnSpPr>
              <p:nvPr/>
            </p:nvCxnSpPr>
            <p:spPr>
              <a:xfrm flipH="1" flipV="1">
                <a:off x="4208585" y="34290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2243666" y="52578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149601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6" idx="7"/>
                <a:endCxn id="67" idx="3"/>
              </p:cNvCxnSpPr>
              <p:nvPr/>
            </p:nvCxnSpPr>
            <p:spPr>
              <a:xfrm flipV="1">
                <a:off x="2533848" y="4451163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72466" y="52493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58066" y="52832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7" idx="5"/>
                <a:endCxn id="69" idx="1"/>
              </p:cNvCxnSpPr>
              <p:nvPr/>
            </p:nvCxnSpPr>
            <p:spPr>
              <a:xfrm>
                <a:off x="3439783" y="44511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0" idx="0"/>
                <a:endCxn id="67" idx="4"/>
              </p:cNvCxnSpPr>
              <p:nvPr/>
            </p:nvCxnSpPr>
            <p:spPr>
              <a:xfrm flipH="1" flipV="1">
                <a:off x="3319586" y="44958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3174999" y="6290734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080934" y="5223934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3" idx="7"/>
                <a:endCxn id="74" idx="3"/>
              </p:cNvCxnSpPr>
              <p:nvPr/>
            </p:nvCxnSpPr>
            <p:spPr>
              <a:xfrm flipV="1">
                <a:off x="3465181" y="5484097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5003799" y="6282269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089399" y="63161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4" idx="5"/>
                <a:endCxn id="76" idx="1"/>
              </p:cNvCxnSpPr>
              <p:nvPr/>
            </p:nvCxnSpPr>
            <p:spPr>
              <a:xfrm>
                <a:off x="4371116" y="5484097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0"/>
                <a:endCxn id="74" idx="4"/>
              </p:cNvCxnSpPr>
              <p:nvPr/>
            </p:nvCxnSpPr>
            <p:spPr>
              <a:xfrm flipH="1" flipV="1">
                <a:off x="4250919" y="5528734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4944535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867400" y="52493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953000" y="52832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80" idx="5"/>
                <a:endCxn id="81" idx="1"/>
              </p:cNvCxnSpPr>
              <p:nvPr/>
            </p:nvCxnSpPr>
            <p:spPr>
              <a:xfrm>
                <a:off x="5234717" y="44511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2" idx="0"/>
                <a:endCxn id="80" idx="4"/>
              </p:cNvCxnSpPr>
              <p:nvPr/>
            </p:nvCxnSpPr>
            <p:spPr>
              <a:xfrm flipH="1" flipV="1">
                <a:off x="5114520" y="44958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533400" y="1447800"/>
          <a:ext cx="34702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3" imgW="1130040" imgH="241200" progId="Equation.3">
                  <p:embed/>
                </p:oleObj>
              </mc:Choice>
              <mc:Fallback>
                <p:oleObj name="Equation" r:id="rId3" imgW="11300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34702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09600" y="2438400"/>
          <a:ext cx="3308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Equation" r:id="rId5" imgW="1041120" imgH="215640" progId="Equation.3">
                  <p:embed/>
                </p:oleObj>
              </mc:Choice>
              <mc:Fallback>
                <p:oleObj name="Equation" r:id="rId5" imgW="1041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3083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021138" y="3625850"/>
          <a:ext cx="48418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7" imgW="1523880" imgH="393480" progId="Equation.3">
                  <p:embed/>
                </p:oleObj>
              </mc:Choice>
              <mc:Fallback>
                <p:oleObj name="Equation" r:id="rId7" imgW="15238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3625850"/>
                        <a:ext cx="484187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4876800" y="2178050"/>
          <a:ext cx="391318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9" imgW="1231560" imgH="393480" progId="Equation.3">
                  <p:embed/>
                </p:oleObj>
              </mc:Choice>
              <mc:Fallback>
                <p:oleObj name="Equation" r:id="rId9" imgW="123156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78050"/>
                        <a:ext cx="3913188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381000" y="990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from j to </a:t>
            </a:r>
            <a:r>
              <a:rPr lang="en-US" dirty="0" err="1" smtClean="0"/>
              <a:t>i</a:t>
            </a:r>
            <a:endParaRPr lang="en-US" dirty="0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5278438" y="4876800"/>
          <a:ext cx="35909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11" imgW="1130040" imgH="393480" progId="Equation.3">
                  <p:embed/>
                </p:oleObj>
              </mc:Choice>
              <mc:Fallback>
                <p:oleObj name="Equation" r:id="rId11" imgW="11300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4876800"/>
                        <a:ext cx="359092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181600" y="1905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Rate of Change Equation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953000" y="3429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 for w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562600" y="6172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is called the </a:t>
            </a:r>
            <a:r>
              <a:rPr lang="en-US" dirty="0" err="1" smtClean="0"/>
              <a:t>Laplacian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4000" y="4648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all the external fluxes are zero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57200" y="213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Matrix Form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the </a:t>
            </a:r>
            <a:r>
              <a:rPr lang="en-US" dirty="0" err="1" smtClean="0"/>
              <a:t>Laplacian</a:t>
            </a:r>
            <a:endParaRPr lang="en-US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858838" y="1676400"/>
          <a:ext cx="35909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3" imgW="1130040" imgH="393480" progId="Equation.3">
                  <p:embed/>
                </p:oleObj>
              </mc:Choice>
              <mc:Fallback>
                <p:oleObj name="Equation" r:id="rId3" imgW="1130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676400"/>
                        <a:ext cx="359092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847725" y="3657600"/>
          <a:ext cx="31464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5" imgW="990360" imgH="393480" progId="Equation.3">
                  <p:embed/>
                </p:oleObj>
              </mc:Choice>
              <mc:Fallback>
                <p:oleObj name="Equation" r:id="rId5" imgW="990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657600"/>
                        <a:ext cx="314642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124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continuum we remember the diffusion equation is given by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Eigenvectors of L</a:t>
            </a:r>
            <a:endParaRPr lang="en-US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858838" y="1676400"/>
          <a:ext cx="35909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3" imgW="1130040" imgH="393480" progId="Equation.3">
                  <p:embed/>
                </p:oleObj>
              </mc:Choice>
              <mc:Fallback>
                <p:oleObj name="Equation" r:id="rId3" imgW="1130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676400"/>
                        <a:ext cx="359092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200" y="259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Eigenvectors of L</a:t>
            </a:r>
            <a:endParaRPr lang="en-US" dirty="0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652463" y="3124200"/>
          <a:ext cx="31480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Equation" r:id="rId5" imgW="990360" imgH="279360" progId="Equation.3">
                  <p:embed/>
                </p:oleObj>
              </mc:Choice>
              <mc:Fallback>
                <p:oleObj name="Equation" r:id="rId5" imgW="99036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124200"/>
                        <a:ext cx="3148012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3733800" y="29718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667000" y="4495800"/>
          <a:ext cx="209349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7" imgW="736560" imgH="241200" progId="Equation.3">
                  <p:embed/>
                </p:oleObj>
              </mc:Choice>
              <mc:Fallback>
                <p:oleObj name="Equation" r:id="rId7" imgW="7365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09349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495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eigenvectors are </a:t>
            </a:r>
            <a:r>
              <a:rPr lang="en-US" dirty="0" err="1" smtClean="0"/>
              <a:t>orthonormal</a:t>
            </a:r>
            <a:endParaRPr lang="en-US" dirty="0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5867400" y="4484916"/>
          <a:ext cx="2635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9" imgW="927000" imgH="241200" progId="Equation.3">
                  <p:embed/>
                </p:oleObj>
              </mc:Choice>
              <mc:Fallback>
                <p:oleObj name="Equation" r:id="rId9" imgW="9270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84916"/>
                        <a:ext cx="26352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68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5265738" y="3163888"/>
          <a:ext cx="2381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11" imgW="749160" imgH="215640" progId="Equation.3">
                  <p:embed/>
                </p:oleObj>
              </mc:Choice>
              <mc:Fallback>
                <p:oleObj name="Equation" r:id="rId11" imgW="74916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3163888"/>
                        <a:ext cx="23812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Eigenvectors of L</a:t>
            </a:r>
            <a:endParaRPr lang="en-US" dirty="0"/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530350" y="1828800"/>
          <a:ext cx="49641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3" imgW="1562040" imgH="393480" progId="Equation.3">
                  <p:embed/>
                </p:oleObj>
              </mc:Choice>
              <mc:Fallback>
                <p:oleObj name="Equation" r:id="rId3" imgW="15620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828800"/>
                        <a:ext cx="4964113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1295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 the linear expansion of the eigenvectors</a:t>
            </a:r>
            <a:endParaRPr lang="en-US" dirty="0"/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2590800" y="2895600"/>
          <a:ext cx="50053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5" imgW="1574640" imgH="393480" progId="Equation.3">
                  <p:embed/>
                </p:oleObj>
              </mc:Choice>
              <mc:Fallback>
                <p:oleObj name="Equation" r:id="rId5" imgW="15746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95600"/>
                        <a:ext cx="5005387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by 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4114800"/>
          <a:ext cx="666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7" imgW="266400" imgH="241200" progId="Equation.3">
                  <p:embed/>
                </p:oleObj>
              </mc:Choice>
              <mc:Fallback>
                <p:oleObj name="Equation" r:id="rId7" imgW="266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666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752600" y="4648200"/>
          <a:ext cx="649763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9" imgW="2044440" imgH="393480" progId="Equation.3">
                  <p:embed/>
                </p:oleObj>
              </mc:Choice>
              <mc:Fallback>
                <p:oleObj name="Equation" r:id="rId9" imgW="20444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6497638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Eigenvectors of L</a:t>
            </a:r>
            <a:endParaRPr lang="en-US" dirty="0"/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762000" y="1295400"/>
          <a:ext cx="649763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3" imgW="2044440" imgH="393480" progId="Equation.3">
                  <p:embed/>
                </p:oleObj>
              </mc:Choice>
              <mc:Fallback>
                <p:oleObj name="Equation" r:id="rId3" imgW="20444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6497638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667000" y="2590800"/>
          <a:ext cx="209349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5" imgW="736560" imgH="241200" progId="Equation.3">
                  <p:embed/>
                </p:oleObj>
              </mc:Choice>
              <mc:Fallback>
                <p:oleObj name="Equation" r:id="rId5" imgW="7365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209349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2590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the eigenvectors are </a:t>
            </a:r>
            <a:r>
              <a:rPr lang="en-US" dirty="0" err="1" smtClean="0"/>
              <a:t>orthonormal</a:t>
            </a:r>
            <a:endParaRPr lang="en-US" dirty="0"/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057400" y="3810000"/>
          <a:ext cx="39544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7" imgW="1244520" imgH="393480" progId="Equation.3">
                  <p:embed/>
                </p:oleObj>
              </mc:Choice>
              <mc:Fallback>
                <p:oleObj name="Equation" r:id="rId7" imgW="124452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3954463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76800" y="2743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5930900" y="2667000"/>
          <a:ext cx="26336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9" imgW="927000" imgH="241200" progId="Equation.3">
                  <p:embed/>
                </p:oleObj>
              </mc:Choice>
              <mc:Fallback>
                <p:oleObj name="Equation" r:id="rId9" imgW="9270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667000"/>
                        <a:ext cx="26336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Analytically </a:t>
            </a:r>
            <a:endParaRPr lang="en-US" dirty="0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920875" y="1639888"/>
          <a:ext cx="32242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3" imgW="1015920" imgH="393480" progId="Equation.3">
                  <p:embed/>
                </p:oleObj>
              </mc:Choice>
              <mc:Fallback>
                <p:oleObj name="Equation" r:id="rId3" imgW="10159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39888"/>
                        <a:ext cx="3224213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0" y="2895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solve this analytically </a:t>
            </a:r>
            <a:endParaRPr lang="en-US" dirty="0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865313" y="3352800"/>
          <a:ext cx="35067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5" imgW="1104840" imgH="241200" progId="Equation.3">
                  <p:embed/>
                </p:oleObj>
              </mc:Choice>
              <mc:Fallback>
                <p:oleObj name="Equation" r:id="rId5" imgW="11048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3352800"/>
                        <a:ext cx="35067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95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</a:t>
            </a:r>
            <a:r>
              <a:rPr lang="en-US" dirty="0" err="1" smtClean="0"/>
              <a:t>eigenvalues</a:t>
            </a:r>
            <a:r>
              <a:rPr lang="en-US" dirty="0" smtClean="0"/>
              <a:t> are real and positive then this is a decaying solution over time.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on Lattice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3733800"/>
            <a:ext cx="3085307" cy="226952"/>
            <a:chOff x="457200" y="3962400"/>
            <a:chExt cx="3085307" cy="226952"/>
          </a:xfrm>
        </p:grpSpPr>
        <p:sp>
          <p:nvSpPr>
            <p:cNvPr id="98" name="Oval 97"/>
            <p:cNvSpPr/>
            <p:nvPr/>
          </p:nvSpPr>
          <p:spPr>
            <a:xfrm>
              <a:off x="32766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2860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752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7231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16411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2"/>
              <a:endCxn id="107" idx="6"/>
            </p:cNvCxnSpPr>
            <p:nvPr/>
          </p:nvCxnSpPr>
          <p:spPr>
            <a:xfrm flipH="1">
              <a:off x="2551907" y="4075876"/>
              <a:ext cx="72469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52" name="Object 151"/>
          <p:cNvGraphicFramePr>
            <a:graphicFrameLocks noChangeAspect="1"/>
          </p:cNvGraphicFramePr>
          <p:nvPr/>
        </p:nvGraphicFramePr>
        <p:xfrm>
          <a:off x="6148388" y="1866900"/>
          <a:ext cx="1425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Equation" r:id="rId3" imgW="1206360" imgH="914400" progId="Equation.3">
                  <p:embed/>
                </p:oleObj>
              </mc:Choice>
              <mc:Fallback>
                <p:oleObj name="Equation" r:id="rId3" imgW="12063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1866900"/>
                        <a:ext cx="14255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6324600" y="3124200"/>
          <a:ext cx="116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quation" r:id="rId5" imgW="1168200" imgH="914400" progId="Equation.3">
                  <p:embed/>
                </p:oleObj>
              </mc:Choice>
              <mc:Fallback>
                <p:oleObj name="Equation" r:id="rId5" imgW="11682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24200"/>
                        <a:ext cx="1168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609600" y="2209800"/>
          <a:ext cx="47593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Equation" r:id="rId7" imgW="1498320" imgH="241200" progId="Equation.3">
                  <p:embed/>
                </p:oleObj>
              </mc:Choice>
              <mc:Fallback>
                <p:oleObj name="Equation" r:id="rId7" imgW="14983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47593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Box 154"/>
          <p:cNvSpPr txBox="1"/>
          <p:nvPr/>
        </p:nvSpPr>
        <p:spPr>
          <a:xfrm>
            <a:off x="228600" y="1447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easiest way to generate the </a:t>
            </a:r>
            <a:r>
              <a:rPr lang="en-US" dirty="0" err="1" smtClean="0"/>
              <a:t>Laplacian</a:t>
            </a:r>
            <a:r>
              <a:rPr lang="en-US" dirty="0" smtClean="0"/>
              <a:t> is to use</a:t>
            </a:r>
          </a:p>
          <a:p>
            <a:r>
              <a:rPr lang="en-US" dirty="0" err="1" smtClean="0"/>
              <a:t>retlationship</a:t>
            </a:r>
            <a:r>
              <a:rPr lang="en-US" dirty="0" smtClean="0"/>
              <a:t> below</a:t>
            </a:r>
            <a:endParaRPr lang="en-US" dirty="0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6165849" y="4495800"/>
          <a:ext cx="1857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Equation" r:id="rId9" imgW="1485720" imgH="914400" progId="Equation.3">
                  <p:embed/>
                </p:oleObj>
              </mc:Choice>
              <mc:Fallback>
                <p:oleObj name="Equation" r:id="rId9" imgW="148572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49" y="4495800"/>
                        <a:ext cx="18573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Relationship for </a:t>
            </a:r>
            <a:r>
              <a:rPr lang="en-US" dirty="0" err="1" smtClean="0"/>
              <a:t>Laplacian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1066800" y="2743200"/>
            <a:ext cx="3085307" cy="226952"/>
            <a:chOff x="457200" y="3962400"/>
            <a:chExt cx="3085307" cy="226952"/>
          </a:xfrm>
        </p:grpSpPr>
        <p:sp>
          <p:nvSpPr>
            <p:cNvPr id="98" name="Oval 97"/>
            <p:cNvSpPr/>
            <p:nvPr/>
          </p:nvSpPr>
          <p:spPr>
            <a:xfrm>
              <a:off x="32766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2860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752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7231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16411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2"/>
              <a:endCxn id="107" idx="6"/>
            </p:cNvCxnSpPr>
            <p:nvPr/>
          </p:nvCxnSpPr>
          <p:spPr>
            <a:xfrm flipH="1">
              <a:off x="2551907" y="4075876"/>
              <a:ext cx="72469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5257800" y="1066800"/>
          <a:ext cx="27241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Equation" r:id="rId3" imgW="1485720" imgH="914400" progId="Equation.3">
                  <p:embed/>
                </p:oleObj>
              </mc:Choice>
              <mc:Fallback>
                <p:oleObj name="Equation" r:id="rId3" imgW="148572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066800"/>
                        <a:ext cx="27241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322263" y="3233738"/>
          <a:ext cx="302418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Equation" r:id="rId5" imgW="1358640" imgH="507960" progId="Equation.3">
                  <p:embed/>
                </p:oleObj>
              </mc:Choice>
              <mc:Fallback>
                <p:oleObj name="Equation" r:id="rId5" imgW="135864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233738"/>
                        <a:ext cx="3024187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533400" y="4648200"/>
          <a:ext cx="3079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Equation" r:id="rId7" imgW="1384200" imgH="393480" progId="Equation.3">
                  <p:embed/>
                </p:oleObj>
              </mc:Choice>
              <mc:Fallback>
                <p:oleObj name="Equation" r:id="rId7" imgW="13842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3079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3505200" y="1828800"/>
            <a:ext cx="24384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62400" y="4876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similarity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561772" y="1600200"/>
            <a:ext cx="0" cy="1219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47372" y="2057400"/>
            <a:ext cx="0" cy="762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647372" y="1524000"/>
            <a:ext cx="914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47372" y="2057400"/>
            <a:ext cx="914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875972" y="2057400"/>
          <a:ext cx="4810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Equation" r:id="rId9" imgW="215640" imgH="177480" progId="Equation.3">
                  <p:embed/>
                </p:oleObj>
              </mc:Choice>
              <mc:Fallback>
                <p:oleObj name="Equation" r:id="rId9" imgW="21564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972" y="2057400"/>
                        <a:ext cx="48101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667000" y="1600200"/>
          <a:ext cx="5095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Equation" r:id="rId11" imgW="228600" imgH="203040" progId="Equation.3">
                  <p:embed/>
                </p:oleObj>
              </mc:Choice>
              <mc:Fallback>
                <p:oleObj name="Equation" r:id="rId11" imgW="22860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509587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2561772" y="1600200"/>
            <a:ext cx="0" cy="381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3392488" y="3027363"/>
          <a:ext cx="406876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Equation" r:id="rId13" imgW="1828800" imgH="685800" progId="Equation.3">
                  <p:embed/>
                </p:oleObj>
              </mc:Choice>
              <mc:Fallback>
                <p:oleObj name="Equation" r:id="rId13" imgW="1828800" imgH="685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3027363"/>
                        <a:ext cx="4068762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on Lattice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1295400" y="3810000"/>
            <a:ext cx="3085307" cy="226952"/>
            <a:chOff x="457200" y="3962400"/>
            <a:chExt cx="3085307" cy="226952"/>
          </a:xfrm>
        </p:grpSpPr>
        <p:sp>
          <p:nvSpPr>
            <p:cNvPr id="98" name="Oval 97"/>
            <p:cNvSpPr/>
            <p:nvPr/>
          </p:nvSpPr>
          <p:spPr>
            <a:xfrm>
              <a:off x="32766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2860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752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7231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16411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2"/>
              <a:endCxn id="107" idx="6"/>
            </p:cNvCxnSpPr>
            <p:nvPr/>
          </p:nvCxnSpPr>
          <p:spPr>
            <a:xfrm flipH="1">
              <a:off x="2551907" y="4075876"/>
              <a:ext cx="72469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228600" y="1447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Eigenvectors of L are the columns</a:t>
            </a:r>
            <a:endParaRPr lang="en-US" dirty="0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6248400" y="1600200"/>
          <a:ext cx="1857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Equation" r:id="rId3" imgW="1485720" imgH="914400" progId="Equation.3">
                  <p:embed/>
                </p:oleObj>
              </mc:Choice>
              <mc:Fallback>
                <p:oleObj name="Equation" r:id="rId3" imgW="148572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00200"/>
                        <a:ext cx="18573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2000" y="22860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-0.5000    0.6533    0.5000   -0.2706</a:t>
            </a:r>
          </a:p>
          <a:p>
            <a:r>
              <a:rPr lang="en-US" dirty="0" smtClean="0"/>
              <a:t>   -0.5000    0.2706   -0.5000    0.6533</a:t>
            </a:r>
          </a:p>
          <a:p>
            <a:r>
              <a:rPr lang="en-US" dirty="0" smtClean="0"/>
              <a:t>   -0.5000   -0.2706   -0.5000   -0.6533</a:t>
            </a:r>
          </a:p>
          <a:p>
            <a:r>
              <a:rPr lang="en-US" dirty="0" smtClean="0"/>
              <a:t>   -0.5000   -0.6533    0.5000    0.2706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37338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-0.0000         0         0         0</a:t>
            </a:r>
          </a:p>
          <a:p>
            <a:r>
              <a:rPr lang="en-US" dirty="0" smtClean="0"/>
              <a:t>         0    0.5858         0         0</a:t>
            </a:r>
          </a:p>
          <a:p>
            <a:r>
              <a:rPr lang="en-US" dirty="0" smtClean="0"/>
              <a:t>         0         0    2.0000         0</a:t>
            </a:r>
          </a:p>
          <a:p>
            <a:r>
              <a:rPr lang="en-US" dirty="0" smtClean="0"/>
              <a:t>         0         0         0    3.4142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3276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Eigenvalues</a:t>
            </a:r>
            <a:endParaRPr lang="en-US" dirty="0"/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219200" y="1828800"/>
          <a:ext cx="289179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5" imgW="1180800" imgH="457200" progId="Equation.3">
                  <p:embed/>
                </p:oleObj>
              </mc:Choice>
              <mc:Fallback>
                <p:oleObj name="Equation" r:id="rId5" imgW="11808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2891790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Matrix Representation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95600" y="51816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14400" y="30480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" name="Group 39"/>
          <p:cNvGrpSpPr/>
          <p:nvPr/>
        </p:nvGrpSpPr>
        <p:grpSpPr>
          <a:xfrm>
            <a:off x="914400" y="5943600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914400" y="5257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14402" y="34290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14402" y="4343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544121" y="32578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819862" y="3537078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910023" y="3527051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955087" y="4324986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824423" y="4441450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55442" y="2884103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1336242" y="402710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74642" y="410330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905461" y="4451478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629720" y="41722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544120" y="5086623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458519" y="4172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371975" y="1676400"/>
          <a:ext cx="3643313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1485720" imgH="1143000" progId="Equation.3">
                  <p:embed/>
                </p:oleObj>
              </mc:Choice>
              <mc:Fallback>
                <p:oleObj name="Equation" r:id="rId3" imgW="1485720" imgH="1143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1676400"/>
                        <a:ext cx="3643313" cy="280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/>
          <p:cNvSpPr/>
          <p:nvPr/>
        </p:nvSpPr>
        <p:spPr>
          <a:xfrm>
            <a:off x="3124200" y="3505200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05000" y="4648200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90800" y="3962400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81200" y="3505200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1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76600" y="4643735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4800" y="1447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incidence matrix contain information about both Nodes and Edges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772400" y="144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9" idx="2"/>
          </p:cNvCxnSpPr>
          <p:nvPr/>
        </p:nvCxnSpPr>
        <p:spPr>
          <a:xfrm>
            <a:off x="8229600" y="1817132"/>
            <a:ext cx="0" cy="12308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019800" y="1447800"/>
            <a:ext cx="1371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57800" y="129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5842000" y="4016829"/>
            <a:ext cx="3085307" cy="226952"/>
            <a:chOff x="457200" y="3962400"/>
            <a:chExt cx="3085307" cy="226952"/>
          </a:xfrm>
        </p:grpSpPr>
        <p:sp>
          <p:nvSpPr>
            <p:cNvPr id="98" name="Oval 97"/>
            <p:cNvSpPr/>
            <p:nvPr/>
          </p:nvSpPr>
          <p:spPr>
            <a:xfrm>
              <a:off x="32766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2860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752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7231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16411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2"/>
              <a:endCxn id="107" idx="6"/>
            </p:cNvCxnSpPr>
            <p:nvPr/>
          </p:nvCxnSpPr>
          <p:spPr>
            <a:xfrm flipH="1">
              <a:off x="2551907" y="4075876"/>
              <a:ext cx="72469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048000" y="1981200"/>
          <a:ext cx="291720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Equation" r:id="rId3" imgW="1320480" imgH="241200" progId="Equation.3">
                  <p:embed/>
                </p:oleObj>
              </mc:Choice>
              <mc:Fallback>
                <p:oleObj name="Equation" r:id="rId3" imgW="1320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91720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276600" y="1447800"/>
          <a:ext cx="1911079" cy="55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5" imgW="749160" imgH="215640" progId="Equation.3">
                  <p:embed/>
                </p:oleObj>
              </mc:Choice>
              <mc:Fallback>
                <p:oleObj name="Equation" r:id="rId5" imgW="74916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1911079" cy="550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562600" y="1371600"/>
          <a:ext cx="3173666" cy="615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7" imgW="1244520" imgH="241200" progId="Equation.3">
                  <p:embed/>
                </p:oleObj>
              </mc:Choice>
              <mc:Fallback>
                <p:oleObj name="Equation" r:id="rId7" imgW="12445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71600"/>
                        <a:ext cx="3173666" cy="615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>
            <a:stCxn id="105" idx="0"/>
          </p:cNvCxnSpPr>
          <p:nvPr/>
        </p:nvCxnSpPr>
        <p:spPr>
          <a:xfrm flipV="1">
            <a:off x="5974954" y="2950029"/>
            <a:ext cx="19446" cy="1066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019800" y="2971800"/>
            <a:ext cx="2772229" cy="1117600"/>
          </a:xfrm>
          <a:custGeom>
            <a:avLst/>
            <a:gdLst>
              <a:gd name="connsiteX0" fmla="*/ 0 w 2772229"/>
              <a:gd name="connsiteY0" fmla="*/ 0 h 1117600"/>
              <a:gd name="connsiteX1" fmla="*/ 449943 w 2772229"/>
              <a:gd name="connsiteY1" fmla="*/ 609600 h 1117600"/>
              <a:gd name="connsiteX2" fmla="*/ 1146629 w 2772229"/>
              <a:gd name="connsiteY2" fmla="*/ 870858 h 1117600"/>
              <a:gd name="connsiteX3" fmla="*/ 1988457 w 2772229"/>
              <a:gd name="connsiteY3" fmla="*/ 1001486 h 1117600"/>
              <a:gd name="connsiteX4" fmla="*/ 2772229 w 2772229"/>
              <a:gd name="connsiteY4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229" h="1117600">
                <a:moveTo>
                  <a:pt x="0" y="0"/>
                </a:moveTo>
                <a:cubicBezTo>
                  <a:pt x="129419" y="232228"/>
                  <a:pt x="258838" y="464457"/>
                  <a:pt x="449943" y="609600"/>
                </a:cubicBezTo>
                <a:cubicBezTo>
                  <a:pt x="641048" y="754743"/>
                  <a:pt x="890210" y="805544"/>
                  <a:pt x="1146629" y="870858"/>
                </a:cubicBezTo>
                <a:cubicBezTo>
                  <a:pt x="1403048" y="936172"/>
                  <a:pt x="1988457" y="1001486"/>
                  <a:pt x="1988457" y="1001486"/>
                </a:cubicBezTo>
                <a:lnTo>
                  <a:pt x="2772229" y="11176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5943600" y="1981200"/>
          <a:ext cx="3006725" cy="54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Equation" r:id="rId9" imgW="1726920" imgH="241200" progId="Equation.3">
                  <p:embed/>
                </p:oleObj>
              </mc:Choice>
              <mc:Fallback>
                <p:oleObj name="Equation" r:id="rId9" imgW="17269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3006725" cy="546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3352800" y="2819400"/>
          <a:ext cx="2551112" cy="155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11" imgW="1307880" imgH="736560" progId="Equation.3">
                  <p:embed/>
                </p:oleObj>
              </mc:Choice>
              <mc:Fallback>
                <p:oleObj name="Equation" r:id="rId11" imgW="1307880" imgH="736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2551112" cy="1555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381000" y="4419600"/>
          <a:ext cx="6210300" cy="221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quation" r:id="rId13" imgW="3276360" imgH="1168200" progId="Equation.3">
                  <p:embed/>
                </p:oleObj>
              </mc:Choice>
              <mc:Fallback>
                <p:oleObj name="Equation" r:id="rId13" imgW="3276360" imgH="1168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6210300" cy="2214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228600" y="23048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-0.5000    0.6533    0.5000   -0.2706</a:t>
            </a:r>
          </a:p>
          <a:p>
            <a:r>
              <a:rPr lang="en-US" dirty="0" smtClean="0"/>
              <a:t>   -0.5000    0.2706   -0.5000    0.6533</a:t>
            </a:r>
          </a:p>
          <a:p>
            <a:r>
              <a:rPr lang="en-US" dirty="0" smtClean="0"/>
              <a:t>   -0.5000   -0.2706   -0.5000   -0.6533</a:t>
            </a:r>
          </a:p>
          <a:p>
            <a:r>
              <a:rPr lang="en-US" dirty="0" smtClean="0"/>
              <a:t>   -0.5000   -0.6533    0.5000    0.2706</a:t>
            </a:r>
            <a:endParaRPr lang="en-US" dirty="0"/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228600" y="1754954"/>
          <a:ext cx="2778386" cy="110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Equation" r:id="rId15" imgW="1180800" imgH="457200" progId="Equation.3">
                  <p:embed/>
                </p:oleObj>
              </mc:Choice>
              <mc:Fallback>
                <p:oleObj name="Equation" r:id="rId15" imgW="11808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4954"/>
                        <a:ext cx="2778386" cy="1109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to Plot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t=0.1:0.1:10;</a:t>
            </a:r>
          </a:p>
          <a:p>
            <a:pPr>
              <a:buNone/>
            </a:pPr>
            <a:r>
              <a:rPr lang="en-US" dirty="0" smtClean="0"/>
              <a:t>phi(1,:)=-0.5*exp(-0*t);</a:t>
            </a:r>
          </a:p>
          <a:p>
            <a:pPr>
              <a:buNone/>
            </a:pPr>
            <a:r>
              <a:rPr lang="en-US" dirty="0" smtClean="0"/>
              <a:t>phi(2,:)= 0.65*exp(-0.58*t);</a:t>
            </a:r>
          </a:p>
          <a:p>
            <a:pPr>
              <a:buNone/>
            </a:pPr>
            <a:r>
              <a:rPr lang="en-US" dirty="0" smtClean="0"/>
              <a:t>phi(3,:)= 0.5*exp(-2*t);</a:t>
            </a:r>
          </a:p>
          <a:p>
            <a:pPr>
              <a:buNone/>
            </a:pPr>
            <a:r>
              <a:rPr lang="en-US" dirty="0" smtClean="0"/>
              <a:t>phi(4,:)= -0.27*exp(-3.41*t);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psi=V*phi;</a:t>
            </a:r>
          </a:p>
          <a:p>
            <a:pPr>
              <a:buNone/>
            </a:pPr>
            <a:r>
              <a:rPr lang="en-US" dirty="0" smtClean="0"/>
              <a:t>plot(psi(1,:));</a:t>
            </a:r>
          </a:p>
          <a:p>
            <a:pPr>
              <a:buNone/>
            </a:pPr>
            <a:r>
              <a:rPr lang="en-US" dirty="0" smtClean="0"/>
              <a:t>hold on</a:t>
            </a:r>
          </a:p>
          <a:p>
            <a:pPr>
              <a:buNone/>
            </a:pPr>
            <a:r>
              <a:rPr lang="en-US" dirty="0" smtClean="0"/>
              <a:t>plot(psi(2,:));</a:t>
            </a:r>
          </a:p>
          <a:p>
            <a:pPr>
              <a:buNone/>
            </a:pPr>
            <a:r>
              <a:rPr lang="en-US" dirty="0" smtClean="0"/>
              <a:t>plot(psi(3,:));</a:t>
            </a:r>
          </a:p>
          <a:p>
            <a:pPr>
              <a:buNone/>
            </a:pPr>
            <a:r>
              <a:rPr lang="en-US" dirty="0" smtClean="0"/>
              <a:t>plot(psi(4,:));</a:t>
            </a:r>
          </a:p>
          <a:p>
            <a:endParaRPr lang="en-US" dirty="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3429000" y="4114800"/>
          <a:ext cx="5448300" cy="194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3" imgW="3276360" imgH="1168200" progId="Equation.3">
                  <p:embed/>
                </p:oleObj>
              </mc:Choice>
              <mc:Fallback>
                <p:oleObj name="Equation" r:id="rId3" imgW="3276360" imgH="116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5448300" cy="194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791200" y="3200400"/>
            <a:ext cx="6858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Matrix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6578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for Later in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on Lattice</a:t>
            </a:r>
            <a:endParaRPr lang="en-US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524000" y="3429000"/>
            <a:ext cx="2094707" cy="2024742"/>
            <a:chOff x="1676400" y="2394858"/>
            <a:chExt cx="2094707" cy="2024742"/>
          </a:xfrm>
        </p:grpSpPr>
        <p:sp>
          <p:nvSpPr>
            <p:cNvPr id="98" name="Oval 97"/>
            <p:cNvSpPr/>
            <p:nvPr/>
          </p:nvSpPr>
          <p:spPr>
            <a:xfrm>
              <a:off x="1676400" y="32766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505200" y="32766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594430" y="32766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02" name="Straight Connector 101"/>
            <p:cNvCxnSpPr>
              <a:stCxn id="101" idx="2"/>
              <a:endCxn id="98" idx="6"/>
            </p:cNvCxnSpPr>
            <p:nvPr/>
          </p:nvCxnSpPr>
          <p:spPr>
            <a:xfrm flipH="1">
              <a:off x="1942307" y="33900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0" idx="2"/>
              <a:endCxn id="101" idx="6"/>
            </p:cNvCxnSpPr>
            <p:nvPr/>
          </p:nvCxnSpPr>
          <p:spPr>
            <a:xfrm flipH="1">
              <a:off x="2860337" y="33900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1676400" y="239485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3505200" y="239485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2594430" y="2394858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1942307" y="2508334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2860337" y="2508334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0"/>
              <a:endCxn id="105" idx="4"/>
            </p:cNvCxnSpPr>
            <p:nvPr/>
          </p:nvCxnSpPr>
          <p:spPr>
            <a:xfrm flipV="1">
              <a:off x="1809354" y="2621810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1" idx="0"/>
            </p:cNvCxnSpPr>
            <p:nvPr/>
          </p:nvCxnSpPr>
          <p:spPr>
            <a:xfrm flipH="1" flipV="1">
              <a:off x="2725056" y="2605314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 flipV="1">
              <a:off x="3624942" y="2605314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1676400" y="419264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3505200" y="419264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2594430" y="4192648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H="1">
              <a:off x="1942307" y="4291610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2860337" y="4291610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1814286" y="3507182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2729988" y="349068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3629874" y="349068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52" name="Object 151"/>
          <p:cNvGraphicFramePr>
            <a:graphicFrameLocks noChangeAspect="1"/>
          </p:cNvGraphicFramePr>
          <p:nvPr/>
        </p:nvGraphicFramePr>
        <p:xfrm>
          <a:off x="5607050" y="1295400"/>
          <a:ext cx="2298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3" imgW="2298600" imgH="2057400" progId="Equation.3">
                  <p:embed/>
                </p:oleObj>
              </mc:Choice>
              <mc:Fallback>
                <p:oleObj name="Equation" r:id="rId3" imgW="2298600" imgH="205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295400"/>
                        <a:ext cx="22987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5562600" y="3733800"/>
          <a:ext cx="2273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5" imgW="2273040" imgH="2057400" progId="Equation.3">
                  <p:embed/>
                </p:oleObj>
              </mc:Choice>
              <mc:Fallback>
                <p:oleObj name="Equation" r:id="rId5" imgW="2273040" imgH="2057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33800"/>
                        <a:ext cx="22733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609600" y="2209800"/>
          <a:ext cx="47593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7" imgW="1498320" imgH="241200" progId="Equation.3">
                  <p:embed/>
                </p:oleObj>
              </mc:Choice>
              <mc:Fallback>
                <p:oleObj name="Equation" r:id="rId7" imgW="14983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47593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Box 154"/>
          <p:cNvSpPr txBox="1"/>
          <p:nvPr/>
        </p:nvSpPr>
        <p:spPr>
          <a:xfrm>
            <a:off x="228600" y="1447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easiest way to generate the </a:t>
            </a:r>
            <a:r>
              <a:rPr lang="en-US" dirty="0" err="1" smtClean="0"/>
              <a:t>Laplacian</a:t>
            </a:r>
            <a:r>
              <a:rPr lang="en-US" dirty="0" smtClean="0"/>
              <a:t> is to use</a:t>
            </a:r>
          </a:p>
          <a:p>
            <a:r>
              <a:rPr lang="en-US" dirty="0" err="1" smtClean="0"/>
              <a:t>retlationship</a:t>
            </a:r>
            <a:r>
              <a:rPr lang="en-US" dirty="0" smtClean="0"/>
              <a:t> below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endParaRPr lang="en-US" dirty="0"/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4448175" y="2057400"/>
          <a:ext cx="4429125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Equation" r:id="rId3" imgW="3162240" imgH="2057400" progId="Equation.3">
                  <p:embed/>
                </p:oleObj>
              </mc:Choice>
              <mc:Fallback>
                <p:oleObj name="Equation" r:id="rId3" imgW="3162240" imgH="205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2057400"/>
                        <a:ext cx="4429125" cy="288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524000" y="3429000"/>
            <a:ext cx="2094707" cy="2024742"/>
            <a:chOff x="1676400" y="2394858"/>
            <a:chExt cx="2094707" cy="2024742"/>
          </a:xfrm>
        </p:grpSpPr>
        <p:sp>
          <p:nvSpPr>
            <p:cNvPr id="48" name="Oval 47"/>
            <p:cNvSpPr/>
            <p:nvPr/>
          </p:nvSpPr>
          <p:spPr>
            <a:xfrm>
              <a:off x="1676400" y="32766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505200" y="32766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2594430" y="32766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51" name="Straight Connector 50"/>
            <p:cNvCxnSpPr>
              <a:stCxn id="50" idx="2"/>
              <a:endCxn id="48" idx="6"/>
            </p:cNvCxnSpPr>
            <p:nvPr/>
          </p:nvCxnSpPr>
          <p:spPr>
            <a:xfrm flipH="1">
              <a:off x="1942307" y="33900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50" idx="6"/>
            </p:cNvCxnSpPr>
            <p:nvPr/>
          </p:nvCxnSpPr>
          <p:spPr>
            <a:xfrm flipH="1">
              <a:off x="2860337" y="33900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676400" y="239485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505200" y="239485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594430" y="2394858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5" idx="2"/>
              <a:endCxn id="53" idx="6"/>
            </p:cNvCxnSpPr>
            <p:nvPr/>
          </p:nvCxnSpPr>
          <p:spPr>
            <a:xfrm flipH="1">
              <a:off x="1942307" y="2508334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5" idx="6"/>
            </p:cNvCxnSpPr>
            <p:nvPr/>
          </p:nvCxnSpPr>
          <p:spPr>
            <a:xfrm flipH="1">
              <a:off x="2860337" y="2508334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8" idx="0"/>
              <a:endCxn id="53" idx="4"/>
            </p:cNvCxnSpPr>
            <p:nvPr/>
          </p:nvCxnSpPr>
          <p:spPr>
            <a:xfrm flipV="1">
              <a:off x="1809354" y="2621810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0" idx="0"/>
            </p:cNvCxnSpPr>
            <p:nvPr/>
          </p:nvCxnSpPr>
          <p:spPr>
            <a:xfrm flipH="1" flipV="1">
              <a:off x="2725056" y="2605314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624942" y="2605314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1676400" y="419264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505200" y="419264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594430" y="4192648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942307" y="4291610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860337" y="4291610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814286" y="3507182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729988" y="349068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3629874" y="349068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667000" y="5715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[V, D]=</a:t>
            </a:r>
            <a:r>
              <a:rPr lang="en-US" sz="2400" dirty="0" err="1" smtClean="0"/>
              <a:t>eig</a:t>
            </a:r>
            <a:r>
              <a:rPr lang="en-US" sz="2400" dirty="0" smtClean="0"/>
              <a:t>(AJJ);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33400" y="4844142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362200" y="4844142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451430" y="4844142"/>
            <a:ext cx="265907" cy="2269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50"/>
          <p:cNvCxnSpPr>
            <a:stCxn id="50" idx="2"/>
            <a:endCxn id="48" idx="6"/>
          </p:cNvCxnSpPr>
          <p:nvPr/>
        </p:nvCxnSpPr>
        <p:spPr>
          <a:xfrm flipH="1">
            <a:off x="799307" y="4957618"/>
            <a:ext cx="6521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2"/>
            <a:endCxn id="50" idx="6"/>
          </p:cNvCxnSpPr>
          <p:nvPr/>
        </p:nvCxnSpPr>
        <p:spPr>
          <a:xfrm flipH="1">
            <a:off x="1717337" y="4957618"/>
            <a:ext cx="6448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33400" y="3962400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362200" y="3962400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451430" y="3962400"/>
            <a:ext cx="265907" cy="2269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6" name="Straight Connector 55"/>
          <p:cNvCxnSpPr>
            <a:stCxn id="55" idx="2"/>
            <a:endCxn id="53" idx="6"/>
          </p:cNvCxnSpPr>
          <p:nvPr/>
        </p:nvCxnSpPr>
        <p:spPr>
          <a:xfrm flipH="1">
            <a:off x="799307" y="4075876"/>
            <a:ext cx="6521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4" idx="2"/>
            <a:endCxn id="55" idx="6"/>
          </p:cNvCxnSpPr>
          <p:nvPr/>
        </p:nvCxnSpPr>
        <p:spPr>
          <a:xfrm flipH="1">
            <a:off x="1717337" y="4075876"/>
            <a:ext cx="6448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0"/>
            <a:endCxn id="53" idx="4"/>
          </p:cNvCxnSpPr>
          <p:nvPr/>
        </p:nvCxnSpPr>
        <p:spPr>
          <a:xfrm flipV="1">
            <a:off x="666354" y="4189352"/>
            <a:ext cx="0" cy="654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0"/>
          </p:cNvCxnSpPr>
          <p:nvPr/>
        </p:nvCxnSpPr>
        <p:spPr>
          <a:xfrm flipH="1" flipV="1">
            <a:off x="1582056" y="4172856"/>
            <a:ext cx="2328" cy="671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81942" y="4172856"/>
            <a:ext cx="2328" cy="671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33400" y="5760190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362200" y="5760190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451430" y="5760190"/>
            <a:ext cx="265907" cy="2269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799307" y="5859152"/>
            <a:ext cx="6521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717337" y="5859152"/>
            <a:ext cx="6448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71286" y="5074724"/>
            <a:ext cx="0" cy="654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586988" y="5058228"/>
            <a:ext cx="2328" cy="671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486874" y="5058228"/>
            <a:ext cx="2328" cy="671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066800" y="1752600"/>
          <a:ext cx="35067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3" imgW="1104840" imgH="241200" progId="Equation.3">
                  <p:embed/>
                </p:oleObj>
              </mc:Choice>
              <mc:Fallback>
                <p:oleObj name="Equation" r:id="rId3" imgW="11048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35067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26670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Eigenvalues</a:t>
            </a:r>
            <a:r>
              <a:rPr lang="en-US" sz="2000" dirty="0" smtClean="0"/>
              <a:t> Lambda = [0, 1, 1, 2, 3, 3, 4, 4, 6]</a:t>
            </a:r>
          </a:p>
          <a:p>
            <a:r>
              <a:rPr lang="en-US" sz="2000" dirty="0" smtClean="0"/>
              <a:t>We need to find the initial alphas</a:t>
            </a:r>
            <a:endParaRPr lang="en-US" sz="2000" dirty="0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5410200" y="1243013"/>
          <a:ext cx="3427413" cy="548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5" imgW="1079280" imgH="2234880" progId="Equation.3">
                  <p:embed/>
                </p:oleObj>
              </mc:Choice>
              <mc:Fallback>
                <p:oleObj name="Equation" r:id="rId5" imgW="1079280" imgH="223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43013"/>
                        <a:ext cx="3427413" cy="548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33400" y="3962400"/>
            <a:ext cx="2094707" cy="2024742"/>
            <a:chOff x="533400" y="3962400"/>
            <a:chExt cx="2094707" cy="2024742"/>
          </a:xfrm>
        </p:grpSpPr>
        <p:sp>
          <p:nvSpPr>
            <p:cNvPr id="48" name="Oval 47"/>
            <p:cNvSpPr/>
            <p:nvPr/>
          </p:nvSpPr>
          <p:spPr>
            <a:xfrm>
              <a:off x="533400" y="4844142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362200" y="4844142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451430" y="4844142"/>
              <a:ext cx="265907" cy="2269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Connector 50"/>
            <p:cNvCxnSpPr>
              <a:stCxn id="50" idx="2"/>
              <a:endCxn id="48" idx="6"/>
            </p:cNvCxnSpPr>
            <p:nvPr/>
          </p:nvCxnSpPr>
          <p:spPr>
            <a:xfrm flipH="1">
              <a:off x="799307" y="4957618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50" idx="6"/>
            </p:cNvCxnSpPr>
            <p:nvPr/>
          </p:nvCxnSpPr>
          <p:spPr>
            <a:xfrm flipH="1">
              <a:off x="1717337" y="4957618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334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362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4514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5" idx="2"/>
              <a:endCxn id="53" idx="6"/>
            </p:cNvCxnSpPr>
            <p:nvPr/>
          </p:nvCxnSpPr>
          <p:spPr>
            <a:xfrm flipH="1">
              <a:off x="7993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5" idx="6"/>
            </p:cNvCxnSpPr>
            <p:nvPr/>
          </p:nvCxnSpPr>
          <p:spPr>
            <a:xfrm flipH="1">
              <a:off x="17173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8" idx="0"/>
              <a:endCxn id="53" idx="4"/>
            </p:cNvCxnSpPr>
            <p:nvPr/>
          </p:nvCxnSpPr>
          <p:spPr>
            <a:xfrm flipV="1">
              <a:off x="666354" y="4189352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0" idx="0"/>
            </p:cNvCxnSpPr>
            <p:nvPr/>
          </p:nvCxnSpPr>
          <p:spPr>
            <a:xfrm flipH="1" flipV="1">
              <a:off x="1582056" y="417285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2481942" y="417285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33400" y="576019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362200" y="576019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451430" y="576019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799307" y="5859152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717337" y="5859152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1286" y="5074724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1586988" y="5058228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2486874" y="5058228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28600" y="28956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the </a:t>
            </a:r>
            <a:r>
              <a:rPr lang="en-US" sz="2000" dirty="0" err="1" smtClean="0"/>
              <a:t>orthonormality</a:t>
            </a:r>
            <a:r>
              <a:rPr lang="en-US" sz="2000" dirty="0" smtClean="0"/>
              <a:t> to find initial condition</a:t>
            </a:r>
            <a:endParaRPr lang="en-US" sz="2000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687388" y="1290637"/>
          <a:ext cx="77104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3" imgW="2425680" imgH="241200" progId="Equation.3">
                  <p:embed/>
                </p:oleObj>
              </mc:Choice>
              <mc:Fallback>
                <p:oleObj name="Equation" r:id="rId3" imgW="24256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290637"/>
                        <a:ext cx="77104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150938" y="2097088"/>
          <a:ext cx="2381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Equation" r:id="rId5" imgW="749160" imgH="215640" progId="Equation.3">
                  <p:embed/>
                </p:oleObj>
              </mc:Choice>
              <mc:Fallback>
                <p:oleObj name="Equation" r:id="rId5" imgW="74916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097088"/>
                        <a:ext cx="23812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4495800" y="1981200"/>
          <a:ext cx="39544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7" imgW="1244520" imgH="241200" progId="Equation.3">
                  <p:embed/>
                </p:oleObj>
              </mc:Choice>
              <mc:Fallback>
                <p:oleObj name="Equation" r:id="rId7" imgW="12445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1200"/>
                        <a:ext cx="3954463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5114925" y="3276600"/>
          <a:ext cx="23431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Equation" r:id="rId9" imgW="1104840" imgH="2057400" progId="Equation.3">
                  <p:embed/>
                </p:oleObj>
              </mc:Choice>
              <mc:Fallback>
                <p:oleObj name="Equation" r:id="rId9" imgW="1104840" imgH="2057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3276600"/>
                        <a:ext cx="234315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524000"/>
          <a:ext cx="1976439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3" imgW="647640" imgH="215640" progId="Equation.3">
                  <p:embed/>
                </p:oleObj>
              </mc:Choice>
              <mc:Fallback>
                <p:oleObj name="Equation" r:id="rId3" imgW="647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1976439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4102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0" y="4114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0" y="4724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789278" y="41837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3036679" y="4640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2122278" y="5174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71600" y="3810000"/>
            <a:ext cx="4419600" cy="167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9600" y="18288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 there will be more equations than unknowns and unless we are lucky there is no solution. We want to get the “best” approximation.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(3,3)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6800" y="6324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http://www.youtube.com/watch?v=V5EjSvx1vw0&amp;feature=relmfu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 line through the points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570038"/>
          <a:ext cx="19764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3" imgW="711000" imgH="203040" progId="Equation.3">
                  <p:embed/>
                </p:oleObj>
              </mc:Choice>
              <mc:Fallback>
                <p:oleObj name="Equation" r:id="rId3" imgW="7110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70038"/>
                        <a:ext cx="19764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4102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0" y="4114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0" y="4724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789278" y="41837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3036679" y="4640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2122278" y="5174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71600" y="3810000"/>
            <a:ext cx="4419600" cy="167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9600" y="18288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 there will be more equations than unknowns and unless we are lucky there is no solution. We want to get the “best” approximation.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Apply Ohm’s Law To Flow on Edges 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19600" y="4953000"/>
            <a:ext cx="44958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 we set up a flow problem where the Conductance C is defined for each edge.</a:t>
            </a:r>
          </a:p>
          <a:p>
            <a:endParaRPr lang="en-US" dirty="0" smtClean="0"/>
          </a:p>
          <a:p>
            <a:r>
              <a:rPr lang="en-US" dirty="0" smtClean="0"/>
              <a:t>We apply Ohm’s law in the form</a:t>
            </a:r>
          </a:p>
          <a:p>
            <a:r>
              <a:rPr lang="en-US" dirty="0" smtClean="0"/>
              <a:t>Where w are the currents and e the voltage drops (differences).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447800" y="4006850"/>
          <a:ext cx="339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06850"/>
                        <a:ext cx="3399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389063" y="5253037"/>
          <a:ext cx="363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5253037"/>
                        <a:ext cx="3635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2057400" y="444023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4023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695575" y="400685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9" imgW="190440" imgH="215640" progId="Equation.3">
                  <p:embed/>
                </p:oleObj>
              </mc:Choice>
              <mc:Fallback>
                <p:oleObj name="Equation" r:id="rId9" imgW="190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006850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732088" y="5165724"/>
          <a:ext cx="3635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5165724"/>
                        <a:ext cx="3635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1306513" y="1295400"/>
          <a:ext cx="26209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13" imgW="825480" imgH="215640" progId="Equation.3">
                  <p:embed/>
                </p:oleObj>
              </mc:Choice>
              <mc:Fallback>
                <p:oleObj name="Equation" r:id="rId13" imgW="8254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295400"/>
                        <a:ext cx="262096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7453313" y="5726113"/>
          <a:ext cx="14525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15" imgW="825480" imgH="215640" progId="Equation.3">
                  <p:embed/>
                </p:oleObj>
              </mc:Choice>
              <mc:Fallback>
                <p:oleObj name="Equation" r:id="rId15" imgW="8254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5726113"/>
                        <a:ext cx="14525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563688" y="2209800"/>
          <a:ext cx="2257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17" imgW="711000" imgH="215640" progId="Equation.3">
                  <p:embed/>
                </p:oleObj>
              </mc:Choice>
              <mc:Fallback>
                <p:oleObj name="Equation" r:id="rId17" imgW="71100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209800"/>
                        <a:ext cx="22574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4811713" y="3810000"/>
          <a:ext cx="322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9" imgW="1015920" imgH="215640" progId="Equation.3">
                  <p:embed/>
                </p:oleObj>
              </mc:Choice>
              <mc:Fallback>
                <p:oleObj name="Equation" r:id="rId19" imgW="101592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3810000"/>
                        <a:ext cx="3225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800600" y="1066800"/>
          <a:ext cx="366712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21" imgW="1854000" imgH="1143000" progId="Equation.3">
                  <p:embed/>
                </p:oleObj>
              </mc:Choice>
              <mc:Fallback>
                <p:oleObj name="Equation" r:id="rId21" imgW="1854000" imgH="1143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66800"/>
                        <a:ext cx="3667125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438400" y="350520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23" imgW="152280" imgH="215640" progId="Equation.3">
                  <p:embed/>
                </p:oleObj>
              </mc:Choice>
              <mc:Fallback>
                <p:oleObj name="Equation" r:id="rId23" imgW="15228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292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827088" y="4572000"/>
          <a:ext cx="315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25" imgW="164880" imgH="215640" progId="Equation.3">
                  <p:embed/>
                </p:oleObj>
              </mc:Choice>
              <mc:Fallback>
                <p:oleObj name="Equation" r:id="rId25" imgW="16488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72000"/>
                        <a:ext cx="3159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3352800" y="4635500"/>
          <a:ext cx="3159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27" imgW="164880" imgH="228600" progId="Equation.3">
                  <p:embed/>
                </p:oleObj>
              </mc:Choice>
              <mc:Fallback>
                <p:oleObj name="Equation" r:id="rId27" imgW="16488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35500"/>
                        <a:ext cx="31591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438400" y="5651500"/>
          <a:ext cx="315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29" imgW="164880" imgH="215640" progId="Equation.3">
                  <p:embed/>
                </p:oleObj>
              </mc:Choice>
              <mc:Fallback>
                <p:oleObj name="Equation" r:id="rId29" imgW="16488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51500"/>
                        <a:ext cx="3159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4800600" y="3657600"/>
            <a:ext cx="3352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 line through the points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914400" y="1524000"/>
          <a:ext cx="1381125" cy="12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3" imgW="698400" imgH="634680" progId="Equation.3">
                  <p:embed/>
                </p:oleObj>
              </mc:Choice>
              <mc:Fallback>
                <p:oleObj name="Equation" r:id="rId3" imgW="69840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1381125" cy="125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4102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0" y="4114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0" y="4724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789278" y="41837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3036679" y="4640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2122278" y="5174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71600" y="3810000"/>
            <a:ext cx="4419600" cy="167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(3,3)</a:t>
            </a:r>
            <a:endParaRPr lang="en-US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78263" y="1525588"/>
          <a:ext cx="21590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5" imgW="1091880" imgH="711000" progId="Equation.3">
                  <p:embed/>
                </p:oleObj>
              </mc:Choice>
              <mc:Fallback>
                <p:oleObj name="Equation" r:id="rId5" imgW="10918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1525588"/>
                        <a:ext cx="2159000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Notation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4102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0" y="4114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0" y="4724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789278" y="41837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3036679" y="4640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2122278" y="5174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71600" y="3810000"/>
            <a:ext cx="4419600" cy="167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(3,3)</a:t>
            </a:r>
            <a:endParaRPr lang="en-US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54450" y="1525588"/>
          <a:ext cx="220821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525588"/>
                        <a:ext cx="2208213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Notation</a:t>
            </a:r>
            <a:endParaRPr lang="en-US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54450" y="1525588"/>
          <a:ext cx="220821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525588"/>
                        <a:ext cx="2208213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4400" y="3124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Vectors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 rot="1837047">
            <a:off x="5610084" y="4643387"/>
            <a:ext cx="2475499" cy="14604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46793" y="374916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46793" y="542556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334000" y="4800600"/>
            <a:ext cx="914400" cy="609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38600" y="2895600"/>
            <a:ext cx="10668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4400" y="40386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solution is some combination of the column vectors.  The column vectors form a plane. The plane however does not contact the RHS vector.</a:t>
            </a:r>
          </a:p>
          <a:p>
            <a:r>
              <a:rPr lang="en-US" dirty="0" smtClean="0"/>
              <a:t>The best we can do is find a projection onto the plane.  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343400" y="54102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53000" y="5410200"/>
            <a:ext cx="381000" cy="8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334000" y="3810000"/>
            <a:ext cx="838200" cy="1524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172200" y="3810000"/>
            <a:ext cx="32658" cy="1371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5000" y="28956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419600" y="2895600"/>
            <a:ext cx="1295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371600" y="1905000"/>
          <a:ext cx="1585859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5" imgW="457200" imgH="177480" progId="Equation.3">
                  <p:embed/>
                </p:oleObj>
              </mc:Choice>
              <mc:Fallback>
                <p:oleObj name="Equation" r:id="rId5" imgW="4572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1585859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Notation</a:t>
            </a:r>
            <a:endParaRPr lang="en-US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54450" y="1525588"/>
          <a:ext cx="220821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525588"/>
                        <a:ext cx="2208213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arallelogram 20"/>
          <p:cNvSpPr/>
          <p:nvPr/>
        </p:nvSpPr>
        <p:spPr>
          <a:xfrm rot="1837047">
            <a:off x="5610084" y="4643387"/>
            <a:ext cx="2475499" cy="14604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46793" y="374916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46793" y="542556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334000" y="4800600"/>
            <a:ext cx="914400" cy="609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38600" y="2895600"/>
            <a:ext cx="10668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343400" y="54102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53000" y="5410200"/>
            <a:ext cx="381000" cy="8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334000" y="3810000"/>
            <a:ext cx="838200" cy="1524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172200" y="3810000"/>
            <a:ext cx="32658" cy="1371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5000" y="2895600"/>
            <a:ext cx="304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419600" y="2895600"/>
            <a:ext cx="1295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371600" y="1905000"/>
          <a:ext cx="1585859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5" imgW="457200" imgH="177480" progId="Equation.3">
                  <p:embed/>
                </p:oleObj>
              </mc:Choice>
              <mc:Fallback>
                <p:oleObj name="Equation" r:id="rId5" imgW="4572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1585859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6442034" y="2438400"/>
          <a:ext cx="270196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7" imgW="850680" imgH="215640" progId="Equation.3">
                  <p:embed/>
                </p:oleObj>
              </mc:Choice>
              <mc:Fallback>
                <p:oleObj name="Equation" r:id="rId7" imgW="8506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34" y="2438400"/>
                        <a:ext cx="2701966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400050" y="3505200"/>
          <a:ext cx="16938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9" imgW="533160" imgH="241200" progId="Equation.3">
                  <p:embed/>
                </p:oleObj>
              </mc:Choice>
              <mc:Fallback>
                <p:oleObj name="Equation" r:id="rId9" imgW="533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505200"/>
                        <a:ext cx="169386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381000" y="4267200"/>
          <a:ext cx="17335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11" imgW="545760" imgH="241200" progId="Equation.3">
                  <p:embed/>
                </p:oleObj>
              </mc:Choice>
              <mc:Fallback>
                <p:oleObj name="Equation" r:id="rId11" imgW="545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17335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6248400" y="3048000"/>
            <a:ext cx="381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457200" y="5105400"/>
          <a:ext cx="31448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13" imgW="990360" imgH="266400" progId="Equation.3">
                  <p:embed/>
                </p:oleObj>
              </mc:Choice>
              <mc:Fallback>
                <p:oleObj name="Equation" r:id="rId13" imgW="99036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31448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2000" y="1676400"/>
          <a:ext cx="322214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322214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19600" y="1828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minimum least squares error will be when this equation holds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447800"/>
          <a:ext cx="1976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850680" imgH="215640" progId="Equation.3">
                  <p:embed/>
                </p:oleObj>
              </mc:Choice>
              <mc:Fallback>
                <p:oleObj name="Equation" r:id="rId3" imgW="8506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19764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105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2" y="32766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2" y="41910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484479" y="44123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2731878" y="39551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1436478" y="48695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143000" y="4038600"/>
            <a:ext cx="46482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9600" y="167481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seek to minimize the error in a least squares sense.  Minimize</a:t>
            </a:r>
            <a:endParaRPr lang="en-US" dirty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5791200" y="2360612"/>
          <a:ext cx="11795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5" imgW="507960" imgH="203040" progId="Equation.3">
                  <p:embed/>
                </p:oleObj>
              </mc:Choice>
              <mc:Fallback>
                <p:oleObj name="Equation" r:id="rId5" imgW="5079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60612"/>
                        <a:ext cx="11795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066800" y="2284412"/>
          <a:ext cx="4306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7" imgW="1854000" imgH="228600" progId="Equation.3">
                  <p:embed/>
                </p:oleObj>
              </mc:Choice>
              <mc:Fallback>
                <p:oleObj name="Equation" r:id="rId7" imgW="1854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4412"/>
                        <a:ext cx="4306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>
            <a:stCxn id="41" idx="6"/>
            <a:endCxn id="40" idx="2"/>
          </p:cNvCxnSpPr>
          <p:nvPr/>
        </p:nvCxnSpPr>
        <p:spPr>
          <a:xfrm>
            <a:off x="340619" y="4081976"/>
            <a:ext cx="461762" cy="7517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rot="2809612">
            <a:off x="6541878" y="3650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 rot="2809612">
            <a:off x="1360278" y="62411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 rot="2809612">
            <a:off x="4560678" y="47171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 rot="2809612">
            <a:off x="8751678" y="24311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809612">
            <a:off x="6694278" y="18977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 rot="2809612">
            <a:off x="3951078" y="1592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 rot="2809612">
            <a:off x="4636878" y="16691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rot="2809612">
            <a:off x="5779878" y="1745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809612">
            <a:off x="2960478" y="15167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rot="2809612">
            <a:off x="6313278" y="29645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809612">
            <a:off x="750678" y="4793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rot="2809612">
            <a:off x="64878" y="38027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 rot="2809612">
            <a:off x="3874878" y="29645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 rot="2809612">
            <a:off x="5170278" y="22787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2809612">
            <a:off x="4332078" y="39551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 rot="2809612">
            <a:off x="5098894" y="3508694"/>
            <a:ext cx="322372" cy="308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 rot="2809612">
            <a:off x="4636878" y="220614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2809612">
            <a:off x="5703678" y="3269320"/>
            <a:ext cx="327444" cy="319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1" idx="0"/>
          </p:cNvCxnSpPr>
          <p:nvPr/>
        </p:nvCxnSpPr>
        <p:spPr>
          <a:xfrm flipH="1">
            <a:off x="345181" y="1752600"/>
            <a:ext cx="2626620" cy="21006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2"/>
            <a:endCxn id="40" idx="6"/>
          </p:cNvCxnSpPr>
          <p:nvPr/>
        </p:nvCxnSpPr>
        <p:spPr>
          <a:xfrm flipH="1" flipV="1">
            <a:off x="1026419" y="5072575"/>
            <a:ext cx="385562" cy="12089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0" idx="7"/>
          </p:cNvCxnSpPr>
          <p:nvPr/>
        </p:nvCxnSpPr>
        <p:spPr>
          <a:xfrm flipV="1">
            <a:off x="1685645" y="4953001"/>
            <a:ext cx="2886355" cy="14550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9" idx="4"/>
          </p:cNvCxnSpPr>
          <p:nvPr/>
        </p:nvCxnSpPr>
        <p:spPr>
          <a:xfrm flipH="1">
            <a:off x="4876800" y="3919548"/>
            <a:ext cx="1712219" cy="8810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4"/>
            <a:endCxn id="29" idx="0"/>
          </p:cNvCxnSpPr>
          <p:nvPr/>
        </p:nvCxnSpPr>
        <p:spPr>
          <a:xfrm flipH="1">
            <a:off x="6822181" y="2700348"/>
            <a:ext cx="1976638" cy="10004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1" idx="5"/>
            <a:endCxn id="39" idx="1"/>
          </p:cNvCxnSpPr>
          <p:nvPr/>
        </p:nvCxnSpPr>
        <p:spPr>
          <a:xfrm flipH="1">
            <a:off x="6480225" y="2219343"/>
            <a:ext cx="69750" cy="7432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rot="2809612">
            <a:off x="6389478" y="18977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33" idx="7"/>
            <a:endCxn id="32" idx="2"/>
          </p:cNvCxnSpPr>
          <p:nvPr/>
        </p:nvCxnSpPr>
        <p:spPr>
          <a:xfrm>
            <a:off x="7019645" y="2064664"/>
            <a:ext cx="1783736" cy="4069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7" idx="1"/>
            <a:endCxn id="37" idx="5"/>
          </p:cNvCxnSpPr>
          <p:nvPr/>
        </p:nvCxnSpPr>
        <p:spPr>
          <a:xfrm flipV="1">
            <a:off x="5870625" y="2066942"/>
            <a:ext cx="69750" cy="1200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6" idx="7"/>
            <a:endCxn id="37" idx="3"/>
          </p:cNvCxnSpPr>
          <p:nvPr/>
        </p:nvCxnSpPr>
        <p:spPr>
          <a:xfrm>
            <a:off x="4962245" y="1836064"/>
            <a:ext cx="819710" cy="620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36" idx="3"/>
          </p:cNvCxnSpPr>
          <p:nvPr/>
        </p:nvCxnSpPr>
        <p:spPr>
          <a:xfrm>
            <a:off x="4267200" y="1752600"/>
            <a:ext cx="371755" cy="6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34" idx="3"/>
          </p:cNvCxnSpPr>
          <p:nvPr/>
        </p:nvCxnSpPr>
        <p:spPr>
          <a:xfrm>
            <a:off x="3276600" y="1676400"/>
            <a:ext cx="676555" cy="692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2" idx="1"/>
          </p:cNvCxnSpPr>
          <p:nvPr/>
        </p:nvCxnSpPr>
        <p:spPr>
          <a:xfrm flipV="1">
            <a:off x="4041825" y="1898085"/>
            <a:ext cx="63730" cy="10645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44" idx="2"/>
          </p:cNvCxnSpPr>
          <p:nvPr/>
        </p:nvCxnSpPr>
        <p:spPr>
          <a:xfrm>
            <a:off x="4114800" y="3276600"/>
            <a:ext cx="268981" cy="718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4" idx="5"/>
          </p:cNvCxnSpPr>
          <p:nvPr/>
        </p:nvCxnSpPr>
        <p:spPr>
          <a:xfrm>
            <a:off x="4492575" y="4276742"/>
            <a:ext cx="155625" cy="4476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45" idx="4"/>
          </p:cNvCxnSpPr>
          <p:nvPr/>
        </p:nvCxnSpPr>
        <p:spPr>
          <a:xfrm flipV="1">
            <a:off x="4648200" y="3768649"/>
            <a:ext cx="499315" cy="2699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47" idx="3"/>
          </p:cNvCxnSpPr>
          <p:nvPr/>
        </p:nvCxnSpPr>
        <p:spPr>
          <a:xfrm flipV="1">
            <a:off x="5410200" y="3422085"/>
            <a:ext cx="295555" cy="2006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3" idx="5"/>
            <a:endCxn id="45" idx="1"/>
          </p:cNvCxnSpPr>
          <p:nvPr/>
        </p:nvCxnSpPr>
        <p:spPr>
          <a:xfrm flipH="1">
            <a:off x="5261692" y="2600342"/>
            <a:ext cx="69083" cy="9049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43" idx="3"/>
          </p:cNvCxnSpPr>
          <p:nvPr/>
        </p:nvCxnSpPr>
        <p:spPr>
          <a:xfrm>
            <a:off x="4945884" y="2362200"/>
            <a:ext cx="226471" cy="6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9" idx="3"/>
            <a:endCxn id="47" idx="0"/>
          </p:cNvCxnSpPr>
          <p:nvPr/>
        </p:nvCxnSpPr>
        <p:spPr>
          <a:xfrm flipH="1">
            <a:off x="5983981" y="3117284"/>
            <a:ext cx="331374" cy="2025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6" idx="1"/>
            <a:endCxn id="36" idx="5"/>
          </p:cNvCxnSpPr>
          <p:nvPr/>
        </p:nvCxnSpPr>
        <p:spPr>
          <a:xfrm flipH="1" flipV="1">
            <a:off x="4797375" y="1990742"/>
            <a:ext cx="6450" cy="213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9" idx="2"/>
            <a:endCxn id="39" idx="5"/>
          </p:cNvCxnSpPr>
          <p:nvPr/>
        </p:nvCxnSpPr>
        <p:spPr>
          <a:xfrm flipH="1" flipV="1">
            <a:off x="6473775" y="3286142"/>
            <a:ext cx="119806" cy="4046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40" idx="0"/>
            <a:endCxn id="42" idx="4"/>
          </p:cNvCxnSpPr>
          <p:nvPr/>
        </p:nvCxnSpPr>
        <p:spPr>
          <a:xfrm flipV="1">
            <a:off x="1030981" y="3233748"/>
            <a:ext cx="2891038" cy="16100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37" idx="6"/>
            <a:endCxn id="71" idx="3"/>
          </p:cNvCxnSpPr>
          <p:nvPr/>
        </p:nvCxnSpPr>
        <p:spPr>
          <a:xfrm>
            <a:off x="6055619" y="2024575"/>
            <a:ext cx="335936" cy="25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104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2578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9436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7150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3434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334000" y="205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5532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83058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324600" y="160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7818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Apply Ohm’s Law To Flow on Edges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38400" y="571499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98242" y="341750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879042" y="45605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442" y="46367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524000" y="1143000"/>
          <a:ext cx="6678613" cy="231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3" imgW="3377880" imgH="1168200" progId="Equation.3">
                  <p:embed/>
                </p:oleObj>
              </mc:Choice>
              <mc:Fallback>
                <p:oleObj name="Equation" r:id="rId3" imgW="3377880" imgH="116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6678613" cy="2310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419600" y="4953000"/>
            <a:ext cx="44958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 we set up a flow problem where the Conductance C is defined for each edge.</a:t>
            </a:r>
          </a:p>
          <a:p>
            <a:endParaRPr lang="en-US" dirty="0" smtClean="0"/>
          </a:p>
          <a:p>
            <a:r>
              <a:rPr lang="en-US" dirty="0" smtClean="0"/>
              <a:t>We apply Ohm’s law in the form</a:t>
            </a:r>
          </a:p>
          <a:p>
            <a:r>
              <a:rPr lang="en-US" dirty="0" smtClean="0"/>
              <a:t>Where w are the currents and e the voltage drops (differences).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412688" y="4038599"/>
          <a:ext cx="339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88" y="4038599"/>
                        <a:ext cx="3399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436688" y="5253037"/>
          <a:ext cx="363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53037"/>
                        <a:ext cx="3635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2133600" y="444023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4023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819400" y="4114799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799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743200" y="5278437"/>
          <a:ext cx="3635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78437"/>
                        <a:ext cx="3635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4125913" y="3886200"/>
          <a:ext cx="3227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15" imgW="1015920" imgH="215640" progId="Equation.3">
                  <p:embed/>
                </p:oleObj>
              </mc:Choice>
              <mc:Fallback>
                <p:oleObj name="Equation" r:id="rId15" imgW="101592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3886200"/>
                        <a:ext cx="32273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7531100" y="5726113"/>
          <a:ext cx="1296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17" imgW="736560" imgH="215640" progId="Equation.3">
                  <p:embed/>
                </p:oleObj>
              </mc:Choice>
              <mc:Fallback>
                <p:oleObj name="Equation" r:id="rId17" imgW="73656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5726113"/>
                        <a:ext cx="12969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Kirchhoff’s  Current Law</a:t>
            </a:r>
            <a:br>
              <a:rPr lang="en-US" dirty="0" smtClean="0"/>
            </a:br>
            <a:r>
              <a:rPr lang="en-US" dirty="0" smtClean="0"/>
              <a:t>Conservation of Mass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38400" y="533399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200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095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7175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410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581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495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410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3689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3679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477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593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8400" y="3200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879042" y="41795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442" y="42557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603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324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239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324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57200" y="11811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nodes there is conservation of current. What flows in must flow out. Here we add in the external flows   </a:t>
            </a:r>
            <a:endParaRPr lang="en-US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535113" y="36576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6576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5105400" y="3962400"/>
          <a:ext cx="27035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5" imgW="850680" imgH="241200" progId="Equation.3">
                  <p:embed/>
                </p:oleObj>
              </mc:Choice>
              <mc:Fallback>
                <p:oleObj name="Equation" r:id="rId5" imgW="85068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2703513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2247900" y="28003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24314" y="4800600"/>
            <a:ext cx="483" cy="4591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246313" y="274320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743200"/>
                        <a:ext cx="292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209800" y="4724400"/>
          <a:ext cx="341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3413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3838575" y="1295400"/>
          <a:ext cx="45434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11" imgW="2298600" imgH="1117440" progId="Equation.3">
                  <p:embed/>
                </p:oleObj>
              </mc:Choice>
              <mc:Fallback>
                <p:oleObj name="Equation" r:id="rId11" imgW="2298600" imgH="1117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295400"/>
                        <a:ext cx="4543425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3200400" y="3733800"/>
          <a:ext cx="315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3159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Arrow Connector 58"/>
          <p:cNvCxnSpPr/>
          <p:nvPr/>
        </p:nvCxnSpPr>
        <p:spPr>
          <a:xfrm>
            <a:off x="3171825" y="37147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827088" y="38227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15" imgW="177480" imgH="215640" progId="Equation.3">
                  <p:embed/>
                </p:oleObj>
              </mc:Choice>
              <mc:Fallback>
                <p:oleObj name="Equation" r:id="rId15" imgW="17748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227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1323975" y="3724275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2655888" y="47894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17" imgW="190440" imgH="228600" progId="Equation.3">
                  <p:embed/>
                </p:oleObj>
              </mc:Choice>
              <mc:Fallback>
                <p:oleObj name="Equation" r:id="rId17" imgW="19044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7894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122488" y="40274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19" imgW="190440" imgH="228600" progId="Equation.3">
                  <p:embed/>
                </p:oleObj>
              </mc:Choice>
              <mc:Fallback>
                <p:oleObj name="Equation" r:id="rId19" imgW="19044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0274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619375" y="365760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21" imgW="190440" imgH="215640" progId="Equation.3">
                  <p:embed/>
                </p:oleObj>
              </mc:Choice>
              <mc:Fallback>
                <p:oleObj name="Equation" r:id="rId21" imgW="19044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657600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1371600" y="4811713"/>
          <a:ext cx="363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23" imgW="190440" imgH="215640" progId="Equation.3">
                  <p:embed/>
                </p:oleObj>
              </mc:Choice>
              <mc:Fallback>
                <p:oleObj name="Equation" r:id="rId23" imgW="19044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11713"/>
                        <a:ext cx="3635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1905000" y="2362200"/>
          <a:ext cx="338137" cy="30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25" imgW="241200" imgH="215640" progId="Equation.3">
                  <p:embed/>
                </p:oleObj>
              </mc:Choice>
              <mc:Fallback>
                <p:oleObj name="Equation" r:id="rId25" imgW="241200" imgH="2156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338137" cy="302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Combining Equations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200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095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7175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410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581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495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410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3689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3679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477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593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603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324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239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324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535113" y="36576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6576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990600" y="1290638"/>
          <a:ext cx="27035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5" imgW="850680" imgH="241200" progId="Equation.3">
                  <p:embed/>
                </p:oleObj>
              </mc:Choice>
              <mc:Fallback>
                <p:oleObj name="Equation" r:id="rId5" imgW="8506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0638"/>
                        <a:ext cx="2703513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2247900" y="28003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38828" y="4800600"/>
            <a:ext cx="483" cy="4591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246313" y="274320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743200"/>
                        <a:ext cx="292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209800" y="4724400"/>
          <a:ext cx="341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3413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3200400" y="3733800"/>
          <a:ext cx="315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11" imgW="164880" imgH="228600" progId="Equation.3">
                  <p:embed/>
                </p:oleObj>
              </mc:Choice>
              <mc:Fallback>
                <p:oleObj name="Equation" r:id="rId11" imgW="1648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3159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Arrow Connector 58"/>
          <p:cNvCxnSpPr/>
          <p:nvPr/>
        </p:nvCxnSpPr>
        <p:spPr>
          <a:xfrm>
            <a:off x="3171825" y="37147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827088" y="38227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13" imgW="177480" imgH="215640" progId="Equation.3">
                  <p:embed/>
                </p:oleObj>
              </mc:Choice>
              <mc:Fallback>
                <p:oleObj name="Equation" r:id="rId13" imgW="1774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227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1323975" y="3724275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2655888" y="47894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15" imgW="190440" imgH="228600" progId="Equation.3">
                  <p:embed/>
                </p:oleObj>
              </mc:Choice>
              <mc:Fallback>
                <p:oleObj name="Equation" r:id="rId15" imgW="19044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7894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122488" y="40274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17" imgW="190440" imgH="228600" progId="Equation.3">
                  <p:embed/>
                </p:oleObj>
              </mc:Choice>
              <mc:Fallback>
                <p:oleObj name="Equation" r:id="rId17" imgW="19044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0274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619375" y="365760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19" imgW="190440" imgH="215640" progId="Equation.3">
                  <p:embed/>
                </p:oleObj>
              </mc:Choice>
              <mc:Fallback>
                <p:oleObj name="Equation" r:id="rId19" imgW="19044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657600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1371600" y="4811713"/>
          <a:ext cx="363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21" imgW="190440" imgH="215640" progId="Equation.3">
                  <p:embed/>
                </p:oleObj>
              </mc:Choice>
              <mc:Fallback>
                <p:oleObj name="Equation" r:id="rId21" imgW="19044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11713"/>
                        <a:ext cx="3635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1905000" y="2362200"/>
          <a:ext cx="338137" cy="30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23" imgW="241200" imgH="215640" progId="Equation.3">
                  <p:embed/>
                </p:oleObj>
              </mc:Choice>
              <mc:Fallback>
                <p:oleObj name="Equation" r:id="rId23" imgW="24120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338137" cy="302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4419600" y="1371600"/>
          <a:ext cx="2944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25" imgW="927000" imgH="215640" progId="Equation.3">
                  <p:embed/>
                </p:oleObj>
              </mc:Choice>
              <mc:Fallback>
                <p:oleObj name="Equation" r:id="rId25" imgW="92700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29448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2895600" y="2057400"/>
          <a:ext cx="56880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27" imgW="1790640" imgH="241200" progId="Equation.3">
                  <p:embed/>
                </p:oleObj>
              </mc:Choice>
              <mc:Fallback>
                <p:oleObj name="Equation" r:id="rId27" imgW="1790640" imgH="241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57400"/>
                        <a:ext cx="5688013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4038600" y="2971800"/>
          <a:ext cx="37512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29" imgW="1180800" imgH="241200" progId="Equation.3">
                  <p:embed/>
                </p:oleObj>
              </mc:Choice>
              <mc:Fallback>
                <p:oleObj name="Equation" r:id="rId29" imgW="118080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71800"/>
                        <a:ext cx="3751263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676400" y="914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Eq. 1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0" y="914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Eq. 2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3810000" y="2895600"/>
            <a:ext cx="4114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53000" y="48006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equivalent to the “Displacement FEM Method”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9042" y="45605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442" y="46367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90575" y="1241425"/>
          <a:ext cx="72009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3" imgW="3987720" imgH="1143000" progId="Equation.3">
                  <p:embed/>
                </p:oleObj>
              </mc:Choice>
              <mc:Fallback>
                <p:oleObj name="Equation" r:id="rId3" imgW="398772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241425"/>
                        <a:ext cx="72009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419600" y="4953000"/>
            <a:ext cx="44958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 we see that the diagonal matrix  D tells us about the degree of the node (how many links it has) and the Adjacency Matrix tells us which nodes are connected. </a:t>
            </a:r>
          </a:p>
          <a:p>
            <a:r>
              <a:rPr lang="en-US" dirty="0" smtClean="0"/>
              <a:t>                  is called the Graph </a:t>
            </a:r>
            <a:r>
              <a:rPr lang="en-US" dirty="0" err="1" smtClean="0"/>
              <a:t>Laplacian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412688" y="4038599"/>
          <a:ext cx="339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88" y="4038599"/>
                        <a:ext cx="3399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436688" y="5253037"/>
          <a:ext cx="363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53037"/>
                        <a:ext cx="3635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2133600" y="444023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4023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819400" y="4114799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799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743200" y="5278437"/>
          <a:ext cx="3635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78437"/>
                        <a:ext cx="3635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3810000" y="3733800"/>
          <a:ext cx="37512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15" imgW="1180800" imgH="241200" progId="Equation.3">
                  <p:embed/>
                </p:oleObj>
              </mc:Choice>
              <mc:Fallback>
                <p:oleObj name="Equation" r:id="rId15" imgW="11808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3751263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4572000" y="6019800"/>
          <a:ext cx="720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17" imgW="482400" imgH="241200" progId="Equation.3">
                  <p:embed/>
                </p:oleObj>
              </mc:Choice>
              <mc:Fallback>
                <p:oleObj name="Equation" r:id="rId17" imgW="4824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19800"/>
                        <a:ext cx="7207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867400" y="3048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singular so to solve we </a:t>
            </a:r>
          </a:p>
          <a:p>
            <a:r>
              <a:rPr lang="en-US" dirty="0" smtClean="0"/>
              <a:t>need to “ground” some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Solving the Equations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9042" y="45605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442" y="46367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0" y="1219200"/>
          <a:ext cx="8783637" cy="210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3" imgW="4863960" imgH="1168200" progId="Equation.3">
                  <p:embed/>
                </p:oleObj>
              </mc:Choice>
              <mc:Fallback>
                <p:oleObj name="Equation" r:id="rId3" imgW="4863960" imgH="116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8783637" cy="2109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412688" y="4038599"/>
          <a:ext cx="339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88" y="4038599"/>
                        <a:ext cx="3399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436688" y="5253037"/>
          <a:ext cx="363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53037"/>
                        <a:ext cx="3635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2133600" y="444023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4023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819400" y="4114799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799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743200" y="5278437"/>
          <a:ext cx="3635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78437"/>
                        <a:ext cx="3635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2208213" y="583565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5" imgW="406080" imgH="215640" progId="Equation.3">
                  <p:embed/>
                </p:oleObj>
              </mc:Choice>
              <mc:Fallback>
                <p:oleObj name="Equation" r:id="rId15" imgW="4060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83565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5029200" y="358140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7" imgW="406080" imgH="215640" progId="Equation.3">
                  <p:embed/>
                </p:oleObj>
              </mc:Choice>
              <mc:Fallback>
                <p:oleObj name="Equation" r:id="rId17" imgW="4060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505200" y="3581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a node</a:t>
            </a:r>
            <a:endParaRPr lang="en-US" dirty="0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5181600" y="4724400"/>
          <a:ext cx="328136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18" imgW="1815840" imgH="914400" progId="Equation.3">
                  <p:embed/>
                </p:oleObj>
              </mc:Choice>
              <mc:Fallback>
                <p:oleObj name="Equation" r:id="rId18" imgW="1815840" imgH="914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3281363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7989887" y="4724400"/>
            <a:ext cx="381000" cy="16764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7151687" y="5105400"/>
            <a:ext cx="381000" cy="20574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581400" y="3886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this unknown will reduce the matrix to a 3x3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1072</Words>
  <Application>Microsoft Office PowerPoint</Application>
  <PresentationFormat>On-screen Show (4:3)</PresentationFormat>
  <Paragraphs>252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Office Theme</vt:lpstr>
      <vt:lpstr>Equation</vt:lpstr>
      <vt:lpstr>Flow in Networks Incidence Matrix Approach</vt:lpstr>
      <vt:lpstr>Flow in a Network</vt:lpstr>
      <vt:lpstr>Incidence Matrix Representation</vt:lpstr>
      <vt:lpstr>Apply Ohm’s Law To Flow on Edges </vt:lpstr>
      <vt:lpstr>Apply Ohm’s Law To Flow on Edges </vt:lpstr>
      <vt:lpstr>Kirchhoff’s  Current Law Conservation of Mass</vt:lpstr>
      <vt:lpstr>Combining Equations</vt:lpstr>
      <vt:lpstr>Observations</vt:lpstr>
      <vt:lpstr>Solving the Equations</vt:lpstr>
      <vt:lpstr>First the Simple Case  C=1</vt:lpstr>
      <vt:lpstr>Now lets do the Full Case</vt:lpstr>
      <vt:lpstr>Setting the Boundary Conditions</vt:lpstr>
      <vt:lpstr>Assign C=1 everywhere</vt:lpstr>
      <vt:lpstr>Now Calculate Flows</vt:lpstr>
      <vt:lpstr>Exercise in Class Assign the Cs</vt:lpstr>
      <vt:lpstr>Now Calculate Flows</vt:lpstr>
      <vt:lpstr>Assign the Cs</vt:lpstr>
      <vt:lpstr>Static Equation for Network</vt:lpstr>
      <vt:lpstr>Diffusion- A Dynamic Process</vt:lpstr>
      <vt:lpstr>Rate of Change at a Node</vt:lpstr>
      <vt:lpstr>Diffusion</vt:lpstr>
      <vt:lpstr>Relationship to the Laplacian</vt:lpstr>
      <vt:lpstr>Solution Using Eigenvectors of L</vt:lpstr>
      <vt:lpstr>Solution Using Eigenvectors of L</vt:lpstr>
      <vt:lpstr>Solution Using Eigenvectors of L</vt:lpstr>
      <vt:lpstr>Solving Analytically </vt:lpstr>
      <vt:lpstr>Diffusion on Lattice</vt:lpstr>
      <vt:lpstr>Difference Relationship for Laplacian</vt:lpstr>
      <vt:lpstr>Diffusion on Lattice</vt:lpstr>
      <vt:lpstr>Initial Condition</vt:lpstr>
      <vt:lpstr>Matlab Code to Plot Solution</vt:lpstr>
      <vt:lpstr>Phi vs Time</vt:lpstr>
      <vt:lpstr>Exercise for Later in Term</vt:lpstr>
      <vt:lpstr>Diffusion on Lattice</vt:lpstr>
      <vt:lpstr>Laplacian</vt:lpstr>
      <vt:lpstr>Laplacian</vt:lpstr>
      <vt:lpstr>Initial Conditions</vt:lpstr>
      <vt:lpstr>Least Squares</vt:lpstr>
      <vt:lpstr>Fit a line through the points</vt:lpstr>
      <vt:lpstr>Fit a line through the points</vt:lpstr>
      <vt:lpstr>Changing Notation</vt:lpstr>
      <vt:lpstr>Changing Notation</vt:lpstr>
      <vt:lpstr>Changing Notation</vt:lpstr>
      <vt:lpstr>Least Squares</vt:lpstr>
      <vt:lpstr>Least Squares 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Networks</dc:title>
  <dc:creator>John</dc:creator>
  <cp:lastModifiedBy>John Williams</cp:lastModifiedBy>
  <cp:revision>95</cp:revision>
  <dcterms:created xsi:type="dcterms:W3CDTF">2012-02-27T18:24:00Z</dcterms:created>
  <dcterms:modified xsi:type="dcterms:W3CDTF">2014-03-26T16:51:25Z</dcterms:modified>
</cp:coreProperties>
</file>