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854" r:id="rId2"/>
    <p:sldId id="886" r:id="rId3"/>
    <p:sldId id="887" r:id="rId4"/>
    <p:sldId id="885" r:id="rId5"/>
    <p:sldId id="900" r:id="rId6"/>
    <p:sldId id="901" r:id="rId7"/>
    <p:sldId id="888" r:id="rId8"/>
    <p:sldId id="889" r:id="rId9"/>
    <p:sldId id="890" r:id="rId10"/>
    <p:sldId id="891" r:id="rId11"/>
    <p:sldId id="892" r:id="rId12"/>
    <p:sldId id="898" r:id="rId13"/>
    <p:sldId id="895" r:id="rId14"/>
    <p:sldId id="897" r:id="rId15"/>
    <p:sldId id="89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838F"/>
    <a:srgbClr val="99FF66"/>
    <a:srgbClr val="0000FF"/>
    <a:srgbClr val="0000D5"/>
    <a:srgbClr val="FFCCFF"/>
    <a:srgbClr val="FFFF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0" autoAdjust="0"/>
    <p:restoredTop sz="90875" autoAdjust="0"/>
  </p:normalViewPr>
  <p:slideViewPr>
    <p:cSldViewPr snapToGrid="0">
      <p:cViewPr varScale="1">
        <p:scale>
          <a:sx n="45" d="100"/>
          <a:sy n="45" d="100"/>
        </p:scale>
        <p:origin x="123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82D62-563B-47FB-82A1-81F618028F57}" type="datetimeFigureOut">
              <a:rPr lang="en-US" smtClean="0"/>
              <a:pPr/>
              <a:t>4/25/2014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3BE0BB-3F29-43C9-AF1E-CE0EF5F642D3}" type="slidenum">
              <a:rPr lang="en-US" smtClean="0"/>
              <a:pPr/>
              <a:t>‹#›</a:t>
            </a:fld>
            <a:endParaRPr lang="en-US"/>
          </a:p>
        </p:txBody>
      </p:sp>
    </p:spTree>
    <p:extLst>
      <p:ext uri="{BB962C8B-B14F-4D97-AF65-F5344CB8AC3E}">
        <p14:creationId xmlns:p14="http://schemas.microsoft.com/office/powerpoint/2010/main" val="2814780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381000"/>
            <a:ext cx="8534400" cy="1470025"/>
          </a:xfrm>
        </p:spPr>
        <p:txBody>
          <a:bodyPr>
            <a:normAutofit/>
          </a:bodyPr>
          <a:lstStyle>
            <a:lvl1pPr marL="457200" indent="-457200" algn="l">
              <a:defRPr sz="3800" baseline="0"/>
            </a:lvl1pPr>
          </a:lstStyle>
          <a:p>
            <a:r>
              <a:rPr lang="en-US" dirty="0" smtClean="0"/>
              <a:t>Click to edit Master title style</a:t>
            </a:r>
            <a:br>
              <a:rPr lang="en-US" dirty="0" smtClean="0"/>
            </a:br>
            <a:r>
              <a:rPr lang="en-US" dirty="0" smtClean="0"/>
              <a:t>This is the sub-heading (24-point)</a:t>
            </a:r>
            <a:endParaRPr lang="en-US" dirty="0"/>
          </a:p>
        </p:txBody>
      </p:sp>
      <p:sp>
        <p:nvSpPr>
          <p:cNvPr id="3" name="Subtitle 2"/>
          <p:cNvSpPr>
            <a:spLocks noGrp="1"/>
          </p:cNvSpPr>
          <p:nvPr>
            <p:ph type="subTitle" idx="1"/>
          </p:nvPr>
        </p:nvSpPr>
        <p:spPr>
          <a:xfrm>
            <a:off x="304800" y="1905000"/>
            <a:ext cx="4419600" cy="426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762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762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159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0465" name="Picture 1" descr="D:\CRL\MIT\Documents\MIT Logos\s6_r_g_edit.jpg"/>
          <p:cNvPicPr>
            <a:picLocks noChangeAspect="1" noChangeArrowheads="1"/>
          </p:cNvPicPr>
          <p:nvPr userDrawn="1"/>
        </p:nvPicPr>
        <p:blipFill>
          <a:blip r:embed="rId7" cstate="print"/>
          <a:srcRect/>
          <a:stretch>
            <a:fillRect/>
          </a:stretch>
        </p:blipFill>
        <p:spPr bwMode="auto">
          <a:xfrm>
            <a:off x="7117427" y="6301047"/>
            <a:ext cx="1924497" cy="457200"/>
          </a:xfrm>
          <a:prstGeom prst="rect">
            <a:avLst/>
          </a:prstGeom>
          <a:noFill/>
        </p:spPr>
      </p:pic>
      <p:pic>
        <p:nvPicPr>
          <p:cNvPr id="10" name="Picture 2" descr="D:\CRL\MIT\Documents\MIT Logos\MITEI_Logo_Mark_HEX.jpg"/>
          <p:cNvPicPr>
            <a:picLocks noChangeAspect="1" noChangeArrowheads="1"/>
          </p:cNvPicPr>
          <p:nvPr userDrawn="1"/>
        </p:nvPicPr>
        <p:blipFill>
          <a:blip r:embed="rId8" cstate="print"/>
          <a:srcRect/>
          <a:stretch>
            <a:fillRect/>
          </a:stretch>
        </p:blipFill>
        <p:spPr bwMode="auto">
          <a:xfrm>
            <a:off x="142295" y="6258843"/>
            <a:ext cx="839500" cy="457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chemeClr val="tx2"/>
          </a:solidFill>
          <a:latin typeface="Arial Narrow" pitchFamily="34" charset="0"/>
          <a:ea typeface="+mj-ea"/>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
        <a:defRPr sz="28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Lecture </a:t>
            </a:r>
            <a:r>
              <a:rPr lang="en-US" dirty="0" smtClean="0"/>
              <a:t>29 – Graph Physics (Graphs part </a:t>
            </a:r>
            <a:r>
              <a:rPr lang="en-US" dirty="0"/>
              <a:t>2</a:t>
            </a:r>
            <a:r>
              <a:rPr lang="en-US" dirty="0" smtClean="0"/>
              <a:t>) </a:t>
            </a:r>
            <a:r>
              <a:rPr lang="en-US" dirty="0" smtClean="0"/>
              <a:t/>
            </a:r>
            <a:br>
              <a:rPr lang="en-US" dirty="0" smtClean="0"/>
            </a:br>
            <a:r>
              <a:rPr lang="en-US" sz="3200" dirty="0" smtClean="0">
                <a:solidFill>
                  <a:schemeClr val="tx1">
                    <a:lumMod val="65000"/>
                    <a:lumOff val="35000"/>
                  </a:schemeClr>
                </a:solidFill>
              </a:rPr>
              <a:t>John R. Williams and Abel Sanchez, MIT</a:t>
            </a:r>
            <a:endParaRPr lang="en-US" sz="3200" dirty="0">
              <a:solidFill>
                <a:schemeClr val="tx1">
                  <a:lumMod val="65000"/>
                  <a:lumOff val="35000"/>
                </a:schemeClr>
              </a:solidFill>
            </a:endParaRPr>
          </a:p>
        </p:txBody>
      </p:sp>
      <p:pic>
        <p:nvPicPr>
          <p:cNvPr id="5" name="Picture 4"/>
          <p:cNvPicPr>
            <a:picLocks noChangeAspect="1"/>
          </p:cNvPicPr>
          <p:nvPr/>
        </p:nvPicPr>
        <p:blipFill>
          <a:blip r:embed="rId2"/>
          <a:stretch>
            <a:fillRect/>
          </a:stretch>
        </p:blipFill>
        <p:spPr>
          <a:xfrm>
            <a:off x="1496291" y="1732906"/>
            <a:ext cx="5472112" cy="4934594"/>
          </a:xfrm>
          <a:prstGeom prst="rect">
            <a:avLst/>
          </a:prstGeom>
        </p:spPr>
      </p:pic>
      <p:pic>
        <p:nvPicPr>
          <p:cNvPr id="6" name="Picture 5"/>
          <p:cNvPicPr>
            <a:picLocks noChangeAspect="1"/>
          </p:cNvPicPr>
          <p:nvPr/>
        </p:nvPicPr>
        <p:blipFill>
          <a:blip r:embed="rId3"/>
          <a:stretch>
            <a:fillRect/>
          </a:stretch>
        </p:blipFill>
        <p:spPr>
          <a:xfrm>
            <a:off x="6705720" y="3420534"/>
            <a:ext cx="2438280" cy="2604236"/>
          </a:xfrm>
          <a:prstGeom prst="rect">
            <a:avLst/>
          </a:prstGeom>
        </p:spPr>
      </p:pic>
    </p:spTree>
    <p:extLst>
      <p:ext uri="{BB962C8B-B14F-4D97-AF65-F5344CB8AC3E}">
        <p14:creationId xmlns:p14="http://schemas.microsoft.com/office/powerpoint/2010/main" val="1104349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2a</a:t>
            </a:r>
            <a:endParaRPr lang="en-US" dirty="0">
              <a:solidFill>
                <a:schemeClr val="tx1"/>
              </a:solidFill>
            </a:endParaRPr>
          </a:p>
        </p:txBody>
      </p:sp>
      <p:sp>
        <p:nvSpPr>
          <p:cNvPr id="3" name="Content Placeholder 2"/>
          <p:cNvSpPr>
            <a:spLocks noGrp="1"/>
          </p:cNvSpPr>
          <p:nvPr>
            <p:ph idx="1"/>
          </p:nvPr>
        </p:nvSpPr>
        <p:spPr>
          <a:xfrm>
            <a:off x="457200" y="762000"/>
            <a:ext cx="8229600" cy="5763491"/>
          </a:xfrm>
        </p:spPr>
        <p:txBody>
          <a:bodyPr>
            <a:normAutofit lnSpcReduction="10000"/>
          </a:bodyPr>
          <a:lstStyle/>
          <a:p>
            <a:pPr marL="0" indent="0">
              <a:buNone/>
            </a:pPr>
            <a:r>
              <a:rPr lang="en-US" dirty="0" smtClean="0">
                <a:solidFill>
                  <a:schemeClr val="tx1"/>
                </a:solidFill>
              </a:rPr>
              <a:t>Change the color of the ‘new’ springs added by physics to ‘Blue’, leaving the ‘old’  graph links in red.  You should get something like this.  This now makes two categories of springs red ones and blue ones.</a:t>
            </a: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smtClean="0">
              <a:solidFill>
                <a:schemeClr val="tx1"/>
              </a:solidFill>
            </a:endParaRPr>
          </a:p>
          <a:p>
            <a:pPr marL="0" indent="0">
              <a:buNone/>
            </a:pPr>
            <a:r>
              <a:rPr lang="en-US" dirty="0" smtClean="0">
                <a:solidFill>
                  <a:schemeClr val="tx1"/>
                </a:solidFill>
              </a:rPr>
              <a:t>Its still not great.</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4519613" y="2357726"/>
            <a:ext cx="4419600" cy="3200400"/>
          </a:xfrm>
          <a:prstGeom prst="rect">
            <a:avLst/>
          </a:prstGeom>
        </p:spPr>
      </p:pic>
      <p:pic>
        <p:nvPicPr>
          <p:cNvPr id="5" name="Picture 4"/>
          <p:cNvPicPr>
            <a:picLocks noChangeAspect="1"/>
          </p:cNvPicPr>
          <p:nvPr/>
        </p:nvPicPr>
        <p:blipFill>
          <a:blip r:embed="rId3"/>
          <a:stretch>
            <a:fillRect/>
          </a:stretch>
        </p:blipFill>
        <p:spPr>
          <a:xfrm>
            <a:off x="552667" y="2584161"/>
            <a:ext cx="3871479" cy="2973965"/>
          </a:xfrm>
          <a:prstGeom prst="rect">
            <a:avLst/>
          </a:prstGeom>
        </p:spPr>
      </p:pic>
    </p:spTree>
    <p:extLst>
      <p:ext uri="{BB962C8B-B14F-4D97-AF65-F5344CB8AC3E}">
        <p14:creationId xmlns:p14="http://schemas.microsoft.com/office/powerpoint/2010/main" val="863913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2b</a:t>
            </a:r>
            <a:endParaRPr lang="en-US" dirty="0">
              <a:solidFill>
                <a:schemeClr val="tx1"/>
              </a:solidFill>
            </a:endParaRPr>
          </a:p>
        </p:txBody>
      </p:sp>
      <p:sp>
        <p:nvSpPr>
          <p:cNvPr id="3" name="Content Placeholder 2"/>
          <p:cNvSpPr>
            <a:spLocks noGrp="1"/>
          </p:cNvSpPr>
          <p:nvPr>
            <p:ph idx="1"/>
          </p:nvPr>
        </p:nvSpPr>
        <p:spPr>
          <a:xfrm>
            <a:off x="457200" y="762000"/>
            <a:ext cx="8229600" cy="5763491"/>
          </a:xfrm>
        </p:spPr>
        <p:txBody>
          <a:bodyPr/>
          <a:lstStyle/>
          <a:p>
            <a:pPr marL="0" indent="0">
              <a:buNone/>
            </a:pPr>
            <a:r>
              <a:rPr lang="en-US" dirty="0" smtClean="0">
                <a:solidFill>
                  <a:schemeClr val="tx1"/>
                </a:solidFill>
              </a:rPr>
              <a:t>Instead of blue just make the ‘new’ springs invisible by turning visible = false; for the new springs.</a:t>
            </a: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smtClean="0">
              <a:solidFill>
                <a:schemeClr val="tx1"/>
              </a:solidFill>
            </a:endParaRPr>
          </a:p>
        </p:txBody>
      </p:sp>
      <p:pic>
        <p:nvPicPr>
          <p:cNvPr id="5" name="Picture 4"/>
          <p:cNvPicPr>
            <a:picLocks noChangeAspect="1"/>
          </p:cNvPicPr>
          <p:nvPr/>
        </p:nvPicPr>
        <p:blipFill>
          <a:blip r:embed="rId2"/>
          <a:stretch>
            <a:fillRect/>
          </a:stretch>
        </p:blipFill>
        <p:spPr>
          <a:xfrm>
            <a:off x="2066925" y="1862137"/>
            <a:ext cx="5010150" cy="3133725"/>
          </a:xfrm>
          <a:prstGeom prst="rect">
            <a:avLst/>
          </a:prstGeom>
        </p:spPr>
      </p:pic>
    </p:spTree>
    <p:extLst>
      <p:ext uri="{BB962C8B-B14F-4D97-AF65-F5344CB8AC3E}">
        <p14:creationId xmlns:p14="http://schemas.microsoft.com/office/powerpoint/2010/main" val="117889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Red and Blue Spring Behavior</a:t>
            </a:r>
            <a:endParaRPr lang="en-US" dirty="0">
              <a:solidFill>
                <a:schemeClr val="tx1"/>
              </a:solidFill>
            </a:endParaRPr>
          </a:p>
        </p:txBody>
      </p:sp>
      <p:sp>
        <p:nvSpPr>
          <p:cNvPr id="4" name="Oval 3"/>
          <p:cNvSpPr/>
          <p:nvPr/>
        </p:nvSpPr>
        <p:spPr>
          <a:xfrm>
            <a:off x="3303617" y="1786543"/>
            <a:ext cx="365760" cy="365760"/>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406662" y="3975843"/>
            <a:ext cx="365760" cy="365760"/>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73202" y="2842101"/>
            <a:ext cx="365760" cy="365760"/>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9" idx="4"/>
          </p:cNvCxnSpPr>
          <p:nvPr/>
        </p:nvCxnSpPr>
        <p:spPr>
          <a:xfrm>
            <a:off x="4572000" y="3222942"/>
            <a:ext cx="0" cy="752901"/>
          </a:xfrm>
          <a:prstGeom prst="line">
            <a:avLst/>
          </a:prstGeom>
          <a:ln>
            <a:solidFill>
              <a:schemeClr val="tx2">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9" name="Oval 8"/>
          <p:cNvSpPr/>
          <p:nvPr/>
        </p:nvSpPr>
        <p:spPr>
          <a:xfrm>
            <a:off x="4389120" y="2857182"/>
            <a:ext cx="365760" cy="365760"/>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4" idx="5"/>
            <a:endCxn id="9" idx="1"/>
          </p:cNvCxnSpPr>
          <p:nvPr/>
        </p:nvCxnSpPr>
        <p:spPr>
          <a:xfrm>
            <a:off x="3615813" y="2098739"/>
            <a:ext cx="826871" cy="812007"/>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p:cNvCxnSpPr>
            <a:stCxn id="9" idx="6"/>
            <a:endCxn id="6" idx="2"/>
          </p:cNvCxnSpPr>
          <p:nvPr/>
        </p:nvCxnSpPr>
        <p:spPr>
          <a:xfrm flipV="1">
            <a:off x="4754880" y="3024981"/>
            <a:ext cx="918322" cy="15081"/>
          </a:xfrm>
          <a:prstGeom prst="line">
            <a:avLst/>
          </a:prstGeom>
          <a:ln>
            <a:solidFill>
              <a:schemeClr val="tx2">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21" name="TextBox 20"/>
          <p:cNvSpPr txBox="1"/>
          <p:nvPr/>
        </p:nvSpPr>
        <p:spPr>
          <a:xfrm>
            <a:off x="4479857" y="1221897"/>
            <a:ext cx="2802551" cy="646331"/>
          </a:xfrm>
          <a:prstGeom prst="rect">
            <a:avLst/>
          </a:prstGeom>
          <a:noFill/>
        </p:spPr>
        <p:txBody>
          <a:bodyPr wrap="square" rtlCol="0">
            <a:spAutoFit/>
          </a:bodyPr>
          <a:lstStyle/>
          <a:p>
            <a:r>
              <a:rPr lang="en-US" dirty="0" smtClean="0"/>
              <a:t>Tension and compression</a:t>
            </a:r>
          </a:p>
          <a:p>
            <a:r>
              <a:rPr lang="en-US" dirty="0" err="1" smtClean="0"/>
              <a:t>originalLength</a:t>
            </a:r>
            <a:r>
              <a:rPr lang="en-US" dirty="0" smtClean="0"/>
              <a:t> = a*x</a:t>
            </a:r>
            <a:endParaRPr lang="en-US" dirty="0"/>
          </a:p>
        </p:txBody>
      </p:sp>
      <p:cxnSp>
        <p:nvCxnSpPr>
          <p:cNvPr id="23" name="Straight Arrow Connector 22"/>
          <p:cNvCxnSpPr>
            <a:stCxn id="21" idx="1"/>
          </p:cNvCxnSpPr>
          <p:nvPr/>
        </p:nvCxnSpPr>
        <p:spPr>
          <a:xfrm flipH="1">
            <a:off x="4029248" y="1545063"/>
            <a:ext cx="450609" cy="78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0035" y="3617290"/>
            <a:ext cx="2802551" cy="1200329"/>
          </a:xfrm>
          <a:prstGeom prst="rect">
            <a:avLst/>
          </a:prstGeom>
          <a:noFill/>
        </p:spPr>
        <p:txBody>
          <a:bodyPr wrap="square" rtlCol="0">
            <a:spAutoFit/>
          </a:bodyPr>
          <a:lstStyle/>
          <a:p>
            <a:r>
              <a:rPr lang="en-US" dirty="0" smtClean="0"/>
              <a:t>Compression only</a:t>
            </a:r>
          </a:p>
          <a:p>
            <a:r>
              <a:rPr lang="en-US" dirty="0" err="1" smtClean="0"/>
              <a:t>originalLength</a:t>
            </a:r>
            <a:r>
              <a:rPr lang="en-US" dirty="0" smtClean="0"/>
              <a:t> = x</a:t>
            </a:r>
          </a:p>
          <a:p>
            <a:endParaRPr lang="en-US" dirty="0"/>
          </a:p>
          <a:p>
            <a:r>
              <a:rPr lang="en-US" dirty="0" err="1" smtClean="0"/>
              <a:t>interactionDistance</a:t>
            </a:r>
            <a:r>
              <a:rPr lang="en-US" dirty="0" smtClean="0"/>
              <a:t> = y</a:t>
            </a:r>
            <a:endParaRPr lang="en-US" dirty="0"/>
          </a:p>
        </p:txBody>
      </p:sp>
      <p:cxnSp>
        <p:nvCxnSpPr>
          <p:cNvPr id="25" name="Straight Arrow Connector 24"/>
          <p:cNvCxnSpPr/>
          <p:nvPr/>
        </p:nvCxnSpPr>
        <p:spPr>
          <a:xfrm flipV="1">
            <a:off x="2806937" y="3617290"/>
            <a:ext cx="1599725" cy="358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496651" y="3093626"/>
            <a:ext cx="2185782" cy="2191621"/>
          </a:xfrm>
          <a:prstGeom prst="ellipse">
            <a:avLst/>
          </a:prstGeom>
          <a:solidFill>
            <a:srgbClr val="7D838F">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endCxn id="24" idx="3"/>
          </p:cNvCxnSpPr>
          <p:nvPr/>
        </p:nvCxnSpPr>
        <p:spPr>
          <a:xfrm flipV="1">
            <a:off x="3106536" y="4217455"/>
            <a:ext cx="356050" cy="46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427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3</a:t>
            </a:r>
            <a:endParaRPr lang="en-US" dirty="0">
              <a:solidFill>
                <a:schemeClr val="tx1"/>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solidFill>
                  <a:schemeClr val="tx1"/>
                </a:solidFill>
              </a:rPr>
              <a:t>The springs work well to keep the particles apart but they also tend to pull the particles together when they go into tension. What might work better is springs that only work when pushing particles apart but then don’t go into tension. </a:t>
            </a:r>
          </a:p>
          <a:p>
            <a:pPr marL="0" indent="0">
              <a:buNone/>
            </a:pPr>
            <a:endParaRPr lang="en-US" dirty="0">
              <a:solidFill>
                <a:schemeClr val="tx1"/>
              </a:solidFill>
            </a:endParaRPr>
          </a:p>
          <a:p>
            <a:pPr marL="0" indent="0">
              <a:buNone/>
            </a:pPr>
            <a:r>
              <a:rPr lang="en-US" dirty="0" smtClean="0">
                <a:solidFill>
                  <a:schemeClr val="tx1"/>
                </a:solidFill>
              </a:rPr>
              <a:t>Modify the code so that the behavior of ‘Red’ springs is unchanged but ‘Blue’ springs exert zero force once they go into tension. </a:t>
            </a:r>
          </a:p>
          <a:p>
            <a:pPr marL="0" indent="0">
              <a:buNone/>
            </a:pPr>
            <a:endParaRPr lang="en-US" dirty="0">
              <a:solidFill>
                <a:schemeClr val="tx1"/>
              </a:solidFill>
            </a:endParaRPr>
          </a:p>
          <a:p>
            <a:pPr marL="0" indent="0">
              <a:buNone/>
            </a:pPr>
            <a:r>
              <a:rPr lang="en-US" dirty="0" smtClean="0">
                <a:solidFill>
                  <a:schemeClr val="tx1"/>
                </a:solidFill>
              </a:rPr>
              <a:t>Once the code is working on the small data set try the larger data set. Change the code in SalaryRipDataLayer.js so that only 1 in 500 employees is read from the data set. (See next slide ) Also turn off writing out the names on the nodes so you can see more clearly the overall layout. </a:t>
            </a:r>
          </a:p>
          <a:p>
            <a:pPr marL="0" indent="0">
              <a:buNone/>
            </a:pPr>
            <a:endParaRPr lang="en-US" dirty="0">
              <a:solidFill>
                <a:schemeClr val="tx1"/>
              </a:solidFill>
            </a:endParaRPr>
          </a:p>
          <a:p>
            <a:pPr marL="0" indent="0">
              <a:buNone/>
            </a:pPr>
            <a:r>
              <a:rPr lang="en-US" dirty="0" smtClean="0">
                <a:solidFill>
                  <a:schemeClr val="tx1"/>
                </a:solidFill>
              </a:rPr>
              <a:t>Hand in your final code and  a screen shots for both data sets. </a:t>
            </a:r>
          </a:p>
        </p:txBody>
      </p:sp>
    </p:spTree>
    <p:extLst>
      <p:ext uri="{BB962C8B-B14F-4D97-AF65-F5344CB8AC3E}">
        <p14:creationId xmlns:p14="http://schemas.microsoft.com/office/powerpoint/2010/main" val="3935583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3072" y="155863"/>
            <a:ext cx="6908823" cy="6597794"/>
          </a:xfrm>
          <a:prstGeom prst="rect">
            <a:avLst/>
          </a:prstGeom>
        </p:spPr>
      </p:pic>
    </p:spTree>
    <p:extLst>
      <p:ext uri="{BB962C8B-B14F-4D97-AF65-F5344CB8AC3E}">
        <p14:creationId xmlns:p14="http://schemas.microsoft.com/office/powerpoint/2010/main" val="236949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686300" y="1239579"/>
            <a:ext cx="4457700" cy="4369304"/>
          </a:xfrm>
          <a:prstGeom prst="rect">
            <a:avLst/>
          </a:prstGeom>
        </p:spPr>
      </p:pic>
      <p:sp>
        <p:nvSpPr>
          <p:cNvPr id="2" name="Title 1"/>
          <p:cNvSpPr>
            <a:spLocks noGrp="1"/>
          </p:cNvSpPr>
          <p:nvPr>
            <p:ph type="title"/>
          </p:nvPr>
        </p:nvSpPr>
        <p:spPr/>
        <p:txBody>
          <a:bodyPr/>
          <a:lstStyle/>
          <a:p>
            <a:r>
              <a:rPr lang="en-US" dirty="0" smtClean="0">
                <a:solidFill>
                  <a:schemeClr val="tx1"/>
                </a:solidFill>
              </a:rPr>
              <a:t>Result</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You should get something like this.</a:t>
            </a:r>
            <a:endParaRPr lang="en-US" dirty="0">
              <a:solidFill>
                <a:schemeClr val="tx1"/>
              </a:solidFill>
            </a:endParaRPr>
          </a:p>
        </p:txBody>
      </p:sp>
    </p:spTree>
    <p:extLst>
      <p:ext uri="{BB962C8B-B14F-4D97-AF65-F5344CB8AC3E}">
        <p14:creationId xmlns:p14="http://schemas.microsoft.com/office/powerpoint/2010/main" val="351429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Review of Network Layout Issues</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At present we are laying out our nodes in a rather random pattern. Typical strategies might be to lay out in layers as we have done (but with better structure) or on concentric circles. </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2514600" y="2276836"/>
            <a:ext cx="6172200" cy="3171825"/>
          </a:xfrm>
          <a:prstGeom prst="rect">
            <a:avLst/>
          </a:prstGeom>
        </p:spPr>
      </p:pic>
      <p:cxnSp>
        <p:nvCxnSpPr>
          <p:cNvPr id="6" name="Straight Arrow Connector 5"/>
          <p:cNvCxnSpPr/>
          <p:nvPr/>
        </p:nvCxnSpPr>
        <p:spPr>
          <a:xfrm flipV="1">
            <a:off x="1589809" y="3200400"/>
            <a:ext cx="2982191" cy="10391"/>
          </a:xfrm>
          <a:prstGeom prst="straightConnector1">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p:nvPr/>
        </p:nvCxnSpPr>
        <p:spPr>
          <a:xfrm>
            <a:off x="1589809" y="3826272"/>
            <a:ext cx="2982191" cy="36476"/>
          </a:xfrm>
          <a:prstGeom prst="straightConnector1">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a:off x="1589808" y="4924245"/>
            <a:ext cx="1309256" cy="21828"/>
          </a:xfrm>
          <a:prstGeom prst="straightConnector1">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
        <p:nvSpPr>
          <p:cNvPr id="12" name="TextBox 11"/>
          <p:cNvSpPr txBox="1"/>
          <p:nvPr/>
        </p:nvSpPr>
        <p:spPr>
          <a:xfrm>
            <a:off x="815687" y="2836263"/>
            <a:ext cx="1340427" cy="369332"/>
          </a:xfrm>
          <a:prstGeom prst="rect">
            <a:avLst/>
          </a:prstGeom>
          <a:noFill/>
        </p:spPr>
        <p:txBody>
          <a:bodyPr wrap="square" rtlCol="0">
            <a:spAutoFit/>
          </a:bodyPr>
          <a:lstStyle/>
          <a:p>
            <a:r>
              <a:rPr lang="en-US" dirty="0" smtClean="0"/>
              <a:t>Layer 1</a:t>
            </a:r>
            <a:endParaRPr lang="en-US" dirty="0"/>
          </a:p>
        </p:txBody>
      </p:sp>
      <p:sp>
        <p:nvSpPr>
          <p:cNvPr id="13" name="TextBox 12"/>
          <p:cNvSpPr txBox="1"/>
          <p:nvPr/>
        </p:nvSpPr>
        <p:spPr>
          <a:xfrm>
            <a:off x="815687" y="3510922"/>
            <a:ext cx="1340427" cy="369332"/>
          </a:xfrm>
          <a:prstGeom prst="rect">
            <a:avLst/>
          </a:prstGeom>
          <a:noFill/>
        </p:spPr>
        <p:txBody>
          <a:bodyPr wrap="square" rtlCol="0">
            <a:spAutoFit/>
          </a:bodyPr>
          <a:lstStyle/>
          <a:p>
            <a:r>
              <a:rPr lang="en-US" dirty="0" smtClean="0"/>
              <a:t>Layer 2</a:t>
            </a:r>
            <a:endParaRPr lang="en-US" dirty="0"/>
          </a:p>
        </p:txBody>
      </p:sp>
      <p:sp>
        <p:nvSpPr>
          <p:cNvPr id="14" name="TextBox 13"/>
          <p:cNvSpPr txBox="1"/>
          <p:nvPr/>
        </p:nvSpPr>
        <p:spPr>
          <a:xfrm>
            <a:off x="815687" y="4576741"/>
            <a:ext cx="1340427" cy="369332"/>
          </a:xfrm>
          <a:prstGeom prst="rect">
            <a:avLst/>
          </a:prstGeom>
          <a:noFill/>
        </p:spPr>
        <p:txBody>
          <a:bodyPr wrap="square" rtlCol="0">
            <a:spAutoFit/>
          </a:bodyPr>
          <a:lstStyle/>
          <a:p>
            <a:r>
              <a:rPr lang="en-US" dirty="0" smtClean="0"/>
              <a:t>Layer 3</a:t>
            </a:r>
            <a:endParaRPr lang="en-US" dirty="0"/>
          </a:p>
        </p:txBody>
      </p:sp>
    </p:spTree>
    <p:extLst>
      <p:ext uri="{BB962C8B-B14F-4D97-AF65-F5344CB8AC3E}">
        <p14:creationId xmlns:p14="http://schemas.microsoft.com/office/powerpoint/2010/main" val="248523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Concentric Circle Layout </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924791" y="792162"/>
            <a:ext cx="6177656" cy="5848181"/>
          </a:xfrm>
          <a:prstGeom prst="rect">
            <a:avLst/>
          </a:prstGeom>
        </p:spPr>
      </p:pic>
    </p:spTree>
    <p:extLst>
      <p:ext uri="{BB962C8B-B14F-4D97-AF65-F5344CB8AC3E}">
        <p14:creationId xmlns:p14="http://schemas.microsoft.com/office/powerpoint/2010/main" val="2388047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Remember Particle Mechanics </a:t>
            </a:r>
            <a:r>
              <a:rPr lang="en-US" dirty="0" smtClean="0">
                <a:solidFill>
                  <a:schemeClr val="tx1">
                    <a:lumMod val="85000"/>
                    <a:lumOff val="15000"/>
                  </a:schemeClr>
                </a:solidFill>
              </a:rPr>
              <a:t> </a:t>
            </a:r>
            <a:endParaRPr lang="en-US" dirty="0">
              <a:solidFill>
                <a:schemeClr val="tx1">
                  <a:lumMod val="85000"/>
                  <a:lumOff val="15000"/>
                </a:schemeClr>
              </a:solidFill>
            </a:endParaRPr>
          </a:p>
        </p:txBody>
      </p:sp>
      <p:pic>
        <p:nvPicPr>
          <p:cNvPr id="3" name="Picture 2"/>
          <p:cNvPicPr>
            <a:picLocks noChangeAspect="1"/>
          </p:cNvPicPr>
          <p:nvPr/>
        </p:nvPicPr>
        <p:blipFill>
          <a:blip r:embed="rId2"/>
          <a:stretch>
            <a:fillRect/>
          </a:stretch>
        </p:blipFill>
        <p:spPr>
          <a:xfrm>
            <a:off x="2498580" y="3717932"/>
            <a:ext cx="3648075" cy="3171825"/>
          </a:xfrm>
          <a:prstGeom prst="rect">
            <a:avLst/>
          </a:prstGeom>
        </p:spPr>
      </p:pic>
      <p:sp>
        <p:nvSpPr>
          <p:cNvPr id="9" name="TextBox 8"/>
          <p:cNvSpPr txBox="1"/>
          <p:nvPr/>
        </p:nvSpPr>
        <p:spPr>
          <a:xfrm>
            <a:off x="498764" y="1132609"/>
            <a:ext cx="7273636" cy="2585323"/>
          </a:xfrm>
          <a:prstGeom prst="rect">
            <a:avLst/>
          </a:prstGeom>
          <a:noFill/>
        </p:spPr>
        <p:txBody>
          <a:bodyPr wrap="square" rtlCol="0">
            <a:spAutoFit/>
          </a:bodyPr>
          <a:lstStyle/>
          <a:p>
            <a:r>
              <a:rPr lang="en-US" dirty="0" smtClean="0"/>
              <a:t>Remember in particle mechanics when we automatically put springs between particles and the result was the particles “self organized” themselves into structures such as below. </a:t>
            </a:r>
          </a:p>
          <a:p>
            <a:r>
              <a:rPr lang="en-US" dirty="0" smtClean="0"/>
              <a:t>The effect of the springs was to keep particles apart and it was controlled by the ‘</a:t>
            </a:r>
            <a:r>
              <a:rPr lang="en-US" dirty="0" err="1" smtClean="0"/>
              <a:t>originalLength</a:t>
            </a:r>
            <a:r>
              <a:rPr lang="en-US" dirty="0" smtClean="0"/>
              <a:t>’ of the spring.  </a:t>
            </a:r>
            <a:endParaRPr lang="en-US" dirty="0"/>
          </a:p>
          <a:p>
            <a:r>
              <a:rPr lang="en-US" dirty="0" smtClean="0"/>
              <a:t>In our graphs we want to plot the ‘links’ so we might make each link a spring, which we plot.</a:t>
            </a:r>
          </a:p>
          <a:p>
            <a:r>
              <a:rPr lang="en-US" dirty="0" smtClean="0"/>
              <a:t>However, we also want to put in ‘hidden-springs’ that keep particles separate just like the real springs. Lets call these a “repulsive-force”.</a:t>
            </a:r>
          </a:p>
        </p:txBody>
      </p:sp>
    </p:spTree>
    <p:extLst>
      <p:ext uri="{BB962C8B-B14F-4D97-AF65-F5344CB8AC3E}">
        <p14:creationId xmlns:p14="http://schemas.microsoft.com/office/powerpoint/2010/main" val="632622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Red and Blue Spring Behavior</a:t>
            </a:r>
            <a:endParaRPr lang="en-US" dirty="0">
              <a:solidFill>
                <a:schemeClr val="tx1"/>
              </a:solidFill>
            </a:endParaRPr>
          </a:p>
        </p:txBody>
      </p:sp>
      <p:sp>
        <p:nvSpPr>
          <p:cNvPr id="4" name="Oval 3"/>
          <p:cNvSpPr/>
          <p:nvPr/>
        </p:nvSpPr>
        <p:spPr>
          <a:xfrm>
            <a:off x="3636126" y="1634251"/>
            <a:ext cx="365760" cy="365760"/>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53556" y="2842101"/>
            <a:ext cx="365760" cy="365760"/>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69474" y="2857182"/>
            <a:ext cx="365760" cy="365760"/>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4" idx="3"/>
            <a:endCxn id="9" idx="0"/>
          </p:cNvCxnSpPr>
          <p:nvPr/>
        </p:nvCxnSpPr>
        <p:spPr>
          <a:xfrm flipH="1">
            <a:off x="3252354" y="1946447"/>
            <a:ext cx="437336" cy="91073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p:cNvCxnSpPr>
            <a:stCxn id="9" idx="6"/>
            <a:endCxn id="6" idx="2"/>
          </p:cNvCxnSpPr>
          <p:nvPr/>
        </p:nvCxnSpPr>
        <p:spPr>
          <a:xfrm flipV="1">
            <a:off x="3435234" y="3024981"/>
            <a:ext cx="918322" cy="15081"/>
          </a:xfrm>
          <a:prstGeom prst="line">
            <a:avLst/>
          </a:prstGeom>
          <a:ln>
            <a:solidFill>
              <a:schemeClr val="tx2">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21" name="TextBox 20"/>
          <p:cNvSpPr txBox="1"/>
          <p:nvPr/>
        </p:nvSpPr>
        <p:spPr>
          <a:xfrm>
            <a:off x="4653387" y="1238615"/>
            <a:ext cx="2802551" cy="646331"/>
          </a:xfrm>
          <a:prstGeom prst="rect">
            <a:avLst/>
          </a:prstGeom>
          <a:noFill/>
        </p:spPr>
        <p:txBody>
          <a:bodyPr wrap="square" rtlCol="0">
            <a:spAutoFit/>
          </a:bodyPr>
          <a:lstStyle/>
          <a:p>
            <a:r>
              <a:rPr lang="en-US" dirty="0" smtClean="0"/>
              <a:t>Tension and compression</a:t>
            </a:r>
          </a:p>
          <a:p>
            <a:r>
              <a:rPr lang="en-US" dirty="0" err="1" smtClean="0"/>
              <a:t>originalLength</a:t>
            </a:r>
            <a:r>
              <a:rPr lang="en-US" dirty="0" smtClean="0"/>
              <a:t> = a*x</a:t>
            </a:r>
            <a:endParaRPr lang="en-US" dirty="0"/>
          </a:p>
        </p:txBody>
      </p:sp>
      <p:cxnSp>
        <p:nvCxnSpPr>
          <p:cNvPr id="23" name="Straight Arrow Connector 22"/>
          <p:cNvCxnSpPr>
            <a:stCxn id="21" idx="1"/>
          </p:cNvCxnSpPr>
          <p:nvPr/>
        </p:nvCxnSpPr>
        <p:spPr>
          <a:xfrm flipH="1">
            <a:off x="4202778" y="1561781"/>
            <a:ext cx="450609" cy="78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9803" y="4247912"/>
            <a:ext cx="2802551" cy="1200329"/>
          </a:xfrm>
          <a:prstGeom prst="rect">
            <a:avLst/>
          </a:prstGeom>
          <a:noFill/>
        </p:spPr>
        <p:txBody>
          <a:bodyPr wrap="square" rtlCol="0">
            <a:spAutoFit/>
          </a:bodyPr>
          <a:lstStyle/>
          <a:p>
            <a:r>
              <a:rPr lang="en-US" dirty="0" smtClean="0"/>
              <a:t>Acts in Compression only</a:t>
            </a:r>
          </a:p>
          <a:p>
            <a:r>
              <a:rPr lang="en-US" dirty="0" err="1" smtClean="0"/>
              <a:t>originalLength</a:t>
            </a:r>
            <a:r>
              <a:rPr lang="en-US" dirty="0" smtClean="0"/>
              <a:t> = x</a:t>
            </a:r>
          </a:p>
          <a:p>
            <a:endParaRPr lang="en-US" dirty="0"/>
          </a:p>
          <a:p>
            <a:r>
              <a:rPr lang="en-US" dirty="0" err="1" smtClean="0"/>
              <a:t>interactionDistance</a:t>
            </a:r>
            <a:r>
              <a:rPr lang="en-US" dirty="0" smtClean="0"/>
              <a:t> = y</a:t>
            </a:r>
            <a:endParaRPr lang="en-US" dirty="0"/>
          </a:p>
        </p:txBody>
      </p:sp>
      <p:cxnSp>
        <p:nvCxnSpPr>
          <p:cNvPr id="25" name="Straight Arrow Connector 24"/>
          <p:cNvCxnSpPr/>
          <p:nvPr/>
        </p:nvCxnSpPr>
        <p:spPr>
          <a:xfrm flipV="1">
            <a:off x="2596705" y="3207861"/>
            <a:ext cx="1092985" cy="1398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365731" y="1973645"/>
            <a:ext cx="2412537" cy="2300634"/>
          </a:xfrm>
          <a:prstGeom prst="ellipse">
            <a:avLst/>
          </a:prstGeom>
          <a:solidFill>
            <a:srgbClr val="7D838F">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endCxn id="24" idx="3"/>
          </p:cNvCxnSpPr>
          <p:nvPr/>
        </p:nvCxnSpPr>
        <p:spPr>
          <a:xfrm flipV="1">
            <a:off x="2896304" y="4848077"/>
            <a:ext cx="356050" cy="46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5"/>
            <a:endCxn id="6" idx="1"/>
          </p:cNvCxnSpPr>
          <p:nvPr/>
        </p:nvCxnSpPr>
        <p:spPr>
          <a:xfrm>
            <a:off x="3948322" y="1946447"/>
            <a:ext cx="458798" cy="94921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5851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Look in Link for this</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1101" y="1477962"/>
            <a:ext cx="8696325" cy="4619625"/>
          </a:xfrm>
          <a:prstGeom prst="rect">
            <a:avLst/>
          </a:prstGeom>
        </p:spPr>
      </p:pic>
    </p:spTree>
    <p:extLst>
      <p:ext uri="{BB962C8B-B14F-4D97-AF65-F5344CB8AC3E}">
        <p14:creationId xmlns:p14="http://schemas.microsoft.com/office/powerpoint/2010/main" val="2492807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1</a:t>
            </a:r>
            <a:endParaRPr lang="en-US" dirty="0">
              <a:solidFill>
                <a:schemeClr val="tx1"/>
              </a:solidFill>
            </a:endParaRPr>
          </a:p>
        </p:txBody>
      </p:sp>
      <p:sp>
        <p:nvSpPr>
          <p:cNvPr id="3" name="Content Placeholder 2"/>
          <p:cNvSpPr>
            <a:spLocks noGrp="1"/>
          </p:cNvSpPr>
          <p:nvPr>
            <p:ph idx="1"/>
          </p:nvPr>
        </p:nvSpPr>
        <p:spPr>
          <a:xfrm>
            <a:off x="457200" y="762000"/>
            <a:ext cx="2961409" cy="4525963"/>
          </a:xfrm>
        </p:spPr>
        <p:txBody>
          <a:bodyPr>
            <a:normAutofit/>
          </a:bodyPr>
          <a:lstStyle/>
          <a:p>
            <a:pPr marL="0" indent="0">
              <a:buNone/>
            </a:pPr>
            <a:r>
              <a:rPr lang="en-US" sz="1800" dirty="0" smtClean="0">
                <a:solidFill>
                  <a:schemeClr val="tx1"/>
                </a:solidFill>
              </a:rPr>
              <a:t>I’ve provided some code from our Particle Mechanics days so that you can use pieces to put physics into the starter code. </a:t>
            </a:r>
          </a:p>
          <a:p>
            <a:pPr marL="0" indent="0">
              <a:buNone/>
            </a:pPr>
            <a:r>
              <a:rPr lang="en-US" sz="1800" dirty="0" smtClean="0">
                <a:solidFill>
                  <a:schemeClr val="tx1"/>
                </a:solidFill>
              </a:rPr>
              <a:t>InClassGraphPhysicsEx1 – </a:t>
            </a:r>
            <a:r>
              <a:rPr lang="en-US" sz="1400" dirty="0" smtClean="0">
                <a:solidFill>
                  <a:schemeClr val="tx1"/>
                </a:solidFill>
              </a:rPr>
              <a:t>the starter code (same as we ended up with in last lesson. </a:t>
            </a:r>
          </a:p>
          <a:p>
            <a:pPr marL="0" indent="0">
              <a:buNone/>
            </a:pPr>
            <a:r>
              <a:rPr lang="en-US" sz="1800" dirty="0" smtClean="0">
                <a:solidFill>
                  <a:schemeClr val="tx1"/>
                </a:solidFill>
              </a:rPr>
              <a:t>Physics Bits  -   </a:t>
            </a:r>
            <a:r>
              <a:rPr lang="en-US" sz="1400" dirty="0" smtClean="0">
                <a:solidFill>
                  <a:schemeClr val="tx1"/>
                </a:solidFill>
              </a:rPr>
              <a:t>You need to use these to put physics into the starter code.  They are taken from our Particle Mechanics days. Here are a few of the bits</a:t>
            </a:r>
          </a:p>
        </p:txBody>
      </p:sp>
      <p:pic>
        <p:nvPicPr>
          <p:cNvPr id="5" name="Picture 4"/>
          <p:cNvPicPr>
            <a:picLocks noChangeAspect="1"/>
          </p:cNvPicPr>
          <p:nvPr/>
        </p:nvPicPr>
        <p:blipFill>
          <a:blip r:embed="rId2"/>
          <a:stretch>
            <a:fillRect/>
          </a:stretch>
        </p:blipFill>
        <p:spPr>
          <a:xfrm>
            <a:off x="44594" y="3635131"/>
            <a:ext cx="4527406" cy="3305664"/>
          </a:xfrm>
          <a:prstGeom prst="rect">
            <a:avLst/>
          </a:prstGeom>
        </p:spPr>
      </p:pic>
      <p:pic>
        <p:nvPicPr>
          <p:cNvPr id="8" name="Picture 7"/>
          <p:cNvPicPr>
            <a:picLocks noChangeAspect="1"/>
          </p:cNvPicPr>
          <p:nvPr/>
        </p:nvPicPr>
        <p:blipFill>
          <a:blip r:embed="rId3"/>
          <a:stretch>
            <a:fillRect/>
          </a:stretch>
        </p:blipFill>
        <p:spPr>
          <a:xfrm>
            <a:off x="5189177" y="151815"/>
            <a:ext cx="3867583" cy="3957410"/>
          </a:xfrm>
          <a:prstGeom prst="rect">
            <a:avLst/>
          </a:prstGeom>
        </p:spPr>
      </p:pic>
      <p:pic>
        <p:nvPicPr>
          <p:cNvPr id="6" name="Picture 5"/>
          <p:cNvPicPr>
            <a:picLocks noChangeAspect="1"/>
          </p:cNvPicPr>
          <p:nvPr/>
        </p:nvPicPr>
        <p:blipFill>
          <a:blip r:embed="rId4"/>
          <a:stretch>
            <a:fillRect/>
          </a:stretch>
        </p:blipFill>
        <p:spPr>
          <a:xfrm>
            <a:off x="4984606" y="3635131"/>
            <a:ext cx="3861305" cy="3142921"/>
          </a:xfrm>
          <a:prstGeom prst="rect">
            <a:avLst/>
          </a:prstGeom>
        </p:spPr>
      </p:pic>
    </p:spTree>
    <p:extLst>
      <p:ext uri="{BB962C8B-B14F-4D97-AF65-F5344CB8AC3E}">
        <p14:creationId xmlns:p14="http://schemas.microsoft.com/office/powerpoint/2010/main" val="2923045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List of things you need.</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457200" y="911850"/>
            <a:ext cx="5511078" cy="2976515"/>
          </a:xfrm>
          <a:prstGeom prst="rect">
            <a:avLst/>
          </a:prstGeom>
        </p:spPr>
      </p:pic>
    </p:spTree>
    <p:extLst>
      <p:ext uri="{BB962C8B-B14F-4D97-AF65-F5344CB8AC3E}">
        <p14:creationId xmlns:p14="http://schemas.microsoft.com/office/powerpoint/2010/main" val="1477253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Running physics</a:t>
            </a:r>
            <a:endParaRPr lang="en-US" dirty="0">
              <a:solidFill>
                <a:schemeClr val="tx1"/>
              </a:solidFill>
            </a:endParaRPr>
          </a:p>
        </p:txBody>
      </p:sp>
      <p:sp>
        <p:nvSpPr>
          <p:cNvPr id="3" name="Content Placeholder 2"/>
          <p:cNvSpPr>
            <a:spLocks noGrp="1"/>
          </p:cNvSpPr>
          <p:nvPr>
            <p:ph idx="1"/>
          </p:nvPr>
        </p:nvSpPr>
        <p:spPr>
          <a:xfrm>
            <a:off x="457200" y="762000"/>
            <a:ext cx="8229600" cy="5441373"/>
          </a:xfrm>
        </p:spPr>
        <p:txBody>
          <a:bodyPr>
            <a:normAutofit/>
          </a:bodyPr>
          <a:lstStyle/>
          <a:p>
            <a:pPr marL="0" indent="0">
              <a:buNone/>
            </a:pPr>
            <a:r>
              <a:rPr lang="en-US" dirty="0" smtClean="0">
                <a:solidFill>
                  <a:schemeClr val="tx1"/>
                </a:solidFill>
              </a:rPr>
              <a:t>If you plot all the ‘new’ springs and the ‘Links’  you get a get something like below when you run physics.</a:t>
            </a: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r>
              <a:rPr lang="en-US" dirty="0" smtClean="0">
                <a:solidFill>
                  <a:schemeClr val="tx1"/>
                </a:solidFill>
              </a:rPr>
              <a:t>Its not bad but its not great either. </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1772516" y="1973767"/>
            <a:ext cx="4400550" cy="3048000"/>
          </a:xfrm>
          <a:prstGeom prst="rect">
            <a:avLst/>
          </a:prstGeom>
        </p:spPr>
      </p:pic>
    </p:spTree>
    <p:extLst>
      <p:ext uri="{BB962C8B-B14F-4D97-AF65-F5344CB8AC3E}">
        <p14:creationId xmlns:p14="http://schemas.microsoft.com/office/powerpoint/2010/main" val="84881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numer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Geonumerics</Template>
  <TotalTime>34021</TotalTime>
  <Words>570</Words>
  <Application>Microsoft Office PowerPoint</Application>
  <PresentationFormat>On-screen Show (4:3)</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Calibri</vt:lpstr>
      <vt:lpstr>Wingdings</vt:lpstr>
      <vt:lpstr>Geonumerics</vt:lpstr>
      <vt:lpstr>Lecture 29 – Graph Physics (Graphs part 2)  John R. Williams and Abel Sanchez, MIT</vt:lpstr>
      <vt:lpstr>Review of Network Layout Issues</vt:lpstr>
      <vt:lpstr>Concentric Circle Layout </vt:lpstr>
      <vt:lpstr>Remember Particle Mechanics  </vt:lpstr>
      <vt:lpstr>Red and Blue Spring Behavior</vt:lpstr>
      <vt:lpstr>Look in Link for this</vt:lpstr>
      <vt:lpstr>In Class Exercise 1</vt:lpstr>
      <vt:lpstr>List of things you need.</vt:lpstr>
      <vt:lpstr>Running physics</vt:lpstr>
      <vt:lpstr>In Class Exercise 2a</vt:lpstr>
      <vt:lpstr>In Class Exercise 2b</vt:lpstr>
      <vt:lpstr>Red and Blue Spring Behavior</vt:lpstr>
      <vt:lpstr>In Class Exercise 3</vt:lpstr>
      <vt:lpstr>PowerPoint Presentation</vt:lpstr>
      <vt:lpstr>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Leonardi</dc:creator>
  <cp:lastModifiedBy>John Williams</cp:lastModifiedBy>
  <cp:revision>506</cp:revision>
  <dcterms:created xsi:type="dcterms:W3CDTF">2010-08-12T14:58:22Z</dcterms:created>
  <dcterms:modified xsi:type="dcterms:W3CDTF">2014-04-29T18:37:29Z</dcterms:modified>
</cp:coreProperties>
</file>