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61E-6F84-4F57-BC55-927E8E19DD47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D253-249B-49E3-BB40-37C265FF5F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85483E-D43C-4C65-B240-AAF08DCDAAA6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73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A53B-6951-4E93-9D89-C8CB5EEED301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FB29B-ED30-444D-BBC0-5D161514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5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03119"/>
            <a:ext cx="9144000" cy="18288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1.00 </a:t>
            </a:r>
            <a:br>
              <a:rPr lang="en-US" sz="4000" dirty="0" smtClean="0"/>
            </a:br>
            <a:r>
              <a:rPr lang="en-US" sz="4000" dirty="0" smtClean="0"/>
              <a:t>Lecture 28 </a:t>
            </a:r>
            <a:r>
              <a:rPr lang="en-US" sz="4000" dirty="0" smtClean="0"/>
              <a:t>– Random </a:t>
            </a:r>
            <a:r>
              <a:rPr lang="en-US" sz="4000" smtClean="0"/>
              <a:t>Graphs 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and </a:t>
            </a:r>
            <a:r>
              <a:rPr lang="en-US" sz="4000" dirty="0" smtClean="0"/>
              <a:t>Components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John R Williams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Abel Sanchez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8" name="Picture 8" descr="D:\CRL\MIT\Teaching\1.041 Transportation Systems\My Work\Figures\random_example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581400"/>
            <a:ext cx="3785846" cy="31005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Concepts: Degree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4582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A defining characteristic of network structure</a:t>
            </a:r>
          </a:p>
          <a:p>
            <a:r>
              <a:rPr lang="en-US" dirty="0" smtClean="0"/>
              <a:t>Define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dirty="0" smtClean="0"/>
              <a:t> to be fraction of nodes in a network that have degree, 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In this example: </a:t>
            </a:r>
            <a:r>
              <a:rPr lang="en-US" i="1" dirty="0" smtClean="0"/>
              <a:t>p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smtClean="0"/>
              <a:t>= 1/10</a:t>
            </a:r>
            <a:r>
              <a:rPr lang="en-US" i="1" dirty="0" smtClean="0"/>
              <a:t>, p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= 2/10</a:t>
            </a:r>
            <a:r>
              <a:rPr lang="en-US" i="1" dirty="0" smtClean="0"/>
              <a:t>, p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= 4/10</a:t>
            </a:r>
            <a:r>
              <a:rPr lang="en-US" i="1" dirty="0" smtClean="0"/>
              <a:t>, p</a:t>
            </a:r>
            <a:r>
              <a:rPr lang="en-US" i="1" baseline="-25000" dirty="0" smtClean="0"/>
              <a:t>3</a:t>
            </a:r>
            <a:r>
              <a:rPr lang="en-US" i="1" dirty="0" smtClean="0"/>
              <a:t> </a:t>
            </a:r>
            <a:r>
              <a:rPr lang="en-US" dirty="0" smtClean="0"/>
              <a:t>= 2/10</a:t>
            </a:r>
            <a:r>
              <a:rPr lang="en-US" i="1" dirty="0" smtClean="0"/>
              <a:t>, p</a:t>
            </a:r>
            <a:r>
              <a:rPr lang="en-US" i="1" baseline="-25000" dirty="0" smtClean="0"/>
              <a:t>4</a:t>
            </a:r>
            <a:r>
              <a:rPr lang="en-US" i="1" dirty="0" smtClean="0"/>
              <a:t> </a:t>
            </a:r>
            <a:r>
              <a:rPr lang="en-US" dirty="0" smtClean="0"/>
              <a:t>= 1/10</a:t>
            </a:r>
          </a:p>
          <a:p>
            <a:r>
              <a:rPr lang="en-US" b="1" dirty="0" smtClean="0"/>
              <a:t>Can you see why?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648200"/>
            <a:ext cx="4038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also be thought of as the probability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a chosen node has degree,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Degree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4582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Extending the probability concept of degree distribution, it can be plotted as a histogram</a:t>
            </a:r>
            <a:endParaRPr lang="en-US" i="1" dirty="0" smtClean="0"/>
          </a:p>
        </p:txBody>
      </p:sp>
      <p:pic>
        <p:nvPicPr>
          <p:cNvPr id="94210" name="Picture 2" descr="D:\CRL\MIT\Teaching\1.041 Transportation Systems\My Work\Figures\random_example_01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62200"/>
            <a:ext cx="5095400" cy="3588489"/>
          </a:xfrm>
          <a:prstGeom prst="rect">
            <a:avLst/>
          </a:prstGeom>
          <a:noFill/>
        </p:spPr>
      </p:pic>
      <p:pic>
        <p:nvPicPr>
          <p:cNvPr id="7" name="Picture 8" descr="D:\CRL\MIT\Teaching\1.041 Transportation Systems\My Work\Figures\random_example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90800"/>
            <a:ext cx="3785846" cy="310058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9600" y="5688449"/>
            <a:ext cx="3657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 = [2 1 4 2 0 1 3 3 2 2];</a:t>
            </a:r>
          </a:p>
          <a:p>
            <a:r>
              <a:rPr lang="en-US" sz="1000" dirty="0" smtClean="0"/>
              <a:t>links = 0:9;</a:t>
            </a:r>
          </a:p>
          <a:p>
            <a:r>
              <a:rPr lang="en-US" sz="1000" dirty="0" err="1" smtClean="0"/>
              <a:t>hist</a:t>
            </a:r>
            <a:r>
              <a:rPr lang="en-US" sz="1000" dirty="0" smtClean="0"/>
              <a:t>(</a:t>
            </a:r>
            <a:r>
              <a:rPr lang="en-US" sz="1000" dirty="0" err="1" smtClean="0"/>
              <a:t>p,links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set(</a:t>
            </a:r>
            <a:r>
              <a:rPr lang="en-US" sz="1000" dirty="0" err="1" smtClean="0"/>
              <a:t>gca</a:t>
            </a:r>
            <a:r>
              <a:rPr lang="en-US" sz="1000" dirty="0" smtClean="0"/>
              <a:t>, '</a:t>
            </a:r>
            <a:r>
              <a:rPr lang="en-US" sz="1000" dirty="0" err="1" smtClean="0"/>
              <a:t>FontSize</a:t>
            </a:r>
            <a:r>
              <a:rPr lang="en-US" sz="1000" dirty="0" smtClean="0"/>
              <a:t>', 18, '</a:t>
            </a:r>
            <a:r>
              <a:rPr lang="en-US" sz="1000" dirty="0" err="1" smtClean="0"/>
              <a:t>XLim</a:t>
            </a:r>
            <a:r>
              <a:rPr lang="en-US" sz="1000" dirty="0" smtClean="0"/>
              <a:t>',[-0.5 9.5], '</a:t>
            </a:r>
            <a:r>
              <a:rPr lang="en-US" sz="1000" dirty="0" err="1" smtClean="0"/>
              <a:t>YLim</a:t>
            </a:r>
            <a:r>
              <a:rPr lang="en-US" sz="1000" dirty="0" smtClean="0"/>
              <a:t>', [0 10]);</a:t>
            </a:r>
          </a:p>
          <a:p>
            <a:r>
              <a:rPr lang="en-US" sz="1000" dirty="0" err="1" smtClean="0"/>
              <a:t>xlabel</a:t>
            </a:r>
            <a:r>
              <a:rPr lang="en-US" sz="1000" dirty="0" smtClean="0"/>
              <a:t>('Degree', '</a:t>
            </a:r>
            <a:r>
              <a:rPr lang="en-US" sz="1000" dirty="0" err="1" smtClean="0"/>
              <a:t>FontSize</a:t>
            </a:r>
            <a:r>
              <a:rPr lang="en-US" sz="1000" dirty="0" smtClean="0"/>
              <a:t>', 18)</a:t>
            </a:r>
          </a:p>
          <a:p>
            <a:r>
              <a:rPr lang="en-US" sz="1000" dirty="0" err="1" smtClean="0"/>
              <a:t>ylabel</a:t>
            </a:r>
            <a:r>
              <a:rPr lang="en-US" sz="1000" dirty="0" smtClean="0"/>
              <a:t>('Number of Nodes', '</a:t>
            </a:r>
            <a:r>
              <a:rPr lang="en-US" sz="1000" dirty="0" err="1" smtClean="0"/>
              <a:t>FontSize</a:t>
            </a:r>
            <a:r>
              <a:rPr lang="en-US" sz="1000" dirty="0" smtClean="0"/>
              <a:t>', 18)</a:t>
            </a:r>
          </a:p>
          <a:p>
            <a:r>
              <a:rPr lang="en-US" sz="1000" dirty="0" smtClean="0"/>
              <a:t>title('Degree Distribution for 10-Node Example', '</a:t>
            </a:r>
            <a:r>
              <a:rPr lang="en-US" sz="1000" dirty="0" err="1" smtClean="0"/>
              <a:t>FontSize</a:t>
            </a:r>
            <a:r>
              <a:rPr lang="en-US" sz="1000" dirty="0" smtClean="0"/>
              <a:t>', 18)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Degree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4582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Similar information to degree distribution</a:t>
            </a:r>
          </a:p>
          <a:p>
            <a:r>
              <a:rPr lang="en-US" dirty="0" smtClean="0"/>
              <a:t>The set of degrees, {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for all nodes</a:t>
            </a:r>
            <a:endParaRPr lang="en-US" i="1" dirty="0" smtClean="0"/>
          </a:p>
          <a:p>
            <a:r>
              <a:rPr lang="en-US" dirty="0" smtClean="0"/>
              <a:t>In this example: {2, 1, 4, 2, 0, 1, 3, 3, 2, 2}</a:t>
            </a:r>
          </a:p>
          <a:p>
            <a:r>
              <a:rPr lang="en-US" b="1" dirty="0" smtClean="0"/>
              <a:t>Can you see why?</a:t>
            </a:r>
          </a:p>
        </p:txBody>
      </p:sp>
      <p:pic>
        <p:nvPicPr>
          <p:cNvPr id="6" name="Picture 8" descr="D:\CRL\MIT\Teaching\1.041 Transportation Systems\My Work\Figures\random_example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581400"/>
            <a:ext cx="3785846" cy="3100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 and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4582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Neither gives a complete network description</a:t>
            </a:r>
          </a:p>
          <a:p>
            <a:r>
              <a:rPr lang="en-US" dirty="0" smtClean="0"/>
              <a:t>Many realizations for a distribution or sequence</a:t>
            </a:r>
            <a:endParaRPr lang="en-US" i="1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ensemble</a:t>
            </a:r>
            <a:r>
              <a:rPr lang="en-US" dirty="0" smtClean="0"/>
              <a:t> represents all possible realizations</a:t>
            </a:r>
          </a:p>
          <a:p>
            <a:r>
              <a:rPr lang="en-US" dirty="0" smtClean="0"/>
              <a:t>In this example: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= 2/5</a:t>
            </a:r>
            <a:r>
              <a:rPr lang="en-US" i="1" dirty="0" smtClean="0"/>
              <a:t>, p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= 3/5</a:t>
            </a:r>
          </a:p>
          <a:p>
            <a:endParaRPr lang="en-US" dirty="0" smtClean="0"/>
          </a:p>
        </p:txBody>
      </p:sp>
      <p:pic>
        <p:nvPicPr>
          <p:cNvPr id="95234" name="Picture 2" descr="D:\CRL\MIT\Teaching\1.041 Transportation Systems\My Work\Figures\random_example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657600"/>
            <a:ext cx="4815059" cy="275772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Two realizations of the ensemble for the degree distribution [p1 = 2/5, p3 = 3/5]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Random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a simple, three-node network, suppose that link forms between two nodes with probability, </a:t>
            </a:r>
            <a:r>
              <a:rPr lang="en-US" i="1" dirty="0" smtClean="0"/>
              <a:t>p</a:t>
            </a:r>
            <a:r>
              <a:rPr lang="en-US" i="1" baseline="-25000" dirty="0" smtClean="0"/>
              <a:t>l</a:t>
            </a:r>
          </a:p>
          <a:p>
            <a:r>
              <a:rPr lang="en-US" dirty="0" smtClean="0"/>
              <a:t>Probability of three links</a:t>
            </a:r>
          </a:p>
          <a:p>
            <a:endParaRPr lang="en-US" dirty="0" smtClean="0"/>
          </a:p>
          <a:p>
            <a:r>
              <a:rPr lang="en-US" dirty="0" smtClean="0"/>
              <a:t>Probability of two links</a:t>
            </a:r>
          </a:p>
          <a:p>
            <a:endParaRPr lang="en-US" dirty="0" smtClean="0"/>
          </a:p>
          <a:p>
            <a:r>
              <a:rPr lang="en-US" dirty="0" smtClean="0"/>
              <a:t>Probability of one link</a:t>
            </a:r>
          </a:p>
          <a:p>
            <a:endParaRPr lang="en-US" dirty="0" smtClean="0"/>
          </a:p>
          <a:p>
            <a:r>
              <a:rPr lang="en-US" dirty="0" smtClean="0"/>
              <a:t>Probability of zeros links</a:t>
            </a:r>
          </a:p>
          <a:p>
            <a:endParaRPr lang="en-US" dirty="0" smtClean="0"/>
          </a:p>
          <a:p>
            <a:r>
              <a:rPr lang="en-US" dirty="0" smtClean="0"/>
              <a:t>What is the probability of </a:t>
            </a:r>
            <a:r>
              <a:rPr lang="en-US" i="1" dirty="0" smtClean="0"/>
              <a:t>m</a:t>
            </a:r>
            <a:r>
              <a:rPr lang="en-US" dirty="0" smtClean="0"/>
              <a:t> links on </a:t>
            </a:r>
            <a:r>
              <a:rPr lang="en-US" i="1" dirty="0" smtClean="0"/>
              <a:t>n</a:t>
            </a:r>
            <a:r>
              <a:rPr lang="en-US" dirty="0" smtClean="0"/>
              <a:t> nodes? What is the probability of a node with degree, </a:t>
            </a:r>
            <a:r>
              <a:rPr lang="en-US" i="1" dirty="0" smtClean="0"/>
              <a:t>k</a:t>
            </a:r>
            <a:r>
              <a:rPr lang="en-US" dirty="0" smtClean="0"/>
              <a:t>? </a:t>
            </a:r>
          </a:p>
          <a:p>
            <a:endParaRPr lang="en-US" dirty="0" smtClean="0"/>
          </a:p>
        </p:txBody>
      </p:sp>
      <p:pic>
        <p:nvPicPr>
          <p:cNvPr id="113666" name="Picture 2" descr="D:\CRL\MIT\Teaching\1.041 Transportation Systems\My Work\Figures\random_example_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438400"/>
            <a:ext cx="3219203" cy="2981799"/>
          </a:xfrm>
          <a:prstGeom prst="rect">
            <a:avLst/>
          </a:prstGeom>
          <a:noFill/>
        </p:spPr>
      </p:pic>
      <p:graphicFrame>
        <p:nvGraphicFramePr>
          <p:cNvPr id="113667" name="Object 2"/>
          <p:cNvGraphicFramePr>
            <a:graphicFrameLocks noChangeAspect="1"/>
          </p:cNvGraphicFramePr>
          <p:nvPr/>
        </p:nvGraphicFramePr>
        <p:xfrm>
          <a:off x="2133600" y="2514600"/>
          <a:ext cx="16494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8" name="Equation" r:id="rId4" imgW="622080" imgH="228600" progId="Equation.3">
                  <p:embed/>
                </p:oleObj>
              </mc:Choice>
              <mc:Fallback>
                <p:oleObj name="Equation" r:id="rId4" imgW="6220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16494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2"/>
          <p:cNvGraphicFramePr>
            <a:graphicFrameLocks noChangeAspect="1"/>
          </p:cNvGraphicFramePr>
          <p:nvPr/>
        </p:nvGraphicFramePr>
        <p:xfrm>
          <a:off x="1676400" y="5257800"/>
          <a:ext cx="24907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9" name="Equation" r:id="rId6" imgW="939600" imgH="253800" progId="Equation.3">
                  <p:embed/>
                </p:oleObj>
              </mc:Choice>
              <mc:Fallback>
                <p:oleObj name="Equation" r:id="rId6" imgW="9396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249078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2"/>
          <p:cNvGraphicFramePr>
            <a:graphicFrameLocks noChangeAspect="1"/>
          </p:cNvGraphicFramePr>
          <p:nvPr/>
        </p:nvGraphicFramePr>
        <p:xfrm>
          <a:off x="1536700" y="4343400"/>
          <a:ext cx="2995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0" name="Equation" r:id="rId8" imgW="1130040" imgH="253800" progId="Equation.3">
                  <p:embed/>
                </p:oleObj>
              </mc:Choice>
              <mc:Fallback>
                <p:oleObj name="Equation" r:id="rId8" imgW="113004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343400"/>
                        <a:ext cx="299561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2"/>
          <p:cNvGraphicFramePr>
            <a:graphicFrameLocks noChangeAspect="1"/>
          </p:cNvGraphicFramePr>
          <p:nvPr/>
        </p:nvGraphicFramePr>
        <p:xfrm>
          <a:off x="1447800" y="3505200"/>
          <a:ext cx="2995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1" name="Equation" r:id="rId10" imgW="1130040" imgH="228600" progId="Equation.3">
                  <p:embed/>
                </p:oleObj>
              </mc:Choice>
              <mc:Fallback>
                <p:oleObj name="Equation" r:id="rId10" imgW="11300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29956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Four-Node Random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six possible links in an undirected four-node network</a:t>
            </a:r>
            <a:endParaRPr lang="en-US" i="1" baseline="-25000" dirty="0" smtClean="0"/>
          </a:p>
          <a:p>
            <a:r>
              <a:rPr lang="en-US" dirty="0" smtClean="0"/>
              <a:t>What is the probability that two links are present, but four are not?</a:t>
            </a:r>
          </a:p>
          <a:p>
            <a:pPr lvl="1"/>
            <a:r>
              <a:rPr lang="en-US" dirty="0" smtClean="0"/>
              <a:t>e.g. Link 1 and 2 are present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What is the probability of ANY two links existing in this four-node network?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13667" name="Object 2"/>
          <p:cNvGraphicFramePr>
            <a:graphicFrameLocks noChangeAspect="1"/>
          </p:cNvGraphicFramePr>
          <p:nvPr/>
        </p:nvGraphicFramePr>
        <p:xfrm>
          <a:off x="1371600" y="4343400"/>
          <a:ext cx="3702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3" name="Equation" r:id="rId3" imgW="1396800" imgH="253800" progId="Equation.3">
                  <p:embed/>
                </p:oleObj>
              </mc:Choice>
              <mc:Fallback>
                <p:oleObj name="Equation" r:id="rId3" imgW="13968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37020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5" name="Picture 7" descr="D:\CRL\MIT\Teaching\1.041 Transportation Systems\My Work\Figures\random_example_0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1" y="1219203"/>
            <a:ext cx="2912072" cy="2777631"/>
          </a:xfrm>
          <a:prstGeom prst="rect">
            <a:avLst/>
          </a:prstGeom>
          <a:noFill/>
        </p:spPr>
      </p:pic>
      <p:pic>
        <p:nvPicPr>
          <p:cNvPr id="114696" name="Picture 8" descr="D:\CRL\MIT\Teaching\1.041 Transportation Systems\My Work\Figures\random_example_05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962400"/>
            <a:ext cx="2485737" cy="2485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8" name="Picture 6" descr="D:\CRL\MIT\Teaching\1.041 Transportation Systems\My Work\Figures\random_example_05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7696749" cy="44044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Four-Node Random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Any two links can be formed in 15 ways, below</a:t>
            </a:r>
          </a:p>
          <a:p>
            <a:endParaRPr lang="en-US" dirty="0" smtClean="0"/>
          </a:p>
        </p:txBody>
      </p:sp>
      <p:graphicFrame>
        <p:nvGraphicFramePr>
          <p:cNvPr id="113667" name="Object 2"/>
          <p:cNvGraphicFramePr>
            <a:graphicFrameLocks noChangeAspect="1"/>
          </p:cNvGraphicFramePr>
          <p:nvPr/>
        </p:nvGraphicFramePr>
        <p:xfrm>
          <a:off x="3124200" y="6297613"/>
          <a:ext cx="3298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7" name="Equation" r:id="rId4" imgW="1244520" imgH="253800" progId="Equation.3">
                  <p:embed/>
                </p:oleObj>
              </mc:Choice>
              <mc:Fallback>
                <p:oleObj name="Equation" r:id="rId4" imgW="124452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297613"/>
                        <a:ext cx="32988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8" name="Picture 6" descr="D:\CRL\MIT\Teaching\1.041 Transportation Systems\My Work\Figures\random_example_05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00"/>
            <a:ext cx="6231996" cy="35662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Four-Node Random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link can be chosen in </a:t>
            </a:r>
            <a:r>
              <a:rPr lang="en-US" baseline="-25000" dirty="0" smtClean="0"/>
              <a:t>4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ways</a:t>
            </a:r>
          </a:p>
          <a:p>
            <a:r>
              <a:rPr lang="en-US" dirty="0" smtClean="0"/>
              <a:t>The second link can be chosen in (</a:t>
            </a:r>
            <a:r>
              <a:rPr lang="en-US" baseline="-25000" dirty="0" smtClean="0"/>
              <a:t>4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- 1) ways</a:t>
            </a:r>
          </a:p>
          <a:p>
            <a:r>
              <a:rPr lang="en-US" dirty="0" smtClean="0"/>
              <a:t>Divide by two to remove duplicates: 6 x 5 / 2 = 15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Generalize to N-Node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number of possible links in an n-node graph is </a:t>
            </a:r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baseline="-25000" dirty="0" smtClean="0"/>
              <a:t>n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Suppose we want </a:t>
            </a:r>
            <a:r>
              <a:rPr lang="en-US" i="1" dirty="0" smtClean="0"/>
              <a:t>m</a:t>
            </a:r>
            <a:r>
              <a:rPr lang="en-US" dirty="0" smtClean="0"/>
              <a:t> links in our n-node random network</a:t>
            </a:r>
          </a:p>
          <a:p>
            <a:pPr lvl="1"/>
            <a:r>
              <a:rPr lang="en-US" dirty="0" smtClean="0"/>
              <a:t>The first link can be chosen in </a:t>
            </a:r>
            <a:r>
              <a:rPr lang="en-US" i="1" dirty="0" smtClean="0"/>
              <a:t>t</a:t>
            </a:r>
            <a:r>
              <a:rPr lang="en-US" dirty="0" smtClean="0"/>
              <a:t> ways</a:t>
            </a:r>
          </a:p>
          <a:p>
            <a:pPr lvl="1"/>
            <a:r>
              <a:rPr lang="en-US" dirty="0" smtClean="0"/>
              <a:t>The second link can be chosen in (</a:t>
            </a:r>
            <a:r>
              <a:rPr lang="en-US" i="1" dirty="0" smtClean="0"/>
              <a:t>t</a:t>
            </a:r>
            <a:r>
              <a:rPr lang="en-US" dirty="0" smtClean="0"/>
              <a:t> – 1) ways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m</a:t>
            </a:r>
            <a:r>
              <a:rPr lang="en-US" baseline="30000" dirty="0" err="1" smtClean="0"/>
              <a:t>th</a:t>
            </a:r>
            <a:r>
              <a:rPr lang="en-US" dirty="0" smtClean="0"/>
              <a:t> link can be chosen in (</a:t>
            </a:r>
            <a:r>
              <a:rPr lang="en-US" i="1" dirty="0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m</a:t>
            </a:r>
            <a:r>
              <a:rPr lang="en-US" dirty="0" smtClean="0"/>
              <a:t> + 1) ways</a:t>
            </a:r>
          </a:p>
          <a:p>
            <a:pPr lvl="1"/>
            <a:r>
              <a:rPr lang="en-US" dirty="0" smtClean="0"/>
              <a:t>Divide by </a:t>
            </a:r>
            <a:r>
              <a:rPr lang="en-US" i="1" dirty="0" smtClean="0"/>
              <a:t>m</a:t>
            </a:r>
            <a:r>
              <a:rPr lang="en-US" dirty="0" smtClean="0"/>
              <a:t>! to remove duplicate choices</a:t>
            </a:r>
          </a:p>
        </p:txBody>
      </p:sp>
      <p:graphicFrame>
        <p:nvGraphicFramePr>
          <p:cNvPr id="116739" name="Object 2"/>
          <p:cNvGraphicFramePr>
            <a:graphicFrameLocks noChangeAspect="1"/>
          </p:cNvGraphicFramePr>
          <p:nvPr/>
        </p:nvGraphicFramePr>
        <p:xfrm>
          <a:off x="2033588" y="5481638"/>
          <a:ext cx="52498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1" name="Equation" r:id="rId3" imgW="1981080" imgH="457200" progId="Equation.3">
                  <p:embed/>
                </p:oleObj>
              </mc:Choice>
              <mc:Fallback>
                <p:oleObj name="Equation" r:id="rId3" imgW="19810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5481638"/>
                        <a:ext cx="52498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Duplicate Choices?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in our four-node network, the SAME three links could be chosen in six ways</a:t>
            </a:r>
          </a:p>
          <a:p>
            <a:r>
              <a:rPr lang="en-US" dirty="0" smtClean="0"/>
              <a:t>The number of duplicates for </a:t>
            </a:r>
            <a:r>
              <a:rPr lang="en-US" i="1" dirty="0" smtClean="0"/>
              <a:t>m</a:t>
            </a:r>
            <a:r>
              <a:rPr lang="en-US" dirty="0" smtClean="0"/>
              <a:t> links is </a:t>
            </a:r>
            <a:r>
              <a:rPr lang="en-US" i="1" dirty="0" smtClean="0"/>
              <a:t>m</a:t>
            </a:r>
            <a:r>
              <a:rPr lang="en-US" dirty="0" smtClean="0"/>
              <a:t>!</a:t>
            </a:r>
          </a:p>
        </p:txBody>
      </p:sp>
      <p:pic>
        <p:nvPicPr>
          <p:cNvPr id="118787" name="Picture 3" descr="D:\CRL\MIT\Teaching\1.041 Transportation Systems\My Work\Figures\random_example_05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0"/>
            <a:ext cx="5473751" cy="34897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Networks can be classified by a model of their structure</a:t>
            </a:r>
          </a:p>
          <a:p>
            <a:r>
              <a:rPr lang="en-US" i="1" dirty="0" smtClean="0"/>
              <a:t>Mechanistic</a:t>
            </a:r>
            <a:r>
              <a:rPr lang="en-US" dirty="0" smtClean="0"/>
              <a:t>: Formalize a set of mathematical rules that produce a certain type of network</a:t>
            </a:r>
          </a:p>
          <a:p>
            <a:pPr lvl="1"/>
            <a:r>
              <a:rPr lang="en-US" dirty="0" smtClean="0"/>
              <a:t>Often represent notions of cause and effect</a:t>
            </a:r>
          </a:p>
          <a:p>
            <a:pPr lvl="1"/>
            <a:r>
              <a:rPr lang="en-US" dirty="0" smtClean="0"/>
              <a:t>e.g. growing a network with preferential attachment</a:t>
            </a:r>
          </a:p>
          <a:p>
            <a:r>
              <a:rPr lang="en-US" i="1" dirty="0" smtClean="0"/>
              <a:t>Generative</a:t>
            </a:r>
            <a:r>
              <a:rPr lang="en-US" dirty="0" smtClean="0"/>
              <a:t>: Generate network structure without the strong causality as in mechanistic models</a:t>
            </a:r>
          </a:p>
          <a:p>
            <a:pPr lvl="1"/>
            <a:r>
              <a:rPr lang="en-US" dirty="0" smtClean="0"/>
              <a:t>e.g. random graphs: nodal links are created randomly using prescribed degree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Generalize to N-Node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Putting this together, the total probability of drawing a graph with </a:t>
            </a:r>
            <a:r>
              <a:rPr lang="en-US" i="1" dirty="0" smtClean="0"/>
              <a:t>m</a:t>
            </a:r>
            <a:r>
              <a:rPr lang="en-US" dirty="0" smtClean="0"/>
              <a:t> links from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l</a:t>
            </a:r>
            <a:r>
              <a:rPr lang="en-US" dirty="0" smtClean="0"/>
              <a:t>), in which all </a:t>
            </a:r>
            <a:r>
              <a:rPr lang="en-US" i="1" dirty="0" smtClean="0"/>
              <a:t>p</a:t>
            </a:r>
            <a:r>
              <a:rPr lang="en-US" i="1" baseline="-25000" dirty="0" smtClean="0"/>
              <a:t>l</a:t>
            </a:r>
            <a:r>
              <a:rPr lang="en-US" dirty="0" smtClean="0"/>
              <a:t> are independent and equal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The number of possible links in an n-node graph is </a:t>
            </a:r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baseline="-25000" dirty="0" smtClean="0"/>
              <a:t>n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16739" name="Object 2"/>
          <p:cNvGraphicFramePr>
            <a:graphicFrameLocks noChangeAspect="1"/>
          </p:cNvGraphicFramePr>
          <p:nvPr/>
        </p:nvGraphicFramePr>
        <p:xfrm>
          <a:off x="2438400" y="2971800"/>
          <a:ext cx="41052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5" name="Equation" r:id="rId3" imgW="1549080" imgH="457200" progId="Equation.3">
                  <p:embed/>
                </p:oleObj>
              </mc:Choice>
              <mc:Fallback>
                <p:oleObj name="Equation" r:id="rId3" imgW="15490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410527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Four-Node Random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It is also possible to infer the probability that a node has a certain degree, </a:t>
            </a:r>
            <a:r>
              <a:rPr lang="en-US" i="1" dirty="0" smtClean="0"/>
              <a:t>k</a:t>
            </a:r>
            <a:endParaRPr lang="en-US" i="1" baseline="-25000" dirty="0" smtClean="0"/>
          </a:p>
          <a:p>
            <a:r>
              <a:rPr lang="en-US" dirty="0" smtClean="0"/>
              <a:t>For a node in this network, there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three ways it can have a degree of two</a:t>
            </a:r>
          </a:p>
          <a:p>
            <a:endParaRPr lang="en-US" dirty="0" smtClean="0"/>
          </a:p>
          <a:p>
            <a:r>
              <a:rPr lang="en-US" dirty="0" smtClean="0"/>
              <a:t>Choice of nodes to link with is limited to </a:t>
            </a:r>
            <a:r>
              <a:rPr lang="en-US" i="1" dirty="0" smtClean="0"/>
              <a:t>n</a:t>
            </a:r>
            <a:r>
              <a:rPr lang="en-US" dirty="0" smtClean="0"/>
              <a:t> – 1</a:t>
            </a:r>
          </a:p>
        </p:txBody>
      </p:sp>
      <p:graphicFrame>
        <p:nvGraphicFramePr>
          <p:cNvPr id="113667" name="Object 2"/>
          <p:cNvGraphicFramePr>
            <a:graphicFrameLocks noChangeAspect="1"/>
          </p:cNvGraphicFramePr>
          <p:nvPr/>
        </p:nvGraphicFramePr>
        <p:xfrm>
          <a:off x="2743200" y="3505200"/>
          <a:ext cx="3062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9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05200"/>
                        <a:ext cx="30622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931" name="Picture 3" descr="D:\CRL\MIT\Teaching\1.041 Transportation Systems\My Work\Figures\random_example_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648200"/>
            <a:ext cx="7558288" cy="2071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Generalize to N-Node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probability that a node, </a:t>
            </a:r>
            <a:r>
              <a:rPr lang="en-US" i="1" dirty="0" err="1" smtClean="0"/>
              <a:t>i</a:t>
            </a:r>
            <a:r>
              <a:rPr lang="en-US" dirty="0" smtClean="0"/>
              <a:t>, in an n-node random network has </a:t>
            </a:r>
            <a:r>
              <a:rPr lang="en-US" i="1" dirty="0" smtClean="0"/>
              <a:t>k</a:t>
            </a:r>
            <a:r>
              <a:rPr lang="en-US" dirty="0" smtClean="0"/>
              <a:t> links?</a:t>
            </a:r>
          </a:p>
          <a:p>
            <a:r>
              <a:rPr lang="en-US" dirty="0" smtClean="0"/>
              <a:t>The number of possible links to </a:t>
            </a:r>
            <a:r>
              <a:rPr lang="en-US" i="1" dirty="0" err="1" smtClean="0"/>
              <a:t>i</a:t>
            </a:r>
            <a:r>
              <a:rPr lang="en-US" dirty="0" smtClean="0"/>
              <a:t> is n – 1</a:t>
            </a:r>
          </a:p>
          <a:p>
            <a:r>
              <a:rPr lang="en-US" dirty="0" smtClean="0"/>
              <a:t>For any set of </a:t>
            </a:r>
            <a:r>
              <a:rPr lang="en-US" i="1" dirty="0" smtClean="0"/>
              <a:t>k</a:t>
            </a:r>
            <a:r>
              <a:rPr lang="en-US" dirty="0" smtClean="0"/>
              <a:t> links to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The first link can be chosen in (</a:t>
            </a:r>
            <a:r>
              <a:rPr lang="en-US" i="1" dirty="0" smtClean="0"/>
              <a:t>n </a:t>
            </a:r>
            <a:r>
              <a:rPr lang="en-US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1) ways</a:t>
            </a:r>
          </a:p>
          <a:p>
            <a:pPr lvl="1"/>
            <a:r>
              <a:rPr lang="en-US" dirty="0" smtClean="0"/>
              <a:t>The second link can be chosen in (</a:t>
            </a:r>
            <a:r>
              <a:rPr lang="en-US" i="1" dirty="0" smtClean="0"/>
              <a:t>n</a:t>
            </a:r>
            <a:r>
              <a:rPr lang="en-US" dirty="0" smtClean="0"/>
              <a:t> – 2) ways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link can be chosen in (</a:t>
            </a:r>
            <a:r>
              <a:rPr lang="en-US" i="1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k</a:t>
            </a:r>
            <a:r>
              <a:rPr lang="en-US" dirty="0" smtClean="0"/>
              <a:t>) ways</a:t>
            </a:r>
          </a:p>
          <a:p>
            <a:pPr lvl="1"/>
            <a:r>
              <a:rPr lang="en-US" dirty="0" smtClean="0"/>
              <a:t>Divide by </a:t>
            </a:r>
            <a:r>
              <a:rPr lang="en-US" i="1" dirty="0" smtClean="0"/>
              <a:t>k</a:t>
            </a:r>
            <a:r>
              <a:rPr lang="en-US" dirty="0" smtClean="0"/>
              <a:t>! to remove duplicate choices</a:t>
            </a:r>
          </a:p>
        </p:txBody>
      </p:sp>
      <p:graphicFrame>
        <p:nvGraphicFramePr>
          <p:cNvPr id="116739" name="Object 2"/>
          <p:cNvGraphicFramePr>
            <a:graphicFrameLocks noChangeAspect="1"/>
          </p:cNvGraphicFramePr>
          <p:nvPr/>
        </p:nvGraphicFramePr>
        <p:xfrm>
          <a:off x="1447800" y="5638800"/>
          <a:ext cx="60912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3" name="Equation" r:id="rId3" imgW="2298600" imgH="457200" progId="Equation.3">
                  <p:embed/>
                </p:oleObj>
              </mc:Choice>
              <mc:Fallback>
                <p:oleObj name="Equation" r:id="rId3" imgW="2298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38800"/>
                        <a:ext cx="6091238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Generalize to N-Node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Putting this together, the probability of a node having degree </a:t>
            </a:r>
            <a:r>
              <a:rPr lang="en-US" i="1" dirty="0" smtClean="0"/>
              <a:t>k</a:t>
            </a:r>
            <a:r>
              <a:rPr lang="en-US" dirty="0" smtClean="0"/>
              <a:t> in a random graph,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l</a:t>
            </a:r>
            <a:r>
              <a:rPr lang="en-US" dirty="0" smtClean="0"/>
              <a:t>), in which all </a:t>
            </a:r>
            <a:r>
              <a:rPr lang="en-US" i="1" dirty="0" smtClean="0"/>
              <a:t>p</a:t>
            </a:r>
            <a:r>
              <a:rPr lang="en-US" i="1" baseline="-25000" dirty="0" smtClean="0"/>
              <a:t>l</a:t>
            </a:r>
            <a:r>
              <a:rPr lang="en-US" dirty="0" smtClean="0"/>
              <a:t> are independent and equal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n becomes very large, and p is small, this is approximately equal to a Poisson 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In a random network, &lt;</a:t>
            </a:r>
            <a:r>
              <a:rPr lang="en-US" i="1" dirty="0" smtClean="0"/>
              <a:t>k</a:t>
            </a:r>
            <a:r>
              <a:rPr lang="en-US" dirty="0" smtClean="0"/>
              <a:t>&gt;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– 1)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16739" name="Object 2"/>
          <p:cNvGraphicFramePr>
            <a:graphicFrameLocks noChangeAspect="1"/>
          </p:cNvGraphicFramePr>
          <p:nvPr/>
        </p:nvGraphicFramePr>
        <p:xfrm>
          <a:off x="2209800" y="2895600"/>
          <a:ext cx="45767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0" name="Equation" r:id="rId3" imgW="1726920" imgH="457200" progId="Equation.3">
                  <p:embed/>
                </p:oleObj>
              </mc:Choice>
              <mc:Fallback>
                <p:oleObj name="Equation" r:id="rId3" imgW="17269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576763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2"/>
          <p:cNvGraphicFramePr>
            <a:graphicFrameLocks noChangeAspect="1"/>
          </p:cNvGraphicFramePr>
          <p:nvPr/>
        </p:nvGraphicFramePr>
        <p:xfrm>
          <a:off x="1600200" y="5181600"/>
          <a:ext cx="58896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1" name="Equation" r:id="rId5" imgW="2222280" imgH="444240" progId="Equation.3">
                  <p:embed/>
                </p:oleObj>
              </mc:Choice>
              <mc:Fallback>
                <p:oleObj name="Equation" r:id="rId5" imgW="22222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588962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534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If path between all pairs of nodes does not exist, a network is said to be </a:t>
            </a:r>
            <a:r>
              <a:rPr lang="en-US" i="1" dirty="0" smtClean="0"/>
              <a:t>disconnected</a:t>
            </a:r>
            <a:endParaRPr lang="en-US" dirty="0" smtClean="0"/>
          </a:p>
          <a:p>
            <a:r>
              <a:rPr lang="en-US" i="1" dirty="0" smtClean="0"/>
              <a:t>Components</a:t>
            </a:r>
            <a:r>
              <a:rPr lang="en-US" dirty="0" smtClean="0"/>
              <a:t> are sub-groups of connected nodes</a:t>
            </a:r>
            <a:endParaRPr lang="en-US" i="1" dirty="0" smtClean="0"/>
          </a:p>
          <a:p>
            <a:r>
              <a:rPr lang="en-US" dirty="0" smtClean="0"/>
              <a:t>If the entire network is connected, there is only one component 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9200" y="54102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Three components in a disconnected network, colored by their component number</a:t>
            </a:r>
            <a:endParaRPr lang="en-US" sz="2000" i="1" dirty="0"/>
          </a:p>
        </p:txBody>
      </p:sp>
      <p:pic>
        <p:nvPicPr>
          <p:cNvPr id="96258" name="Picture 2" descr="D:\CRL\MIT\Teaching\1.041 Transportation Systems\My Work\Figures\random_example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581400"/>
            <a:ext cx="3785846" cy="3100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Breadth-First Search algorithm can be modified to classify nodes into components</a:t>
            </a:r>
          </a:p>
          <a:p>
            <a:r>
              <a:rPr lang="en-US" dirty="0" smtClean="0"/>
              <a:t>Run BFS from </a:t>
            </a:r>
            <a:r>
              <a:rPr lang="en-US" i="1" dirty="0" smtClean="0"/>
              <a:t>every</a:t>
            </a:r>
            <a:r>
              <a:rPr lang="en-US" dirty="0" smtClean="0"/>
              <a:t> node in the network</a:t>
            </a:r>
          </a:p>
          <a:p>
            <a:r>
              <a:rPr lang="en-US" dirty="0" smtClean="0"/>
              <a:t>BFS will reach </a:t>
            </a:r>
            <a:r>
              <a:rPr lang="en-US" i="1" dirty="0" smtClean="0"/>
              <a:t>all</a:t>
            </a:r>
            <a:r>
              <a:rPr lang="en-US" dirty="0" smtClean="0"/>
              <a:t> nodes that start node is connected to</a:t>
            </a:r>
          </a:p>
          <a:p>
            <a:r>
              <a:rPr lang="en-US" dirty="0" smtClean="0"/>
              <a:t>Label each node in a single BFS run as being in the same component</a:t>
            </a:r>
          </a:p>
          <a:p>
            <a:r>
              <a:rPr lang="en-US" dirty="0" smtClean="0"/>
              <a:t>Once defined we can run statistics on components e.g. number, size, size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1:n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component(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-1;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flag each node as unassigned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 = 0;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initialize the component number counter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1:n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 0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check that this node not already</a:t>
            </a:r>
          </a:p>
          <a:p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% assigned to a component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comp = comp + 1;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increment the component counter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% Run BFS from node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mark every encountered</a:t>
            </a:r>
          </a:p>
          <a:p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% node as a member of the component, comp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BFS from node 1</a:t>
            </a:r>
          </a:p>
          <a:p>
            <a:endParaRPr lang="en-US" dirty="0" smtClean="0"/>
          </a:p>
        </p:txBody>
      </p:sp>
      <p:pic>
        <p:nvPicPr>
          <p:cNvPr id="97282" name="Picture 2" descr="D:\CRL\MIT\Teaching\1.041 Transportation Systems\My Work\Figures\random_example_03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448" y="3584448"/>
            <a:ext cx="3785846" cy="3100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BFS from node 1</a:t>
            </a:r>
          </a:p>
          <a:p>
            <a:pPr lvl="1"/>
            <a:r>
              <a:rPr lang="en-US" dirty="0" smtClean="0"/>
              <a:t>Define component 1</a:t>
            </a:r>
          </a:p>
          <a:p>
            <a:endParaRPr lang="en-US" dirty="0" smtClean="0"/>
          </a:p>
        </p:txBody>
      </p:sp>
      <p:pic>
        <p:nvPicPr>
          <p:cNvPr id="98307" name="Picture 3" descr="D:\CRL\MIT\Teaching\1.041 Transportation Systems\My Work\Figures\random_example_03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448" y="3581400"/>
            <a:ext cx="3785846" cy="310058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006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Component 1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BFS from node 1</a:t>
            </a:r>
          </a:p>
          <a:p>
            <a:pPr lvl="1"/>
            <a:r>
              <a:rPr lang="en-US" dirty="0" smtClean="0"/>
              <a:t>Define component 1</a:t>
            </a:r>
          </a:p>
          <a:p>
            <a:r>
              <a:rPr lang="en-US" dirty="0" smtClean="0"/>
              <a:t>BFS from node 2, 3, 4</a:t>
            </a:r>
          </a:p>
          <a:p>
            <a:pPr lvl="1"/>
            <a:r>
              <a:rPr lang="en-US" dirty="0" smtClean="0"/>
              <a:t>Already defined</a:t>
            </a:r>
          </a:p>
          <a:p>
            <a:endParaRPr lang="en-US" dirty="0" smtClean="0"/>
          </a:p>
        </p:txBody>
      </p:sp>
      <p:pic>
        <p:nvPicPr>
          <p:cNvPr id="98307" name="Picture 3" descr="D:\CRL\MIT\Teaching\1.041 Transportation Systems\My Work\Figures\random_example_03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448" y="3581400"/>
            <a:ext cx="3785846" cy="310058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006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Component 1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Models: Small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Small-world, or Watts and </a:t>
            </a:r>
            <a:r>
              <a:rPr lang="en-US" dirty="0" err="1" smtClean="0"/>
              <a:t>Strogatz</a:t>
            </a:r>
            <a:r>
              <a:rPr lang="en-US" dirty="0" smtClean="0"/>
              <a:t>, model</a:t>
            </a:r>
          </a:p>
          <a:p>
            <a:r>
              <a:rPr lang="en-US" dirty="0" smtClean="0"/>
              <a:t>Captures the effect that shortest path between most pairs of nodes in a network is small</a:t>
            </a:r>
          </a:p>
          <a:p>
            <a:pPr lvl="1"/>
            <a:r>
              <a:rPr lang="en-US" dirty="0" smtClean="0"/>
              <a:t>Typically just a few steps even in networks of billions</a:t>
            </a:r>
          </a:p>
          <a:p>
            <a:r>
              <a:rPr lang="en-US" dirty="0" smtClean="0"/>
              <a:t>Concept popularized in the expression “six degrees of separation”</a:t>
            </a:r>
          </a:p>
          <a:p>
            <a:r>
              <a:rPr lang="en-US" dirty="0" smtClean="0"/>
              <a:t>Evidenced in the </a:t>
            </a:r>
            <a:r>
              <a:rPr lang="en-US" dirty="0" err="1" smtClean="0"/>
              <a:t>Millgram</a:t>
            </a:r>
            <a:r>
              <a:rPr lang="en-US" dirty="0" smtClean="0"/>
              <a:t> experiment</a:t>
            </a:r>
          </a:p>
          <a:p>
            <a:pPr lvl="1"/>
            <a:r>
              <a:rPr lang="en-US" dirty="0" smtClean="0"/>
              <a:t>Further reading: Easley &amp; Kleinberg, Section 2.3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BFS from node 1</a:t>
            </a:r>
          </a:p>
          <a:p>
            <a:pPr lvl="1"/>
            <a:r>
              <a:rPr lang="en-US" dirty="0" smtClean="0"/>
              <a:t>Define component 1</a:t>
            </a:r>
          </a:p>
          <a:p>
            <a:r>
              <a:rPr lang="en-US" dirty="0" smtClean="0"/>
              <a:t>BFS from node 2, 3, 4</a:t>
            </a:r>
          </a:p>
          <a:p>
            <a:pPr lvl="1"/>
            <a:r>
              <a:rPr lang="en-US" dirty="0" smtClean="0"/>
              <a:t>Already defined</a:t>
            </a:r>
          </a:p>
          <a:p>
            <a:r>
              <a:rPr lang="en-US" dirty="0" smtClean="0"/>
              <a:t>BFS from node 5</a:t>
            </a:r>
          </a:p>
          <a:p>
            <a:endParaRPr lang="en-US" dirty="0" smtClean="0"/>
          </a:p>
        </p:txBody>
      </p:sp>
      <p:pic>
        <p:nvPicPr>
          <p:cNvPr id="98307" name="Picture 3" descr="D:\CRL\MIT\Teaching\1.041 Transportation Systems\My Work\Figures\random_example_03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448" y="3581400"/>
            <a:ext cx="3785846" cy="310058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006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Component 1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D:\CRL\MIT\Teaching\1.041 Transportation Systems\My Work\Figures\random_example_0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448" y="3584448"/>
            <a:ext cx="3785846" cy="31005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BFS from node 1</a:t>
            </a:r>
          </a:p>
          <a:p>
            <a:pPr lvl="1"/>
            <a:r>
              <a:rPr lang="en-US" dirty="0" smtClean="0"/>
              <a:t>Define component 1</a:t>
            </a:r>
          </a:p>
          <a:p>
            <a:r>
              <a:rPr lang="en-US" dirty="0" smtClean="0"/>
              <a:t>BFS from node 2, 3, 4</a:t>
            </a:r>
          </a:p>
          <a:p>
            <a:pPr lvl="1"/>
            <a:r>
              <a:rPr lang="en-US" dirty="0" smtClean="0"/>
              <a:t>Already defined</a:t>
            </a:r>
          </a:p>
          <a:p>
            <a:r>
              <a:rPr lang="en-US" dirty="0" smtClean="0"/>
              <a:t>BFS from node 5</a:t>
            </a:r>
          </a:p>
          <a:p>
            <a:pPr lvl="1"/>
            <a:r>
              <a:rPr lang="en-US" dirty="0" smtClean="0"/>
              <a:t>Define component 2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6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Component 1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3200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2060"/>
                </a:solidFill>
              </a:rPr>
              <a:t>Component 2</a:t>
            </a:r>
            <a:endParaRPr lang="en-US" sz="20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D:\CRL\MIT\Teaching\1.041 Transportation Systems\My Work\Figures\random_example_0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448" y="3584448"/>
            <a:ext cx="3785846" cy="31005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BFS from node 1</a:t>
            </a:r>
          </a:p>
          <a:p>
            <a:pPr lvl="1"/>
            <a:r>
              <a:rPr lang="en-US" dirty="0" smtClean="0"/>
              <a:t>Define component 1</a:t>
            </a:r>
          </a:p>
          <a:p>
            <a:r>
              <a:rPr lang="en-US" dirty="0" smtClean="0"/>
              <a:t>BFS from node 2, 3, 4</a:t>
            </a:r>
          </a:p>
          <a:p>
            <a:pPr lvl="1"/>
            <a:r>
              <a:rPr lang="en-US" dirty="0" smtClean="0"/>
              <a:t>Already defined</a:t>
            </a:r>
          </a:p>
          <a:p>
            <a:r>
              <a:rPr lang="en-US" dirty="0" smtClean="0"/>
              <a:t>BFS from node 5</a:t>
            </a:r>
          </a:p>
          <a:p>
            <a:pPr lvl="1"/>
            <a:r>
              <a:rPr lang="en-US" dirty="0" smtClean="0"/>
              <a:t>Define component 2</a:t>
            </a:r>
          </a:p>
          <a:p>
            <a:r>
              <a:rPr lang="en-US" dirty="0" smtClean="0"/>
              <a:t>BFS from node 6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6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Component 1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3200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2060"/>
                </a:solidFill>
              </a:rPr>
              <a:t>Component 2</a:t>
            </a:r>
            <a:endParaRPr lang="en-US" sz="20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CRL\MIT\Teaching\1.041 Transportation Systems\My Work\Figures\random_example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448" y="3581400"/>
            <a:ext cx="3785846" cy="31005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BFS from node 1</a:t>
            </a:r>
          </a:p>
          <a:p>
            <a:pPr lvl="1"/>
            <a:r>
              <a:rPr lang="en-US" dirty="0" smtClean="0"/>
              <a:t>Define component 1</a:t>
            </a:r>
          </a:p>
          <a:p>
            <a:r>
              <a:rPr lang="en-US" dirty="0" smtClean="0"/>
              <a:t>BFS from node 2, 3, 4</a:t>
            </a:r>
          </a:p>
          <a:p>
            <a:pPr lvl="1"/>
            <a:r>
              <a:rPr lang="en-US" dirty="0" smtClean="0"/>
              <a:t>Already defined</a:t>
            </a:r>
          </a:p>
          <a:p>
            <a:r>
              <a:rPr lang="en-US" dirty="0" smtClean="0"/>
              <a:t>BFS from node 5</a:t>
            </a:r>
          </a:p>
          <a:p>
            <a:pPr lvl="1"/>
            <a:r>
              <a:rPr lang="en-US" dirty="0" smtClean="0"/>
              <a:t>Define component 2</a:t>
            </a:r>
          </a:p>
          <a:p>
            <a:r>
              <a:rPr lang="en-US" dirty="0" smtClean="0"/>
              <a:t>BFS from node 6</a:t>
            </a:r>
          </a:p>
          <a:p>
            <a:pPr lvl="1"/>
            <a:r>
              <a:rPr lang="en-US" dirty="0" smtClean="0"/>
              <a:t>Define component 3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6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Component 1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3200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2060"/>
                </a:solidFill>
              </a:rPr>
              <a:t>Component 2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14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Component 3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CRL\MIT\Teaching\1.041 Transportation Systems\My Work\Figures\random_example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448" y="3581400"/>
            <a:ext cx="3785846" cy="31005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BFS from node 1</a:t>
            </a:r>
          </a:p>
          <a:p>
            <a:pPr lvl="1"/>
            <a:r>
              <a:rPr lang="en-US" dirty="0" smtClean="0"/>
              <a:t>Define component 1</a:t>
            </a:r>
          </a:p>
          <a:p>
            <a:r>
              <a:rPr lang="en-US" dirty="0" smtClean="0"/>
              <a:t>BFS from node 2, 3, 4</a:t>
            </a:r>
          </a:p>
          <a:p>
            <a:pPr lvl="1"/>
            <a:r>
              <a:rPr lang="en-US" dirty="0" smtClean="0"/>
              <a:t>Already defined</a:t>
            </a:r>
          </a:p>
          <a:p>
            <a:r>
              <a:rPr lang="en-US" dirty="0" smtClean="0"/>
              <a:t>BFS from node 5</a:t>
            </a:r>
          </a:p>
          <a:p>
            <a:pPr lvl="1"/>
            <a:r>
              <a:rPr lang="en-US" dirty="0" smtClean="0"/>
              <a:t>Define component 2</a:t>
            </a:r>
          </a:p>
          <a:p>
            <a:r>
              <a:rPr lang="en-US" dirty="0" smtClean="0"/>
              <a:t>BFS from node 6</a:t>
            </a:r>
          </a:p>
          <a:p>
            <a:pPr lvl="1"/>
            <a:r>
              <a:rPr lang="en-US" dirty="0" smtClean="0"/>
              <a:t>Define component 3</a:t>
            </a:r>
          </a:p>
          <a:p>
            <a:r>
              <a:rPr lang="en-US" dirty="0" smtClean="0"/>
              <a:t>BFS from node 7, 8, 9, 10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6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Component 1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3200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2060"/>
                </a:solidFill>
              </a:rPr>
              <a:t>Component 2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14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Component 3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CRL\MIT\Teaching\1.041 Transportation Systems\My Work\Figures\random_example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448" y="3581400"/>
            <a:ext cx="3785846" cy="31005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Components: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BFS from node 1</a:t>
            </a:r>
          </a:p>
          <a:p>
            <a:pPr lvl="1"/>
            <a:r>
              <a:rPr lang="en-US" dirty="0" smtClean="0"/>
              <a:t>Define component 1</a:t>
            </a:r>
          </a:p>
          <a:p>
            <a:r>
              <a:rPr lang="en-US" dirty="0" smtClean="0"/>
              <a:t>BFS from node 2, 3, 4</a:t>
            </a:r>
          </a:p>
          <a:p>
            <a:pPr lvl="1"/>
            <a:r>
              <a:rPr lang="en-US" dirty="0" smtClean="0"/>
              <a:t>Already defined</a:t>
            </a:r>
          </a:p>
          <a:p>
            <a:r>
              <a:rPr lang="en-US" dirty="0" smtClean="0"/>
              <a:t>BFS from node 5</a:t>
            </a:r>
          </a:p>
          <a:p>
            <a:pPr lvl="1"/>
            <a:r>
              <a:rPr lang="en-US" dirty="0" smtClean="0"/>
              <a:t>Define component 2</a:t>
            </a:r>
          </a:p>
          <a:p>
            <a:r>
              <a:rPr lang="en-US" dirty="0" smtClean="0"/>
              <a:t>BFS from node 6</a:t>
            </a:r>
          </a:p>
          <a:p>
            <a:pPr lvl="1"/>
            <a:r>
              <a:rPr lang="en-US" dirty="0" smtClean="0"/>
              <a:t>Define component 3</a:t>
            </a:r>
          </a:p>
          <a:p>
            <a:r>
              <a:rPr lang="en-US" dirty="0" smtClean="0"/>
              <a:t>BFS from node 7, 8, 9, 10</a:t>
            </a:r>
          </a:p>
          <a:p>
            <a:pPr lvl="1"/>
            <a:r>
              <a:rPr lang="en-US" dirty="0" smtClean="0"/>
              <a:t>Already defined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006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</a:rPr>
              <a:t>Component 1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3200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2060"/>
                </a:solidFill>
              </a:rPr>
              <a:t>Component 2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1400" y="632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Component 3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Models: Small World</a:t>
            </a:r>
            <a:endParaRPr lang="en-US" dirty="0"/>
          </a:p>
        </p:txBody>
      </p:sp>
      <p:pic>
        <p:nvPicPr>
          <p:cNvPr id="111618" name="Picture 2" descr="Fig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1828800"/>
            <a:ext cx="9143995" cy="2971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" y="4800600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Reducing network diameter, (a) a regular graph in which each node is connected to four neighbors, (b) Watts and </a:t>
            </a:r>
            <a:r>
              <a:rPr lang="en-US" sz="2000" i="1" dirty="0" err="1" smtClean="0"/>
              <a:t>Strogatz’s</a:t>
            </a:r>
            <a:r>
              <a:rPr lang="en-US" sz="2000" i="1" dirty="0" smtClean="0"/>
              <a:t> small-world model and (c) Newman an Watt’s improved small-world model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Models: Scale-Free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scale-free network is network whose degree distribution follows a power law</a:t>
            </a:r>
          </a:p>
          <a:p>
            <a:endParaRPr lang="en-US" dirty="0" smtClean="0"/>
          </a:p>
          <a:p>
            <a:r>
              <a:rPr lang="en-US" dirty="0" smtClean="0"/>
              <a:t>The internet and the World Wide Web are examples of power laws</a:t>
            </a:r>
          </a:p>
          <a:p>
            <a:pPr lvl="1"/>
            <a:r>
              <a:rPr lang="en-US" dirty="0" smtClean="0"/>
              <a:t>i.e. only a handful of pages with many links, but millions of pages with only a handful of links</a:t>
            </a:r>
          </a:p>
          <a:p>
            <a:r>
              <a:rPr lang="en-US" dirty="0" smtClean="0"/>
              <a:t>The structure of these networks are similar at all scales</a:t>
            </a:r>
          </a:p>
          <a:p>
            <a:pPr lvl="1"/>
            <a:r>
              <a:rPr lang="en-US" dirty="0" smtClean="0"/>
              <a:t>There are parallels with fractals here!</a:t>
            </a:r>
          </a:p>
        </p:txBody>
      </p:sp>
      <p:graphicFrame>
        <p:nvGraphicFramePr>
          <p:cNvPr id="73729" name="Object 2"/>
          <p:cNvGraphicFramePr>
            <a:graphicFrameLocks noChangeAspect="1"/>
          </p:cNvGraphicFramePr>
          <p:nvPr/>
        </p:nvGraphicFramePr>
        <p:xfrm>
          <a:off x="3657600" y="2362200"/>
          <a:ext cx="1716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1" name="Equation" r:id="rId3" imgW="647640" imgH="228600" progId="Equation.3">
                  <p:embed/>
                </p:oleObj>
              </mc:Choice>
              <mc:Fallback>
                <p:oleObj name="Equation" r:id="rId3" imgW="647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62200"/>
                        <a:ext cx="171608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Models: Scale-Free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914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90600" y="63246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Map of the internet circa 1998, colored by IP address (W.R. Cheswick)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Models: Random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Known as the </a:t>
            </a:r>
            <a:r>
              <a:rPr lang="en-US" dirty="0" err="1" smtClean="0"/>
              <a:t>Erdös-Rényi</a:t>
            </a:r>
            <a:r>
              <a:rPr lang="en-US" dirty="0" smtClean="0"/>
              <a:t>, Poisson, or Binomial random graph</a:t>
            </a:r>
          </a:p>
          <a:p>
            <a:r>
              <a:rPr lang="en-US" dirty="0" smtClean="0"/>
              <a:t>Typically denoted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p</a:t>
            </a:r>
            <a:r>
              <a:rPr lang="en-US" dirty="0" smtClean="0"/>
              <a:t>) for its two parameters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number of nodes in the network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=  probability that a link exists between two nodes</a:t>
            </a:r>
          </a:p>
          <a:p>
            <a:r>
              <a:rPr lang="en-US" dirty="0" smtClean="0"/>
              <a:t>Mathematically very simple – almost everything about its structure can be calculated analytically</a:t>
            </a:r>
          </a:p>
          <a:p>
            <a:r>
              <a:rPr lang="en-US" dirty="0" smtClean="0"/>
              <a:t>Not often representative when compared to real-world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Models: Random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Realization of a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100</a:t>
            </a:r>
            <a:r>
              <a:rPr lang="en-US" dirty="0" smtClean="0"/>
              <a:t>,</a:t>
            </a:r>
            <a:r>
              <a:rPr lang="en-US" i="1" dirty="0" smtClean="0"/>
              <a:t>0.01</a:t>
            </a:r>
            <a:r>
              <a:rPr lang="en-US" dirty="0" smtClean="0"/>
              <a:t>) random graph</a:t>
            </a:r>
          </a:p>
        </p:txBody>
      </p:sp>
      <p:pic>
        <p:nvPicPr>
          <p:cNvPr id="100355" name="Picture 3" descr="D:\CRL\MIT\Teaching\1.041 Transportation Systems\My Work\Figures\800px-Erdos_generated_network-p0.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363355" cy="4343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60198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http://en.wikipedia.org/wiki/File:Erdos_generated_network-p0.01.jpg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Concepts: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The degree, </a:t>
            </a:r>
            <a:r>
              <a:rPr lang="en-US" i="1" dirty="0" smtClean="0"/>
              <a:t>k</a:t>
            </a:r>
            <a:r>
              <a:rPr lang="en-US" dirty="0" smtClean="0"/>
              <a:t>, a node is the number of links terminating or originating at it</a:t>
            </a:r>
          </a:p>
          <a:p>
            <a:endParaRPr lang="en-US" dirty="0" smtClean="0"/>
          </a:p>
          <a:p>
            <a:r>
              <a:rPr lang="en-US" dirty="0" smtClean="0"/>
              <a:t>In weighted networks, this is termed </a:t>
            </a:r>
            <a:r>
              <a:rPr lang="en-US" i="1" dirty="0" smtClean="0"/>
              <a:t>strength</a:t>
            </a:r>
          </a:p>
          <a:p>
            <a:r>
              <a:rPr lang="en-US" dirty="0" smtClean="0"/>
              <a:t>The mean degree, </a:t>
            </a:r>
            <a:r>
              <a:rPr lang="en-US" i="1" dirty="0" smtClean="0"/>
              <a:t>&lt;k&gt;</a:t>
            </a:r>
            <a:r>
              <a:rPr lang="en-US" dirty="0" smtClean="0"/>
              <a:t>, of a node in a network</a:t>
            </a:r>
          </a:p>
          <a:p>
            <a:endParaRPr lang="en-US" dirty="0" smtClean="0"/>
          </a:p>
          <a:p>
            <a:r>
              <a:rPr lang="en-US" dirty="0" smtClean="0"/>
              <a:t>The sum of all degrees in a network must be equal to twice the number of links, </a:t>
            </a:r>
            <a:r>
              <a:rPr lang="en-US" i="1" dirty="0" smtClean="0"/>
              <a:t>m</a:t>
            </a:r>
            <a:r>
              <a:rPr lang="en-US" dirty="0" smtClean="0"/>
              <a:t>. </a:t>
            </a:r>
            <a:r>
              <a:rPr lang="en-US" b="1" dirty="0" smtClean="0"/>
              <a:t>Why?</a:t>
            </a:r>
            <a:endParaRPr lang="en-US" b="1" i="1" dirty="0" smtClean="0"/>
          </a:p>
          <a:p>
            <a:endParaRPr lang="en-US" dirty="0" smtClean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3810000" y="2286000"/>
          <a:ext cx="164891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1" name="Equation" r:id="rId3" imgW="622080" imgH="380880" progId="Equation.3">
                  <p:embed/>
                </p:oleObj>
              </mc:Choice>
              <mc:Fallback>
                <p:oleObj name="Equation" r:id="rId3" imgW="62208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6000"/>
                        <a:ext cx="164891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2"/>
          <p:cNvGraphicFramePr>
            <a:graphicFrameLocks noChangeAspect="1"/>
          </p:cNvGraphicFramePr>
          <p:nvPr/>
        </p:nvGraphicFramePr>
        <p:xfrm>
          <a:off x="2590800" y="3962400"/>
          <a:ext cx="39719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2" name="Equation" r:id="rId5" imgW="1498320" imgH="406080" progId="Equation.3">
                  <p:embed/>
                </p:oleObj>
              </mc:Choice>
              <mc:Fallback>
                <p:oleObj name="Equation" r:id="rId5" imgW="149832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0"/>
                        <a:ext cx="3971925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2"/>
          <p:cNvGraphicFramePr>
            <a:graphicFrameLocks noChangeAspect="1"/>
          </p:cNvGraphicFramePr>
          <p:nvPr/>
        </p:nvGraphicFramePr>
        <p:xfrm>
          <a:off x="2971800" y="5715000"/>
          <a:ext cx="3333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3" name="Equation" r:id="rId7" imgW="1257120" imgH="380880" progId="Equation.3">
                  <p:embed/>
                </p:oleObj>
              </mc:Choice>
              <mc:Fallback>
                <p:oleObj name="Equation" r:id="rId7" imgW="1257120" imgH="38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15000"/>
                        <a:ext cx="33337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12777</TotalTime>
  <Words>1692</Words>
  <Application>Microsoft Office PowerPoint</Application>
  <PresentationFormat>On-screen Show (4:3)</PresentationFormat>
  <Paragraphs>236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Office Theme</vt:lpstr>
      <vt:lpstr>Equation</vt:lpstr>
      <vt:lpstr>1.00  Lecture 28 – Random Graphs  and Components</vt:lpstr>
      <vt:lpstr>Network Models</vt:lpstr>
      <vt:lpstr>Network Models: Small World</vt:lpstr>
      <vt:lpstr>Network Models: Small World</vt:lpstr>
      <vt:lpstr>Network Models: Scale-Free</vt:lpstr>
      <vt:lpstr>Network Models: Scale-Free</vt:lpstr>
      <vt:lpstr>Network Models: Random Graph</vt:lpstr>
      <vt:lpstr>Network Models: Random Graph</vt:lpstr>
      <vt:lpstr>Some Concepts: Degree</vt:lpstr>
      <vt:lpstr>Concepts: Degree Distribution</vt:lpstr>
      <vt:lpstr>Concepts: Degree Distribution</vt:lpstr>
      <vt:lpstr>Concepts: Degree Sequence</vt:lpstr>
      <vt:lpstr>Degree Distribution and Sequence</vt:lpstr>
      <vt:lpstr>Back to Random Graphs</vt:lpstr>
      <vt:lpstr>Four-Node Random Graph</vt:lpstr>
      <vt:lpstr>Four-Node Random Graph</vt:lpstr>
      <vt:lpstr>Four-Node Random Graph</vt:lpstr>
      <vt:lpstr>Generalize to N-Node Graphs</vt:lpstr>
      <vt:lpstr>What Are Duplicate Choices?</vt:lpstr>
      <vt:lpstr>Generalize to N-Node Graphs</vt:lpstr>
      <vt:lpstr>Four-Node Random Graph</vt:lpstr>
      <vt:lpstr>Generalize to N-Node Graphs</vt:lpstr>
      <vt:lpstr>Generalize to N-Node Graphs</vt:lpstr>
      <vt:lpstr>Components</vt:lpstr>
      <vt:lpstr>Finding Components</vt:lpstr>
      <vt:lpstr>Finding Components: Pseudocode</vt:lpstr>
      <vt:lpstr>Finding Components: An Example</vt:lpstr>
      <vt:lpstr>Finding Components: An Example</vt:lpstr>
      <vt:lpstr>Finding Components: An Example</vt:lpstr>
      <vt:lpstr>Finding Components: An Example</vt:lpstr>
      <vt:lpstr>Finding Components: An Example</vt:lpstr>
      <vt:lpstr>Finding Components: An Example</vt:lpstr>
      <vt:lpstr>Finding Components: An Example</vt:lpstr>
      <vt:lpstr>Finding Components: An Example</vt:lpstr>
      <vt:lpstr>Finding Components: An Example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Walks</dc:title>
  <dc:creator>John</dc:creator>
  <cp:lastModifiedBy>John Williams</cp:lastModifiedBy>
  <cp:revision>59</cp:revision>
  <dcterms:created xsi:type="dcterms:W3CDTF">2012-02-02T20:57:23Z</dcterms:created>
  <dcterms:modified xsi:type="dcterms:W3CDTF">2014-04-20T02:26:27Z</dcterms:modified>
</cp:coreProperties>
</file>