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31" r:id="rId4"/>
    <p:sldId id="330" r:id="rId5"/>
    <p:sldId id="332" r:id="rId6"/>
    <p:sldId id="333" r:id="rId7"/>
    <p:sldId id="334" r:id="rId8"/>
    <p:sldId id="335" r:id="rId9"/>
    <p:sldId id="336" r:id="rId10"/>
    <p:sldId id="269" r:id="rId11"/>
    <p:sldId id="270" r:id="rId12"/>
    <p:sldId id="273" r:id="rId13"/>
    <p:sldId id="271" r:id="rId14"/>
    <p:sldId id="272" r:id="rId15"/>
    <p:sldId id="328" r:id="rId16"/>
    <p:sldId id="275" r:id="rId17"/>
    <p:sldId id="274" r:id="rId18"/>
    <p:sldId id="277" r:id="rId19"/>
    <p:sldId id="276" r:id="rId20"/>
    <p:sldId id="278" r:id="rId21"/>
    <p:sldId id="283" r:id="rId22"/>
    <p:sldId id="284" r:id="rId23"/>
    <p:sldId id="279" r:id="rId24"/>
    <p:sldId id="280" r:id="rId25"/>
    <p:sldId id="282" r:id="rId26"/>
    <p:sldId id="310" r:id="rId27"/>
    <p:sldId id="304" r:id="rId28"/>
    <p:sldId id="311" r:id="rId29"/>
    <p:sldId id="307" r:id="rId30"/>
    <p:sldId id="312" r:id="rId31"/>
    <p:sldId id="313" r:id="rId32"/>
    <p:sldId id="315" r:id="rId33"/>
    <p:sldId id="316" r:id="rId34"/>
    <p:sldId id="314" r:id="rId35"/>
    <p:sldId id="321" r:id="rId36"/>
    <p:sldId id="327" r:id="rId37"/>
    <p:sldId id="322" r:id="rId38"/>
    <p:sldId id="323" r:id="rId39"/>
    <p:sldId id="325" r:id="rId40"/>
    <p:sldId id="324" r:id="rId41"/>
    <p:sldId id="326" r:id="rId42"/>
    <p:sldId id="317" r:id="rId43"/>
    <p:sldId id="318" r:id="rId44"/>
    <p:sldId id="319" r:id="rId45"/>
    <p:sldId id="320" r:id="rId46"/>
    <p:sldId id="295" r:id="rId47"/>
    <p:sldId id="298" r:id="rId48"/>
    <p:sldId id="299" r:id="rId49"/>
    <p:sldId id="300" r:id="rId50"/>
    <p:sldId id="301" r:id="rId51"/>
    <p:sldId id="302" r:id="rId52"/>
    <p:sldId id="297" r:id="rId53"/>
    <p:sldId id="296" r:id="rId54"/>
    <p:sldId id="30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9" autoAdjust="0"/>
    <p:restoredTop sz="94660"/>
  </p:normalViewPr>
  <p:slideViewPr>
    <p:cSldViewPr>
      <p:cViewPr varScale="1">
        <p:scale>
          <a:sx n="57" d="100"/>
          <a:sy n="57" d="100"/>
        </p:scale>
        <p:origin x="9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62.wmf"/><Relationship Id="rId11" Type="http://schemas.openxmlformats.org/officeDocument/2006/relationships/image" Target="../media/image82.wmf"/><Relationship Id="rId5" Type="http://schemas.openxmlformats.org/officeDocument/2006/relationships/image" Target="../media/image78.wmf"/><Relationship Id="rId10" Type="http://schemas.openxmlformats.org/officeDocument/2006/relationships/image" Target="../media/image81.wmf"/><Relationship Id="rId4" Type="http://schemas.openxmlformats.org/officeDocument/2006/relationships/image" Target="../media/image77.wmf"/><Relationship Id="rId9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93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12" Type="http://schemas.openxmlformats.org/officeDocument/2006/relationships/image" Target="../media/image92.wmf"/><Relationship Id="rId2" Type="http://schemas.openxmlformats.org/officeDocument/2006/relationships/image" Target="../media/image75.wmf"/><Relationship Id="rId1" Type="http://schemas.openxmlformats.org/officeDocument/2006/relationships/image" Target="../media/image87.wmf"/><Relationship Id="rId6" Type="http://schemas.openxmlformats.org/officeDocument/2006/relationships/image" Target="../media/image62.wmf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image" Target="../media/image90.wmf"/><Relationship Id="rId4" Type="http://schemas.openxmlformats.org/officeDocument/2006/relationships/image" Target="../media/image77.wmf"/><Relationship Id="rId9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83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76.wmf"/><Relationship Id="rId3" Type="http://schemas.openxmlformats.org/officeDocument/2006/relationships/image" Target="../media/image99.wmf"/><Relationship Id="rId7" Type="http://schemas.openxmlformats.org/officeDocument/2006/relationships/image" Target="../media/image91.wmf"/><Relationship Id="rId12" Type="http://schemas.openxmlformats.org/officeDocument/2006/relationships/image" Target="../media/image75.wmf"/><Relationship Id="rId17" Type="http://schemas.openxmlformats.org/officeDocument/2006/relationships/image" Target="../media/image79.wmf"/><Relationship Id="rId2" Type="http://schemas.openxmlformats.org/officeDocument/2006/relationships/image" Target="../media/image98.wmf"/><Relationship Id="rId16" Type="http://schemas.openxmlformats.org/officeDocument/2006/relationships/image" Target="../media/image62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6.wmf"/><Relationship Id="rId5" Type="http://schemas.openxmlformats.org/officeDocument/2006/relationships/image" Target="../media/image101.wmf"/><Relationship Id="rId15" Type="http://schemas.openxmlformats.org/officeDocument/2006/relationships/image" Target="../media/image88.wmf"/><Relationship Id="rId10" Type="http://schemas.openxmlformats.org/officeDocument/2006/relationships/image" Target="../media/image105.wmf"/><Relationship Id="rId4" Type="http://schemas.openxmlformats.org/officeDocument/2006/relationships/image" Target="../media/image100.wmf"/><Relationship Id="rId9" Type="http://schemas.openxmlformats.org/officeDocument/2006/relationships/image" Target="../media/image104.wmf"/><Relationship Id="rId1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38.wmf"/><Relationship Id="rId7" Type="http://schemas.openxmlformats.org/officeDocument/2006/relationships/image" Target="../media/image44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3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4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17.wmf"/><Relationship Id="rId1" Type="http://schemas.openxmlformats.org/officeDocument/2006/relationships/image" Target="../media/image123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39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51.wmf"/><Relationship Id="rId4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7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9.wmf"/><Relationship Id="rId3" Type="http://schemas.openxmlformats.org/officeDocument/2006/relationships/image" Target="../media/image37.wmf"/><Relationship Id="rId7" Type="http://schemas.openxmlformats.org/officeDocument/2006/relationships/image" Target="../media/image42.wmf"/><Relationship Id="rId12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5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8.wmf"/><Relationship Id="rId9" Type="http://schemas.openxmlformats.org/officeDocument/2006/relationships/image" Target="../media/image44.wmf"/><Relationship Id="rId1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8.wmf"/><Relationship Id="rId7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35.wmf"/><Relationship Id="rId6" Type="http://schemas.openxmlformats.org/officeDocument/2006/relationships/image" Target="../media/image42.wmf"/><Relationship Id="rId5" Type="http://schemas.openxmlformats.org/officeDocument/2006/relationships/image" Target="../media/image53.wmf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30.wmf"/><Relationship Id="rId7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33.wmf"/><Relationship Id="rId5" Type="http://schemas.openxmlformats.org/officeDocument/2006/relationships/image" Target="../media/image5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30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61.wmf"/><Relationship Id="rId6" Type="http://schemas.openxmlformats.org/officeDocument/2006/relationships/image" Target="../media/image33.wmf"/><Relationship Id="rId5" Type="http://schemas.openxmlformats.org/officeDocument/2006/relationships/image" Target="../media/image5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3751-1714-4191-8D23-51E6F3A0BC05}" type="datetimeFigureOut">
              <a:rPr lang="en-US" smtClean="0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DC65-E2B7-4734-9962-339BEFB1E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9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2.wmf"/><Relationship Id="rId22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31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31.wmf"/><Relationship Id="rId19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73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62.wmf"/><Relationship Id="rId22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73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93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62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1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9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03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34" Type="http://schemas.openxmlformats.org/officeDocument/2006/relationships/image" Target="../media/image62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06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76.wmf"/><Relationship Id="rId36" Type="http://schemas.openxmlformats.org/officeDocument/2006/relationships/image" Target="../media/image7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02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13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09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18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6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25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7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4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4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4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9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hyperlink" Target="http://www.youtube.com/watch?v=V5EjSvx1vw0&amp;feature=relmfu" TargetMode="External"/><Relationship Id="rId4" Type="http://schemas.openxmlformats.org/officeDocument/2006/relationships/image" Target="../media/image15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5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5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5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5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61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6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6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6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Stress-Strain in Networks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Incidence Matrix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John R. Williams</a:t>
            </a:r>
          </a:p>
          <a:p>
            <a:r>
              <a:rPr lang="en-US" dirty="0" smtClean="0"/>
              <a:t>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 Representation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95600" y="51816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14400" y="30480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39"/>
          <p:cNvGrpSpPr/>
          <p:nvPr/>
        </p:nvGrpSpPr>
        <p:grpSpPr>
          <a:xfrm>
            <a:off x="914400" y="5943600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914400" y="5257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4402" y="34290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14402" y="4343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544121" y="32578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819862" y="3537078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910023" y="3527051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955087" y="4324986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824423" y="4441450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5442" y="288410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336242" y="40271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74642" y="41033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905461" y="4451478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629720" y="41722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544120" y="5086623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458519" y="4172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371975" y="1676400"/>
          <a:ext cx="3643313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1485720" imgH="1143000" progId="Equation.3">
                  <p:embed/>
                </p:oleObj>
              </mc:Choice>
              <mc:Fallback>
                <p:oleObj name="Equation" r:id="rId3" imgW="148572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676400"/>
                        <a:ext cx="3643313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>
          <a:xfrm>
            <a:off x="3124200" y="3505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05000" y="4648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90800" y="39624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1200" y="3505200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1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6600" y="4643735"/>
            <a:ext cx="34015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5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4800" y="1447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incidence matrix contain information about both Nodes and Edges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72400" y="144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2"/>
          </p:cNvCxnSpPr>
          <p:nvPr/>
        </p:nvCxnSpPr>
        <p:spPr>
          <a:xfrm>
            <a:off x="8229600" y="1817132"/>
            <a:ext cx="0" cy="12308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19800" y="1447800"/>
            <a:ext cx="1371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57800" y="129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</a:t>
            </a:r>
            <a:r>
              <a:rPr lang="en-US" dirty="0" smtClean="0"/>
              <a:t>Hook</a:t>
            </a:r>
            <a:r>
              <a:rPr lang="en-US" dirty="0" smtClean="0"/>
              <a:t>’s </a:t>
            </a:r>
            <a:r>
              <a:rPr lang="en-US" dirty="0" smtClean="0"/>
              <a:t>Law To </a:t>
            </a:r>
            <a:r>
              <a:rPr lang="en-US" dirty="0" smtClean="0"/>
              <a:t>Force </a:t>
            </a:r>
            <a:r>
              <a:rPr lang="en-US" dirty="0" smtClean="0"/>
              <a:t>on Edges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19600" y="4953000"/>
            <a:ext cx="44958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set up a </a:t>
            </a:r>
            <a:r>
              <a:rPr lang="en-US" dirty="0" smtClean="0"/>
              <a:t>force </a:t>
            </a:r>
            <a:r>
              <a:rPr lang="en-US" dirty="0" smtClean="0"/>
              <a:t>problem where the </a:t>
            </a:r>
            <a:r>
              <a:rPr lang="en-US" dirty="0" smtClean="0"/>
              <a:t>Stiffness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 </a:t>
            </a:r>
            <a:r>
              <a:rPr lang="en-US" dirty="0" smtClean="0"/>
              <a:t>is defined for each </a:t>
            </a:r>
            <a:r>
              <a:rPr lang="en-US" dirty="0" smtClean="0"/>
              <a:t>spring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apply Ohm’s law in the form</a:t>
            </a:r>
          </a:p>
          <a:p>
            <a:r>
              <a:rPr lang="en-US" dirty="0" smtClean="0"/>
              <a:t>Where w are the currents and e the voltage drops (differences).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526134"/>
              </p:ext>
            </p:extLst>
          </p:nvPr>
        </p:nvGraphicFramePr>
        <p:xfrm>
          <a:off x="1435100" y="4006850"/>
          <a:ext cx="290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006850"/>
                        <a:ext cx="2905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389063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0574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39622"/>
              </p:ext>
            </p:extLst>
          </p:nvPr>
        </p:nvGraphicFramePr>
        <p:xfrm>
          <a:off x="2708275" y="400685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00685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32088" y="5165724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11" imgW="190440" imgH="228600" progId="Equation.3">
                  <p:embed/>
                </p:oleObj>
              </mc:Choice>
              <mc:Fallback>
                <p:oleObj name="Equation" r:id="rId11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165724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159112"/>
              </p:ext>
            </p:extLst>
          </p:nvPr>
        </p:nvGraphicFramePr>
        <p:xfrm>
          <a:off x="1246188" y="2179638"/>
          <a:ext cx="2701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13" imgW="850680" imgH="215640" progId="Equation.3">
                  <p:embed/>
                </p:oleObj>
              </mc:Choice>
              <mc:Fallback>
                <p:oleObj name="Equation" r:id="rId13" imgW="8506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179638"/>
                        <a:ext cx="27019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7453313" y="5726113"/>
          <a:ext cx="14525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15" imgW="825480" imgH="215640" progId="Equation.3">
                  <p:embed/>
                </p:oleObj>
              </mc:Choice>
              <mc:Fallback>
                <p:oleObj name="Equation" r:id="rId15" imgW="8254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726113"/>
                        <a:ext cx="14525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50141"/>
              </p:ext>
            </p:extLst>
          </p:nvPr>
        </p:nvGraphicFramePr>
        <p:xfrm>
          <a:off x="1455737" y="1307061"/>
          <a:ext cx="2257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17" imgW="711000" imgH="215640" progId="Equation.3">
                  <p:embed/>
                </p:oleObj>
              </mc:Choice>
              <mc:Fallback>
                <p:oleObj name="Equation" r:id="rId17" imgW="71100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1307061"/>
                        <a:ext cx="2257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09991"/>
              </p:ext>
            </p:extLst>
          </p:nvPr>
        </p:nvGraphicFramePr>
        <p:xfrm>
          <a:off x="4772025" y="3810000"/>
          <a:ext cx="3306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19" imgW="1041120" imgH="215640" progId="Equation.3">
                  <p:embed/>
                </p:oleObj>
              </mc:Choice>
              <mc:Fallback>
                <p:oleObj name="Equation" r:id="rId19" imgW="104112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3810000"/>
                        <a:ext cx="33067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800600" y="1066800"/>
          <a:ext cx="366712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21" imgW="1854000" imgH="1143000" progId="Equation.3">
                  <p:embed/>
                </p:oleObj>
              </mc:Choice>
              <mc:Fallback>
                <p:oleObj name="Equation" r:id="rId21" imgW="1854000" imgH="1143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3667125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438400" y="3505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Equation" r:id="rId23" imgW="152280" imgH="215640" progId="Equation.3">
                  <p:embed/>
                </p:oleObj>
              </mc:Choice>
              <mc:Fallback>
                <p:oleObj name="Equation" r:id="rId23" imgW="1522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827088" y="4572000"/>
          <a:ext cx="315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25" imgW="164880" imgH="215640" progId="Equation.3">
                  <p:embed/>
                </p:oleObj>
              </mc:Choice>
              <mc:Fallback>
                <p:oleObj name="Equation" r:id="rId25" imgW="1648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72000"/>
                        <a:ext cx="315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352800" y="4635500"/>
          <a:ext cx="315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Equation" r:id="rId27" imgW="164880" imgH="228600" progId="Equation.3">
                  <p:embed/>
                </p:oleObj>
              </mc:Choice>
              <mc:Fallback>
                <p:oleObj name="Equation" r:id="rId27" imgW="1648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35500"/>
                        <a:ext cx="3159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438400" y="5651500"/>
          <a:ext cx="315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Equation" r:id="rId29" imgW="164880" imgH="215640" progId="Equation.3">
                  <p:embed/>
                </p:oleObj>
              </mc:Choice>
              <mc:Fallback>
                <p:oleObj name="Equation" r:id="rId29" imgW="16488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51500"/>
                        <a:ext cx="3159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800600" y="3657600"/>
            <a:ext cx="3352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Apply </a:t>
            </a:r>
            <a:r>
              <a:rPr lang="en-US" sz="3600" dirty="0" smtClean="0"/>
              <a:t>Hook’s </a:t>
            </a:r>
            <a:r>
              <a:rPr lang="en-US" sz="3600" dirty="0" smtClean="0"/>
              <a:t>Law To </a:t>
            </a:r>
            <a:r>
              <a:rPr lang="en-US" sz="3600" dirty="0" smtClean="0"/>
              <a:t>Force </a:t>
            </a:r>
            <a:r>
              <a:rPr lang="en-US" sz="3600" dirty="0" smtClean="0"/>
              <a:t>i</a:t>
            </a:r>
            <a:r>
              <a:rPr lang="en-US" sz="3600" dirty="0" smtClean="0"/>
              <a:t>n Edge Springs 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7149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98242" y="341750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26360"/>
              </p:ext>
            </p:extLst>
          </p:nvPr>
        </p:nvGraphicFramePr>
        <p:xfrm>
          <a:off x="1462088" y="1143000"/>
          <a:ext cx="68040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3" imgW="3441600" imgH="1168200" progId="Equation.3">
                  <p:embed/>
                </p:oleObj>
              </mc:Choice>
              <mc:Fallback>
                <p:oleObj name="Equation" r:id="rId3" imgW="344160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1143000"/>
                        <a:ext cx="68040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02358"/>
              </p:ext>
            </p:extLst>
          </p:nvPr>
        </p:nvGraphicFramePr>
        <p:xfrm>
          <a:off x="1401763" y="4038600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038600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0100"/>
              </p:ext>
            </p:extLst>
          </p:nvPr>
        </p:nvGraphicFramePr>
        <p:xfrm>
          <a:off x="2795588" y="4114800"/>
          <a:ext cx="412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11" imgW="215640" imgH="215640" progId="Equation.3">
                  <p:embed/>
                </p:oleObj>
              </mc:Choice>
              <mc:Fallback>
                <p:oleObj name="Equation" r:id="rId11" imgW="2156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114800"/>
                        <a:ext cx="412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31702"/>
              </p:ext>
            </p:extLst>
          </p:nvPr>
        </p:nvGraphicFramePr>
        <p:xfrm>
          <a:off x="4075113" y="3841750"/>
          <a:ext cx="3308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15" imgW="1041120" imgH="215640" progId="Equation.3">
                  <p:embed/>
                </p:oleObj>
              </mc:Choice>
              <mc:Fallback>
                <p:oleObj name="Equation" r:id="rId15" imgW="10411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3841750"/>
                        <a:ext cx="3308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38400" y="53339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200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095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7175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410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581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495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410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3689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3679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477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593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3200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879042" y="4179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255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603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324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239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324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57200" y="11811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node is in equilibrium the external and internal forces must balance. 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35113" y="36576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6576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71069"/>
              </p:ext>
            </p:extLst>
          </p:nvPr>
        </p:nvGraphicFramePr>
        <p:xfrm>
          <a:off x="5086350" y="3962400"/>
          <a:ext cx="2743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1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962400"/>
                        <a:ext cx="27432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247900" y="2800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24314" y="48006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246313" y="2743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2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743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09800" y="47244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3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15680"/>
              </p:ext>
            </p:extLst>
          </p:nvPr>
        </p:nvGraphicFramePr>
        <p:xfrm>
          <a:off x="3851275" y="1295400"/>
          <a:ext cx="45180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4" name="Equation" r:id="rId11" imgW="2286000" imgH="1117440" progId="Equation.3">
                  <p:embed/>
                </p:oleObj>
              </mc:Choice>
              <mc:Fallback>
                <p:oleObj name="Equation" r:id="rId11" imgW="2286000" imgH="1117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95400"/>
                        <a:ext cx="4518025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200400" y="37338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5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3171825" y="37147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827088" y="38227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15" imgW="177480" imgH="215640" progId="Equation.3">
                  <p:embed/>
                </p:oleObj>
              </mc:Choice>
              <mc:Fallback>
                <p:oleObj name="Equation" r:id="rId15" imgW="1774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227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323975" y="37242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55888" y="4789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17" imgW="190440" imgH="228600" progId="Equation.3">
                  <p:embed/>
                </p:oleObj>
              </mc:Choice>
              <mc:Fallback>
                <p:oleObj name="Equation" r:id="rId17" imgW="1904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89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122488" y="4027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27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619375" y="36576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576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371600" y="48117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117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905000" y="2362200"/>
          <a:ext cx="338137" cy="3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25" imgW="241200" imgH="215640" progId="Equation.3">
                  <p:embed/>
                </p:oleObj>
              </mc:Choice>
              <mc:Fallback>
                <p:oleObj name="Equation" r:id="rId25" imgW="241200" imgH="215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38137" cy="302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Combining Equations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200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095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7175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410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581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495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410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3689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3679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477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593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603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324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239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324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35113" y="36576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6576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27351"/>
              </p:ext>
            </p:extLst>
          </p:nvPr>
        </p:nvGraphicFramePr>
        <p:xfrm>
          <a:off x="969963" y="1290638"/>
          <a:ext cx="27447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290638"/>
                        <a:ext cx="274478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247900" y="2800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38828" y="48006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246313" y="27432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7432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09800" y="47244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200400" y="37338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3171825" y="37147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827088" y="38227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" name="Equation" r:id="rId13" imgW="177480" imgH="215640" progId="Equation.3">
                  <p:embed/>
                </p:oleObj>
              </mc:Choice>
              <mc:Fallback>
                <p:oleObj name="Equation" r:id="rId13" imgW="1774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227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323975" y="37242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55888" y="4789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Equation" r:id="rId15" imgW="190440" imgH="228600" progId="Equation.3">
                  <p:embed/>
                </p:oleObj>
              </mc:Choice>
              <mc:Fallback>
                <p:oleObj name="Equation" r:id="rId15" imgW="1904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89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122488" y="4027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Equation" r:id="rId17" imgW="190440" imgH="228600" progId="Equation.3">
                  <p:embed/>
                </p:oleObj>
              </mc:Choice>
              <mc:Fallback>
                <p:oleObj name="Equation" r:id="rId17" imgW="1904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27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619375" y="36576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Equation" r:id="rId19" imgW="190440" imgH="215640" progId="Equation.3">
                  <p:embed/>
                </p:oleObj>
              </mc:Choice>
              <mc:Fallback>
                <p:oleObj name="Equation" r:id="rId19" imgW="19044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576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371600" y="48117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117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905000" y="2362200"/>
          <a:ext cx="338137" cy="30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Equation" r:id="rId23" imgW="241200" imgH="215640" progId="Equation.3">
                  <p:embed/>
                </p:oleObj>
              </mc:Choice>
              <mc:Fallback>
                <p:oleObj name="Equation" r:id="rId23" imgW="2412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38137" cy="302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225199"/>
              </p:ext>
            </p:extLst>
          </p:nvPr>
        </p:nvGraphicFramePr>
        <p:xfrm>
          <a:off x="4379913" y="1371600"/>
          <a:ext cx="3025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Equation" r:id="rId25" imgW="952200" imgH="215640" progId="Equation.3">
                  <p:embed/>
                </p:oleObj>
              </mc:Choice>
              <mc:Fallback>
                <p:oleObj name="Equation" r:id="rId25" imgW="95220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1371600"/>
                        <a:ext cx="3025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71843"/>
              </p:ext>
            </p:extLst>
          </p:nvPr>
        </p:nvGraphicFramePr>
        <p:xfrm>
          <a:off x="2855913" y="2057400"/>
          <a:ext cx="57689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Equation" r:id="rId27" imgW="1815840" imgH="241200" progId="Equation.3">
                  <p:embed/>
                </p:oleObj>
              </mc:Choice>
              <mc:Fallback>
                <p:oleObj name="Equation" r:id="rId27" imgW="181584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057400"/>
                        <a:ext cx="576897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1640"/>
              </p:ext>
            </p:extLst>
          </p:nvPr>
        </p:nvGraphicFramePr>
        <p:xfrm>
          <a:off x="3998913" y="2971800"/>
          <a:ext cx="38322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Equation" r:id="rId29" imgW="1206360" imgH="241200" progId="Equation.3">
                  <p:embed/>
                </p:oleObj>
              </mc:Choice>
              <mc:Fallback>
                <p:oleObj name="Equation" r:id="rId29" imgW="120636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971800"/>
                        <a:ext cx="38322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676400" y="91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Eq. 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0" y="914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Eq. 2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810000" y="2895600"/>
            <a:ext cx="4114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53000" y="480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equivalent to the “Displacement FEM Method”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Dynamic Equations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200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095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7175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410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581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495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410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3689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3679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477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593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603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324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239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324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535113" y="36576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0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6576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2247900" y="2800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238828" y="48006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903256"/>
              </p:ext>
            </p:extLst>
          </p:nvPr>
        </p:nvGraphicFramePr>
        <p:xfrm>
          <a:off x="2235200" y="2743200"/>
          <a:ext cx="315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1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743200"/>
                        <a:ext cx="3159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209800" y="47244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2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42080"/>
              </p:ext>
            </p:extLst>
          </p:nvPr>
        </p:nvGraphicFramePr>
        <p:xfrm>
          <a:off x="3189288" y="3689350"/>
          <a:ext cx="339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3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689350"/>
                        <a:ext cx="3397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Arrow Connector 58"/>
          <p:cNvCxnSpPr/>
          <p:nvPr/>
        </p:nvCxnSpPr>
        <p:spPr>
          <a:xfrm>
            <a:off x="3171825" y="37147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61685"/>
              </p:ext>
            </p:extLst>
          </p:nvPr>
        </p:nvGraphicFramePr>
        <p:xfrm>
          <a:off x="887506" y="3728652"/>
          <a:ext cx="30470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4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06" y="3728652"/>
                        <a:ext cx="304707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1323975" y="37242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2655888" y="47894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5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894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604186"/>
              </p:ext>
            </p:extLst>
          </p:nvPr>
        </p:nvGraphicFramePr>
        <p:xfrm>
          <a:off x="2146300" y="4027488"/>
          <a:ext cx="314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6" name="Equation" r:id="rId15" imgW="164880" imgH="228600" progId="Equation.3">
                  <p:embed/>
                </p:oleObj>
              </mc:Choice>
              <mc:Fallback>
                <p:oleObj name="Equation" r:id="rId1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027488"/>
                        <a:ext cx="31432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619375" y="36576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7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576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1371600" y="48117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8" name="Equation" r:id="rId19" imgW="190440" imgH="215640" progId="Equation.3">
                  <p:embed/>
                </p:oleObj>
              </mc:Choice>
              <mc:Fallback>
                <p:oleObj name="Equation" r:id="rId1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117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93027"/>
              </p:ext>
            </p:extLst>
          </p:nvPr>
        </p:nvGraphicFramePr>
        <p:xfrm>
          <a:off x="1250950" y="1452563"/>
          <a:ext cx="56880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9" name="Equation" r:id="rId21" imgW="1790640" imgH="241200" progId="Equation.3">
                  <p:embed/>
                </p:oleObj>
              </mc:Choice>
              <mc:Fallback>
                <p:oleObj name="Equation" r:id="rId21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452563"/>
                        <a:ext cx="5688013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953000" y="48006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equivalent to the “Displacement FEM Method”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90575" y="1241425"/>
          <a:ext cx="72009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3" imgW="3987720" imgH="1143000" progId="Equation.3">
                  <p:embed/>
                </p:oleObj>
              </mc:Choice>
              <mc:Fallback>
                <p:oleObj name="Equation" r:id="rId3" imgW="398772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241425"/>
                        <a:ext cx="72009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419600" y="4953000"/>
            <a:ext cx="44958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see that the diagonal matrix  D tells us about the degree of the node (how many links it has) and the Adjacency Matrix tells us which nodes are connected. </a:t>
            </a:r>
          </a:p>
          <a:p>
            <a:r>
              <a:rPr lang="en-US" dirty="0" smtClean="0"/>
              <a:t>                  is called the Graph </a:t>
            </a:r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12688" y="4038599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88" y="4038599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819400" y="4114799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799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810000" y="3733800"/>
          <a:ext cx="37512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15" imgW="1180800" imgH="241200" progId="Equation.3">
                  <p:embed/>
                </p:oleObj>
              </mc:Choice>
              <mc:Fallback>
                <p:oleObj name="Equation" r:id="rId15" imgW="11808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37512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572000" y="6019800"/>
          <a:ext cx="720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17" imgW="482400" imgH="241200" progId="Equation.3">
                  <p:embed/>
                </p:oleObj>
              </mc:Choice>
              <mc:Fallback>
                <p:oleObj name="Equation" r:id="rId17" imgW="4824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19800"/>
                        <a:ext cx="720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867400" y="3048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singular so to solve we </a:t>
            </a:r>
          </a:p>
          <a:p>
            <a:r>
              <a:rPr lang="en-US" dirty="0" smtClean="0"/>
              <a:t>need to “ground” some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Solving the Equations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51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49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9" idx="7"/>
            <a:endCxn id="51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1" idx="4"/>
            <a:endCxn id="50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9042" y="45605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442" y="46367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>
            <a:stCxn id="50" idx="2"/>
            <a:endCxn id="49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0" y="1219200"/>
          <a:ext cx="8783637" cy="210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4" name="Equation" r:id="rId3" imgW="4863960" imgH="1168200" progId="Equation.3">
                  <p:embed/>
                </p:oleObj>
              </mc:Choice>
              <mc:Fallback>
                <p:oleObj name="Equation" r:id="rId3" imgW="486396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783637" cy="2109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1412688" y="4038599"/>
          <a:ext cx="3399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88" y="4038599"/>
                        <a:ext cx="3399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436688" y="5253037"/>
          <a:ext cx="363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253037"/>
                        <a:ext cx="3635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2133600" y="444023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7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4023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819400" y="4114799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8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799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743200" y="5278437"/>
          <a:ext cx="3635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9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78437"/>
                        <a:ext cx="36353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0" name="Equation" r:id="rId15" imgW="406080" imgH="215640" progId="Equation.3">
                  <p:embed/>
                </p:oleObj>
              </mc:Choice>
              <mc:Fallback>
                <p:oleObj name="Equation" r:id="rId15" imgW="4060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5029200" y="35814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Equation" r:id="rId17" imgW="406080" imgH="215640" progId="Equation.3">
                  <p:embed/>
                </p:oleObj>
              </mc:Choice>
              <mc:Fallback>
                <p:oleObj name="Equation" r:id="rId17" imgW="40608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505200" y="3581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a node</a:t>
            </a:r>
            <a:endParaRPr lang="en-US" dirty="0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5181600" y="4724400"/>
          <a:ext cx="32813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18" imgW="1815840" imgH="914400" progId="Equation.3">
                  <p:embed/>
                </p:oleObj>
              </mc:Choice>
              <mc:Fallback>
                <p:oleObj name="Equation" r:id="rId18" imgW="1815840" imgH="914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3281363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7989887" y="4724400"/>
            <a:ext cx="381000" cy="1676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7151687" y="5105400"/>
            <a:ext cx="381000" cy="2057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81400" y="3886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this unknown will reduce the matrix to a 3x3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the Simple Case </a:t>
            </a:r>
            <a:br>
              <a:rPr lang="en-US" dirty="0" smtClean="0"/>
            </a:br>
            <a:r>
              <a:rPr lang="en-US" dirty="0" smtClean="0"/>
              <a:t>C=1</a:t>
            </a:r>
            <a:endParaRPr lang="en-US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28800" y="1447800"/>
          <a:ext cx="355441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3" imgW="1968480" imgH="939600" progId="Equation.3">
                  <p:embed/>
                </p:oleObj>
              </mc:Choice>
              <mc:Fallback>
                <p:oleObj name="Equation" r:id="rId3" imgW="19684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3554413" cy="169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 rot="16200000">
            <a:off x="2743200" y="1981200"/>
            <a:ext cx="381000" cy="19050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984375" y="3451225"/>
          <a:ext cx="33940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5" imgW="1879560" imgH="914400" progId="Equation.3">
                  <p:embed/>
                </p:oleObj>
              </mc:Choice>
              <mc:Fallback>
                <p:oleObj name="Equation" r:id="rId5" imgW="1879560" imgH="914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451225"/>
                        <a:ext cx="3394075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638800" y="3352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make </a:t>
            </a:r>
            <a:endParaRPr lang="en-US" dirty="0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6781800" y="3320142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20142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320925" y="5265738"/>
          <a:ext cx="28654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9" imgW="1587240" imgH="482400" progId="Equation.3">
                  <p:embed/>
                </p:oleObj>
              </mc:Choice>
              <mc:Fallback>
                <p:oleObj name="Equation" r:id="rId9" imgW="1587240" imgH="482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5265738"/>
                        <a:ext cx="28654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3581400" y="1524000"/>
            <a:ext cx="381000" cy="16764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019800" y="19812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943600" y="5257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are no inflows  then we can easily solve this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rot="16200000">
            <a:off x="2743200" y="2667000"/>
            <a:ext cx="381000" cy="190500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Now lets do the Full Case</a:t>
            </a:r>
            <a:endParaRPr lang="en-US" dirty="0"/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0" y="914400"/>
          <a:ext cx="87836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3" imgW="4863960" imgH="1168200" progId="Equation.3">
                  <p:embed/>
                </p:oleObj>
              </mc:Choice>
              <mc:Fallback>
                <p:oleObj name="Equation" r:id="rId3" imgW="4863960" imgH="116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8783638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477838" y="3657600"/>
          <a:ext cx="8101012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5" imgW="4483080" imgH="939600" progId="Equation.3">
                  <p:embed/>
                </p:oleObj>
              </mc:Choice>
              <mc:Fallback>
                <p:oleObj name="Equation" r:id="rId5" imgW="448308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657600"/>
                        <a:ext cx="8101012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038600" y="5638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this is Symmetric</a:t>
            </a:r>
          </a:p>
          <a:p>
            <a:r>
              <a:rPr lang="en-US" dirty="0" smtClean="0"/>
              <a:t>All rows and columns sum to zero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simple form is just to resolve the Force along the direction of the axis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05200"/>
            <a:ext cx="4065814" cy="21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Setting the Boundary Conditions</a:t>
            </a:r>
            <a:endParaRPr lang="en-US" dirty="0"/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955675" y="1143000"/>
          <a:ext cx="6726238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3" imgW="3720960" imgH="939600" progId="Equation.3">
                  <p:embed/>
                </p:oleObj>
              </mc:Choice>
              <mc:Fallback>
                <p:oleObj name="Equation" r:id="rId3" imgW="37209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143000"/>
                        <a:ext cx="6726238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990600" y="308065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endParaRPr lang="en-US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705100" y="3048000"/>
          <a:ext cx="1312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5" imgW="685800" imgH="215640" progId="Equation.3">
                  <p:embed/>
                </p:oleObj>
              </mc:Choice>
              <mc:Fallback>
                <p:oleObj name="Equation" r:id="rId5" imgW="6858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48000"/>
                        <a:ext cx="13128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828800" y="304800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28800" y="37338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9" imgW="2628720" imgH="482400" progId="Equation.3">
                  <p:embed/>
                </p:oleObj>
              </mc:Choice>
              <mc:Fallback>
                <p:oleObj name="Equation" r:id="rId9" imgW="262872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C=1 everywhere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497013" y="40862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6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0862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533525" y="5300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7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0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28850" y="4500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8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500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16238" y="4162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9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62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840038" y="5338763"/>
          <a:ext cx="1698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0" name="Equation" r:id="rId11" imgW="88560" imgH="164880" progId="Equation.3">
                  <p:embed/>
                </p:oleObj>
              </mc:Choice>
              <mc:Fallback>
                <p:oleObj name="Equation" r:id="rId11" imgW="8856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338763"/>
                        <a:ext cx="169862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1" name="Equation" r:id="rId13" imgW="406080" imgH="215640" progId="Equation.3">
                  <p:embed/>
                </p:oleObj>
              </mc:Choice>
              <mc:Fallback>
                <p:oleObj name="Equation" r:id="rId13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149475" y="3429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2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429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914400" y="16764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3" name="Equation" r:id="rId17" imgW="2628720" imgH="482400" progId="Equation.3">
                  <p:embed/>
                </p:oleObj>
              </mc:Choice>
              <mc:Fallback>
                <p:oleObj name="Equation" r:id="rId17" imgW="26287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184650" y="2895600"/>
          <a:ext cx="24780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4" name="Equation" r:id="rId19" imgW="1371600" imgH="482400" progId="Equation.3">
                  <p:embed/>
                </p:oleObj>
              </mc:Choice>
              <mc:Fallback>
                <p:oleObj name="Equation" r:id="rId19" imgW="137160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895600"/>
                        <a:ext cx="24780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953000" y="4191000"/>
          <a:ext cx="735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5" name="Equation" r:id="rId21" imgW="406080" imgH="457200" progId="Equation.3">
                  <p:embed/>
                </p:oleObj>
              </mc:Choice>
              <mc:Fallback>
                <p:oleObj name="Equation" r:id="rId21" imgW="40608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735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" name="Equation" r:id="rId23" imgW="774360" imgH="939600" progId="Equation.3">
                  <p:embed/>
                </p:oleObj>
              </mc:Choice>
              <mc:Fallback>
                <p:oleObj name="Equation" r:id="rId23" imgW="774360" imgH="93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Now Calculate Flows</a:t>
            </a:r>
            <a:endParaRPr 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362200" y="1143000"/>
          <a:ext cx="322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3" imgW="1015920" imgH="215640" progId="Equation.3">
                  <p:embed/>
                </p:oleObj>
              </mc:Choice>
              <mc:Fallback>
                <p:oleObj name="Equation" r:id="rId3" imgW="10159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3000"/>
                        <a:ext cx="322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449388" y="1905000"/>
          <a:ext cx="60261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5" imgW="3047760" imgH="1168200" progId="Equation.3">
                  <p:embed/>
                </p:oleObj>
              </mc:Choice>
              <mc:Fallback>
                <p:oleObj name="Equation" r:id="rId5" imgW="3047760" imgH="116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05000"/>
                        <a:ext cx="60261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003925" y="4343400"/>
          <a:ext cx="14319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7" imgW="723600" imgH="1168200" progId="Equation.3">
                  <p:embed/>
                </p:oleObj>
              </mc:Choice>
              <mc:Fallback>
                <p:oleObj name="Equation" r:id="rId7" imgW="72360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43400"/>
                        <a:ext cx="14319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43000" y="4343400"/>
          <a:ext cx="39179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9" imgW="1981080" imgH="1168200" progId="Equation.3">
                  <p:embed/>
                </p:oleObj>
              </mc:Choice>
              <mc:Fallback>
                <p:oleObj name="Equation" r:id="rId9" imgW="1981080" imgH="116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39179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in Class</a:t>
            </a:r>
            <a:br>
              <a:rPr lang="en-US" dirty="0" smtClean="0"/>
            </a:br>
            <a:r>
              <a:rPr lang="en-US" dirty="0" smtClean="0"/>
              <a:t>Assign the Cs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460500" y="4086225"/>
          <a:ext cx="242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4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086225"/>
                        <a:ext cx="2428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533525" y="5300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5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0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28850" y="4500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6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500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2916238" y="4162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7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62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803525" y="5338763"/>
          <a:ext cx="242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338763"/>
                        <a:ext cx="2428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208213" y="5835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9" name="Equation" r:id="rId13" imgW="406080" imgH="215640" progId="Equation.3">
                  <p:embed/>
                </p:oleObj>
              </mc:Choice>
              <mc:Fallback>
                <p:oleObj name="Equation" r:id="rId13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835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149475" y="3429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0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429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914400" y="1676400"/>
          <a:ext cx="47513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name="Equation" r:id="rId17" imgW="2628720" imgH="482400" progId="Equation.3">
                  <p:embed/>
                </p:oleObj>
              </mc:Choice>
              <mc:Fallback>
                <p:oleObj name="Equation" r:id="rId17" imgW="26287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7513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173538" y="2895600"/>
          <a:ext cx="25019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19" imgW="1384200" imgH="482400" progId="Equation.3">
                  <p:embed/>
                </p:oleObj>
              </mc:Choice>
              <mc:Fallback>
                <p:oleObj name="Equation" r:id="rId19" imgW="138420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2895600"/>
                        <a:ext cx="25019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953000" y="4191000"/>
          <a:ext cx="735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21" imgW="406080" imgH="457200" progId="Equation.3">
                  <p:embed/>
                </p:oleObj>
              </mc:Choice>
              <mc:Fallback>
                <p:oleObj name="Equation" r:id="rId21" imgW="40608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735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" name="Equation" r:id="rId23" imgW="774360" imgH="939600" progId="Equation.3">
                  <p:embed/>
                </p:oleObj>
              </mc:Choice>
              <mc:Fallback>
                <p:oleObj name="Equation" r:id="rId23" imgW="77436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609600" y="4408716"/>
          <a:ext cx="7350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5" name="Equation" r:id="rId25" imgW="406080" imgH="215640" progId="Equation.3">
                  <p:embed/>
                </p:oleObj>
              </mc:Choice>
              <mc:Fallback>
                <p:oleObj name="Equation" r:id="rId25" imgW="4060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08716"/>
                        <a:ext cx="7350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3429000" y="4473575"/>
          <a:ext cx="7350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6" name="Equation" r:id="rId27" imgW="406080" imgH="228600" progId="Equation.3">
                  <p:embed/>
                </p:oleObj>
              </mc:Choice>
              <mc:Fallback>
                <p:oleObj name="Equation" r:id="rId27" imgW="4060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73575"/>
                        <a:ext cx="7350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Calculate Flows</a:t>
            </a:r>
            <a:endParaRPr 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373313" y="1219200"/>
          <a:ext cx="3227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3" imgW="1015920" imgH="215640" progId="Equation.3">
                  <p:embed/>
                </p:oleObj>
              </mc:Choice>
              <mc:Fallback>
                <p:oleObj name="Equation" r:id="rId3" imgW="10159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219200"/>
                        <a:ext cx="32273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449388" y="1905000"/>
          <a:ext cx="6026150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5" imgW="3047760" imgH="1168200" progId="Equation.3">
                  <p:embed/>
                </p:oleObj>
              </mc:Choice>
              <mc:Fallback>
                <p:oleObj name="Equation" r:id="rId5" imgW="3047760" imgH="1168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905000"/>
                        <a:ext cx="6026150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46088" y="4267200"/>
          <a:ext cx="401796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7" imgW="2031840" imgH="1168200" progId="Equation.3">
                  <p:embed/>
                </p:oleObj>
              </mc:Choice>
              <mc:Fallback>
                <p:oleObj name="Equation" r:id="rId7" imgW="203184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4267200"/>
                        <a:ext cx="4017962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6003925" y="4343400"/>
          <a:ext cx="14319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9" imgW="723600" imgH="1168200" progId="Equation.3">
                  <p:embed/>
                </p:oleObj>
              </mc:Choice>
              <mc:Fallback>
                <p:oleObj name="Equation" r:id="rId9" imgW="723600" imgH="116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343400"/>
                        <a:ext cx="14319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the Cs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" y="3581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457200" y="6476999"/>
            <a:ext cx="3276600" cy="228601"/>
            <a:chOff x="762000" y="5486401"/>
            <a:chExt cx="3276600" cy="22860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457200" y="5791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2" y="3962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2" y="4876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2809612">
            <a:off x="2086921" y="3791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6"/>
            <a:endCxn id="23" idx="2"/>
          </p:cNvCxnSpPr>
          <p:nvPr/>
        </p:nvCxnSpPr>
        <p:spPr>
          <a:xfrm>
            <a:off x="2362662" y="4070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4"/>
            <a:endCxn id="21" idx="0"/>
          </p:cNvCxnSpPr>
          <p:nvPr/>
        </p:nvCxnSpPr>
        <p:spPr>
          <a:xfrm flipH="1">
            <a:off x="1452823" y="4060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7"/>
            <a:endCxn id="23" idx="3"/>
          </p:cNvCxnSpPr>
          <p:nvPr/>
        </p:nvCxnSpPr>
        <p:spPr>
          <a:xfrm flipV="1">
            <a:off x="1497887" y="4858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4"/>
            <a:endCxn id="22" idx="0"/>
          </p:cNvCxnSpPr>
          <p:nvPr/>
        </p:nvCxnSpPr>
        <p:spPr>
          <a:xfrm flipH="1">
            <a:off x="2367223" y="4974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2"/>
            <a:endCxn id="21" idx="6"/>
          </p:cNvCxnSpPr>
          <p:nvPr/>
        </p:nvCxnSpPr>
        <p:spPr>
          <a:xfrm flipH="1" flipV="1">
            <a:off x="1448261" y="4984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2809612">
            <a:off x="1172520" y="4705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2809612">
            <a:off x="2086920" y="5620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809612">
            <a:off x="3001319" y="4705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914400" y="4635500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0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5500"/>
                        <a:ext cx="2428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497013" y="5289550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1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289550"/>
                        <a:ext cx="24288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600200" y="4038600"/>
          <a:ext cx="2206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2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22066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392488" y="4648200"/>
          <a:ext cx="2428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3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648200"/>
                        <a:ext cx="24288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474913" y="5872163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4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872163"/>
                        <a:ext cx="24288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428875" y="3465513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5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465513"/>
                        <a:ext cx="3397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58000" y="4038600"/>
          <a:ext cx="1435100" cy="174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Equation" r:id="rId15" imgW="774360" imgH="939600" progId="Equation.3">
                  <p:embed/>
                </p:oleObj>
              </mc:Choice>
              <mc:Fallback>
                <p:oleObj name="Equation" r:id="rId15" imgW="774360" imgH="93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435100" cy="174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727325" y="4038600"/>
          <a:ext cx="2444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038600"/>
                        <a:ext cx="2444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106613" y="4471988"/>
          <a:ext cx="2444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471988"/>
                        <a:ext cx="244475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830513" y="5257800"/>
          <a:ext cx="2190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Equation" r:id="rId21" imgW="114120" imgH="177480" progId="Equation.3">
                  <p:embed/>
                </p:oleObj>
              </mc:Choice>
              <mc:Fallback>
                <p:oleObj name="Equation" r:id="rId21" imgW="11412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257800"/>
                        <a:ext cx="2190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581400" y="1295399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Group 39"/>
          <p:cNvGrpSpPr/>
          <p:nvPr/>
        </p:nvGrpSpPr>
        <p:grpSpPr>
          <a:xfrm>
            <a:off x="3581400" y="4190999"/>
            <a:ext cx="3276600" cy="228601"/>
            <a:chOff x="762000" y="5486401"/>
            <a:chExt cx="3276600" cy="22860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 flipV="1">
            <a:off x="3581400" y="35051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581402" y="16763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81402" y="2590799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2809612">
            <a:off x="5211121" y="1505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6"/>
            <a:endCxn id="52" idx="2"/>
          </p:cNvCxnSpPr>
          <p:nvPr/>
        </p:nvCxnSpPr>
        <p:spPr>
          <a:xfrm>
            <a:off x="5486862" y="17844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4"/>
            <a:endCxn id="50" idx="0"/>
          </p:cNvCxnSpPr>
          <p:nvPr/>
        </p:nvCxnSpPr>
        <p:spPr>
          <a:xfrm flipH="1">
            <a:off x="4577023" y="17744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0" idx="7"/>
            <a:endCxn id="52" idx="3"/>
          </p:cNvCxnSpPr>
          <p:nvPr/>
        </p:nvCxnSpPr>
        <p:spPr>
          <a:xfrm flipV="1">
            <a:off x="4622087" y="2572385"/>
            <a:ext cx="1505509" cy="1418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2" idx="4"/>
            <a:endCxn id="51" idx="0"/>
          </p:cNvCxnSpPr>
          <p:nvPr/>
        </p:nvCxnSpPr>
        <p:spPr>
          <a:xfrm flipH="1">
            <a:off x="5491423" y="26888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1" idx="2"/>
            <a:endCxn id="50" idx="6"/>
          </p:cNvCxnSpPr>
          <p:nvPr/>
        </p:nvCxnSpPr>
        <p:spPr>
          <a:xfrm flipH="1" flipV="1">
            <a:off x="4572461" y="26988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2809612">
            <a:off x="4296720" y="24196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5211120" y="33340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809612">
            <a:off x="6125519" y="24196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4584700" y="1800225"/>
          <a:ext cx="242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0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800225"/>
                        <a:ext cx="242888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4657725" y="3014663"/>
          <a:ext cx="16986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Equation" r:id="rId25" imgW="88560" imgH="164880" progId="Equation.3">
                  <p:embed/>
                </p:oleObj>
              </mc:Choice>
              <mc:Fallback>
                <p:oleObj name="Equation" r:id="rId25" imgW="8856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014663"/>
                        <a:ext cx="169863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5353050" y="2214563"/>
          <a:ext cx="1714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Equation" r:id="rId27" imgW="88560" imgH="164880" progId="Equation.3">
                  <p:embed/>
                </p:oleObj>
              </mc:Choice>
              <mc:Fallback>
                <p:oleObj name="Equation" r:id="rId27" imgW="8856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214563"/>
                        <a:ext cx="17145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6040438" y="1876425"/>
          <a:ext cx="1698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29" imgW="88560" imgH="164880" progId="Equation.3">
                  <p:embed/>
                </p:oleObj>
              </mc:Choice>
              <mc:Fallback>
                <p:oleObj name="Equation" r:id="rId29" imgW="8856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876425"/>
                        <a:ext cx="16986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927725" y="3052763"/>
          <a:ext cx="242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31" imgW="126720" imgH="164880" progId="Equation.3">
                  <p:embed/>
                </p:oleObj>
              </mc:Choice>
              <mc:Fallback>
                <p:oleObj name="Equation" r:id="rId31" imgW="126720" imgH="1648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052763"/>
                        <a:ext cx="24288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0"/>
          <p:cNvGraphicFramePr>
            <a:graphicFrameLocks noChangeAspect="1"/>
          </p:cNvGraphicFramePr>
          <p:nvPr/>
        </p:nvGraphicFramePr>
        <p:xfrm>
          <a:off x="5332413" y="3549650"/>
          <a:ext cx="77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33" imgW="406080" imgH="215640" progId="Equation.3">
                  <p:embed/>
                </p:oleObj>
              </mc:Choice>
              <mc:Fallback>
                <p:oleObj name="Equation" r:id="rId33" imgW="406080" imgH="215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549650"/>
                        <a:ext cx="7778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/>
        </p:nvGraphicFramePr>
        <p:xfrm>
          <a:off x="5273675" y="1143000"/>
          <a:ext cx="898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35" imgW="469800" imgH="215640" progId="Equation.3">
                  <p:embed/>
                </p:oleObj>
              </mc:Choice>
              <mc:Fallback>
                <p:oleObj name="Equation" r:id="rId35" imgW="469800" imgH="2156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143000"/>
                        <a:ext cx="898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Equation for Network</a:t>
            </a:r>
            <a:endParaRPr lang="en-US" dirty="0"/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514600" y="1295400"/>
          <a:ext cx="37512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Equation" r:id="rId3" imgW="1180800" imgH="241200" progId="Equation.3">
                  <p:embed/>
                </p:oleObj>
              </mc:Choice>
              <mc:Fallback>
                <p:oleObj name="Equation" r:id="rId3" imgW="118080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37512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2438400" y="1143000"/>
            <a:ext cx="41148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we are interested in the dynamic behavior of quantities in a network. For example, the spread of a disease, which starts at one place and spreads (diffuses) over time. </a:t>
            </a:r>
          </a:p>
          <a:p>
            <a:r>
              <a:rPr lang="en-US" dirty="0" smtClean="0"/>
              <a:t>Lets now look at the dynamic equations.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Diffusion- A Dynamic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there is some substance at node </a:t>
            </a:r>
            <a:r>
              <a:rPr lang="en-US" dirty="0" err="1" smtClean="0"/>
              <a:t>i</a:t>
            </a:r>
            <a:r>
              <a:rPr lang="en-US" dirty="0" smtClean="0"/>
              <a:t> at time t, whose concentration potential is given by </a:t>
            </a:r>
            <a:endParaRPr lang="en-US" dirty="0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1524000" y="2514600"/>
          <a:ext cx="58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84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3385044" y="3505773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9115" y="2810932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flipV="1">
            <a:off x="3594551" y="2980384"/>
            <a:ext cx="480510" cy="55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05410" y="3500259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45227" y="3522317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5"/>
            <a:endCxn id="8" idx="1"/>
          </p:cNvCxnSpPr>
          <p:nvPr/>
        </p:nvCxnSpPr>
        <p:spPr>
          <a:xfrm>
            <a:off x="4248622" y="2980384"/>
            <a:ext cx="492733" cy="54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  <a:endCxn id="6" idx="4"/>
          </p:cNvCxnSpPr>
          <p:nvPr/>
        </p:nvCxnSpPr>
        <p:spPr>
          <a:xfrm flipH="1" flipV="1">
            <a:off x="4161842" y="3009458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4200614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7271" y="3505773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7"/>
            <a:endCxn id="13" idx="3"/>
          </p:cNvCxnSpPr>
          <p:nvPr/>
        </p:nvCxnSpPr>
        <p:spPr>
          <a:xfrm flipV="1">
            <a:off x="2952707" y="3675225"/>
            <a:ext cx="480510" cy="554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63566" y="4195100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3383" y="4217158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3" idx="5"/>
            <a:endCxn id="15" idx="1"/>
          </p:cNvCxnSpPr>
          <p:nvPr/>
        </p:nvCxnSpPr>
        <p:spPr>
          <a:xfrm>
            <a:off x="3606778" y="3675225"/>
            <a:ext cx="492733" cy="548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3" idx="4"/>
          </p:cNvCxnSpPr>
          <p:nvPr/>
        </p:nvCxnSpPr>
        <p:spPr>
          <a:xfrm flipH="1" flipV="1">
            <a:off x="3519998" y="3704299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15608" y="4873397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69680" y="4178556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7"/>
            <a:endCxn id="20" idx="3"/>
          </p:cNvCxnSpPr>
          <p:nvPr/>
        </p:nvCxnSpPr>
        <p:spPr>
          <a:xfrm flipV="1">
            <a:off x="3625115" y="4348008"/>
            <a:ext cx="480510" cy="55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35975" y="4867883"/>
            <a:ext cx="245453" cy="198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5791" y="4889941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5"/>
            <a:endCxn id="22" idx="1"/>
          </p:cNvCxnSpPr>
          <p:nvPr/>
        </p:nvCxnSpPr>
        <p:spPr>
          <a:xfrm>
            <a:off x="4279187" y="4348008"/>
            <a:ext cx="492733" cy="548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20" idx="4"/>
          </p:cNvCxnSpPr>
          <p:nvPr/>
        </p:nvCxnSpPr>
        <p:spPr>
          <a:xfrm flipH="1" flipV="1">
            <a:off x="4192407" y="4377082"/>
            <a:ext cx="6112" cy="51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93187" y="3505773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59481" y="4195100"/>
            <a:ext cx="245453" cy="198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9298" y="4217158"/>
            <a:ext cx="245453" cy="1985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5"/>
            <a:endCxn id="27" idx="1"/>
          </p:cNvCxnSpPr>
          <p:nvPr/>
        </p:nvCxnSpPr>
        <p:spPr>
          <a:xfrm>
            <a:off x="4902694" y="3675225"/>
            <a:ext cx="492733" cy="5489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  <a:endCxn id="26" idx="4"/>
          </p:cNvCxnSpPr>
          <p:nvPr/>
        </p:nvCxnSpPr>
        <p:spPr>
          <a:xfrm flipH="1" flipV="1">
            <a:off x="4815913" y="3704299"/>
            <a:ext cx="6112" cy="512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4"/>
          <p:cNvGrpSpPr/>
          <p:nvPr/>
        </p:nvGrpSpPr>
        <p:grpSpPr>
          <a:xfrm>
            <a:off x="1447800" y="4199465"/>
            <a:ext cx="2861734" cy="2277535"/>
            <a:chOff x="2243666" y="3124200"/>
            <a:chExt cx="3963703" cy="3496735"/>
          </a:xfrm>
          <a:solidFill>
            <a:schemeClr val="accent1"/>
          </a:solidFill>
        </p:grpSpPr>
        <p:sp>
          <p:nvSpPr>
            <p:cNvPr id="32" name="Oval 31"/>
            <p:cNvSpPr/>
            <p:nvPr/>
          </p:nvSpPr>
          <p:spPr>
            <a:xfrm>
              <a:off x="313266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600" y="31242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2" idx="7"/>
              <a:endCxn id="33" idx="3"/>
            </p:cNvCxnSpPr>
            <p:nvPr/>
          </p:nvCxnSpPr>
          <p:spPr>
            <a:xfrm flipV="1">
              <a:off x="3422847" y="33843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961465" y="41825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47065" y="42164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>
            <a:xfrm>
              <a:off x="4328782" y="33843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0"/>
              <a:endCxn id="33" idx="4"/>
            </p:cNvCxnSpPr>
            <p:nvPr/>
          </p:nvCxnSpPr>
          <p:spPr>
            <a:xfrm flipH="1" flipV="1">
              <a:off x="4208585" y="34290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243666" y="52578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49601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7"/>
              <a:endCxn id="40" idx="3"/>
            </p:cNvCxnSpPr>
            <p:nvPr/>
          </p:nvCxnSpPr>
          <p:spPr>
            <a:xfrm flipV="1">
              <a:off x="2533848" y="44511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072466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58066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0" idx="5"/>
              <a:endCxn id="42" idx="1"/>
            </p:cNvCxnSpPr>
            <p:nvPr/>
          </p:nvCxnSpPr>
          <p:spPr>
            <a:xfrm>
              <a:off x="3439783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0"/>
              <a:endCxn id="40" idx="4"/>
            </p:cNvCxnSpPr>
            <p:nvPr/>
          </p:nvCxnSpPr>
          <p:spPr>
            <a:xfrm flipH="1" flipV="1">
              <a:off x="3319586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174999" y="62907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080934" y="52239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6" idx="7"/>
              <a:endCxn id="47" idx="3"/>
            </p:cNvCxnSpPr>
            <p:nvPr/>
          </p:nvCxnSpPr>
          <p:spPr>
            <a:xfrm flipV="1">
              <a:off x="3465181" y="5484097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003799" y="6282269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89399" y="63161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7" idx="5"/>
              <a:endCxn id="49" idx="1"/>
            </p:cNvCxnSpPr>
            <p:nvPr/>
          </p:nvCxnSpPr>
          <p:spPr>
            <a:xfrm>
              <a:off x="4371116" y="5484097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0"/>
              <a:endCxn id="47" idx="4"/>
            </p:cNvCxnSpPr>
            <p:nvPr/>
          </p:nvCxnSpPr>
          <p:spPr>
            <a:xfrm flipH="1" flipV="1">
              <a:off x="4250919" y="5528734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94453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867400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3" idx="5"/>
              <a:endCxn id="54" idx="1"/>
            </p:cNvCxnSpPr>
            <p:nvPr/>
          </p:nvCxnSpPr>
          <p:spPr>
            <a:xfrm>
              <a:off x="5234717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0"/>
              <a:endCxn id="53" idx="4"/>
            </p:cNvCxnSpPr>
            <p:nvPr/>
          </p:nvCxnSpPr>
          <p:spPr>
            <a:xfrm flipH="1" flipV="1">
              <a:off x="5114520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61"/>
          <p:cNvGrpSpPr/>
          <p:nvPr/>
        </p:nvGrpSpPr>
        <p:grpSpPr>
          <a:xfrm>
            <a:off x="4072466" y="4182532"/>
            <a:ext cx="2861734" cy="2277535"/>
            <a:chOff x="2243666" y="3124200"/>
            <a:chExt cx="3963703" cy="3496735"/>
          </a:xfrm>
          <a:solidFill>
            <a:schemeClr val="accent1"/>
          </a:solidFill>
        </p:grpSpPr>
        <p:sp>
          <p:nvSpPr>
            <p:cNvPr id="59" name="Oval 58"/>
            <p:cNvSpPr/>
            <p:nvPr/>
          </p:nvSpPr>
          <p:spPr>
            <a:xfrm>
              <a:off x="313266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038600" y="31242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9" idx="7"/>
              <a:endCxn id="60" idx="3"/>
            </p:cNvCxnSpPr>
            <p:nvPr/>
          </p:nvCxnSpPr>
          <p:spPr>
            <a:xfrm flipV="1">
              <a:off x="3422847" y="33843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961465" y="41825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47065" y="42164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5"/>
              <a:endCxn id="62" idx="1"/>
            </p:cNvCxnSpPr>
            <p:nvPr/>
          </p:nvCxnSpPr>
          <p:spPr>
            <a:xfrm>
              <a:off x="4328782" y="33843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0"/>
              <a:endCxn id="60" idx="4"/>
            </p:cNvCxnSpPr>
            <p:nvPr/>
          </p:nvCxnSpPr>
          <p:spPr>
            <a:xfrm flipH="1" flipV="1">
              <a:off x="4208585" y="34290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243666" y="52578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149601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6" idx="7"/>
              <a:endCxn id="67" idx="3"/>
            </p:cNvCxnSpPr>
            <p:nvPr/>
          </p:nvCxnSpPr>
          <p:spPr>
            <a:xfrm flipV="1">
              <a:off x="2533848" y="4451163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072466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158066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5"/>
              <a:endCxn id="69" idx="1"/>
            </p:cNvCxnSpPr>
            <p:nvPr/>
          </p:nvCxnSpPr>
          <p:spPr>
            <a:xfrm>
              <a:off x="3439783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0" idx="0"/>
              <a:endCxn id="67" idx="4"/>
            </p:cNvCxnSpPr>
            <p:nvPr/>
          </p:nvCxnSpPr>
          <p:spPr>
            <a:xfrm flipH="1" flipV="1">
              <a:off x="3319586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174999" y="62907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80934" y="5223934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3" idx="7"/>
              <a:endCxn id="74" idx="3"/>
            </p:cNvCxnSpPr>
            <p:nvPr/>
          </p:nvCxnSpPr>
          <p:spPr>
            <a:xfrm flipV="1">
              <a:off x="3465181" y="5484097"/>
              <a:ext cx="665540" cy="851274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003799" y="6282269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399" y="63161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4" idx="5"/>
              <a:endCxn id="76" idx="1"/>
            </p:cNvCxnSpPr>
            <p:nvPr/>
          </p:nvCxnSpPr>
          <p:spPr>
            <a:xfrm>
              <a:off x="4371116" y="5484097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7" idx="0"/>
              <a:endCxn id="74" idx="4"/>
            </p:cNvCxnSpPr>
            <p:nvPr/>
          </p:nvCxnSpPr>
          <p:spPr>
            <a:xfrm flipH="1" flipV="1">
              <a:off x="4250919" y="5528734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4944535" y="4191000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67400" y="5249335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3000" y="5283201"/>
              <a:ext cx="339969" cy="304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0" idx="5"/>
              <a:endCxn id="81" idx="1"/>
            </p:cNvCxnSpPr>
            <p:nvPr/>
          </p:nvCxnSpPr>
          <p:spPr>
            <a:xfrm>
              <a:off x="5234717" y="4451163"/>
              <a:ext cx="682470" cy="84280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2" idx="0"/>
              <a:endCxn id="80" idx="4"/>
            </p:cNvCxnSpPr>
            <p:nvPr/>
          </p:nvCxnSpPr>
          <p:spPr>
            <a:xfrm flipH="1" flipV="1">
              <a:off x="5114520" y="4495800"/>
              <a:ext cx="8465" cy="787401"/>
            </a:xfrm>
            <a:prstGeom prst="lin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Change at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The rate of change at a node is given by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0912" y="518159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4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2809612">
            <a:off x="1869433" y="32578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6"/>
            <a:endCxn id="19" idx="2"/>
          </p:cNvCxnSpPr>
          <p:nvPr/>
        </p:nvCxnSpPr>
        <p:spPr>
          <a:xfrm>
            <a:off x="2145174" y="3537077"/>
            <a:ext cx="690360" cy="6755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  <a:endCxn id="17" idx="0"/>
          </p:cNvCxnSpPr>
          <p:nvPr/>
        </p:nvCxnSpPr>
        <p:spPr>
          <a:xfrm flipH="1">
            <a:off x="1235335" y="3527050"/>
            <a:ext cx="681239" cy="6956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4"/>
            <a:endCxn id="18" idx="0"/>
          </p:cNvCxnSpPr>
          <p:nvPr/>
        </p:nvCxnSpPr>
        <p:spPr>
          <a:xfrm flipH="1">
            <a:off x="2149735" y="4441449"/>
            <a:ext cx="681237" cy="6956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20912" y="3048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61554" y="40271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99954" y="41033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>
            <a:stCxn id="18" idx="2"/>
            <a:endCxn id="17" idx="6"/>
          </p:cNvCxnSpPr>
          <p:nvPr/>
        </p:nvCxnSpPr>
        <p:spPr>
          <a:xfrm flipH="1" flipV="1">
            <a:off x="1230773" y="4451477"/>
            <a:ext cx="690362" cy="675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2809612">
            <a:off x="955032" y="4172221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809612">
            <a:off x="1869432" y="5086622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809612">
            <a:off x="2783831" y="41722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317625" y="35052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5052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030412" y="26479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06826" y="4648200"/>
            <a:ext cx="483" cy="4591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028825" y="2590800"/>
          <a:ext cx="292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590800"/>
                        <a:ext cx="292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1992312" y="4572000"/>
          <a:ext cx="341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4572000"/>
                        <a:ext cx="3413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2982912" y="3581400"/>
          <a:ext cx="315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2" y="3581400"/>
                        <a:ext cx="3159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2954337" y="3562350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609600" y="3670300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4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0300"/>
                        <a:ext cx="3397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1106487" y="3571875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2438400" y="4637088"/>
          <a:ext cx="3635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5" name="Equation" r:id="rId13" imgW="190440" imgH="228600" progId="Equation.3">
                  <p:embed/>
                </p:oleObj>
              </mc:Choice>
              <mc:Fallback>
                <p:oleObj name="Equation" r:id="rId13" imgW="1904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37088"/>
                        <a:ext cx="36353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2401887" y="3505200"/>
          <a:ext cx="365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6" name="Equation" r:id="rId15" imgW="190440" imgH="215640" progId="Equation.3">
                  <p:embed/>
                </p:oleObj>
              </mc:Choice>
              <mc:Fallback>
                <p:oleObj name="Equation" r:id="rId15" imgW="19044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7" y="3505200"/>
                        <a:ext cx="365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1154112" y="4659313"/>
          <a:ext cx="363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7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4659313"/>
                        <a:ext cx="3635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657600" y="2362200"/>
          <a:ext cx="39131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8" name="Equation" r:id="rId19" imgW="1231560" imgH="393480" progId="Equation.3">
                  <p:embed/>
                </p:oleObj>
              </mc:Choice>
              <mc:Fallback>
                <p:oleObj name="Equation" r:id="rId19" imgW="123156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39131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685800" y="3886200"/>
            <a:ext cx="4191000" cy="2667000"/>
            <a:chOff x="1447800" y="2810932"/>
            <a:chExt cx="5486400" cy="3666068"/>
          </a:xfrm>
        </p:grpSpPr>
        <p:sp>
          <p:nvSpPr>
            <p:cNvPr id="5" name="Oval 4"/>
            <p:cNvSpPr/>
            <p:nvPr/>
          </p:nvSpPr>
          <p:spPr>
            <a:xfrm>
              <a:off x="3385044" y="3505773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9115" y="2810932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7"/>
              <a:endCxn id="6" idx="3"/>
            </p:cNvCxnSpPr>
            <p:nvPr/>
          </p:nvCxnSpPr>
          <p:spPr>
            <a:xfrm flipV="1">
              <a:off x="3594551" y="2980384"/>
              <a:ext cx="480510" cy="55446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705410" y="3500259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45227" y="3522317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5"/>
              <a:endCxn id="8" idx="1"/>
            </p:cNvCxnSpPr>
            <p:nvPr/>
          </p:nvCxnSpPr>
          <p:spPr>
            <a:xfrm>
              <a:off x="4248622" y="2980384"/>
              <a:ext cx="492733" cy="5489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0"/>
              <a:endCxn id="6" idx="4"/>
            </p:cNvCxnSpPr>
            <p:nvPr/>
          </p:nvCxnSpPr>
          <p:spPr>
            <a:xfrm flipH="1" flipV="1">
              <a:off x="4161842" y="3009458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743200" y="4200614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7271" y="3505773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7"/>
              <a:endCxn id="13" idx="3"/>
            </p:cNvCxnSpPr>
            <p:nvPr/>
          </p:nvCxnSpPr>
          <p:spPr>
            <a:xfrm flipV="1">
              <a:off x="2952707" y="3675225"/>
              <a:ext cx="480510" cy="554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63566" y="4195100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03383" y="4217158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3" idx="5"/>
              <a:endCxn id="15" idx="1"/>
            </p:cNvCxnSpPr>
            <p:nvPr/>
          </p:nvCxnSpPr>
          <p:spPr>
            <a:xfrm>
              <a:off x="3606778" y="3675225"/>
              <a:ext cx="492733" cy="5489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0"/>
              <a:endCxn id="13" idx="4"/>
            </p:cNvCxnSpPr>
            <p:nvPr/>
          </p:nvCxnSpPr>
          <p:spPr>
            <a:xfrm flipH="1" flipV="1">
              <a:off x="3519998" y="3704299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415608" y="4873397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69680" y="4178556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7"/>
              <a:endCxn id="20" idx="3"/>
            </p:cNvCxnSpPr>
            <p:nvPr/>
          </p:nvCxnSpPr>
          <p:spPr>
            <a:xfrm flipV="1">
              <a:off x="3625115" y="4348008"/>
              <a:ext cx="480510" cy="55446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735975" y="4867883"/>
              <a:ext cx="245453" cy="19852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5791" y="4889941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0" idx="5"/>
              <a:endCxn id="22" idx="1"/>
            </p:cNvCxnSpPr>
            <p:nvPr/>
          </p:nvCxnSpPr>
          <p:spPr>
            <a:xfrm>
              <a:off x="4279187" y="4348008"/>
              <a:ext cx="492733" cy="54894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0"/>
              <a:endCxn id="20" idx="4"/>
            </p:cNvCxnSpPr>
            <p:nvPr/>
          </p:nvCxnSpPr>
          <p:spPr>
            <a:xfrm flipH="1" flipV="1">
              <a:off x="4192407" y="4377082"/>
              <a:ext cx="6112" cy="512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693187" y="3505773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59481" y="4195100"/>
              <a:ext cx="245453" cy="1985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99298" y="4217158"/>
              <a:ext cx="245453" cy="19852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6" idx="5"/>
              <a:endCxn id="27" idx="1"/>
            </p:cNvCxnSpPr>
            <p:nvPr/>
          </p:nvCxnSpPr>
          <p:spPr>
            <a:xfrm>
              <a:off x="4902694" y="3675225"/>
              <a:ext cx="492733" cy="5489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0"/>
              <a:endCxn id="26" idx="4"/>
            </p:cNvCxnSpPr>
            <p:nvPr/>
          </p:nvCxnSpPr>
          <p:spPr>
            <a:xfrm flipH="1" flipV="1">
              <a:off x="4815913" y="3704299"/>
              <a:ext cx="6112" cy="5128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" name="Group 34"/>
            <p:cNvGrpSpPr/>
            <p:nvPr/>
          </p:nvGrpSpPr>
          <p:grpSpPr>
            <a:xfrm>
              <a:off x="1447800" y="4199465"/>
              <a:ext cx="2861734" cy="2277535"/>
              <a:chOff x="2243666" y="3124200"/>
              <a:chExt cx="3963703" cy="3496735"/>
            </a:xfrm>
            <a:solidFill>
              <a:schemeClr val="accent1"/>
            </a:solidFill>
          </p:grpSpPr>
          <p:sp>
            <p:nvSpPr>
              <p:cNvPr id="32" name="Oval 31"/>
              <p:cNvSpPr/>
              <p:nvPr/>
            </p:nvSpPr>
            <p:spPr>
              <a:xfrm>
                <a:off x="313266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038600" y="31242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2" idx="7"/>
                <a:endCxn id="33" idx="3"/>
              </p:cNvCxnSpPr>
              <p:nvPr/>
            </p:nvCxnSpPr>
            <p:spPr>
              <a:xfrm flipV="1">
                <a:off x="3422847" y="33843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4961465" y="41825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47065" y="42164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3" idx="5"/>
                <a:endCxn id="35" idx="1"/>
              </p:cNvCxnSpPr>
              <p:nvPr/>
            </p:nvCxnSpPr>
            <p:spPr>
              <a:xfrm>
                <a:off x="4328782" y="33843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0"/>
                <a:endCxn id="33" idx="4"/>
              </p:cNvCxnSpPr>
              <p:nvPr/>
            </p:nvCxnSpPr>
            <p:spPr>
              <a:xfrm flipH="1" flipV="1">
                <a:off x="4208585" y="34290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2243666" y="52578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149601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7"/>
                <a:endCxn id="40" idx="3"/>
              </p:cNvCxnSpPr>
              <p:nvPr/>
            </p:nvCxnSpPr>
            <p:spPr>
              <a:xfrm flipV="1">
                <a:off x="2533848" y="44511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072466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158066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0" idx="5"/>
                <a:endCxn id="42" idx="1"/>
              </p:cNvCxnSpPr>
              <p:nvPr/>
            </p:nvCxnSpPr>
            <p:spPr>
              <a:xfrm>
                <a:off x="3439783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0"/>
                <a:endCxn id="40" idx="4"/>
              </p:cNvCxnSpPr>
              <p:nvPr/>
            </p:nvCxnSpPr>
            <p:spPr>
              <a:xfrm flipH="1" flipV="1">
                <a:off x="3319586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174999" y="62907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080934" y="52239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6" idx="7"/>
                <a:endCxn id="47" idx="3"/>
              </p:cNvCxnSpPr>
              <p:nvPr/>
            </p:nvCxnSpPr>
            <p:spPr>
              <a:xfrm flipV="1">
                <a:off x="3465181" y="5484097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003799" y="6282269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089399" y="63161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>
                <a:stCxn id="47" idx="5"/>
                <a:endCxn id="49" idx="1"/>
              </p:cNvCxnSpPr>
              <p:nvPr/>
            </p:nvCxnSpPr>
            <p:spPr>
              <a:xfrm>
                <a:off x="4371116" y="5484097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50" idx="0"/>
                <a:endCxn id="47" idx="4"/>
              </p:cNvCxnSpPr>
              <p:nvPr/>
            </p:nvCxnSpPr>
            <p:spPr>
              <a:xfrm flipH="1" flipV="1">
                <a:off x="4250919" y="5528734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494453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867400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953000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53" idx="5"/>
                <a:endCxn id="54" idx="1"/>
              </p:cNvCxnSpPr>
              <p:nvPr/>
            </p:nvCxnSpPr>
            <p:spPr>
              <a:xfrm>
                <a:off x="5234717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5" idx="0"/>
                <a:endCxn id="53" idx="4"/>
              </p:cNvCxnSpPr>
              <p:nvPr/>
            </p:nvCxnSpPr>
            <p:spPr>
              <a:xfrm flipH="1" flipV="1">
                <a:off x="5114520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61"/>
            <p:cNvGrpSpPr/>
            <p:nvPr/>
          </p:nvGrpSpPr>
          <p:grpSpPr>
            <a:xfrm>
              <a:off x="4072466" y="4182532"/>
              <a:ext cx="2861734" cy="2277535"/>
              <a:chOff x="2243666" y="3124200"/>
              <a:chExt cx="3963703" cy="3496735"/>
            </a:xfrm>
            <a:solidFill>
              <a:schemeClr val="accent1"/>
            </a:solidFill>
          </p:grpSpPr>
          <p:sp>
            <p:nvSpPr>
              <p:cNvPr id="59" name="Oval 58"/>
              <p:cNvSpPr/>
              <p:nvPr/>
            </p:nvSpPr>
            <p:spPr>
              <a:xfrm>
                <a:off x="313266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38600" y="31242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9" idx="7"/>
                <a:endCxn id="60" idx="3"/>
              </p:cNvCxnSpPr>
              <p:nvPr/>
            </p:nvCxnSpPr>
            <p:spPr>
              <a:xfrm flipV="1">
                <a:off x="3422847" y="33843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4961465" y="41825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47065" y="42164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0" idx="5"/>
                <a:endCxn id="62" idx="1"/>
              </p:cNvCxnSpPr>
              <p:nvPr/>
            </p:nvCxnSpPr>
            <p:spPr>
              <a:xfrm>
                <a:off x="4328782" y="33843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3" idx="0"/>
                <a:endCxn id="60" idx="4"/>
              </p:cNvCxnSpPr>
              <p:nvPr/>
            </p:nvCxnSpPr>
            <p:spPr>
              <a:xfrm flipH="1" flipV="1">
                <a:off x="4208585" y="34290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43666" y="52578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149601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7"/>
                <a:endCxn id="67" idx="3"/>
              </p:cNvCxnSpPr>
              <p:nvPr/>
            </p:nvCxnSpPr>
            <p:spPr>
              <a:xfrm flipV="1">
                <a:off x="2533848" y="4451163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72466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58066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7" idx="5"/>
                <a:endCxn id="69" idx="1"/>
              </p:cNvCxnSpPr>
              <p:nvPr/>
            </p:nvCxnSpPr>
            <p:spPr>
              <a:xfrm>
                <a:off x="3439783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0" idx="0"/>
                <a:endCxn id="67" idx="4"/>
              </p:cNvCxnSpPr>
              <p:nvPr/>
            </p:nvCxnSpPr>
            <p:spPr>
              <a:xfrm flipH="1" flipV="1">
                <a:off x="3319586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3174999" y="62907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080934" y="5223934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>
                <a:stCxn id="73" idx="7"/>
                <a:endCxn id="74" idx="3"/>
              </p:cNvCxnSpPr>
              <p:nvPr/>
            </p:nvCxnSpPr>
            <p:spPr>
              <a:xfrm flipV="1">
                <a:off x="3465181" y="5484097"/>
                <a:ext cx="665540" cy="851274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5003799" y="6282269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089399" y="63161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4" idx="5"/>
                <a:endCxn id="76" idx="1"/>
              </p:cNvCxnSpPr>
              <p:nvPr/>
            </p:nvCxnSpPr>
            <p:spPr>
              <a:xfrm>
                <a:off x="4371116" y="5484097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7" idx="0"/>
                <a:endCxn id="74" idx="4"/>
              </p:cNvCxnSpPr>
              <p:nvPr/>
            </p:nvCxnSpPr>
            <p:spPr>
              <a:xfrm flipH="1" flipV="1">
                <a:off x="4250919" y="5528734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4944535" y="4191000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5249335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953000" y="5283201"/>
                <a:ext cx="339969" cy="304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0" idx="5"/>
                <a:endCxn id="81" idx="1"/>
              </p:cNvCxnSpPr>
              <p:nvPr/>
            </p:nvCxnSpPr>
            <p:spPr>
              <a:xfrm>
                <a:off x="5234717" y="4451163"/>
                <a:ext cx="682470" cy="842809"/>
              </a:xfrm>
              <a:prstGeom prst="line">
                <a:avLst/>
              </a:prstGeom>
              <a:grpFill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0"/>
                <a:endCxn id="80" idx="4"/>
              </p:cNvCxnSpPr>
              <p:nvPr/>
            </p:nvCxnSpPr>
            <p:spPr>
              <a:xfrm flipH="1" flipV="1">
                <a:off x="5114520" y="4495800"/>
                <a:ext cx="8465" cy="787401"/>
              </a:xfrm>
              <a:prstGeom prst="line">
                <a:avLst/>
              </a:prstGeom>
              <a:grpFill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533400" y="1447800"/>
          <a:ext cx="3470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3" imgW="1130040" imgH="241200" progId="Equation.3">
                  <p:embed/>
                </p:oleObj>
              </mc:Choice>
              <mc:Fallback>
                <p:oleObj name="Equation" r:id="rId3" imgW="11300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34702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09600" y="2438400"/>
          <a:ext cx="3308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5" imgW="1041120" imgH="215640" progId="Equation.3">
                  <p:embed/>
                </p:oleObj>
              </mc:Choice>
              <mc:Fallback>
                <p:oleObj name="Equation" r:id="rId5" imgW="1041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308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021138" y="3625850"/>
          <a:ext cx="48418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Equation" r:id="rId7" imgW="1523880" imgH="393480" progId="Equation.3">
                  <p:embed/>
                </p:oleObj>
              </mc:Choice>
              <mc:Fallback>
                <p:oleObj name="Equation" r:id="rId7" imgW="1523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3625850"/>
                        <a:ext cx="484187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876800" y="2178050"/>
          <a:ext cx="39131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78050"/>
                        <a:ext cx="391318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3810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from j to </a:t>
            </a:r>
            <a:r>
              <a:rPr lang="en-US" dirty="0" err="1" smtClean="0"/>
              <a:t>i</a:t>
            </a:r>
            <a:endParaRPr lang="en-US" dirty="0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5278438" y="48768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11" imgW="1130040" imgH="393480" progId="Equation.3">
                  <p:embed/>
                </p:oleObj>
              </mc:Choice>
              <mc:Fallback>
                <p:oleObj name="Equation" r:id="rId11" imgW="11300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48768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181600" y="1905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Rate of Change Equation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953000" y="3429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 for 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62600" y="617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is called the </a:t>
            </a:r>
            <a:r>
              <a:rPr lang="en-US" dirty="0" err="1" smtClean="0"/>
              <a:t>Laplacian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4000" y="464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all the external fluxes are zero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57200" y="213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Matrix Form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LAMMPS Stress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33297"/>
            <a:ext cx="8229600" cy="24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the </a:t>
            </a:r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858838" y="16764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6764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847725" y="3657600"/>
          <a:ext cx="31464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5" imgW="990360" imgH="393480" progId="Equation.3">
                  <p:embed/>
                </p:oleObj>
              </mc:Choice>
              <mc:Fallback>
                <p:oleObj name="Equation" r:id="rId5" imgW="990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657600"/>
                        <a:ext cx="31464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124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continuum we remember the diffusion equation is given by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858838" y="1676400"/>
          <a:ext cx="35909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Equation" r:id="rId3" imgW="1130040" imgH="393480" progId="Equation.3">
                  <p:embed/>
                </p:oleObj>
              </mc:Choice>
              <mc:Fallback>
                <p:oleObj name="Equation" r:id="rId3" imgW="11300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676400"/>
                        <a:ext cx="3590925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259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Eigenvectors of L</a:t>
            </a:r>
            <a:endParaRPr lang="en-US" dirty="0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652463" y="3124200"/>
          <a:ext cx="3148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5" imgW="990360" imgH="279360" progId="Equation.3">
                  <p:embed/>
                </p:oleObj>
              </mc:Choice>
              <mc:Fallback>
                <p:oleObj name="Equation" r:id="rId5" imgW="9903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24200"/>
                        <a:ext cx="3148012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3733800" y="29718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667000" y="4495800"/>
          <a:ext cx="20934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6" name="Equation" r:id="rId7" imgW="736560" imgH="241200" progId="Equation.3">
                  <p:embed/>
                </p:oleObj>
              </mc:Choice>
              <mc:Fallback>
                <p:oleObj name="Equation" r:id="rId7" imgW="7365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09349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4495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eigenvectors are </a:t>
            </a:r>
            <a:r>
              <a:rPr lang="en-US" dirty="0" err="1" smtClean="0"/>
              <a:t>orthonormal</a:t>
            </a:r>
            <a:endParaRPr lang="en-US" dirty="0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5867400" y="4484916"/>
          <a:ext cx="2635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84916"/>
                        <a:ext cx="2635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265738" y="3163888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Equation" r:id="rId11" imgW="749160" imgH="215640" progId="Equation.3">
                  <p:embed/>
                </p:oleObj>
              </mc:Choice>
              <mc:Fallback>
                <p:oleObj name="Equation" r:id="rId11" imgW="74916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3163888"/>
                        <a:ext cx="2381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530350" y="1828800"/>
          <a:ext cx="49641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3" imgW="1562040" imgH="393480" progId="Equation.3">
                  <p:embed/>
                </p:oleObj>
              </mc:Choice>
              <mc:Fallback>
                <p:oleObj name="Equation" r:id="rId3" imgW="15620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828800"/>
                        <a:ext cx="496411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1295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Substitute the linear expansion of the eigenvectors</a:t>
            </a:r>
            <a:endParaRPr lang="en-US" dirty="0"/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590800" y="2895600"/>
          <a:ext cx="50053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5" imgW="1574640" imgH="393480" progId="Equation.3">
                  <p:embed/>
                </p:oleObj>
              </mc:Choice>
              <mc:Fallback>
                <p:oleObj name="Equation" r:id="rId5" imgW="15746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50053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by 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4114800"/>
          <a:ext cx="666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Equation" r:id="rId7" imgW="266400" imgH="241200" progId="Equation.3">
                  <p:embed/>
                </p:oleObj>
              </mc:Choice>
              <mc:Fallback>
                <p:oleObj name="Equation" r:id="rId7" imgW="266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666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752600" y="4648200"/>
          <a:ext cx="64976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Equation" r:id="rId9" imgW="2044440" imgH="393480" progId="Equation.3">
                  <p:embed/>
                </p:oleObj>
              </mc:Choice>
              <mc:Fallback>
                <p:oleObj name="Equation" r:id="rId9" imgW="20444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649763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Eigenvectors of L</a:t>
            </a:r>
            <a:endParaRPr lang="en-US" dirty="0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762000" y="1295400"/>
          <a:ext cx="64976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2" name="Equation" r:id="rId3" imgW="2044440" imgH="393480" progId="Equation.3">
                  <p:embed/>
                </p:oleObj>
              </mc:Choice>
              <mc:Fallback>
                <p:oleObj name="Equation" r:id="rId3" imgW="2044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649763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667000" y="2590800"/>
          <a:ext cx="209349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3" name="Equation" r:id="rId5" imgW="736560" imgH="241200" progId="Equation.3">
                  <p:embed/>
                </p:oleObj>
              </mc:Choice>
              <mc:Fallback>
                <p:oleObj name="Equation" r:id="rId5" imgW="7365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09349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590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eigenvectors are </a:t>
            </a:r>
            <a:r>
              <a:rPr lang="en-US" dirty="0" err="1" smtClean="0"/>
              <a:t>orthonormal</a:t>
            </a:r>
            <a:endParaRPr lang="en-US" dirty="0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057400" y="3810000"/>
          <a:ext cx="39544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4" name="Equation" r:id="rId7" imgW="1244520" imgH="393480" progId="Equation.3">
                  <p:embed/>
                </p:oleObj>
              </mc:Choice>
              <mc:Fallback>
                <p:oleObj name="Equation" r:id="rId7" imgW="12445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395446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76800" y="2743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5930900" y="2667000"/>
          <a:ext cx="26336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5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667000"/>
                        <a:ext cx="26336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Analytically </a:t>
            </a:r>
            <a:endParaRPr lang="en-US" dirty="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920875" y="1639888"/>
          <a:ext cx="32242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Equation" r:id="rId3" imgW="1015920" imgH="393480" progId="Equation.3">
                  <p:embed/>
                </p:oleObj>
              </mc:Choice>
              <mc:Fallback>
                <p:oleObj name="Equation" r:id="rId3" imgW="10159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39888"/>
                        <a:ext cx="3224213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0" y="2895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solve this analytically </a:t>
            </a:r>
            <a:endParaRPr lang="en-US" dirty="0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865313" y="3352800"/>
          <a:ext cx="3506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5" imgW="1104840" imgH="241200" progId="Equation.3">
                  <p:embed/>
                </p:oleObj>
              </mc:Choice>
              <mc:Fallback>
                <p:oleObj name="Equation" r:id="rId5" imgW="11048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352800"/>
                        <a:ext cx="35067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95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</a:t>
            </a:r>
            <a:r>
              <a:rPr lang="en-US" dirty="0" err="1" smtClean="0"/>
              <a:t>eigenvalues</a:t>
            </a:r>
            <a:r>
              <a:rPr lang="en-US" dirty="0" smtClean="0"/>
              <a:t> are real and positive then this is a decaying solution over time.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37338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6148388" y="1866900"/>
          <a:ext cx="1425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3" imgW="1206360" imgH="914400" progId="Equation.3">
                  <p:embed/>
                </p:oleObj>
              </mc:Choice>
              <mc:Fallback>
                <p:oleObj name="Equation" r:id="rId3" imgW="12063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1866900"/>
                        <a:ext cx="14255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324600" y="3124200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5" imgW="1168200" imgH="914400" progId="Equation.3">
                  <p:embed/>
                </p:oleObj>
              </mc:Choice>
              <mc:Fallback>
                <p:oleObj name="Equation" r:id="rId5" imgW="11682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24200"/>
                        <a:ext cx="1168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09600" y="2209800"/>
          <a:ext cx="4759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4759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228600" y="1447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easiest way to generate the </a:t>
            </a:r>
            <a:r>
              <a:rPr lang="en-US" dirty="0" err="1" smtClean="0"/>
              <a:t>Laplacian</a:t>
            </a:r>
            <a:r>
              <a:rPr lang="en-US" dirty="0" smtClean="0"/>
              <a:t> is to use</a:t>
            </a:r>
          </a:p>
          <a:p>
            <a:r>
              <a:rPr lang="en-US" dirty="0" err="1" smtClean="0"/>
              <a:t>retlationship</a:t>
            </a:r>
            <a:r>
              <a:rPr lang="en-US" dirty="0" smtClean="0"/>
              <a:t> below</a:t>
            </a:r>
            <a:endParaRPr lang="en-US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165849" y="4495800"/>
          <a:ext cx="1857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9" imgW="1485720" imgH="914400" progId="Equation.3">
                  <p:embed/>
                </p:oleObj>
              </mc:Choice>
              <mc:Fallback>
                <p:oleObj name="Equation" r:id="rId9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49" y="4495800"/>
                        <a:ext cx="18573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Relationship for </a:t>
            </a:r>
            <a:r>
              <a:rPr lang="en-US" dirty="0" err="1" smtClean="0"/>
              <a:t>Laplacian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1066800" y="27432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5257800" y="1066800"/>
          <a:ext cx="27241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Equation" r:id="rId3" imgW="1485720" imgH="914400" progId="Equation.3">
                  <p:embed/>
                </p:oleObj>
              </mc:Choice>
              <mc:Fallback>
                <p:oleObj name="Equation" r:id="rId3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066800"/>
                        <a:ext cx="27241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22263" y="3233738"/>
          <a:ext cx="30241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5" imgW="1358640" imgH="507960" progId="Equation.3">
                  <p:embed/>
                </p:oleObj>
              </mc:Choice>
              <mc:Fallback>
                <p:oleObj name="Equation" r:id="rId5" imgW="135864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233738"/>
                        <a:ext cx="3024187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533400" y="4648200"/>
          <a:ext cx="307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Equation" r:id="rId7" imgW="1384200" imgH="393480" progId="Equation.3">
                  <p:embed/>
                </p:oleObj>
              </mc:Choice>
              <mc:Fallback>
                <p:oleObj name="Equation" r:id="rId7" imgW="13842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3079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3505200" y="1828800"/>
            <a:ext cx="2438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2400" y="4876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similarity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61772" y="1600200"/>
            <a:ext cx="0" cy="1219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47372" y="2057400"/>
            <a:ext cx="0" cy="762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47372" y="1524000"/>
            <a:ext cx="914400" cy="5334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47372" y="2057400"/>
            <a:ext cx="914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875972" y="2057400"/>
          <a:ext cx="4810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Equation" r:id="rId9" imgW="215640" imgH="177480" progId="Equation.3">
                  <p:embed/>
                </p:oleObj>
              </mc:Choice>
              <mc:Fallback>
                <p:oleObj name="Equation" r:id="rId9" imgW="21564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72" y="2057400"/>
                        <a:ext cx="48101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667000" y="1600200"/>
          <a:ext cx="5095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Equation" r:id="rId11" imgW="228600" imgH="203040" progId="Equation.3">
                  <p:embed/>
                </p:oleObj>
              </mc:Choice>
              <mc:Fallback>
                <p:oleObj name="Equation" r:id="rId11" imgW="22860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50958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61772" y="1600200"/>
            <a:ext cx="0" cy="381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3392488" y="3027363"/>
          <a:ext cx="406876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13" imgW="1828800" imgH="685800" progId="Equation.3">
                  <p:embed/>
                </p:oleObj>
              </mc:Choice>
              <mc:Fallback>
                <p:oleObj name="Equation" r:id="rId13" imgW="1828800" imgH="685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027363"/>
                        <a:ext cx="4068762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1295400" y="3810000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228600" y="1447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Eigenvectors of L are the columns</a:t>
            </a:r>
            <a:endParaRPr lang="en-US" dirty="0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248400" y="1600200"/>
          <a:ext cx="1857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tion" r:id="rId3" imgW="1485720" imgH="914400" progId="Equation.3">
                  <p:embed/>
                </p:oleObj>
              </mc:Choice>
              <mc:Fallback>
                <p:oleObj name="Equation" r:id="rId3" imgW="148572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00200"/>
                        <a:ext cx="18573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000" y="2286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-0.5000    0.6533    0.5000   -0.2706</a:t>
            </a:r>
          </a:p>
          <a:p>
            <a:r>
              <a:rPr lang="en-US" dirty="0" smtClean="0"/>
              <a:t>   -0.5000    0.2706   -0.5000    0.6533</a:t>
            </a:r>
          </a:p>
          <a:p>
            <a:r>
              <a:rPr lang="en-US" dirty="0" smtClean="0"/>
              <a:t>   -0.5000   -0.2706   -0.5000   -0.6533</a:t>
            </a:r>
          </a:p>
          <a:p>
            <a:r>
              <a:rPr lang="en-US" dirty="0" smtClean="0"/>
              <a:t>   -0.5000   -0.6533    0.5000    0.2706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3733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-0.0000         0         0         0</a:t>
            </a:r>
          </a:p>
          <a:p>
            <a:r>
              <a:rPr lang="en-US" dirty="0" smtClean="0"/>
              <a:t>         0    0.5858         0         0</a:t>
            </a:r>
          </a:p>
          <a:p>
            <a:r>
              <a:rPr lang="en-US" dirty="0" smtClean="0"/>
              <a:t>         0         0    2.0000         0</a:t>
            </a:r>
          </a:p>
          <a:p>
            <a:r>
              <a:rPr lang="en-US" dirty="0" smtClean="0"/>
              <a:t>         0         0         0    3.4142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3276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Eigenvalues</a:t>
            </a:r>
            <a:endParaRPr lang="en-US" dirty="0"/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219200" y="1828800"/>
          <a:ext cx="289179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Equation" r:id="rId5" imgW="1180800" imgH="457200" progId="Equation.3">
                  <p:embed/>
                </p:oleObj>
              </mc:Choice>
              <mc:Fallback>
                <p:oleObj name="Equation" r:id="rId5" imgW="118080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289179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</a:t>
            </a:r>
            <a:endParaRPr lang="en-US" dirty="0"/>
          </a:p>
        </p:txBody>
      </p:sp>
      <p:grpSp>
        <p:nvGrpSpPr>
          <p:cNvPr id="3" name="Group 32"/>
          <p:cNvGrpSpPr/>
          <p:nvPr/>
        </p:nvGrpSpPr>
        <p:grpSpPr>
          <a:xfrm>
            <a:off x="5842000" y="4016829"/>
            <a:ext cx="3085307" cy="226952"/>
            <a:chOff x="457200" y="3962400"/>
            <a:chExt cx="3085307" cy="226952"/>
          </a:xfrm>
        </p:grpSpPr>
        <p:sp>
          <p:nvSpPr>
            <p:cNvPr id="98" name="Oval 97"/>
            <p:cNvSpPr/>
            <p:nvPr/>
          </p:nvSpPr>
          <p:spPr>
            <a:xfrm>
              <a:off x="32766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2860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3752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7231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16411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2"/>
              <a:endCxn id="107" idx="6"/>
            </p:cNvCxnSpPr>
            <p:nvPr/>
          </p:nvCxnSpPr>
          <p:spPr>
            <a:xfrm flipH="1">
              <a:off x="2551907" y="4075876"/>
              <a:ext cx="72469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048000" y="1981200"/>
          <a:ext cx="291720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91720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276600" y="1447800"/>
          <a:ext cx="1911079" cy="55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1911079" cy="550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5562600" y="1371600"/>
          <a:ext cx="3173666" cy="61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" name="Equation" r:id="rId7" imgW="1244520" imgH="241200" progId="Equation.3">
                  <p:embed/>
                </p:oleObj>
              </mc:Choice>
              <mc:Fallback>
                <p:oleObj name="Equation" r:id="rId7" imgW="12445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3173666" cy="615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>
            <a:stCxn id="105" idx="0"/>
          </p:cNvCxnSpPr>
          <p:nvPr/>
        </p:nvCxnSpPr>
        <p:spPr>
          <a:xfrm flipV="1">
            <a:off x="5974954" y="2950029"/>
            <a:ext cx="19446" cy="1066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19800" y="2971800"/>
            <a:ext cx="2772229" cy="1117600"/>
          </a:xfrm>
          <a:custGeom>
            <a:avLst/>
            <a:gdLst>
              <a:gd name="connsiteX0" fmla="*/ 0 w 2772229"/>
              <a:gd name="connsiteY0" fmla="*/ 0 h 1117600"/>
              <a:gd name="connsiteX1" fmla="*/ 449943 w 2772229"/>
              <a:gd name="connsiteY1" fmla="*/ 609600 h 1117600"/>
              <a:gd name="connsiteX2" fmla="*/ 1146629 w 2772229"/>
              <a:gd name="connsiteY2" fmla="*/ 870858 h 1117600"/>
              <a:gd name="connsiteX3" fmla="*/ 1988457 w 2772229"/>
              <a:gd name="connsiteY3" fmla="*/ 1001486 h 1117600"/>
              <a:gd name="connsiteX4" fmla="*/ 2772229 w 2772229"/>
              <a:gd name="connsiteY4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229" h="1117600">
                <a:moveTo>
                  <a:pt x="0" y="0"/>
                </a:moveTo>
                <a:cubicBezTo>
                  <a:pt x="129419" y="232228"/>
                  <a:pt x="258838" y="464457"/>
                  <a:pt x="449943" y="609600"/>
                </a:cubicBezTo>
                <a:cubicBezTo>
                  <a:pt x="641048" y="754743"/>
                  <a:pt x="890210" y="805544"/>
                  <a:pt x="1146629" y="870858"/>
                </a:cubicBezTo>
                <a:cubicBezTo>
                  <a:pt x="1403048" y="936172"/>
                  <a:pt x="1988457" y="1001486"/>
                  <a:pt x="1988457" y="1001486"/>
                </a:cubicBezTo>
                <a:lnTo>
                  <a:pt x="2772229" y="11176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5943600" y="1981200"/>
          <a:ext cx="3006725" cy="54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Equation" r:id="rId9" imgW="1726920" imgH="241200" progId="Equation.3">
                  <p:embed/>
                </p:oleObj>
              </mc:Choice>
              <mc:Fallback>
                <p:oleObj name="Equation" r:id="rId9" imgW="1726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3006725" cy="546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352800" y="2819400"/>
          <a:ext cx="2551112" cy="1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11" imgW="1307880" imgH="736560" progId="Equation.3">
                  <p:embed/>
                </p:oleObj>
              </mc:Choice>
              <mc:Fallback>
                <p:oleObj name="Equation" r:id="rId11" imgW="1307880" imgH="736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2551112" cy="1555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81000" y="4419600"/>
          <a:ext cx="6210300" cy="221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13" imgW="3276360" imgH="1168200" progId="Equation.3">
                  <p:embed/>
                </p:oleObj>
              </mc:Choice>
              <mc:Fallback>
                <p:oleObj name="Equation" r:id="rId13" imgW="3276360" imgH="116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6210300" cy="2214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228600" y="23048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-0.5000    0.6533    0.5000   -0.2706</a:t>
            </a:r>
          </a:p>
          <a:p>
            <a:r>
              <a:rPr lang="en-US" dirty="0" smtClean="0"/>
              <a:t>   -0.5000    0.2706   -0.5000    0.6533</a:t>
            </a:r>
          </a:p>
          <a:p>
            <a:r>
              <a:rPr lang="en-US" dirty="0" smtClean="0"/>
              <a:t>   -0.5000   -0.2706   -0.5000   -0.6533</a:t>
            </a:r>
          </a:p>
          <a:p>
            <a:r>
              <a:rPr lang="en-US" dirty="0" smtClean="0"/>
              <a:t>   -0.5000   -0.6533    0.5000    0.2706</a:t>
            </a:r>
            <a:endParaRPr lang="en-US" dirty="0"/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228600" y="1754954"/>
          <a:ext cx="2778386" cy="110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Equation" r:id="rId15" imgW="1180800" imgH="457200" progId="Equation.3">
                  <p:embed/>
                </p:oleObj>
              </mc:Choice>
              <mc:Fallback>
                <p:oleObj name="Equation" r:id="rId15" imgW="11808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4954"/>
                        <a:ext cx="2778386" cy="1109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to Plot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t=0.1:0.1:10;</a:t>
            </a:r>
          </a:p>
          <a:p>
            <a:pPr>
              <a:buNone/>
            </a:pPr>
            <a:r>
              <a:rPr lang="en-US" dirty="0" smtClean="0"/>
              <a:t>phi(1,:)=-0.5*exp(-0*t);</a:t>
            </a:r>
          </a:p>
          <a:p>
            <a:pPr>
              <a:buNone/>
            </a:pPr>
            <a:r>
              <a:rPr lang="en-US" dirty="0" smtClean="0"/>
              <a:t>phi(2,:)= 0.65*exp(-0.58*t);</a:t>
            </a:r>
          </a:p>
          <a:p>
            <a:pPr>
              <a:buNone/>
            </a:pPr>
            <a:r>
              <a:rPr lang="en-US" dirty="0" smtClean="0"/>
              <a:t>phi(3,:)= 0.5*exp(-2*t);</a:t>
            </a:r>
          </a:p>
          <a:p>
            <a:pPr>
              <a:buNone/>
            </a:pPr>
            <a:r>
              <a:rPr lang="en-US" dirty="0" smtClean="0"/>
              <a:t>phi(4,:)= -0.27*exp(-3.41*t);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psi=V*phi;</a:t>
            </a:r>
          </a:p>
          <a:p>
            <a:pPr>
              <a:buNone/>
            </a:pPr>
            <a:r>
              <a:rPr lang="en-US" dirty="0" smtClean="0"/>
              <a:t>plot(psi(1,:));</a:t>
            </a:r>
          </a:p>
          <a:p>
            <a:pPr>
              <a:buNone/>
            </a:pPr>
            <a:r>
              <a:rPr lang="en-US" dirty="0" smtClean="0"/>
              <a:t>hold on</a:t>
            </a:r>
          </a:p>
          <a:p>
            <a:pPr>
              <a:buNone/>
            </a:pPr>
            <a:r>
              <a:rPr lang="en-US" dirty="0" smtClean="0"/>
              <a:t>plot(psi(2,:));</a:t>
            </a:r>
          </a:p>
          <a:p>
            <a:pPr>
              <a:buNone/>
            </a:pPr>
            <a:r>
              <a:rPr lang="en-US" dirty="0" smtClean="0"/>
              <a:t>plot(psi(3,:));</a:t>
            </a:r>
          </a:p>
          <a:p>
            <a:pPr>
              <a:buNone/>
            </a:pPr>
            <a:r>
              <a:rPr lang="en-US" dirty="0" smtClean="0"/>
              <a:t>plot(psi(4,:));</a:t>
            </a:r>
          </a:p>
          <a:p>
            <a:endParaRPr lang="en-US" dirty="0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429000" y="4114800"/>
          <a:ext cx="5448300" cy="194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3" imgW="3276360" imgH="1168200" progId="Equation.3">
                  <p:embed/>
                </p:oleObj>
              </mc:Choice>
              <mc:Fallback>
                <p:oleObj name="Equation" r:id="rId3" imgW="3276360" imgH="1168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5448300" cy="194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791200" y="3200400"/>
            <a:ext cx="6858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Matrix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Averaged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12" y="1600200"/>
            <a:ext cx="52813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6578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Later in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on Lattice</a:t>
            </a:r>
            <a:endParaRPr lang="en-US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524000" y="3429000"/>
            <a:ext cx="2094707" cy="2024742"/>
            <a:chOff x="1676400" y="2394858"/>
            <a:chExt cx="2094707" cy="2024742"/>
          </a:xfrm>
        </p:grpSpPr>
        <p:sp>
          <p:nvSpPr>
            <p:cNvPr id="98" name="Oval 97"/>
            <p:cNvSpPr/>
            <p:nvPr/>
          </p:nvSpPr>
          <p:spPr>
            <a:xfrm>
              <a:off x="16764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052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4430" y="32766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02" name="Straight Connector 101"/>
            <p:cNvCxnSpPr>
              <a:stCxn id="101" idx="2"/>
              <a:endCxn id="98" idx="6"/>
            </p:cNvCxnSpPr>
            <p:nvPr/>
          </p:nvCxnSpPr>
          <p:spPr>
            <a:xfrm flipH="1">
              <a:off x="1942307" y="33900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0" idx="2"/>
              <a:endCxn id="101" idx="6"/>
            </p:cNvCxnSpPr>
            <p:nvPr/>
          </p:nvCxnSpPr>
          <p:spPr>
            <a:xfrm flipH="1">
              <a:off x="2860337" y="33900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6764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35052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594430" y="239485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9" name="Straight Connector 108"/>
            <p:cNvCxnSpPr>
              <a:stCxn id="108" idx="2"/>
              <a:endCxn id="105" idx="6"/>
            </p:cNvCxnSpPr>
            <p:nvPr/>
          </p:nvCxnSpPr>
          <p:spPr>
            <a:xfrm flipH="1">
              <a:off x="1942307" y="2508334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7" idx="2"/>
              <a:endCxn id="108" idx="6"/>
            </p:cNvCxnSpPr>
            <p:nvPr/>
          </p:nvCxnSpPr>
          <p:spPr>
            <a:xfrm flipH="1">
              <a:off x="2860337" y="2508334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98" idx="0"/>
              <a:endCxn id="105" idx="4"/>
            </p:cNvCxnSpPr>
            <p:nvPr/>
          </p:nvCxnSpPr>
          <p:spPr>
            <a:xfrm flipV="1">
              <a:off x="1809354" y="2621810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1" idx="0"/>
            </p:cNvCxnSpPr>
            <p:nvPr/>
          </p:nvCxnSpPr>
          <p:spPr>
            <a:xfrm flipH="1" flipV="1">
              <a:off x="2725056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3624942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16764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35052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94430" y="419264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1942307" y="4291610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2860337" y="4291610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1814286" y="350718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2729988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3629874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5607050" y="1295400"/>
          <a:ext cx="2298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3" imgW="2298600" imgH="2057400" progId="Equation.3">
                  <p:embed/>
                </p:oleObj>
              </mc:Choice>
              <mc:Fallback>
                <p:oleObj name="Equation" r:id="rId3" imgW="229860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295400"/>
                        <a:ext cx="22987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5562600" y="3733800"/>
          <a:ext cx="2273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tion" r:id="rId5" imgW="2273040" imgH="2057400" progId="Equation.3">
                  <p:embed/>
                </p:oleObj>
              </mc:Choice>
              <mc:Fallback>
                <p:oleObj name="Equation" r:id="rId5" imgW="2273040" imgH="2057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22733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609600" y="2209800"/>
          <a:ext cx="4759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7" imgW="1498320" imgH="241200" progId="Equation.3">
                  <p:embed/>
                </p:oleObj>
              </mc:Choice>
              <mc:Fallback>
                <p:oleObj name="Equation" r:id="rId7" imgW="14983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47593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228600" y="1447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easiest way to generate the </a:t>
            </a:r>
            <a:r>
              <a:rPr lang="en-US" dirty="0" err="1" smtClean="0"/>
              <a:t>Laplacian</a:t>
            </a:r>
            <a:r>
              <a:rPr lang="en-US" dirty="0" smtClean="0"/>
              <a:t> is to use</a:t>
            </a:r>
          </a:p>
          <a:p>
            <a:r>
              <a:rPr lang="en-US" dirty="0" err="1" smtClean="0"/>
              <a:t>retlationship</a:t>
            </a:r>
            <a:r>
              <a:rPr lang="en-US" dirty="0" smtClean="0"/>
              <a:t> below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endParaRPr lang="en-US" dirty="0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4448175" y="2057400"/>
          <a:ext cx="442912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" imgW="3162240" imgH="2057400" progId="Equation.3">
                  <p:embed/>
                </p:oleObj>
              </mc:Choice>
              <mc:Fallback>
                <p:oleObj name="Equation" r:id="rId3" imgW="316224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2057400"/>
                        <a:ext cx="4429125" cy="288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24000" y="3429000"/>
            <a:ext cx="2094707" cy="2024742"/>
            <a:chOff x="1676400" y="2394858"/>
            <a:chExt cx="2094707" cy="2024742"/>
          </a:xfrm>
        </p:grpSpPr>
        <p:sp>
          <p:nvSpPr>
            <p:cNvPr id="48" name="Oval 47"/>
            <p:cNvSpPr/>
            <p:nvPr/>
          </p:nvSpPr>
          <p:spPr>
            <a:xfrm>
              <a:off x="16764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505200" y="32766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594430" y="32766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stCxn id="50" idx="2"/>
              <a:endCxn id="48" idx="6"/>
            </p:cNvCxnSpPr>
            <p:nvPr/>
          </p:nvCxnSpPr>
          <p:spPr>
            <a:xfrm flipH="1">
              <a:off x="1942307" y="33900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6"/>
            </p:cNvCxnSpPr>
            <p:nvPr/>
          </p:nvCxnSpPr>
          <p:spPr>
            <a:xfrm flipH="1">
              <a:off x="2860337" y="33900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6764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05200" y="239485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594430" y="239485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5" idx="2"/>
              <a:endCxn id="53" idx="6"/>
            </p:cNvCxnSpPr>
            <p:nvPr/>
          </p:nvCxnSpPr>
          <p:spPr>
            <a:xfrm flipH="1">
              <a:off x="1942307" y="2508334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5" idx="6"/>
            </p:cNvCxnSpPr>
            <p:nvPr/>
          </p:nvCxnSpPr>
          <p:spPr>
            <a:xfrm flipH="1">
              <a:off x="2860337" y="2508334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8" idx="0"/>
              <a:endCxn id="53" idx="4"/>
            </p:cNvCxnSpPr>
            <p:nvPr/>
          </p:nvCxnSpPr>
          <p:spPr>
            <a:xfrm flipV="1">
              <a:off x="1809354" y="2621810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0"/>
            </p:cNvCxnSpPr>
            <p:nvPr/>
          </p:nvCxnSpPr>
          <p:spPr>
            <a:xfrm flipH="1" flipV="1">
              <a:off x="2725056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624942" y="2605314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6764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4192648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594430" y="4192648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942307" y="4291610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860337" y="4291610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814286" y="350718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729988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3629874" y="349068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67000" y="5715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[V, D]=</a:t>
            </a:r>
            <a:r>
              <a:rPr lang="en-US" sz="2400" dirty="0" err="1" smtClean="0"/>
              <a:t>eig</a:t>
            </a:r>
            <a:r>
              <a:rPr lang="en-US" sz="2400" dirty="0" smtClean="0"/>
              <a:t>(AJJ);</a:t>
            </a: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33400" y="4844142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362200" y="4844142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451430" y="4844142"/>
            <a:ext cx="265907" cy="226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>
            <a:stCxn id="50" idx="2"/>
            <a:endCxn id="48" idx="6"/>
          </p:cNvCxnSpPr>
          <p:nvPr/>
        </p:nvCxnSpPr>
        <p:spPr>
          <a:xfrm flipH="1">
            <a:off x="799307" y="4957618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2"/>
            <a:endCxn id="50" idx="6"/>
          </p:cNvCxnSpPr>
          <p:nvPr/>
        </p:nvCxnSpPr>
        <p:spPr>
          <a:xfrm flipH="1">
            <a:off x="1717337" y="4957618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33400" y="396240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362200" y="396240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451430" y="3962400"/>
            <a:ext cx="265907" cy="2269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2"/>
            <a:endCxn id="53" idx="6"/>
          </p:cNvCxnSpPr>
          <p:nvPr/>
        </p:nvCxnSpPr>
        <p:spPr>
          <a:xfrm flipH="1">
            <a:off x="799307" y="4075876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2"/>
            <a:endCxn id="55" idx="6"/>
          </p:cNvCxnSpPr>
          <p:nvPr/>
        </p:nvCxnSpPr>
        <p:spPr>
          <a:xfrm flipH="1">
            <a:off x="1717337" y="4075876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0"/>
            <a:endCxn id="53" idx="4"/>
          </p:cNvCxnSpPr>
          <p:nvPr/>
        </p:nvCxnSpPr>
        <p:spPr>
          <a:xfrm flipV="1">
            <a:off x="666354" y="4189352"/>
            <a:ext cx="0" cy="654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0"/>
          </p:cNvCxnSpPr>
          <p:nvPr/>
        </p:nvCxnSpPr>
        <p:spPr>
          <a:xfrm flipH="1" flipV="1">
            <a:off x="1582056" y="4172856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81942" y="4172856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33400" y="576019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362200" y="5760190"/>
            <a:ext cx="265907" cy="22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451430" y="5760190"/>
            <a:ext cx="265907" cy="2269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99307" y="5859152"/>
            <a:ext cx="6521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717337" y="5859152"/>
            <a:ext cx="6448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71286" y="5074724"/>
            <a:ext cx="0" cy="654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586988" y="5058228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86874" y="5058228"/>
            <a:ext cx="2328" cy="6712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066800" y="1752600"/>
          <a:ext cx="35067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5067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266700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Eigenvalues</a:t>
            </a:r>
            <a:r>
              <a:rPr lang="en-US" sz="2000" dirty="0" smtClean="0"/>
              <a:t> Lambda = [0, 1, 1, 2, 3, 3, 4, 4, 6]</a:t>
            </a:r>
          </a:p>
          <a:p>
            <a:r>
              <a:rPr lang="en-US" sz="2000" dirty="0" smtClean="0"/>
              <a:t>We need to find the initial alphas</a:t>
            </a:r>
            <a:endParaRPr lang="en-US" sz="2000" dirty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5410200" y="1243013"/>
          <a:ext cx="3427413" cy="54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5" imgW="1079280" imgH="2234880" progId="Equation.3">
                  <p:embed/>
                </p:oleObj>
              </mc:Choice>
              <mc:Fallback>
                <p:oleObj name="Equation" r:id="rId5" imgW="1079280" imgH="223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43013"/>
                        <a:ext cx="3427413" cy="548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3962400"/>
            <a:ext cx="2094707" cy="2024742"/>
            <a:chOff x="533400" y="3962400"/>
            <a:chExt cx="2094707" cy="2024742"/>
          </a:xfrm>
        </p:grpSpPr>
        <p:sp>
          <p:nvSpPr>
            <p:cNvPr id="48" name="Oval 47"/>
            <p:cNvSpPr/>
            <p:nvPr/>
          </p:nvSpPr>
          <p:spPr>
            <a:xfrm>
              <a:off x="533400" y="4844142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362200" y="4844142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451430" y="4844142"/>
              <a:ext cx="265907" cy="2269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Connector 50"/>
            <p:cNvCxnSpPr>
              <a:stCxn id="50" idx="2"/>
              <a:endCxn id="48" idx="6"/>
            </p:cNvCxnSpPr>
            <p:nvPr/>
          </p:nvCxnSpPr>
          <p:spPr>
            <a:xfrm flipH="1">
              <a:off x="799307" y="4957618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2"/>
              <a:endCxn id="50" idx="6"/>
            </p:cNvCxnSpPr>
            <p:nvPr/>
          </p:nvCxnSpPr>
          <p:spPr>
            <a:xfrm flipH="1">
              <a:off x="1717337" y="4957618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334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362200" y="396240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451430" y="396240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5" idx="2"/>
              <a:endCxn id="53" idx="6"/>
            </p:cNvCxnSpPr>
            <p:nvPr/>
          </p:nvCxnSpPr>
          <p:spPr>
            <a:xfrm flipH="1">
              <a:off x="799307" y="4075876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5" idx="6"/>
            </p:cNvCxnSpPr>
            <p:nvPr/>
          </p:nvCxnSpPr>
          <p:spPr>
            <a:xfrm flipH="1">
              <a:off x="1717337" y="4075876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8" idx="0"/>
              <a:endCxn id="53" idx="4"/>
            </p:cNvCxnSpPr>
            <p:nvPr/>
          </p:nvCxnSpPr>
          <p:spPr>
            <a:xfrm flipV="1">
              <a:off x="666354" y="4189352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0"/>
            </p:cNvCxnSpPr>
            <p:nvPr/>
          </p:nvCxnSpPr>
          <p:spPr>
            <a:xfrm flipH="1" flipV="1">
              <a:off x="1582056" y="417285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481942" y="4172856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33400" y="576019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362200" y="5760190"/>
              <a:ext cx="265907" cy="2269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451430" y="5760190"/>
              <a:ext cx="265907" cy="2269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799307" y="5859152"/>
              <a:ext cx="6521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717337" y="5859152"/>
              <a:ext cx="6448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286" y="5074724"/>
              <a:ext cx="0" cy="6547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586988" y="5058228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2486874" y="5058228"/>
              <a:ext cx="2328" cy="67128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28600" y="2895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Using the </a:t>
            </a:r>
            <a:r>
              <a:rPr lang="en-US" sz="2000" dirty="0" err="1" smtClean="0"/>
              <a:t>orthonormality</a:t>
            </a:r>
            <a:r>
              <a:rPr lang="en-US" sz="2000" dirty="0" smtClean="0"/>
              <a:t> to find initial condition</a:t>
            </a:r>
            <a:endParaRPr lang="en-US" sz="2000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87388" y="1290637"/>
          <a:ext cx="77104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name="Equation" r:id="rId3" imgW="2425680" imgH="241200" progId="Equation.3">
                  <p:embed/>
                </p:oleObj>
              </mc:Choice>
              <mc:Fallback>
                <p:oleObj name="Equation" r:id="rId3" imgW="24256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290637"/>
                        <a:ext cx="77104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150938" y="2097088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name="Equation" r:id="rId5" imgW="749160" imgH="215640" progId="Equation.3">
                  <p:embed/>
                </p:oleObj>
              </mc:Choice>
              <mc:Fallback>
                <p:oleObj name="Equation" r:id="rId5" imgW="7491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097088"/>
                        <a:ext cx="23812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4495800" y="1981200"/>
          <a:ext cx="39544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7" imgW="1244520" imgH="241200" progId="Equation.3">
                  <p:embed/>
                </p:oleObj>
              </mc:Choice>
              <mc:Fallback>
                <p:oleObj name="Equation" r:id="rId7" imgW="12445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3954463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5114925" y="3276600"/>
          <a:ext cx="23431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name="Equation" r:id="rId9" imgW="1104840" imgH="2057400" progId="Equation.3">
                  <p:embed/>
                </p:oleObj>
              </mc:Choice>
              <mc:Fallback>
                <p:oleObj name="Equation" r:id="rId9" imgW="1104840" imgH="2057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3276600"/>
                        <a:ext cx="234315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1976439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3" imgW="647640" imgH="215640" progId="Equation.3">
                  <p:embed/>
                </p:oleObj>
              </mc:Choice>
              <mc:Fallback>
                <p:oleObj name="Equation" r:id="rId3" imgW="647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1976439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828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 there will be more equations than unknowns and unless we are lucky there is no solution. We want to get the “best” approximation.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6324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http://www.youtube.com/watch?v=V5EjSvx1vw0&amp;feature=relmfu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line through the points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70038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711000" imgH="203040" progId="Equation.3">
                  <p:embed/>
                </p:oleObj>
              </mc:Choice>
              <mc:Fallback>
                <p:oleObj name="Equation" r:id="rId3" imgW="711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70038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8288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 there will be more equations than unknowns and unless we are lucky there is no solution. We want to get the “best” approximation.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line through the points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1381125" cy="12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3" imgW="698400" imgH="634680" progId="Equation.3">
                  <p:embed/>
                </p:oleObj>
              </mc:Choice>
              <mc:Fallback>
                <p:oleObj name="Equation" r:id="rId3" imgW="6984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1381125" cy="12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78263" y="1525588"/>
          <a:ext cx="21590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525588"/>
                        <a:ext cx="2159000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4102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0" y="41148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0" y="4724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789278" y="41837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3036679" y="4640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2122278" y="5174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371600" y="3810000"/>
            <a:ext cx="4419600" cy="1676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(3,3)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2809612">
            <a:off x="3724759" y="2292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6080" y="183804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2555723" y="201666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14165" y="3004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2809612">
            <a:off x="2810358" y="3126166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3724758" y="40405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4639157" y="3126165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809612">
            <a:off x="3722478" y="3126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1800" y="2449304"/>
            <a:ext cx="1828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809612">
            <a:off x="4634599" y="2296933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809612">
            <a:off x="2810356" y="2325544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809612">
            <a:off x="2830489" y="3993396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2809612">
            <a:off x="4643484" y="3984150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0"/>
            <a:endCxn id="40" idx="4"/>
          </p:cNvCxnSpPr>
          <p:nvPr/>
        </p:nvCxnSpPr>
        <p:spPr>
          <a:xfrm flipV="1">
            <a:off x="4002781" y="2566162"/>
            <a:ext cx="678959" cy="61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</p:cNvCxnSpPr>
          <p:nvPr/>
        </p:nvCxnSpPr>
        <p:spPr>
          <a:xfrm>
            <a:off x="3998219" y="3405423"/>
            <a:ext cx="683521" cy="56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  <a:endCxn id="51" idx="3"/>
          </p:cNvCxnSpPr>
          <p:nvPr/>
        </p:nvCxnSpPr>
        <p:spPr>
          <a:xfrm flipV="1">
            <a:off x="4047845" y="3278930"/>
            <a:ext cx="593389" cy="1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3135725" y="3285304"/>
            <a:ext cx="540086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4"/>
            <a:endCxn id="44" idx="0"/>
          </p:cNvCxnSpPr>
          <p:nvPr/>
        </p:nvCxnSpPr>
        <p:spPr>
          <a:xfrm flipH="1">
            <a:off x="3110792" y="3395396"/>
            <a:ext cx="658827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5"/>
            <a:endCxn id="50" idx="1"/>
          </p:cNvCxnSpPr>
          <p:nvPr/>
        </p:nvCxnSpPr>
        <p:spPr>
          <a:xfrm>
            <a:off x="3882975" y="3447790"/>
            <a:ext cx="8730" cy="59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2" idx="5"/>
          </p:cNvCxnSpPr>
          <p:nvPr/>
        </p:nvCxnSpPr>
        <p:spPr>
          <a:xfrm flipH="1" flipV="1">
            <a:off x="3885256" y="2613790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6"/>
          </p:cNvCxnSpPr>
          <p:nvPr/>
        </p:nvCxnSpPr>
        <p:spPr>
          <a:xfrm flipH="1" flipV="1">
            <a:off x="3086097" y="2604800"/>
            <a:ext cx="684190" cy="56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479560" y="2557197"/>
                <a:ext cx="3389581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60" y="2557197"/>
                <a:ext cx="3389581" cy="13415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 rot="1837047">
            <a:off x="5610084" y="4643387"/>
            <a:ext cx="2475499" cy="14604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46793" y="374916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6793" y="542556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4800600"/>
            <a:ext cx="91440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38600" y="28956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4400" y="40386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solution is some combination of the column vectors.  The column vectors form a plane. The plane however does not contact the RHS vector.</a:t>
            </a:r>
          </a:p>
          <a:p>
            <a:r>
              <a:rPr lang="en-US" dirty="0" smtClean="0"/>
              <a:t>The best we can do is find a projection onto the plane.  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343400" y="54102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53000" y="5410200"/>
            <a:ext cx="38100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4000" y="3810000"/>
            <a:ext cx="838200" cy="1524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172200" y="3810000"/>
            <a:ext cx="32658" cy="1371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28956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19600" y="2895600"/>
            <a:ext cx="1295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371600" y="1905000"/>
          <a:ext cx="1585859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1585859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Notation</a:t>
            </a:r>
            <a:endParaRPr lang="en-US" dirty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854450" y="1525588"/>
          <a:ext cx="220821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6" name="Equation" r:id="rId3" imgW="1117440" imgH="711000" progId="Equation.3">
                  <p:embed/>
                </p:oleObj>
              </mc:Choice>
              <mc:Fallback>
                <p:oleObj name="Equation" r:id="rId3" imgW="11174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25588"/>
                        <a:ext cx="220821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arallelogram 20"/>
          <p:cNvSpPr/>
          <p:nvPr/>
        </p:nvSpPr>
        <p:spPr>
          <a:xfrm rot="1837047">
            <a:off x="5610084" y="4643387"/>
            <a:ext cx="2475499" cy="14604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46793" y="374916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46793" y="542556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4800600"/>
            <a:ext cx="914400" cy="609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038600" y="2895600"/>
            <a:ext cx="10668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43400" y="54102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53000" y="5410200"/>
            <a:ext cx="38100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34000" y="3810000"/>
            <a:ext cx="838200" cy="1524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172200" y="3810000"/>
            <a:ext cx="32658" cy="1371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2895600"/>
            <a:ext cx="30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419600" y="2895600"/>
            <a:ext cx="1295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371600" y="1905000"/>
          <a:ext cx="1585859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1585859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442034" y="2438400"/>
          <a:ext cx="270196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Equation" r:id="rId7" imgW="850680" imgH="215640" progId="Equation.3">
                  <p:embed/>
                </p:oleObj>
              </mc:Choice>
              <mc:Fallback>
                <p:oleObj name="Equation" r:id="rId7" imgW="850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34" y="2438400"/>
                        <a:ext cx="2701966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00050" y="3505200"/>
          <a:ext cx="16938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name="Equation" r:id="rId9" imgW="533160" imgH="241200" progId="Equation.3">
                  <p:embed/>
                </p:oleObj>
              </mc:Choice>
              <mc:Fallback>
                <p:oleObj name="Equation" r:id="rId9" imgW="533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505200"/>
                        <a:ext cx="16938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381000" y="4267200"/>
          <a:ext cx="17335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11" imgW="545760" imgH="241200" progId="Equation.3">
                  <p:embed/>
                </p:oleObj>
              </mc:Choice>
              <mc:Fallback>
                <p:oleObj name="Equation" r:id="rId11" imgW="545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17335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6248400" y="3048000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457200" y="5105400"/>
          <a:ext cx="31448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13" imgW="990360" imgH="266400" progId="Equation.3">
                  <p:embed/>
                </p:oleObj>
              </mc:Choice>
              <mc:Fallback>
                <p:oleObj name="Equation" r:id="rId13" imgW="99036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31448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2000" y="1676400"/>
          <a:ext cx="322214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322214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19600" y="1828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minimum least squares error will be when this equation holds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endParaRPr lang="en-US" dirty="0"/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447800"/>
          <a:ext cx="1976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3" imgW="850680" imgH="215640" progId="Equation.3">
                  <p:embed/>
                </p:oleObj>
              </mc:Choice>
              <mc:Fallback>
                <p:oleObj name="Equation" r:id="rId3" imgW="8506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19764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2286000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39"/>
          <p:cNvGrpSpPr/>
          <p:nvPr/>
        </p:nvGrpSpPr>
        <p:grpSpPr>
          <a:xfrm>
            <a:off x="2286000" y="5791200"/>
            <a:ext cx="3276600" cy="228601"/>
            <a:chOff x="762000" y="5486401"/>
            <a:chExt cx="3276600" cy="22860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5715000"/>
              <a:ext cx="3276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6764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5908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505200" y="5486401"/>
              <a:ext cx="1" cy="2286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2286000" y="51054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86002" y="32766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86002" y="4191000"/>
            <a:ext cx="22859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2809612">
            <a:off x="4484479" y="4412318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809612">
            <a:off x="2731878" y="39551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809612">
            <a:off x="1436478" y="4869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43000" y="4038600"/>
            <a:ext cx="46482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9600" y="167481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seek to minimize the error in a least squares sense.  Minimize</a:t>
            </a:r>
            <a:endParaRPr lang="en-US" dirty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5791200" y="2360612"/>
          <a:ext cx="1179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5" imgW="507960" imgH="203040" progId="Equation.3">
                  <p:embed/>
                </p:oleObj>
              </mc:Choice>
              <mc:Fallback>
                <p:oleObj name="Equation" r:id="rId5" imgW="507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0612"/>
                        <a:ext cx="11795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066800" y="2284412"/>
          <a:ext cx="4306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7" imgW="1854000" imgH="228600" progId="Equation.3">
                  <p:embed/>
                </p:oleObj>
              </mc:Choice>
              <mc:Fallback>
                <p:oleObj name="Equation" r:id="rId7" imgW="1854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4412"/>
                        <a:ext cx="4306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>
            <a:stCxn id="41" idx="6"/>
            <a:endCxn id="40" idx="2"/>
          </p:cNvCxnSpPr>
          <p:nvPr/>
        </p:nvCxnSpPr>
        <p:spPr>
          <a:xfrm>
            <a:off x="340619" y="4081976"/>
            <a:ext cx="461762" cy="7517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rot="2809612">
            <a:off x="6541878" y="3650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2809612">
            <a:off x="1360278" y="62411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 rot="2809612">
            <a:off x="4560678" y="4717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 rot="2809612">
            <a:off x="8751678" y="2431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809612">
            <a:off x="6694278" y="18977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 rot="2809612">
            <a:off x="3951078" y="15929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2809612">
            <a:off x="4636878" y="1669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rot="2809612">
            <a:off x="5779878" y="1745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809612">
            <a:off x="2960478" y="1516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809612">
            <a:off x="6313278" y="2964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809612">
            <a:off x="750678" y="47933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rot="2809612">
            <a:off x="64878" y="3802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 rot="2809612">
            <a:off x="3874878" y="29645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 rot="2809612">
            <a:off x="5170278" y="22787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809612">
            <a:off x="4332078" y="395511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 rot="2809612">
            <a:off x="5098894" y="3508694"/>
            <a:ext cx="322372" cy="308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2809612">
            <a:off x="4636878" y="2206149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2809612">
            <a:off x="5703678" y="3269320"/>
            <a:ext cx="327444" cy="3197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1" idx="0"/>
          </p:cNvCxnSpPr>
          <p:nvPr/>
        </p:nvCxnSpPr>
        <p:spPr>
          <a:xfrm flipH="1">
            <a:off x="345181" y="1752600"/>
            <a:ext cx="2626620" cy="21006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2"/>
            <a:endCxn id="40" idx="6"/>
          </p:cNvCxnSpPr>
          <p:nvPr/>
        </p:nvCxnSpPr>
        <p:spPr>
          <a:xfrm flipH="1" flipV="1">
            <a:off x="1026419" y="5072575"/>
            <a:ext cx="385562" cy="12089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7"/>
          </p:cNvCxnSpPr>
          <p:nvPr/>
        </p:nvCxnSpPr>
        <p:spPr>
          <a:xfrm flipV="1">
            <a:off x="1685645" y="4953001"/>
            <a:ext cx="2886355" cy="14550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9" idx="4"/>
          </p:cNvCxnSpPr>
          <p:nvPr/>
        </p:nvCxnSpPr>
        <p:spPr>
          <a:xfrm flipH="1">
            <a:off x="4876800" y="3919548"/>
            <a:ext cx="1712219" cy="8810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4"/>
            <a:endCxn id="29" idx="0"/>
          </p:cNvCxnSpPr>
          <p:nvPr/>
        </p:nvCxnSpPr>
        <p:spPr>
          <a:xfrm flipH="1">
            <a:off x="6822181" y="2700348"/>
            <a:ext cx="1976638" cy="1000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1" idx="5"/>
            <a:endCxn id="39" idx="1"/>
          </p:cNvCxnSpPr>
          <p:nvPr/>
        </p:nvCxnSpPr>
        <p:spPr>
          <a:xfrm flipH="1">
            <a:off x="6480225" y="2219343"/>
            <a:ext cx="69750" cy="7432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rot="2809612">
            <a:off x="6389478" y="1897720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33" idx="7"/>
            <a:endCxn id="32" idx="2"/>
          </p:cNvCxnSpPr>
          <p:nvPr/>
        </p:nvCxnSpPr>
        <p:spPr>
          <a:xfrm>
            <a:off x="7019645" y="2064664"/>
            <a:ext cx="1783736" cy="4069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7" idx="1"/>
            <a:endCxn id="37" idx="5"/>
          </p:cNvCxnSpPr>
          <p:nvPr/>
        </p:nvCxnSpPr>
        <p:spPr>
          <a:xfrm flipV="1">
            <a:off x="5870625" y="2066942"/>
            <a:ext cx="69750" cy="1200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6" idx="7"/>
            <a:endCxn id="37" idx="3"/>
          </p:cNvCxnSpPr>
          <p:nvPr/>
        </p:nvCxnSpPr>
        <p:spPr>
          <a:xfrm>
            <a:off x="4962245" y="1836064"/>
            <a:ext cx="819710" cy="620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36" idx="3"/>
          </p:cNvCxnSpPr>
          <p:nvPr/>
        </p:nvCxnSpPr>
        <p:spPr>
          <a:xfrm>
            <a:off x="4267200" y="1752600"/>
            <a:ext cx="371755" cy="6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34" idx="3"/>
          </p:cNvCxnSpPr>
          <p:nvPr/>
        </p:nvCxnSpPr>
        <p:spPr>
          <a:xfrm>
            <a:off x="3276600" y="1676400"/>
            <a:ext cx="676555" cy="692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2" idx="1"/>
          </p:cNvCxnSpPr>
          <p:nvPr/>
        </p:nvCxnSpPr>
        <p:spPr>
          <a:xfrm flipV="1">
            <a:off x="4041825" y="1898085"/>
            <a:ext cx="63730" cy="10645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44" idx="2"/>
          </p:cNvCxnSpPr>
          <p:nvPr/>
        </p:nvCxnSpPr>
        <p:spPr>
          <a:xfrm>
            <a:off x="4114800" y="3276600"/>
            <a:ext cx="268981" cy="718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5"/>
          </p:cNvCxnSpPr>
          <p:nvPr/>
        </p:nvCxnSpPr>
        <p:spPr>
          <a:xfrm>
            <a:off x="4492575" y="4276742"/>
            <a:ext cx="155625" cy="4476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45" idx="4"/>
          </p:cNvCxnSpPr>
          <p:nvPr/>
        </p:nvCxnSpPr>
        <p:spPr>
          <a:xfrm flipV="1">
            <a:off x="4648200" y="3768649"/>
            <a:ext cx="499315" cy="2699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47" idx="3"/>
          </p:cNvCxnSpPr>
          <p:nvPr/>
        </p:nvCxnSpPr>
        <p:spPr>
          <a:xfrm flipV="1">
            <a:off x="5410200" y="3422085"/>
            <a:ext cx="295555" cy="20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3" idx="5"/>
            <a:endCxn id="45" idx="1"/>
          </p:cNvCxnSpPr>
          <p:nvPr/>
        </p:nvCxnSpPr>
        <p:spPr>
          <a:xfrm flipH="1">
            <a:off x="5261692" y="2600342"/>
            <a:ext cx="69083" cy="904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43" idx="3"/>
          </p:cNvCxnSpPr>
          <p:nvPr/>
        </p:nvCxnSpPr>
        <p:spPr>
          <a:xfrm>
            <a:off x="4945884" y="2362200"/>
            <a:ext cx="226471" cy="6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9" idx="3"/>
            <a:endCxn id="47" idx="0"/>
          </p:cNvCxnSpPr>
          <p:nvPr/>
        </p:nvCxnSpPr>
        <p:spPr>
          <a:xfrm flipH="1">
            <a:off x="5983981" y="3117284"/>
            <a:ext cx="331374" cy="2025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6" idx="1"/>
            <a:endCxn id="36" idx="5"/>
          </p:cNvCxnSpPr>
          <p:nvPr/>
        </p:nvCxnSpPr>
        <p:spPr>
          <a:xfrm flipH="1" flipV="1">
            <a:off x="4797375" y="1990742"/>
            <a:ext cx="6450" cy="213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9" idx="2"/>
            <a:endCxn id="39" idx="5"/>
          </p:cNvCxnSpPr>
          <p:nvPr/>
        </p:nvCxnSpPr>
        <p:spPr>
          <a:xfrm flipH="1" flipV="1">
            <a:off x="6473775" y="3286142"/>
            <a:ext cx="119806" cy="4046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40" idx="0"/>
            <a:endCxn id="42" idx="4"/>
          </p:cNvCxnSpPr>
          <p:nvPr/>
        </p:nvCxnSpPr>
        <p:spPr>
          <a:xfrm flipV="1">
            <a:off x="1030981" y="3233748"/>
            <a:ext cx="2891038" cy="16100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37" idx="6"/>
            <a:endCxn id="71" idx="3"/>
          </p:cNvCxnSpPr>
          <p:nvPr/>
        </p:nvCxnSpPr>
        <p:spPr>
          <a:xfrm>
            <a:off x="6055619" y="2024575"/>
            <a:ext cx="335936" cy="25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10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257800" y="3733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9436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715000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3434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334000" y="205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5532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83058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3246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7818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2809612">
            <a:off x="2682194" y="2292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93515" y="183804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1513158" y="201666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1600" y="3004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2809612">
            <a:off x="1767793" y="3126166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2809612">
            <a:off x="2682193" y="40405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2809612">
            <a:off x="3596592" y="3126165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809612">
            <a:off x="2679913" y="3126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29235" y="2449304"/>
            <a:ext cx="1828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809612">
            <a:off x="3592034" y="2296933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809612">
            <a:off x="1767791" y="2325544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809612">
            <a:off x="1787924" y="3993396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2809612">
            <a:off x="3600919" y="3984150"/>
            <a:ext cx="327444" cy="3197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0"/>
            <a:endCxn id="40" idx="4"/>
          </p:cNvCxnSpPr>
          <p:nvPr/>
        </p:nvCxnSpPr>
        <p:spPr>
          <a:xfrm flipV="1">
            <a:off x="2960216" y="2566162"/>
            <a:ext cx="678959" cy="61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</p:cNvCxnSpPr>
          <p:nvPr/>
        </p:nvCxnSpPr>
        <p:spPr>
          <a:xfrm>
            <a:off x="2955654" y="3405423"/>
            <a:ext cx="683521" cy="56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  <a:endCxn id="51" idx="3"/>
          </p:cNvCxnSpPr>
          <p:nvPr/>
        </p:nvCxnSpPr>
        <p:spPr>
          <a:xfrm flipV="1">
            <a:off x="3005280" y="3278930"/>
            <a:ext cx="593389" cy="1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093160" y="3285304"/>
            <a:ext cx="540086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4"/>
            <a:endCxn id="44" idx="0"/>
          </p:cNvCxnSpPr>
          <p:nvPr/>
        </p:nvCxnSpPr>
        <p:spPr>
          <a:xfrm flipH="1">
            <a:off x="2068227" y="3395396"/>
            <a:ext cx="658827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5"/>
            <a:endCxn id="50" idx="1"/>
          </p:cNvCxnSpPr>
          <p:nvPr/>
        </p:nvCxnSpPr>
        <p:spPr>
          <a:xfrm>
            <a:off x="2840410" y="3447790"/>
            <a:ext cx="8730" cy="59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2" idx="5"/>
          </p:cNvCxnSpPr>
          <p:nvPr/>
        </p:nvCxnSpPr>
        <p:spPr>
          <a:xfrm flipH="1" flipV="1">
            <a:off x="2842691" y="2613790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6"/>
          </p:cNvCxnSpPr>
          <p:nvPr/>
        </p:nvCxnSpPr>
        <p:spPr>
          <a:xfrm flipH="1" flipV="1">
            <a:off x="2043532" y="2604800"/>
            <a:ext cx="684190" cy="56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768788" y="1788458"/>
                <a:ext cx="3300012" cy="1192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88" y="1788458"/>
                <a:ext cx="3300012" cy="1192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73346" y="2869747"/>
                <a:ext cx="3300012" cy="1192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46" y="2869747"/>
                <a:ext cx="3300012" cy="11925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752600" y="4886047"/>
                <a:ext cx="6172199" cy="11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86047"/>
                <a:ext cx="6172199" cy="11434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2753949" y="1396385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046538" y="3428829"/>
            <a:ext cx="594971" cy="18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583443" y="2062378"/>
            <a:ext cx="836811" cy="8147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4939" y="2873790"/>
            <a:ext cx="836811" cy="9156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29435" y="3803346"/>
            <a:ext cx="836811" cy="8045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2809612">
            <a:off x="2679913" y="3126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0"/>
          </p:cNvCxnSpPr>
          <p:nvPr/>
        </p:nvCxnSpPr>
        <p:spPr>
          <a:xfrm flipV="1">
            <a:off x="2960216" y="2566162"/>
            <a:ext cx="678959" cy="61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</p:cNvCxnSpPr>
          <p:nvPr/>
        </p:nvCxnSpPr>
        <p:spPr>
          <a:xfrm>
            <a:off x="2955654" y="3405423"/>
            <a:ext cx="683521" cy="56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</p:cNvCxnSpPr>
          <p:nvPr/>
        </p:nvCxnSpPr>
        <p:spPr>
          <a:xfrm flipV="1">
            <a:off x="3005280" y="3278930"/>
            <a:ext cx="593389" cy="1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093160" y="3285304"/>
            <a:ext cx="540086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4"/>
          </p:cNvCxnSpPr>
          <p:nvPr/>
        </p:nvCxnSpPr>
        <p:spPr>
          <a:xfrm flipH="1">
            <a:off x="2068227" y="3395396"/>
            <a:ext cx="658827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5"/>
          </p:cNvCxnSpPr>
          <p:nvPr/>
        </p:nvCxnSpPr>
        <p:spPr>
          <a:xfrm>
            <a:off x="2840410" y="3447790"/>
            <a:ext cx="8730" cy="59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842691" y="2613790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043532" y="2604800"/>
            <a:ext cx="684190" cy="56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768788" y="1788458"/>
                <a:ext cx="3300012" cy="1192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88" y="1788458"/>
                <a:ext cx="3300012" cy="1192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73346" y="2869747"/>
                <a:ext cx="3300012" cy="1192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46" y="2869747"/>
                <a:ext cx="3300012" cy="11925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752600" y="4886047"/>
                <a:ext cx="6172199" cy="11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86047"/>
                <a:ext cx="6172199" cy="11434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2753949" y="1396385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046538" y="3428829"/>
            <a:ext cx="594971" cy="18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34939" y="2873790"/>
            <a:ext cx="836811" cy="9156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2809612">
            <a:off x="2679913" y="3126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0"/>
          </p:cNvCxnSpPr>
          <p:nvPr/>
        </p:nvCxnSpPr>
        <p:spPr>
          <a:xfrm flipV="1">
            <a:off x="2960216" y="2566162"/>
            <a:ext cx="678959" cy="61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</p:cNvCxnSpPr>
          <p:nvPr/>
        </p:nvCxnSpPr>
        <p:spPr>
          <a:xfrm>
            <a:off x="2955654" y="3405423"/>
            <a:ext cx="683521" cy="56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</p:cNvCxnSpPr>
          <p:nvPr/>
        </p:nvCxnSpPr>
        <p:spPr>
          <a:xfrm flipV="1">
            <a:off x="3005280" y="3278930"/>
            <a:ext cx="593389" cy="1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093160" y="3285304"/>
            <a:ext cx="540086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4"/>
          </p:cNvCxnSpPr>
          <p:nvPr/>
        </p:nvCxnSpPr>
        <p:spPr>
          <a:xfrm flipH="1">
            <a:off x="2068227" y="3395396"/>
            <a:ext cx="658827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5"/>
          </p:cNvCxnSpPr>
          <p:nvPr/>
        </p:nvCxnSpPr>
        <p:spPr>
          <a:xfrm>
            <a:off x="2840410" y="3447790"/>
            <a:ext cx="8730" cy="59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842691" y="2613790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043532" y="2604800"/>
            <a:ext cx="684190" cy="56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849140" y="4708050"/>
                <a:ext cx="5456660" cy="1190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 smtClean="0"/>
                  <a:t>+…</a:t>
                </a:r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40" y="4708050"/>
                <a:ext cx="5456660" cy="1190582"/>
              </a:xfrm>
              <a:prstGeom prst="rect">
                <a:avLst/>
              </a:prstGeom>
              <a:blipFill rotWithShape="0">
                <a:blip r:embed="rId2"/>
                <a:stretch>
                  <a:fillRect t="-1531" b="-19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2753949" y="1396385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046538" y="3428829"/>
            <a:ext cx="594971" cy="18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34939" y="2873790"/>
            <a:ext cx="836811" cy="9156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337431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suppose all Forces are tensile = +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15969" y="306474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3653" y="229296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7522" y="2306124"/>
            <a:ext cx="315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1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 rot="2809612">
            <a:off x="2679913" y="3126167"/>
            <a:ext cx="327444" cy="31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0"/>
          </p:cNvCxnSpPr>
          <p:nvPr/>
        </p:nvCxnSpPr>
        <p:spPr>
          <a:xfrm flipV="1">
            <a:off x="2960216" y="2566162"/>
            <a:ext cx="678959" cy="61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6"/>
          </p:cNvCxnSpPr>
          <p:nvPr/>
        </p:nvCxnSpPr>
        <p:spPr>
          <a:xfrm>
            <a:off x="2955654" y="3405423"/>
            <a:ext cx="683521" cy="56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7"/>
          </p:cNvCxnSpPr>
          <p:nvPr/>
        </p:nvCxnSpPr>
        <p:spPr>
          <a:xfrm flipV="1">
            <a:off x="3005280" y="3278930"/>
            <a:ext cx="593389" cy="14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093160" y="3285304"/>
            <a:ext cx="540086" cy="7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4"/>
          </p:cNvCxnSpPr>
          <p:nvPr/>
        </p:nvCxnSpPr>
        <p:spPr>
          <a:xfrm flipH="1">
            <a:off x="2068227" y="3395396"/>
            <a:ext cx="658827" cy="648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5"/>
          </p:cNvCxnSpPr>
          <p:nvPr/>
        </p:nvCxnSpPr>
        <p:spPr>
          <a:xfrm>
            <a:off x="2840410" y="3447790"/>
            <a:ext cx="8730" cy="590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842691" y="2613790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043532" y="2604800"/>
            <a:ext cx="684190" cy="562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849140" y="4708050"/>
                <a:ext cx="5456660" cy="698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40" y="4708050"/>
                <a:ext cx="5456660" cy="698140"/>
              </a:xfrm>
              <a:prstGeom prst="rect">
                <a:avLst/>
              </a:prstGeom>
              <a:blipFill rotWithShape="0">
                <a:blip r:embed="rId2"/>
                <a:stretch>
                  <a:fillRect t="-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2753949" y="1396385"/>
            <a:ext cx="3247" cy="491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10" y="1376513"/>
                <a:ext cx="61682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046538" y="3428829"/>
            <a:ext cx="594971" cy="18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7" y="2839671"/>
                <a:ext cx="616823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34939" y="2873790"/>
            <a:ext cx="836811" cy="9156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337431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suppose all Forces are tensile = +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15969" y="306474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3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3653" y="229296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7522" y="2306124"/>
            <a:ext cx="315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1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170572" y="1483757"/>
                <a:ext cx="6172199" cy="11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72" y="1483757"/>
                <a:ext cx="6172199" cy="11434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10148</TotalTime>
  <Words>1005</Words>
  <Application>Microsoft Office PowerPoint</Application>
  <PresentationFormat>On-screen Show (4:3)</PresentationFormat>
  <Paragraphs>283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Office Theme</vt:lpstr>
      <vt:lpstr>Equation</vt:lpstr>
      <vt:lpstr>Microsoft Equation 3.0</vt:lpstr>
      <vt:lpstr>Stress-Strain in Networks Incidence Matrix Approach</vt:lpstr>
      <vt:lpstr>Defining Stress </vt:lpstr>
      <vt:lpstr>LAMMPS Stress</vt:lpstr>
      <vt:lpstr>Time Averaged </vt:lpstr>
      <vt:lpstr>Stress </vt:lpstr>
      <vt:lpstr>Stress </vt:lpstr>
      <vt:lpstr>Stress </vt:lpstr>
      <vt:lpstr>Stress </vt:lpstr>
      <vt:lpstr>Stress </vt:lpstr>
      <vt:lpstr>Incidence Matrix Representation</vt:lpstr>
      <vt:lpstr>Apply Hook’s Law To Force on Edges </vt:lpstr>
      <vt:lpstr>Apply Hook’s Law To Force in Edge Springs </vt:lpstr>
      <vt:lpstr>Equilibrium</vt:lpstr>
      <vt:lpstr>Combining Equations</vt:lpstr>
      <vt:lpstr>Dynamic Equations</vt:lpstr>
      <vt:lpstr>Observations</vt:lpstr>
      <vt:lpstr>Solving the Equations</vt:lpstr>
      <vt:lpstr>First the Simple Case  C=1</vt:lpstr>
      <vt:lpstr>Now lets do the Full Case</vt:lpstr>
      <vt:lpstr>Setting the Boundary Conditions</vt:lpstr>
      <vt:lpstr>Assign C=1 everywhere</vt:lpstr>
      <vt:lpstr>Now Calculate Flows</vt:lpstr>
      <vt:lpstr>Exercise in Class Assign the Cs</vt:lpstr>
      <vt:lpstr>Now Calculate Flows</vt:lpstr>
      <vt:lpstr>Assign the Cs</vt:lpstr>
      <vt:lpstr>Static Equation for Network</vt:lpstr>
      <vt:lpstr>Diffusion- A Dynamic Process</vt:lpstr>
      <vt:lpstr>Rate of Change at a Node</vt:lpstr>
      <vt:lpstr>Diffusion</vt:lpstr>
      <vt:lpstr>Relationship to the Laplacian</vt:lpstr>
      <vt:lpstr>Solution Using Eigenvectors of L</vt:lpstr>
      <vt:lpstr>Solution Using Eigenvectors of L</vt:lpstr>
      <vt:lpstr>Solution Using Eigenvectors of L</vt:lpstr>
      <vt:lpstr>Solving Analytically </vt:lpstr>
      <vt:lpstr>Diffusion on Lattice</vt:lpstr>
      <vt:lpstr>Difference Relationship for Laplacian</vt:lpstr>
      <vt:lpstr>Diffusion on Lattice</vt:lpstr>
      <vt:lpstr>Initial Condition</vt:lpstr>
      <vt:lpstr>Matlab Code to Plot Solution</vt:lpstr>
      <vt:lpstr>Phi vs Time</vt:lpstr>
      <vt:lpstr>Exercise for Later in Term</vt:lpstr>
      <vt:lpstr>Diffusion on Lattice</vt:lpstr>
      <vt:lpstr>Laplacian</vt:lpstr>
      <vt:lpstr>Laplacian</vt:lpstr>
      <vt:lpstr>Initial Conditions</vt:lpstr>
      <vt:lpstr>Least Squares</vt:lpstr>
      <vt:lpstr>Fit a line through the points</vt:lpstr>
      <vt:lpstr>Fit a line through the points</vt:lpstr>
      <vt:lpstr>Changing Notation</vt:lpstr>
      <vt:lpstr>Changing Notation</vt:lpstr>
      <vt:lpstr>Changing Notation</vt:lpstr>
      <vt:lpstr>Least Squares</vt:lpstr>
      <vt:lpstr>Least Squares 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Networks</dc:title>
  <dc:creator>John</dc:creator>
  <cp:lastModifiedBy>John Williams</cp:lastModifiedBy>
  <cp:revision>111</cp:revision>
  <dcterms:created xsi:type="dcterms:W3CDTF">2012-02-27T18:24:00Z</dcterms:created>
  <dcterms:modified xsi:type="dcterms:W3CDTF">2014-03-28T17:40:00Z</dcterms:modified>
</cp:coreProperties>
</file>