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82" r:id="rId4"/>
    <p:sldId id="276" r:id="rId5"/>
    <p:sldId id="283" r:id="rId6"/>
    <p:sldId id="279" r:id="rId7"/>
    <p:sldId id="278" r:id="rId8"/>
    <p:sldId id="277" r:id="rId9"/>
    <p:sldId id="280" r:id="rId10"/>
    <p:sldId id="281" r:id="rId11"/>
    <p:sldId id="284" r:id="rId12"/>
    <p:sldId id="285" r:id="rId13"/>
    <p:sldId id="287" r:id="rId14"/>
    <p:sldId id="288" r:id="rId15"/>
    <p:sldId id="289" r:id="rId16"/>
    <p:sldId id="290" r:id="rId17"/>
    <p:sldId id="293" r:id="rId18"/>
    <p:sldId id="295" r:id="rId19"/>
    <p:sldId id="294" r:id="rId20"/>
    <p:sldId id="257" r:id="rId21"/>
    <p:sldId id="258" r:id="rId22"/>
    <p:sldId id="259" r:id="rId23"/>
    <p:sldId id="261" r:id="rId24"/>
    <p:sldId id="260" r:id="rId25"/>
    <p:sldId id="262" r:id="rId26"/>
    <p:sldId id="264" r:id="rId27"/>
    <p:sldId id="263" r:id="rId28"/>
    <p:sldId id="267" r:id="rId29"/>
    <p:sldId id="268" r:id="rId30"/>
    <p:sldId id="269" r:id="rId31"/>
    <p:sldId id="270" r:id="rId32"/>
    <p:sldId id="272" r:id="rId33"/>
    <p:sldId id="265" r:id="rId34"/>
    <p:sldId id="273" r:id="rId35"/>
    <p:sldId id="274" r:id="rId36"/>
    <p:sldId id="292" r:id="rId37"/>
    <p:sldId id="29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61" d="100"/>
          <a:sy n="61" d="100"/>
        </p:scale>
        <p:origin x="1618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576" cy="3657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44.wmf"/><Relationship Id="rId1" Type="http://schemas.openxmlformats.org/officeDocument/2006/relationships/image" Target="../media/image67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7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0.wmf"/><Relationship Id="rId1" Type="http://schemas.openxmlformats.org/officeDocument/2006/relationships/image" Target="../media/image76.wmf"/><Relationship Id="rId4" Type="http://schemas.openxmlformats.org/officeDocument/2006/relationships/image" Target="../media/image7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4.wmf"/><Relationship Id="rId7" Type="http://schemas.openxmlformats.org/officeDocument/2006/relationships/image" Target="../media/image47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6.wmf"/><Relationship Id="rId5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54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4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44.wmf"/><Relationship Id="rId7" Type="http://schemas.openxmlformats.org/officeDocument/2006/relationships/image" Target="../media/image54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55.wmf"/><Relationship Id="rId5" Type="http://schemas.openxmlformats.org/officeDocument/2006/relationships/image" Target="../media/image52.wmf"/><Relationship Id="rId4" Type="http://schemas.openxmlformats.org/officeDocument/2006/relationships/image" Target="../media/image45.wmf"/><Relationship Id="rId9" Type="http://schemas.openxmlformats.org/officeDocument/2006/relationships/image" Target="../media/image5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4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4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44.wmf"/><Relationship Id="rId1" Type="http://schemas.openxmlformats.org/officeDocument/2006/relationships/image" Target="../media/image6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38.wmf"/><Relationship Id="rId1" Type="http://schemas.openxmlformats.org/officeDocument/2006/relationships/image" Target="../media/image64.wmf"/><Relationship Id="rId4" Type="http://schemas.openxmlformats.org/officeDocument/2006/relationships/image" Target="../media/image6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E066-8BF7-46FB-853B-6881CF0BCB3D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2C84-3377-445C-845B-F314E4FFCE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E066-8BF7-46FB-853B-6881CF0BCB3D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2C84-3377-445C-845B-F314E4FFCE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E066-8BF7-46FB-853B-6881CF0BCB3D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2C84-3377-445C-845B-F314E4FFCE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E066-8BF7-46FB-853B-6881CF0BCB3D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2C84-3377-445C-845B-F314E4FFCE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E066-8BF7-46FB-853B-6881CF0BCB3D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2C84-3377-445C-845B-F314E4FFCE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E066-8BF7-46FB-853B-6881CF0BCB3D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2C84-3377-445C-845B-F314E4FFCE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E066-8BF7-46FB-853B-6881CF0BCB3D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2C84-3377-445C-845B-F314E4FFCE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E066-8BF7-46FB-853B-6881CF0BCB3D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2C84-3377-445C-845B-F314E4FFCE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E066-8BF7-46FB-853B-6881CF0BCB3D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2C84-3377-445C-845B-F314E4FFCE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E066-8BF7-46FB-853B-6881CF0BCB3D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2C84-3377-445C-845B-F314E4FFCE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E066-8BF7-46FB-853B-6881CF0BCB3D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2C84-3377-445C-845B-F314E4FFCE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1E066-8BF7-46FB-853B-6881CF0BCB3D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52C84-3377-445C-845B-F314E4FFCE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4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48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45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4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51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2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45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5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56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.wmf"/><Relationship Id="rId20" Type="http://schemas.openxmlformats.org/officeDocument/2006/relationships/image" Target="../media/image5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5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61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56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5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6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66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5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68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5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6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7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78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6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3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3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7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Deformation Matrix and</a:t>
            </a:r>
            <a:br>
              <a:rPr lang="en-US" dirty="0" smtClean="0"/>
            </a:br>
            <a:r>
              <a:rPr lang="en-US" dirty="0" smtClean="0"/>
              <a:t>Spatial </a:t>
            </a:r>
            <a:r>
              <a:rPr lang="en-US" dirty="0" smtClean="0"/>
              <a:t>Reasoning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R. </a:t>
            </a:r>
            <a:r>
              <a:rPr lang="en-US" dirty="0" smtClean="0"/>
              <a:t>Williams and Abel Sanchez</a:t>
            </a:r>
          </a:p>
          <a:p>
            <a:r>
              <a:rPr lang="en-US" dirty="0" smtClean="0"/>
              <a:t>MIT 1.00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Matrix- Defines Everything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632704" y="5513832"/>
            <a:ext cx="3218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632704" y="3209544"/>
            <a:ext cx="0" cy="2304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632704" y="5491160"/>
            <a:ext cx="22311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632704" y="3995928"/>
            <a:ext cx="1463040" cy="14952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030155" y="4998717"/>
                <a:ext cx="53035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155" y="4998717"/>
                <a:ext cx="53035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666839" y="3521830"/>
                <a:ext cx="11574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839" y="3521830"/>
                <a:ext cx="115743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7326738" y="5552717"/>
                <a:ext cx="10000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738" y="5552717"/>
                <a:ext cx="1000082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-117114" y="1561570"/>
                <a:ext cx="6865386" cy="14587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7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7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7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7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7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70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70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7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7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7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7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7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sz="7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70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7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7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7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7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70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70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7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sz="7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700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70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70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7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114" y="1561570"/>
                <a:ext cx="6865386" cy="145875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98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- Rotate + Translate Square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43663" y="5567601"/>
            <a:ext cx="3218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943663" y="3263313"/>
            <a:ext cx="0" cy="2304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66002" y="2514600"/>
                <a:ext cx="1712072" cy="9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800" b="0" dirty="0" smtClean="0"/>
                  <a:t>=0</a:t>
                </a:r>
                <a:endParaRPr lang="en-US" sz="2400" b="0" dirty="0" smtClean="0"/>
              </a:p>
              <a:p>
                <a:endParaRPr lang="en-US" sz="2400" b="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02" y="2514600"/>
                <a:ext cx="1712072" cy="940835"/>
              </a:xfrm>
              <a:prstGeom prst="rect">
                <a:avLst/>
              </a:prstGeom>
              <a:blipFill rotWithShape="0">
                <a:blip r:embed="rId2"/>
                <a:stretch>
                  <a:fillRect t="-5195" r="-11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1956503" y="1289452"/>
                <a:ext cx="4370832" cy="12801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503" y="1289452"/>
                <a:ext cx="4370832" cy="12801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035808" y="4552397"/>
            <a:ext cx="2011680" cy="1828800"/>
          </a:xfrm>
          <a:prstGeom prst="rect">
            <a:avLst/>
          </a:prstGeom>
          <a:solidFill>
            <a:srgbClr val="FF0000">
              <a:alpha val="2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3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– Draw the Result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43663" y="5567601"/>
            <a:ext cx="3218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943663" y="3263313"/>
            <a:ext cx="0" cy="2304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2670048" y="1609228"/>
                <a:ext cx="4370832" cy="12801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T=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048" y="1609228"/>
                <a:ext cx="4370832" cy="1280160"/>
              </a:xfrm>
              <a:prstGeom prst="rect">
                <a:avLst/>
              </a:prstGeom>
              <a:blipFill rotWithShape="0">
                <a:blip r:embed="rId2"/>
                <a:stretch>
                  <a:fillRect l="-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035808" y="4552397"/>
            <a:ext cx="2011680" cy="1828800"/>
          </a:xfrm>
          <a:prstGeom prst="rect">
            <a:avLst/>
          </a:prstGeom>
          <a:solidFill>
            <a:srgbClr val="FF0000">
              <a:alpha val="2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72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Class – Find the Matrix which makes the figure look like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43663" y="5567601"/>
            <a:ext cx="3218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943663" y="3263313"/>
            <a:ext cx="0" cy="2304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2670048" y="1609228"/>
                <a:ext cx="4370832" cy="12801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T=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048" y="1609228"/>
                <a:ext cx="4370832" cy="1280160"/>
              </a:xfrm>
              <a:prstGeom prst="rect">
                <a:avLst/>
              </a:prstGeom>
              <a:blipFill rotWithShape="0">
                <a:blip r:embed="rId2"/>
                <a:stretch>
                  <a:fillRect l="-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035808" y="4552397"/>
            <a:ext cx="1901952" cy="1827673"/>
          </a:xfrm>
          <a:prstGeom prst="rect">
            <a:avLst/>
          </a:prstGeom>
          <a:solidFill>
            <a:srgbClr val="FF0000">
              <a:alpha val="2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/>
          <p:cNvSpPr/>
          <p:nvPr/>
        </p:nvSpPr>
        <p:spPr>
          <a:xfrm>
            <a:off x="2375803" y="4551270"/>
            <a:ext cx="3331689" cy="1828800"/>
          </a:xfrm>
          <a:prstGeom prst="parallelogram">
            <a:avLst>
              <a:gd name="adj" fmla="val 85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2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Class – Find the Matrix which makes the figure look like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43663" y="5567601"/>
            <a:ext cx="3218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943663" y="3263313"/>
            <a:ext cx="0" cy="2304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2670048" y="1609228"/>
                <a:ext cx="4370832" cy="12801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T=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048" y="1609228"/>
                <a:ext cx="4370832" cy="1280160"/>
              </a:xfrm>
              <a:prstGeom prst="rect">
                <a:avLst/>
              </a:prstGeom>
              <a:blipFill rotWithShape="0">
                <a:blip r:embed="rId2"/>
                <a:stretch>
                  <a:fillRect l="-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035808" y="4552397"/>
            <a:ext cx="1901952" cy="1827673"/>
          </a:xfrm>
          <a:prstGeom prst="rect">
            <a:avLst/>
          </a:prstGeom>
          <a:solidFill>
            <a:srgbClr val="FF0000">
              <a:alpha val="2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743200" y="3832964"/>
            <a:ext cx="2680570" cy="3056351"/>
          </a:xfrm>
          <a:custGeom>
            <a:avLst/>
            <a:gdLst>
              <a:gd name="connsiteX0" fmla="*/ 739036 w 2680570"/>
              <a:gd name="connsiteY0" fmla="*/ 1039661 h 3056351"/>
              <a:gd name="connsiteX1" fmla="*/ 2680570 w 2680570"/>
              <a:gd name="connsiteY1" fmla="*/ 0 h 3056351"/>
              <a:gd name="connsiteX2" fmla="*/ 1803748 w 2680570"/>
              <a:gd name="connsiteY2" fmla="*/ 2091847 h 3056351"/>
              <a:gd name="connsiteX3" fmla="*/ 0 w 2680570"/>
              <a:gd name="connsiteY3" fmla="*/ 3056351 h 3056351"/>
              <a:gd name="connsiteX4" fmla="*/ 739036 w 2680570"/>
              <a:gd name="connsiteY4" fmla="*/ 1039661 h 305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0570" h="3056351">
                <a:moveTo>
                  <a:pt x="739036" y="1039661"/>
                </a:moveTo>
                <a:lnTo>
                  <a:pt x="2680570" y="0"/>
                </a:lnTo>
                <a:lnTo>
                  <a:pt x="1803748" y="2091847"/>
                </a:lnTo>
                <a:lnTo>
                  <a:pt x="0" y="3056351"/>
                </a:lnTo>
                <a:lnTo>
                  <a:pt x="739036" y="103966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18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Class – Find the Matrix which makes the figure look like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43663" y="5567601"/>
            <a:ext cx="3218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943663" y="3263313"/>
            <a:ext cx="0" cy="2304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2670048" y="1609228"/>
                <a:ext cx="4370832" cy="12801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T=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048" y="1609228"/>
                <a:ext cx="4370832" cy="1280160"/>
              </a:xfrm>
              <a:prstGeom prst="rect">
                <a:avLst/>
              </a:prstGeom>
              <a:blipFill rotWithShape="0">
                <a:blip r:embed="rId2"/>
                <a:stretch>
                  <a:fillRect l="-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035808" y="4552397"/>
            <a:ext cx="1901952" cy="1827673"/>
          </a:xfrm>
          <a:prstGeom prst="rect">
            <a:avLst/>
          </a:prstGeom>
          <a:solidFill>
            <a:srgbClr val="FF0000">
              <a:alpha val="2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 rot="16516720">
            <a:off x="2743200" y="3832964"/>
            <a:ext cx="2680570" cy="3056351"/>
          </a:xfrm>
          <a:custGeom>
            <a:avLst/>
            <a:gdLst>
              <a:gd name="connsiteX0" fmla="*/ 739036 w 2680570"/>
              <a:gd name="connsiteY0" fmla="*/ 1039661 h 3056351"/>
              <a:gd name="connsiteX1" fmla="*/ 2680570 w 2680570"/>
              <a:gd name="connsiteY1" fmla="*/ 0 h 3056351"/>
              <a:gd name="connsiteX2" fmla="*/ 1803748 w 2680570"/>
              <a:gd name="connsiteY2" fmla="*/ 2091847 h 3056351"/>
              <a:gd name="connsiteX3" fmla="*/ 0 w 2680570"/>
              <a:gd name="connsiteY3" fmla="*/ 3056351 h 3056351"/>
              <a:gd name="connsiteX4" fmla="*/ 739036 w 2680570"/>
              <a:gd name="connsiteY4" fmla="*/ 1039661 h 305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0570" h="3056351">
                <a:moveTo>
                  <a:pt x="739036" y="1039661"/>
                </a:moveTo>
                <a:lnTo>
                  <a:pt x="2680570" y="0"/>
                </a:lnTo>
                <a:lnTo>
                  <a:pt x="1803748" y="2091847"/>
                </a:lnTo>
                <a:lnTo>
                  <a:pt x="0" y="3056351"/>
                </a:lnTo>
                <a:lnTo>
                  <a:pt x="739036" y="103966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94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Class – Check your results with the Starter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26" y="1732350"/>
            <a:ext cx="4449789" cy="4525963"/>
          </a:xfrm>
        </p:spPr>
      </p:pic>
      <p:sp>
        <p:nvSpPr>
          <p:cNvPr id="5" name="Rectangle 4"/>
          <p:cNvSpPr/>
          <p:nvPr/>
        </p:nvSpPr>
        <p:spPr>
          <a:xfrm>
            <a:off x="4023360" y="2185416"/>
            <a:ext cx="146304" cy="109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96896" y="2190385"/>
            <a:ext cx="146304" cy="109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60320" y="1981026"/>
            <a:ext cx="146304" cy="109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1520" y="5806440"/>
            <a:ext cx="760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Hand in screen shots of the figures and the Matrix similar to above.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2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678" y="87345"/>
            <a:ext cx="8229600" cy="3745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Animate Figure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278" y="685800"/>
            <a:ext cx="7010400" cy="2371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78" y="1660567"/>
            <a:ext cx="6943725" cy="40957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-438912" y="1612350"/>
            <a:ext cx="9833433" cy="4821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58368" y="4818888"/>
            <a:ext cx="4974336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9184" y="1977797"/>
            <a:ext cx="4974336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9184" y="714843"/>
            <a:ext cx="4974336" cy="821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42" y="6073546"/>
            <a:ext cx="85344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8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95" y="3246120"/>
            <a:ext cx="4732910" cy="349377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77556" y="466344"/>
            <a:ext cx="5375450" cy="369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8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Strategy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736" y="1112201"/>
            <a:ext cx="6839712" cy="578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1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28016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28016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3291840" y="5513832"/>
            <a:ext cx="3218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291840" y="3209544"/>
            <a:ext cx="0" cy="2304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291840" y="3952717"/>
            <a:ext cx="1170432" cy="1538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401568" y="3952717"/>
            <a:ext cx="1170432" cy="141481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689291" y="4998717"/>
                <a:ext cx="53035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291" y="4998717"/>
                <a:ext cx="53035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608323" y="3483659"/>
                <a:ext cx="11574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323" y="3483659"/>
                <a:ext cx="1157433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594713" y="3483660"/>
                <a:ext cx="10000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713" y="3483660"/>
                <a:ext cx="100008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99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Line is Defined by 2 Ordered Points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 rot="19066845">
            <a:off x="2712339" y="2281377"/>
            <a:ext cx="3194888" cy="1533546"/>
            <a:chOff x="2472502" y="2589201"/>
            <a:chExt cx="3194888" cy="1533546"/>
          </a:xfrm>
        </p:grpSpPr>
        <p:cxnSp>
          <p:nvCxnSpPr>
            <p:cNvPr id="5" name="Straight Connector 4"/>
            <p:cNvCxnSpPr>
              <a:stCxn id="6" idx="5"/>
              <a:endCxn id="8" idx="5"/>
            </p:cNvCxnSpPr>
            <p:nvPr/>
          </p:nvCxnSpPr>
          <p:spPr>
            <a:xfrm rot="16200000" flipH="1">
              <a:off x="3503077" y="1963781"/>
              <a:ext cx="1314468" cy="29392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2472502" y="2589201"/>
              <a:ext cx="255591" cy="2190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411799" y="3903669"/>
              <a:ext cx="255591" cy="2190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rot="16200000" flipV="1">
            <a:off x="109844" y="3421429"/>
            <a:ext cx="3410850" cy="365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33525" y="5145111"/>
            <a:ext cx="478320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282015" y="2939061"/>
          <a:ext cx="1233411" cy="442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3" imgW="469800" imgH="228600" progId="Equation.3">
                  <p:embed/>
                </p:oleObj>
              </mc:Choice>
              <mc:Fallback>
                <p:oleObj name="Equation" r:id="rId3" imgW="4698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015" y="2939061"/>
                        <a:ext cx="1233411" cy="4429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424488" y="1947863"/>
          <a:ext cx="11668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5" imgW="444240" imgH="215640" progId="Equation.3">
                  <p:embed/>
                </p:oleObj>
              </mc:Choice>
              <mc:Fallback>
                <p:oleObj name="Equation" r:id="rId5" imgW="44424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8" y="1947863"/>
                        <a:ext cx="11668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2796866" y="5761630"/>
            <a:ext cx="3550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/>
              <a:t>Point[] </a:t>
            </a:r>
            <a:r>
              <a:rPr lang="en-US" dirty="0" smtClean="0"/>
              <a:t>points = new Point[2];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Line is Defined by 2 Vectors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 rot="19066845">
            <a:off x="2651956" y="3439436"/>
            <a:ext cx="255591" cy="219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066845">
            <a:off x="5712019" y="2437786"/>
            <a:ext cx="255591" cy="219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109844" y="3421429"/>
            <a:ext cx="3410850" cy="365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33525" y="5145111"/>
            <a:ext cx="478320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282015" y="2939061"/>
          <a:ext cx="1233411" cy="442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" name="Equation" r:id="rId3" imgW="469800" imgH="228600" progId="Equation.3">
                  <p:embed/>
                </p:oleObj>
              </mc:Choice>
              <mc:Fallback>
                <p:oleObj name="Equation" r:id="rId3" imgW="4698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015" y="2939061"/>
                        <a:ext cx="1233411" cy="4429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424488" y="1947863"/>
          <a:ext cx="11668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Equation" r:id="rId5" imgW="444240" imgH="215640" progId="Equation.3">
                  <p:embed/>
                </p:oleObj>
              </mc:Choice>
              <mc:Fallback>
                <p:oleObj name="Equation" r:id="rId5" imgW="44424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8" y="1947863"/>
                        <a:ext cx="11668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/>
          <p:cNvCxnSpPr>
            <a:endCxn id="6" idx="2"/>
          </p:cNvCxnSpPr>
          <p:nvPr/>
        </p:nvCxnSpPr>
        <p:spPr>
          <a:xfrm rot="5400000" flipH="1" flipV="1">
            <a:off x="1504187" y="3964190"/>
            <a:ext cx="1510261" cy="8515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3"/>
          </p:cNvCxnSpPr>
          <p:nvPr/>
        </p:nvCxnSpPr>
        <p:spPr>
          <a:xfrm flipV="1">
            <a:off x="1833526" y="2665410"/>
            <a:ext cx="3991414" cy="24797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062162" y="3937794"/>
          <a:ext cx="366713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Equation" r:id="rId7" imgW="139680" imgH="177480" progId="Equation.3">
                  <p:embed/>
                </p:oleObj>
              </mc:Choice>
              <mc:Fallback>
                <p:oleObj name="Equation" r:id="rId7" imgW="13968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2" y="3937794"/>
                        <a:ext cx="366713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3346023" y="2297084"/>
          <a:ext cx="1943954" cy="507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Equation" r:id="rId9" imgW="609480" imgH="215640" progId="Equation.3">
                  <p:embed/>
                </p:oleObj>
              </mc:Choice>
              <mc:Fallback>
                <p:oleObj name="Equation" r:id="rId9" imgW="60948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023" y="2297084"/>
                        <a:ext cx="1943954" cy="5072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Arrow Connector 21"/>
          <p:cNvCxnSpPr>
            <a:stCxn id="6" idx="6"/>
            <a:endCxn id="8" idx="1"/>
          </p:cNvCxnSpPr>
          <p:nvPr/>
        </p:nvCxnSpPr>
        <p:spPr>
          <a:xfrm flipV="1">
            <a:off x="2874394" y="2550686"/>
            <a:ext cx="2846450" cy="9124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3874465" y="3815557"/>
          <a:ext cx="2133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Equation" r:id="rId11" imgW="812520" imgH="241200" progId="Equation.3">
                  <p:embed/>
                </p:oleObj>
              </mc:Choice>
              <mc:Fallback>
                <p:oleObj name="Equation" r:id="rId11" imgW="81252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4465" y="3815557"/>
                        <a:ext cx="21336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Arrow Connector 25"/>
          <p:cNvCxnSpPr/>
          <p:nvPr/>
        </p:nvCxnSpPr>
        <p:spPr>
          <a:xfrm flipV="1">
            <a:off x="1833526" y="5297513"/>
            <a:ext cx="625576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1309564" y="4798240"/>
            <a:ext cx="693751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2428144" y="5273675"/>
          <a:ext cx="3667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" name="Equation" r:id="rId13" imgW="139680" imgH="203040" progId="Equation.3">
                  <p:embed/>
                </p:oleObj>
              </mc:Choice>
              <mc:Fallback>
                <p:oleObj name="Equation" r:id="rId13" imgW="139680" imgH="203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144" y="5273675"/>
                        <a:ext cx="3667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1290638" y="4429125"/>
          <a:ext cx="36671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" name="Equation" r:id="rId15" imgW="139680" imgH="228600" progId="Equation.3">
                  <p:embed/>
                </p:oleObj>
              </mc:Choice>
              <mc:Fallback>
                <p:oleObj name="Equation" r:id="rId15" imgW="13968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4429125"/>
                        <a:ext cx="366712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346023" y="5667375"/>
            <a:ext cx="425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take </a:t>
            </a:r>
            <a:r>
              <a:rPr lang="en-US" dirty="0" err="1" smtClean="0"/>
              <a:t>i</a:t>
            </a:r>
            <a:r>
              <a:rPr lang="en-US" dirty="0" smtClean="0"/>
              <a:t> and j as unit vectors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Normal to Line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 rot="19066845">
            <a:off x="1507832" y="3398944"/>
            <a:ext cx="255591" cy="219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066845">
            <a:off x="4567895" y="2397294"/>
            <a:ext cx="255591" cy="219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-1034280" y="3380937"/>
            <a:ext cx="3410850" cy="365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89401" y="5104619"/>
            <a:ext cx="478320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137891" y="2898569"/>
          <a:ext cx="1233411" cy="442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Equation" r:id="rId3" imgW="469800" imgH="228600" progId="Equation.3">
                  <p:embed/>
                </p:oleObj>
              </mc:Choice>
              <mc:Fallback>
                <p:oleObj name="Equation" r:id="rId3" imgW="4698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7891" y="2898569"/>
                        <a:ext cx="1233411" cy="4429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280364" y="1907371"/>
          <a:ext cx="11668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Equation" r:id="rId5" imgW="444240" imgH="215640" progId="Equation.3">
                  <p:embed/>
                </p:oleObj>
              </mc:Choice>
              <mc:Fallback>
                <p:oleObj name="Equation" r:id="rId5" imgW="44424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0364" y="1907371"/>
                        <a:ext cx="11668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/>
          <p:cNvCxnSpPr>
            <a:endCxn id="6" idx="2"/>
          </p:cNvCxnSpPr>
          <p:nvPr/>
        </p:nvCxnSpPr>
        <p:spPr>
          <a:xfrm rot="5400000" flipH="1" flipV="1">
            <a:off x="360063" y="3923698"/>
            <a:ext cx="1510261" cy="8515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3"/>
          </p:cNvCxnSpPr>
          <p:nvPr/>
        </p:nvCxnSpPr>
        <p:spPr>
          <a:xfrm flipV="1">
            <a:off x="689402" y="2624918"/>
            <a:ext cx="3991414" cy="24797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918038" y="3897302"/>
          <a:ext cx="366713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Equation" r:id="rId7" imgW="139680" imgH="177480" progId="Equation.3">
                  <p:embed/>
                </p:oleObj>
              </mc:Choice>
              <mc:Fallback>
                <p:oleObj name="Equation" r:id="rId7" imgW="13968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038" y="3897302"/>
                        <a:ext cx="366713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Arrow Connector 21"/>
          <p:cNvCxnSpPr>
            <a:stCxn id="6" idx="6"/>
            <a:endCxn id="8" idx="1"/>
          </p:cNvCxnSpPr>
          <p:nvPr/>
        </p:nvCxnSpPr>
        <p:spPr>
          <a:xfrm flipV="1">
            <a:off x="1730270" y="2510194"/>
            <a:ext cx="2846450" cy="9124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2734129" y="3824278"/>
          <a:ext cx="36671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Equation" r:id="rId9" imgW="139680" imgH="215640" progId="Equation.3">
                  <p:embed/>
                </p:oleObj>
              </mc:Choice>
              <mc:Fallback>
                <p:oleObj name="Equation" r:id="rId9" imgW="13968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4129" y="3824278"/>
                        <a:ext cx="366712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Arrow Connector 25"/>
          <p:cNvCxnSpPr/>
          <p:nvPr/>
        </p:nvCxnSpPr>
        <p:spPr>
          <a:xfrm flipV="1">
            <a:off x="689402" y="5257021"/>
            <a:ext cx="625576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165440" y="4757748"/>
            <a:ext cx="693751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1284020" y="5233183"/>
          <a:ext cx="3667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Equation" r:id="rId11" imgW="139680" imgH="203040" progId="Equation.3">
                  <p:embed/>
                </p:oleObj>
              </mc:Choice>
              <mc:Fallback>
                <p:oleObj name="Equation" r:id="rId11" imgW="13968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020" y="5233183"/>
                        <a:ext cx="3667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146514" y="4388633"/>
          <a:ext cx="36671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Equation" r:id="rId13" imgW="139680" imgH="228600" progId="Equation.3">
                  <p:embed/>
                </p:oleObj>
              </mc:Choice>
              <mc:Fallback>
                <p:oleObj name="Equation" r:id="rId13" imgW="13968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14" y="4388633"/>
                        <a:ext cx="366712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 flipV="1">
          <a:off x="1611776" y="1386671"/>
          <a:ext cx="202406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Equation" r:id="rId15" imgW="634680" imgH="266400" progId="Equation.3">
                  <p:embed/>
                </p:oleObj>
              </mc:Choice>
              <mc:Fallback>
                <p:oleObj name="Equation" r:id="rId15" imgW="634680" imgH="266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1611776" y="1386671"/>
                        <a:ext cx="2024063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rot="16200000" flipV="1">
            <a:off x="2651279" y="2418120"/>
            <a:ext cx="899123" cy="1841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3008767" y="5257021"/>
          <a:ext cx="5951086" cy="1211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Equation" r:id="rId17" imgW="2247840" imgH="634680" progId="Equation.3">
                  <p:embed/>
                </p:oleObj>
              </mc:Choice>
              <mc:Fallback>
                <p:oleObj name="Equation" r:id="rId17" imgW="2247840" imgH="6346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767" y="5257021"/>
                        <a:ext cx="5951086" cy="12118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to Line</a:t>
            </a:r>
            <a:endParaRPr lang="en-US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4097331" y="2692401"/>
          <a:ext cx="3238274" cy="1473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Equation" r:id="rId3" imgW="1562040" imgH="711000" progId="Equation.3">
                  <p:embed/>
                </p:oleObj>
              </mc:Choice>
              <mc:Fallback>
                <p:oleObj name="Equation" r:id="rId3" imgW="156204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331" y="2692401"/>
                        <a:ext cx="3238274" cy="14731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457200" y="2628901"/>
          <a:ext cx="3106737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Equation" r:id="rId5" imgW="1498320" imgH="711000" progId="Equation.3">
                  <p:embed/>
                </p:oleObj>
              </mc:Choice>
              <mc:Fallback>
                <p:oleObj name="Equation" r:id="rId5" imgW="1498320" imgH="71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28901"/>
                        <a:ext cx="3106737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457200" y="1417638"/>
          <a:ext cx="5951537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7" imgW="2247840" imgH="634680" progId="Equation.3">
                  <p:embed/>
                </p:oleObj>
              </mc:Choice>
              <mc:Fallback>
                <p:oleObj name="Equation" r:id="rId7" imgW="2247840" imgH="6346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17638"/>
                        <a:ext cx="5951537" cy="1211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361280" y="4771231"/>
          <a:ext cx="4598213" cy="55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Equation" r:id="rId9" imgW="1663560" imgH="279360" progId="Equation.3">
                  <p:embed/>
                </p:oleObj>
              </mc:Choice>
              <mc:Fallback>
                <p:oleObj name="Equation" r:id="rId9" imgW="1663560" imgH="2793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280" y="4771231"/>
                        <a:ext cx="4598213" cy="55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91431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Perpendicular Distance from Origin to Line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 rot="19066845">
            <a:off x="2651956" y="3439436"/>
            <a:ext cx="255591" cy="219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066845">
            <a:off x="5712019" y="2437786"/>
            <a:ext cx="255591" cy="219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109844" y="3421429"/>
            <a:ext cx="3410850" cy="365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33525" y="5145111"/>
            <a:ext cx="478320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282015" y="2939061"/>
          <a:ext cx="1233411" cy="442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" name="Equation" r:id="rId3" imgW="469800" imgH="228600" progId="Equation.3">
                  <p:embed/>
                </p:oleObj>
              </mc:Choice>
              <mc:Fallback>
                <p:oleObj name="Equation" r:id="rId3" imgW="4698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015" y="2939061"/>
                        <a:ext cx="1233411" cy="4429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424488" y="1947863"/>
          <a:ext cx="11668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" name="Equation" r:id="rId5" imgW="444240" imgH="215640" progId="Equation.3">
                  <p:embed/>
                </p:oleObj>
              </mc:Choice>
              <mc:Fallback>
                <p:oleObj name="Equation" r:id="rId5" imgW="44424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8" y="1947863"/>
                        <a:ext cx="11668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/>
          <p:cNvCxnSpPr>
            <a:endCxn id="6" idx="2"/>
          </p:cNvCxnSpPr>
          <p:nvPr/>
        </p:nvCxnSpPr>
        <p:spPr>
          <a:xfrm rot="5400000" flipH="1" flipV="1">
            <a:off x="1504187" y="3964190"/>
            <a:ext cx="1510261" cy="8515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3"/>
          </p:cNvCxnSpPr>
          <p:nvPr/>
        </p:nvCxnSpPr>
        <p:spPr>
          <a:xfrm flipV="1">
            <a:off x="1833526" y="2665410"/>
            <a:ext cx="3991414" cy="24797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062162" y="3937794"/>
          <a:ext cx="366713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" name="Equation" r:id="rId7" imgW="139680" imgH="177480" progId="Equation.3">
                  <p:embed/>
                </p:oleObj>
              </mc:Choice>
              <mc:Fallback>
                <p:oleObj name="Equation" r:id="rId7" imgW="13968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2" y="3937794"/>
                        <a:ext cx="366713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Arrow Connector 21"/>
          <p:cNvCxnSpPr>
            <a:stCxn id="6" idx="6"/>
            <a:endCxn id="8" idx="1"/>
          </p:cNvCxnSpPr>
          <p:nvPr/>
        </p:nvCxnSpPr>
        <p:spPr>
          <a:xfrm flipV="1">
            <a:off x="2874394" y="2550686"/>
            <a:ext cx="2846450" cy="9124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3878253" y="3864770"/>
          <a:ext cx="36671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" name="Equation" r:id="rId9" imgW="139680" imgH="215640" progId="Equation.3">
                  <p:embed/>
                </p:oleObj>
              </mc:Choice>
              <mc:Fallback>
                <p:oleObj name="Equation" r:id="rId9" imgW="13968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253" y="3864770"/>
                        <a:ext cx="366712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Connector 22"/>
          <p:cNvCxnSpPr>
            <a:stCxn id="6" idx="6"/>
          </p:cNvCxnSpPr>
          <p:nvPr/>
        </p:nvCxnSpPr>
        <p:spPr>
          <a:xfrm flipH="1">
            <a:off x="457200" y="3463100"/>
            <a:ext cx="2417194" cy="819182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V="1">
            <a:off x="974275" y="4322376"/>
            <a:ext cx="1207319" cy="4381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948515" y="5473728"/>
          <a:ext cx="13335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" name="Equation" r:id="rId11" imgW="507960" imgH="431640" progId="Equation.3">
                  <p:embed/>
                </p:oleObj>
              </mc:Choice>
              <mc:Fallback>
                <p:oleObj name="Equation" r:id="rId11" imgW="507960" imgH="431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515" y="5473728"/>
                        <a:ext cx="1333500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1175500" y="4429125"/>
          <a:ext cx="366712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" name="Equation" r:id="rId13" imgW="139680" imgH="177480" progId="Equation.3">
                  <p:embed/>
                </p:oleObj>
              </mc:Choice>
              <mc:Fallback>
                <p:oleObj name="Equation" r:id="rId13" imgW="139680" imgH="1774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500" y="4429125"/>
                        <a:ext cx="366712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rot="16200000" flipV="1">
            <a:off x="1001837" y="3555641"/>
            <a:ext cx="530684" cy="1833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953250" y="3021013"/>
          <a:ext cx="4445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" name="Equation" r:id="rId15" imgW="139680" imgH="177480" progId="Equation.3">
                  <p:embed/>
                </p:oleObj>
              </mc:Choice>
              <mc:Fallback>
                <p:oleObj name="Equation" r:id="rId15" imgW="139680" imgH="1774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250" y="3021013"/>
                        <a:ext cx="444500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91431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Vector Equation of an Infinite Line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 rot="19066845">
            <a:off x="2651956" y="3439436"/>
            <a:ext cx="255591" cy="219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066845">
            <a:off x="5712019" y="2437786"/>
            <a:ext cx="255591" cy="219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109844" y="3421429"/>
            <a:ext cx="3410850" cy="365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33525" y="5145111"/>
            <a:ext cx="478320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282015" y="2939061"/>
          <a:ext cx="1233411" cy="442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0" name="Equation" r:id="rId3" imgW="469800" imgH="228600" progId="Equation.3">
                  <p:embed/>
                </p:oleObj>
              </mc:Choice>
              <mc:Fallback>
                <p:oleObj name="Equation" r:id="rId3" imgW="4698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015" y="2939061"/>
                        <a:ext cx="1233411" cy="4429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424488" y="1947863"/>
          <a:ext cx="11668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1" name="Equation" r:id="rId5" imgW="444240" imgH="215640" progId="Equation.3">
                  <p:embed/>
                </p:oleObj>
              </mc:Choice>
              <mc:Fallback>
                <p:oleObj name="Equation" r:id="rId5" imgW="44424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8" y="1947863"/>
                        <a:ext cx="11668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/>
          <p:cNvCxnSpPr>
            <a:endCxn id="6" idx="2"/>
          </p:cNvCxnSpPr>
          <p:nvPr/>
        </p:nvCxnSpPr>
        <p:spPr>
          <a:xfrm rot="5400000" flipH="1" flipV="1">
            <a:off x="1504187" y="3964190"/>
            <a:ext cx="1510261" cy="8515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3"/>
          </p:cNvCxnSpPr>
          <p:nvPr/>
        </p:nvCxnSpPr>
        <p:spPr>
          <a:xfrm flipV="1">
            <a:off x="1833526" y="2665410"/>
            <a:ext cx="3991414" cy="24797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062162" y="3937794"/>
          <a:ext cx="366713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2" name="Equation" r:id="rId7" imgW="139680" imgH="177480" progId="Equation.3">
                  <p:embed/>
                </p:oleObj>
              </mc:Choice>
              <mc:Fallback>
                <p:oleObj name="Equation" r:id="rId7" imgW="13968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2" y="3937794"/>
                        <a:ext cx="366713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Arrow Connector 21"/>
          <p:cNvCxnSpPr>
            <a:stCxn id="6" idx="6"/>
            <a:endCxn id="8" idx="1"/>
          </p:cNvCxnSpPr>
          <p:nvPr/>
        </p:nvCxnSpPr>
        <p:spPr>
          <a:xfrm flipV="1">
            <a:off x="2874394" y="2550686"/>
            <a:ext cx="2846450" cy="9124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3878253" y="3864770"/>
          <a:ext cx="36671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3" name="Equation" r:id="rId9" imgW="139680" imgH="215640" progId="Equation.3">
                  <p:embed/>
                </p:oleObj>
              </mc:Choice>
              <mc:Fallback>
                <p:oleObj name="Equation" r:id="rId9" imgW="13968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253" y="3864770"/>
                        <a:ext cx="366712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Connector 22"/>
          <p:cNvCxnSpPr>
            <a:stCxn id="6" idx="6"/>
          </p:cNvCxnSpPr>
          <p:nvPr/>
        </p:nvCxnSpPr>
        <p:spPr>
          <a:xfrm flipH="1">
            <a:off x="457200" y="3463100"/>
            <a:ext cx="2417194" cy="819182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V="1">
            <a:off x="974275" y="4322376"/>
            <a:ext cx="1207319" cy="4381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2948002" y="5473728"/>
          <a:ext cx="13335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4" name="Equation" r:id="rId11" imgW="507960" imgH="431640" progId="Equation.3">
                  <p:embed/>
                </p:oleObj>
              </mc:Choice>
              <mc:Fallback>
                <p:oleObj name="Equation" r:id="rId11" imgW="50796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8002" y="5473728"/>
                        <a:ext cx="1333500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1175500" y="4429125"/>
          <a:ext cx="366712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5" name="Equation" r:id="rId13" imgW="139680" imgH="177480" progId="Equation.3">
                  <p:embed/>
                </p:oleObj>
              </mc:Choice>
              <mc:Fallback>
                <p:oleObj name="Equation" r:id="rId13" imgW="139680" imgH="177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500" y="4429125"/>
                        <a:ext cx="366712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rot="16200000" flipV="1">
            <a:off x="1001837" y="3555641"/>
            <a:ext cx="530684" cy="1833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953250" y="3021013"/>
          <a:ext cx="4445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6" name="Equation" r:id="rId15" imgW="139680" imgH="177480" progId="Equation.3">
                  <p:embed/>
                </p:oleObj>
              </mc:Choice>
              <mc:Fallback>
                <p:oleObj name="Equation" r:id="rId15" imgW="139680" imgH="177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250" y="3021013"/>
                        <a:ext cx="444500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3219450" y="1677988"/>
          <a:ext cx="192246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" name="Equation" r:id="rId17" imgW="495000" imgH="177480" progId="Equation.3">
                  <p:embed/>
                </p:oleObj>
              </mc:Choice>
              <mc:Fallback>
                <p:oleObj name="Equation" r:id="rId17" imgW="495000" imgH="1774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1677988"/>
                        <a:ext cx="1922463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Connector 23"/>
          <p:cNvCxnSpPr/>
          <p:nvPr/>
        </p:nvCxnSpPr>
        <p:spPr>
          <a:xfrm flipH="1">
            <a:off x="5720844" y="1734260"/>
            <a:ext cx="2417194" cy="819182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797014" y="3021013"/>
            <a:ext cx="2447951" cy="21241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3148013" y="3497263"/>
          <a:ext cx="366712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" name="Equation" r:id="rId19" imgW="139680" imgH="164880" progId="Equation.3">
                  <p:embed/>
                </p:oleObj>
              </mc:Choice>
              <mc:Fallback>
                <p:oleObj name="Equation" r:id="rId19" imgW="139680" imgH="1648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3" y="3497263"/>
                        <a:ext cx="366712" cy="31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57200" y="5473728"/>
            <a:ext cx="2227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know it is true for</a:t>
            </a:r>
          </a:p>
          <a:p>
            <a:r>
              <a:rPr lang="en-US" dirty="0"/>
              <a:t>t</a:t>
            </a:r>
            <a:r>
              <a:rPr lang="en-US" dirty="0" smtClean="0"/>
              <a:t>he end points. It is true for any point 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91431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Point to Line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 rot="19066845">
            <a:off x="2651956" y="3439436"/>
            <a:ext cx="255591" cy="219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066845">
            <a:off x="5712019" y="2437786"/>
            <a:ext cx="255591" cy="219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109844" y="3421429"/>
            <a:ext cx="3410850" cy="365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33525" y="5145111"/>
            <a:ext cx="478320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2"/>
          </p:cNvCxnSpPr>
          <p:nvPr/>
        </p:nvCxnSpPr>
        <p:spPr>
          <a:xfrm rot="5400000" flipH="1" flipV="1">
            <a:off x="1504187" y="3964190"/>
            <a:ext cx="1510261" cy="8515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062162" y="3937794"/>
          <a:ext cx="366713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4" name="Equation" r:id="rId3" imgW="139680" imgH="177480" progId="Equation.3">
                  <p:embed/>
                </p:oleObj>
              </mc:Choice>
              <mc:Fallback>
                <p:oleObj name="Equation" r:id="rId3" imgW="13968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2" y="3937794"/>
                        <a:ext cx="366713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Arrow Connector 21"/>
          <p:cNvCxnSpPr>
            <a:stCxn id="6" idx="6"/>
            <a:endCxn id="8" idx="1"/>
          </p:cNvCxnSpPr>
          <p:nvPr/>
        </p:nvCxnSpPr>
        <p:spPr>
          <a:xfrm flipV="1">
            <a:off x="2874394" y="2550686"/>
            <a:ext cx="2846450" cy="9124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6"/>
          </p:cNvCxnSpPr>
          <p:nvPr/>
        </p:nvCxnSpPr>
        <p:spPr>
          <a:xfrm flipH="1">
            <a:off x="457200" y="3463100"/>
            <a:ext cx="2417194" cy="819182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V="1">
            <a:off x="974275" y="4322376"/>
            <a:ext cx="1207319" cy="4381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1175501" y="4429125"/>
          <a:ext cx="366712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" name="Equation" r:id="rId5" imgW="139680" imgH="177480" progId="Equation.3">
                  <p:embed/>
                </p:oleObj>
              </mc:Choice>
              <mc:Fallback>
                <p:oleObj name="Equation" r:id="rId5" imgW="139680" imgH="177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501" y="4429125"/>
                        <a:ext cx="366712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rot="16200000" flipV="1">
            <a:off x="1001835" y="3555641"/>
            <a:ext cx="530684" cy="1833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731000" y="3021013"/>
          <a:ext cx="4445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" name="Equation" r:id="rId7" imgW="139680" imgH="177480" progId="Equation.3">
                  <p:embed/>
                </p:oleObj>
              </mc:Choice>
              <mc:Fallback>
                <p:oleObj name="Equation" r:id="rId7" imgW="139680" imgH="177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000" y="3021013"/>
                        <a:ext cx="444500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3519487" y="2511426"/>
          <a:ext cx="192246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" name="Equation" r:id="rId9" imgW="495000" imgH="177480" progId="Equation.3">
                  <p:embed/>
                </p:oleObj>
              </mc:Choice>
              <mc:Fallback>
                <p:oleObj name="Equation" r:id="rId9" imgW="495000" imgH="177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487" y="2511426"/>
                        <a:ext cx="1922463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Connector 23"/>
          <p:cNvCxnSpPr/>
          <p:nvPr/>
        </p:nvCxnSpPr>
        <p:spPr>
          <a:xfrm flipH="1">
            <a:off x="5720844" y="1734260"/>
            <a:ext cx="2417194" cy="819182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893738" y="3090851"/>
            <a:ext cx="2957540" cy="11509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3148013" y="1562016"/>
          <a:ext cx="366712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" name="Equation" r:id="rId11" imgW="139680" imgH="177480" progId="Equation.3">
                  <p:embed/>
                </p:oleObj>
              </mc:Choice>
              <mc:Fallback>
                <p:oleObj name="Equation" r:id="rId11" imgW="139680" imgH="1774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3" y="1562016"/>
                        <a:ext cx="366712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57200" y="5473728"/>
            <a:ext cx="222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 through p parallel to given line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859088" y="1947863"/>
            <a:ext cx="288925" cy="23971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6200000" flipV="1">
            <a:off x="236193" y="2442671"/>
            <a:ext cx="1434115" cy="4445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 flipV="1">
            <a:off x="0" y="1777983"/>
            <a:ext cx="3959406" cy="1243029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2859088" y="2466975"/>
          <a:ext cx="4000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9" name="Equation" r:id="rId13" imgW="152280" imgH="203040" progId="Equation.3">
                  <p:embed/>
                </p:oleObj>
              </mc:Choice>
              <mc:Fallback>
                <p:oleObj name="Equation" r:id="rId13" imgW="152280" imgH="2030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088" y="2466975"/>
                        <a:ext cx="40005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2611501" y="5613646"/>
          <a:ext cx="57499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0" name="Equation" r:id="rId15" imgW="1803240" imgH="215640" progId="Equation.3">
                  <p:embed/>
                </p:oleObj>
              </mc:Choice>
              <mc:Fallback>
                <p:oleObj name="Equation" r:id="rId15" imgW="1803240" imgH="2156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501" y="5613646"/>
                        <a:ext cx="5749925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514350" y="3598863"/>
          <a:ext cx="43338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1" name="Equation" r:id="rId17" imgW="164880" imgH="215640" progId="Equation.3">
                  <p:embed/>
                </p:oleObj>
              </mc:Choice>
              <mc:Fallback>
                <p:oleObj name="Equation" r:id="rId17" imgW="164880" imgH="2156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3598863"/>
                        <a:ext cx="433388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Straight Arrow Connector 34"/>
          <p:cNvCxnSpPr/>
          <p:nvPr/>
        </p:nvCxnSpPr>
        <p:spPr>
          <a:xfrm rot="16200000" flipH="1">
            <a:off x="-142511" y="3643742"/>
            <a:ext cx="2284439" cy="7183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91431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Parameterized Equation</a:t>
            </a:r>
            <a:endParaRPr lang="en-US" dirty="0"/>
          </a:p>
        </p:txBody>
      </p:sp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2594989" y="1539449"/>
          <a:ext cx="3076575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Equation" r:id="rId3" imgW="965160" imgH="431640" progId="Equation.3">
                  <p:embed/>
                </p:oleObj>
              </mc:Choice>
              <mc:Fallback>
                <p:oleObj name="Equation" r:id="rId3" imgW="965160" imgH="4316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989" y="1539449"/>
                        <a:ext cx="3076575" cy="1011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457200" y="1734260"/>
            <a:ext cx="7680838" cy="3410853"/>
            <a:chOff x="457200" y="1734260"/>
            <a:chExt cx="7680838" cy="3410853"/>
          </a:xfrm>
        </p:grpSpPr>
        <p:sp>
          <p:nvSpPr>
            <p:cNvPr id="6" name="Oval 5"/>
            <p:cNvSpPr/>
            <p:nvPr/>
          </p:nvSpPr>
          <p:spPr>
            <a:xfrm rot="19066845">
              <a:off x="2651956" y="3439436"/>
              <a:ext cx="255591" cy="2190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rot="19066845">
              <a:off x="5712019" y="2437786"/>
              <a:ext cx="255591" cy="2190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16200000" flipV="1">
              <a:off x="109844" y="3421429"/>
              <a:ext cx="3410850" cy="3651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833525" y="5145111"/>
              <a:ext cx="478320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6" idx="2"/>
            </p:cNvCxnSpPr>
            <p:nvPr/>
          </p:nvCxnSpPr>
          <p:spPr>
            <a:xfrm rot="5400000" flipH="1" flipV="1">
              <a:off x="1504187" y="3964190"/>
              <a:ext cx="1510261" cy="85158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aphicFrame>
          <p:nvGraphicFramePr>
            <p:cNvPr id="2052" name="Object 4"/>
            <p:cNvGraphicFramePr>
              <a:graphicFrameLocks noChangeAspect="1"/>
            </p:cNvGraphicFramePr>
            <p:nvPr/>
          </p:nvGraphicFramePr>
          <p:xfrm>
            <a:off x="2062162" y="3937794"/>
            <a:ext cx="366713" cy="344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0" name="Equation" r:id="rId5" imgW="139680" imgH="177480" progId="Equation.3">
                    <p:embed/>
                  </p:oleObj>
                </mc:Choice>
                <mc:Fallback>
                  <p:oleObj name="Equation" r:id="rId5" imgW="139680" imgH="1774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2162" y="3937794"/>
                          <a:ext cx="366713" cy="3444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2" name="Straight Arrow Connector 21"/>
            <p:cNvCxnSpPr>
              <a:stCxn id="6" idx="6"/>
              <a:endCxn id="8" idx="1"/>
            </p:cNvCxnSpPr>
            <p:nvPr/>
          </p:nvCxnSpPr>
          <p:spPr>
            <a:xfrm flipV="1">
              <a:off x="2874394" y="2550686"/>
              <a:ext cx="2846450" cy="9124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6" idx="6"/>
            </p:cNvCxnSpPr>
            <p:nvPr/>
          </p:nvCxnSpPr>
          <p:spPr>
            <a:xfrm flipH="1">
              <a:off x="457200" y="3463100"/>
              <a:ext cx="2417194" cy="81918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5720844" y="1734260"/>
              <a:ext cx="2417194" cy="81918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0"/>
            </p:cNvCxnSpPr>
            <p:nvPr/>
          </p:nvCxnSpPr>
          <p:spPr>
            <a:xfrm rot="5400000" flipH="1" flipV="1">
              <a:off x="3252138" y="2475023"/>
              <a:ext cx="446837" cy="153882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1833526" y="2665410"/>
              <a:ext cx="3991414" cy="247970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aphicFrame>
          <p:nvGraphicFramePr>
            <p:cNvPr id="7180" name="Object 12"/>
            <p:cNvGraphicFramePr>
              <a:graphicFrameLocks noChangeAspect="1"/>
            </p:cNvGraphicFramePr>
            <p:nvPr/>
          </p:nvGraphicFramePr>
          <p:xfrm>
            <a:off x="3331349" y="2848771"/>
            <a:ext cx="366712" cy="344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1" name="Equation" r:id="rId7" imgW="139680" imgH="177480" progId="Equation.3">
                    <p:embed/>
                  </p:oleObj>
                </mc:Choice>
                <mc:Fallback>
                  <p:oleObj name="Equation" r:id="rId7" imgW="139680" imgH="17748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1349" y="2848771"/>
                          <a:ext cx="366712" cy="3444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91431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Line-Line Intersection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797012" y="1734261"/>
            <a:ext cx="5359438" cy="3410851"/>
            <a:chOff x="1797012" y="1734261"/>
            <a:chExt cx="5359438" cy="3410851"/>
          </a:xfrm>
        </p:grpSpPr>
        <p:sp>
          <p:nvSpPr>
            <p:cNvPr id="6" name="Oval 5"/>
            <p:cNvSpPr/>
            <p:nvPr/>
          </p:nvSpPr>
          <p:spPr>
            <a:xfrm rot="19066845">
              <a:off x="2651956" y="3439436"/>
              <a:ext cx="255591" cy="2190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rot="19066845">
              <a:off x="5712019" y="2437786"/>
              <a:ext cx="255591" cy="2190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16200000" flipV="1">
              <a:off x="109844" y="3421429"/>
              <a:ext cx="3410850" cy="3651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833525" y="5145111"/>
              <a:ext cx="478320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2612268" y="3661875"/>
            <a:ext cx="1233411" cy="4429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7" name="Equation" r:id="rId3" imgW="469800" imgH="228600" progId="Equation.3">
                    <p:embed/>
                  </p:oleObj>
                </mc:Choice>
                <mc:Fallback>
                  <p:oleObj name="Equation" r:id="rId3" imgW="469800" imgH="2286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2268" y="3661875"/>
                          <a:ext cx="1233411" cy="4429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2062162" y="2011730"/>
            <a:ext cx="1166812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8" name="Equation" r:id="rId5" imgW="444240" imgH="215640" progId="Equation.3">
                    <p:embed/>
                  </p:oleObj>
                </mc:Choice>
                <mc:Fallback>
                  <p:oleObj name="Equation" r:id="rId5" imgW="444240" imgH="2156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2162" y="2011730"/>
                          <a:ext cx="1166812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2" name="Straight Arrow Connector 21"/>
            <p:cNvCxnSpPr>
              <a:stCxn id="6" idx="6"/>
              <a:endCxn id="8" idx="1"/>
            </p:cNvCxnSpPr>
            <p:nvPr/>
          </p:nvCxnSpPr>
          <p:spPr>
            <a:xfrm flipV="1">
              <a:off x="2874394" y="2550686"/>
              <a:ext cx="2846450" cy="9124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282015" y="2588785"/>
              <a:ext cx="3640880" cy="134900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 rot="19066845">
              <a:off x="2132829" y="2448320"/>
              <a:ext cx="255591" cy="2190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 rot="19066845">
              <a:off x="5804204" y="3828256"/>
              <a:ext cx="255591" cy="2190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1271" name="Object 7"/>
            <p:cNvGraphicFramePr>
              <a:graphicFrameLocks noChangeAspect="1"/>
            </p:cNvGraphicFramePr>
            <p:nvPr/>
          </p:nvGraphicFramePr>
          <p:xfrm>
            <a:off x="5889625" y="3938588"/>
            <a:ext cx="1233488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9" name="Equation" r:id="rId7" imgW="469800" imgH="215640" progId="Equation.3">
                    <p:embed/>
                  </p:oleObj>
                </mc:Choice>
                <mc:Fallback>
                  <p:oleObj name="Equation" r:id="rId7" imgW="469800" imgH="21564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89625" y="3938588"/>
                          <a:ext cx="1233488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2" name="Object 8"/>
            <p:cNvGraphicFramePr>
              <a:graphicFrameLocks noChangeAspect="1"/>
            </p:cNvGraphicFramePr>
            <p:nvPr/>
          </p:nvGraphicFramePr>
          <p:xfrm>
            <a:off x="5922963" y="2222500"/>
            <a:ext cx="1233487" cy="417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0" name="Equation" r:id="rId9" imgW="469800" imgH="215640" progId="Equation.3">
                    <p:embed/>
                  </p:oleObj>
                </mc:Choice>
                <mc:Fallback>
                  <p:oleObj name="Equation" r:id="rId9" imgW="469800" imgH="21564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2963" y="2222500"/>
                          <a:ext cx="1233487" cy="4175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TextBox 23"/>
          <p:cNvSpPr txBox="1"/>
          <p:nvPr/>
        </p:nvSpPr>
        <p:spPr>
          <a:xfrm>
            <a:off x="457200" y="5729319"/>
            <a:ext cx="729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http://local.wasp.uwa.edu.au/~pbourke/geometry/lineline2d/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Intersection Math</a:t>
            </a:r>
            <a:endParaRPr lang="en-US" dirty="0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599180" y="1585584"/>
          <a:ext cx="3725863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9" name="Equation" r:id="rId3" imgW="1168200" imgH="507960" progId="Equation.3">
                  <p:embed/>
                </p:oleObj>
              </mc:Choice>
              <mc:Fallback>
                <p:oleObj name="Equation" r:id="rId3" imgW="1168200" imgH="507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180" y="1585584"/>
                        <a:ext cx="3725863" cy="1189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4520768" y="1354816"/>
            <a:ext cx="4439977" cy="1900591"/>
            <a:chOff x="457200" y="1734260"/>
            <a:chExt cx="7680838" cy="3410853"/>
          </a:xfrm>
        </p:grpSpPr>
        <p:sp>
          <p:nvSpPr>
            <p:cNvPr id="19" name="Oval 18"/>
            <p:cNvSpPr/>
            <p:nvPr/>
          </p:nvSpPr>
          <p:spPr>
            <a:xfrm rot="19066845">
              <a:off x="2651956" y="3439436"/>
              <a:ext cx="255591" cy="2190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19066845">
              <a:off x="5712019" y="2437786"/>
              <a:ext cx="255591" cy="2190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16200000" flipV="1">
              <a:off x="109844" y="3421429"/>
              <a:ext cx="3410850" cy="3651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1833525" y="5145111"/>
              <a:ext cx="478320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9" idx="2"/>
            </p:cNvCxnSpPr>
            <p:nvPr/>
          </p:nvCxnSpPr>
          <p:spPr>
            <a:xfrm rot="5400000" flipH="1" flipV="1">
              <a:off x="1504187" y="3964190"/>
              <a:ext cx="1510261" cy="85158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aphicFrame>
          <p:nvGraphicFramePr>
            <p:cNvPr id="24" name="Object 4"/>
            <p:cNvGraphicFramePr>
              <a:graphicFrameLocks noChangeAspect="1"/>
            </p:cNvGraphicFramePr>
            <p:nvPr/>
          </p:nvGraphicFramePr>
          <p:xfrm>
            <a:off x="2062162" y="3937794"/>
            <a:ext cx="366713" cy="344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0" name="Equation" r:id="rId5" imgW="139680" imgH="177480" progId="Equation.3">
                    <p:embed/>
                  </p:oleObj>
                </mc:Choice>
                <mc:Fallback>
                  <p:oleObj name="Equation" r:id="rId5" imgW="139680" imgH="17748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2162" y="3937794"/>
                          <a:ext cx="366713" cy="3444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5" name="Straight Arrow Connector 24"/>
            <p:cNvCxnSpPr>
              <a:stCxn id="19" idx="6"/>
              <a:endCxn id="20" idx="1"/>
            </p:cNvCxnSpPr>
            <p:nvPr/>
          </p:nvCxnSpPr>
          <p:spPr>
            <a:xfrm flipV="1">
              <a:off x="2874394" y="2550686"/>
              <a:ext cx="2846450" cy="9124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9" idx="6"/>
            </p:cNvCxnSpPr>
            <p:nvPr/>
          </p:nvCxnSpPr>
          <p:spPr>
            <a:xfrm flipH="1">
              <a:off x="457200" y="3463100"/>
              <a:ext cx="2417194" cy="81918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720844" y="1734260"/>
              <a:ext cx="2417194" cy="81918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0"/>
            </p:cNvCxnSpPr>
            <p:nvPr/>
          </p:nvCxnSpPr>
          <p:spPr>
            <a:xfrm rot="5400000" flipH="1" flipV="1">
              <a:off x="3252138" y="2475023"/>
              <a:ext cx="446837" cy="153882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33526" y="2665410"/>
              <a:ext cx="3991414" cy="247970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aphicFrame>
          <p:nvGraphicFramePr>
            <p:cNvPr id="30" name="Object 12"/>
            <p:cNvGraphicFramePr>
              <a:graphicFrameLocks noChangeAspect="1"/>
            </p:cNvGraphicFramePr>
            <p:nvPr/>
          </p:nvGraphicFramePr>
          <p:xfrm>
            <a:off x="3331349" y="2848771"/>
            <a:ext cx="366712" cy="344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1" name="Equation" r:id="rId7" imgW="139680" imgH="177480" progId="Equation.3">
                    <p:embed/>
                  </p:oleObj>
                </mc:Choice>
                <mc:Fallback>
                  <p:oleObj name="Equation" r:id="rId7" imgW="139680" imgH="17748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1349" y="2848771"/>
                          <a:ext cx="366712" cy="3444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981075" y="3355975"/>
          <a:ext cx="58705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2" name="Equation" r:id="rId9" imgW="1841400" imgH="241200" progId="Equation.3">
                  <p:embed/>
                </p:oleObj>
              </mc:Choice>
              <mc:Fallback>
                <p:oleObj name="Equation" r:id="rId9" imgW="1841400" imgH="241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3355975"/>
                        <a:ext cx="5870575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811161" y="2886075"/>
            <a:ext cx="558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the intersection point r1 = r2 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99180" y="3919538"/>
            <a:ext cx="558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gives us 2 equations for the unknowns t1 and t2</a:t>
            </a:r>
            <a:endParaRPr lang="en-US" dirty="0"/>
          </a:p>
        </p:txBody>
      </p:sp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474620" y="4511073"/>
          <a:ext cx="6235701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3" name="Equation" r:id="rId11" imgW="1955520" imgH="457200" progId="Equation.3">
                  <p:embed/>
                </p:oleObj>
              </mc:Choice>
              <mc:Fallback>
                <p:oleObj name="Equation" r:id="rId11" imgW="1955520" imgH="457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20" y="4511073"/>
                        <a:ext cx="6235701" cy="1068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Translate a Point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2801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/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/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28016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3291840" y="5513832"/>
            <a:ext cx="3218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291840" y="3209544"/>
            <a:ext cx="0" cy="2304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291840" y="3952717"/>
            <a:ext cx="1170432" cy="1538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291840" y="4051109"/>
            <a:ext cx="2596896" cy="14400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3689291" y="4998717"/>
                <a:ext cx="53035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291" y="4998717"/>
                <a:ext cx="53035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888736" y="3548898"/>
                <a:ext cx="11574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36" y="3548898"/>
                <a:ext cx="1157433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3594713" y="3483660"/>
                <a:ext cx="10000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713" y="3483660"/>
                <a:ext cx="100008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4462272" y="3979785"/>
            <a:ext cx="14199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5012762" y="3443689"/>
                <a:ext cx="5796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762" y="3443689"/>
                <a:ext cx="579646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23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Standard Form and </a:t>
            </a:r>
            <a:r>
              <a:rPr lang="en-US" dirty="0" err="1" smtClean="0"/>
              <a:t>Soln</a:t>
            </a:r>
            <a:r>
              <a:rPr lang="en-US" dirty="0"/>
              <a:t> </a:t>
            </a:r>
            <a:r>
              <a:rPr lang="en-US" dirty="0" smtClean="0"/>
              <a:t>Using Determinants</a:t>
            </a:r>
            <a:endParaRPr lang="en-US" dirty="0"/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249317" y="1951038"/>
          <a:ext cx="61547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" name="Equation" r:id="rId3" imgW="1930320" imgH="457200" progId="Equation.3">
                  <p:embed/>
                </p:oleObj>
              </mc:Choice>
              <mc:Fallback>
                <p:oleObj name="Equation" r:id="rId3" imgW="193032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17" y="1951038"/>
                        <a:ext cx="6154738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3347244" y="3255972"/>
          <a:ext cx="2449512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Equation" r:id="rId5" imgW="939600" imgH="431640" progId="Equation.3">
                  <p:embed/>
                </p:oleObj>
              </mc:Choice>
              <mc:Fallback>
                <p:oleObj name="Equation" r:id="rId5" imgW="93960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244" y="3255972"/>
                        <a:ext cx="2449512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1400175" y="4159260"/>
          <a:ext cx="2085975" cy="251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name="Equation" r:id="rId7" imgW="799920" imgH="965160" progId="Equation.3">
                  <p:embed/>
                </p:oleObj>
              </mc:Choice>
              <mc:Fallback>
                <p:oleObj name="Equation" r:id="rId7" imgW="799920" imgH="9651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4159260"/>
                        <a:ext cx="2085975" cy="2516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5170488" y="4159260"/>
          <a:ext cx="2381250" cy="251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name="Equation" r:id="rId9" imgW="914400" imgH="965160" progId="Equation.3">
                  <p:embed/>
                </p:oleObj>
              </mc:Choice>
              <mc:Fallback>
                <p:oleObj name="Equation" r:id="rId9" imgW="914400" imgH="9651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4159260"/>
                        <a:ext cx="2381250" cy="2516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457200" y="3254384"/>
            <a:ext cx="77661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" y="3429000"/>
            <a:ext cx="237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form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Intersection Point</a:t>
            </a:r>
            <a:endParaRPr lang="en-US" dirty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173163" y="2297113"/>
          <a:ext cx="67945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Equation" r:id="rId3" imgW="2577960" imgH="482400" progId="Equation.3">
                  <p:embed/>
                </p:oleObj>
              </mc:Choice>
              <mc:Fallback>
                <p:oleObj name="Equation" r:id="rId3" imgW="257796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2297113"/>
                        <a:ext cx="6794500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158875" y="3867150"/>
          <a:ext cx="682783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5" imgW="2590560" imgH="482400" progId="Equation.3">
                  <p:embed/>
                </p:oleObj>
              </mc:Choice>
              <mc:Fallback>
                <p:oleObj name="Equation" r:id="rId5" imgW="259056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3867150"/>
                        <a:ext cx="6827838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5109" y="5218137"/>
            <a:ext cx="78502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denominators for the equations for t1 and t2 are the same. </a:t>
            </a:r>
          </a:p>
          <a:p>
            <a:r>
              <a:rPr lang="en-US" dirty="0" smtClean="0"/>
              <a:t>If the denominator for the equations for t1 and t2 is 0 then the two lines are parallel. </a:t>
            </a:r>
          </a:p>
          <a:p>
            <a:r>
              <a:rPr lang="en-US" dirty="0" smtClean="0"/>
              <a:t>If the denominator and numerator for the equations for t1 and t2 are 0 then the two lines are coincident.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Solving by Elimination</a:t>
            </a:r>
            <a:endParaRPr lang="en-US" dirty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595439" y="2484438"/>
          <a:ext cx="4218004" cy="171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6" name="Equation" r:id="rId3" imgW="1600200" imgH="888840" progId="Equation.3">
                  <p:embed/>
                </p:oleObj>
              </mc:Choice>
              <mc:Fallback>
                <p:oleObj name="Equation" r:id="rId3" imgW="1600200" imgH="888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9" y="2484438"/>
                        <a:ext cx="4218004" cy="171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249317" y="1417638"/>
          <a:ext cx="61547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7" name="Equation" r:id="rId5" imgW="1930320" imgH="457200" progId="Equation.3">
                  <p:embed/>
                </p:oleObj>
              </mc:Choice>
              <mc:Fallback>
                <p:oleObj name="Equation" r:id="rId5" imgW="193032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17" y="1417638"/>
                        <a:ext cx="6154738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873125" y="4524390"/>
          <a:ext cx="73977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8" name="Equation" r:id="rId7" imgW="2806560" imgH="482400" progId="Equation.3">
                  <p:embed/>
                </p:oleObj>
              </mc:Choice>
              <mc:Fallback>
                <p:oleObj name="Equation" r:id="rId7" imgW="280656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4524390"/>
                        <a:ext cx="7397750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873125" y="5454665"/>
          <a:ext cx="113823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9" name="Equation" r:id="rId9" imgW="431640" imgH="393480" progId="Equation.3">
                  <p:embed/>
                </p:oleObj>
              </mc:Choice>
              <mc:Fallback>
                <p:oleObj name="Equation" r:id="rId9" imgW="43164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5454665"/>
                        <a:ext cx="1138237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91431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Inside or Outside Polygon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 rot="19066845">
            <a:off x="2651956" y="3439436"/>
            <a:ext cx="255591" cy="219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066845">
            <a:off x="5712019" y="2437786"/>
            <a:ext cx="255591" cy="219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109844" y="3421429"/>
            <a:ext cx="3410850" cy="365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33525" y="5145111"/>
            <a:ext cx="478320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282015" y="2939061"/>
          <a:ext cx="1233411" cy="442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3" imgW="469800" imgH="228600" progId="Equation.3">
                  <p:embed/>
                </p:oleObj>
              </mc:Choice>
              <mc:Fallback>
                <p:oleObj name="Equation" r:id="rId3" imgW="4698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015" y="2939061"/>
                        <a:ext cx="1233411" cy="4429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424488" y="1947863"/>
          <a:ext cx="11668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5" imgW="444240" imgH="215640" progId="Equation.3">
                  <p:embed/>
                </p:oleObj>
              </mc:Choice>
              <mc:Fallback>
                <p:oleObj name="Equation" r:id="rId5" imgW="44424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8" y="1947863"/>
                        <a:ext cx="11668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Arrow Connector 21"/>
          <p:cNvCxnSpPr>
            <a:stCxn id="6" idx="6"/>
            <a:endCxn id="8" idx="1"/>
          </p:cNvCxnSpPr>
          <p:nvPr/>
        </p:nvCxnSpPr>
        <p:spPr>
          <a:xfrm flipV="1">
            <a:off x="2874394" y="2550686"/>
            <a:ext cx="2846450" cy="9124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>
            <a:off x="2447738" y="3950240"/>
            <a:ext cx="1158112" cy="4886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5429009" y="2892600"/>
            <a:ext cx="1158112" cy="4886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405931" y="3715972"/>
            <a:ext cx="2846450" cy="9124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 rot="19066845">
            <a:off x="3140857" y="4518848"/>
            <a:ext cx="255591" cy="219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rot="19066845">
            <a:off x="6124584" y="3636126"/>
            <a:ext cx="255591" cy="219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83075" y="2430830"/>
            <a:ext cx="288925" cy="23971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91431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Inside or Outside Polygon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 rot="19066845">
            <a:off x="2651956" y="3439436"/>
            <a:ext cx="255591" cy="219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066845">
            <a:off x="5712019" y="2437786"/>
            <a:ext cx="255591" cy="219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109844" y="3421429"/>
            <a:ext cx="3410850" cy="365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33525" y="5145111"/>
            <a:ext cx="478320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282015" y="2939061"/>
          <a:ext cx="1233411" cy="442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6" name="Equation" r:id="rId3" imgW="469800" imgH="228600" progId="Equation.3">
                  <p:embed/>
                </p:oleObj>
              </mc:Choice>
              <mc:Fallback>
                <p:oleObj name="Equation" r:id="rId3" imgW="4698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015" y="2939061"/>
                        <a:ext cx="1233411" cy="4429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424488" y="1947863"/>
          <a:ext cx="11668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7" name="Equation" r:id="rId5" imgW="444240" imgH="215640" progId="Equation.3">
                  <p:embed/>
                </p:oleObj>
              </mc:Choice>
              <mc:Fallback>
                <p:oleObj name="Equation" r:id="rId5" imgW="44424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8" y="1947863"/>
                        <a:ext cx="11668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Arrow Connector 21"/>
          <p:cNvCxnSpPr>
            <a:stCxn id="6" idx="6"/>
            <a:endCxn id="8" idx="1"/>
          </p:cNvCxnSpPr>
          <p:nvPr/>
        </p:nvCxnSpPr>
        <p:spPr>
          <a:xfrm flipV="1">
            <a:off x="2874394" y="2550686"/>
            <a:ext cx="2846450" cy="9124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31" idx="3"/>
          </p:cNvCxnSpPr>
          <p:nvPr/>
        </p:nvCxnSpPr>
        <p:spPr>
          <a:xfrm flipV="1">
            <a:off x="1797013" y="2635437"/>
            <a:ext cx="2528374" cy="25096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>
            <a:off x="2447738" y="3950240"/>
            <a:ext cx="1158112" cy="4886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5429009" y="2892600"/>
            <a:ext cx="1158112" cy="4886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405931" y="3715972"/>
            <a:ext cx="2846450" cy="9124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 rot="19066845">
            <a:off x="3140857" y="4518848"/>
            <a:ext cx="255591" cy="219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rot="19066845">
            <a:off x="6124584" y="3636126"/>
            <a:ext cx="255591" cy="219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83075" y="2430830"/>
            <a:ext cx="288925" cy="23971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91431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Inside or Outside Polygon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140728" y="2591403"/>
            <a:ext cx="36515" cy="23408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177241" y="4932267"/>
            <a:ext cx="2930951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974813"/>
              </p:ext>
            </p:extLst>
          </p:nvPr>
        </p:nvGraphicFramePr>
        <p:xfrm>
          <a:off x="6656832" y="2229396"/>
          <a:ext cx="1233411" cy="442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name="Equation" r:id="rId3" imgW="469800" imgH="228600" progId="Equation.3">
                  <p:embed/>
                </p:oleObj>
              </mc:Choice>
              <mc:Fallback>
                <p:oleObj name="Equation" r:id="rId3" imgW="4698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6832" y="2229396"/>
                        <a:ext cx="1233411" cy="4429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Arrow Connector 35"/>
          <p:cNvCxnSpPr/>
          <p:nvPr/>
        </p:nvCxnSpPr>
        <p:spPr>
          <a:xfrm flipV="1">
            <a:off x="3222245" y="3691562"/>
            <a:ext cx="2262314" cy="12407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91431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Random Vector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797012" y="1734261"/>
            <a:ext cx="3872268" cy="3410853"/>
            <a:chOff x="1797012" y="1734261"/>
            <a:chExt cx="3872268" cy="3410853"/>
          </a:xfrm>
        </p:grpSpPr>
        <p:cxnSp>
          <p:nvCxnSpPr>
            <p:cNvPr id="13" name="Straight Arrow Connector 12"/>
            <p:cNvCxnSpPr/>
            <p:nvPr/>
          </p:nvCxnSpPr>
          <p:spPr>
            <a:xfrm rot="16200000" flipV="1">
              <a:off x="109844" y="3421429"/>
              <a:ext cx="3410850" cy="3651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833525" y="5057562"/>
              <a:ext cx="3835755" cy="8755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0353221"/>
                </p:ext>
              </p:extLst>
            </p:nvPr>
          </p:nvGraphicFramePr>
          <p:xfrm>
            <a:off x="3460363" y="2158982"/>
            <a:ext cx="1233411" cy="4429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9" name="Equation" r:id="rId3" imgW="469800" imgH="228600" progId="Equation.3">
                    <p:embed/>
                  </p:oleObj>
                </mc:Choice>
                <mc:Fallback>
                  <p:oleObj name="Equation" r:id="rId3" imgW="4698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0363" y="2158982"/>
                          <a:ext cx="1233411" cy="4429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6" name="Straight Arrow Connector 35"/>
            <p:cNvCxnSpPr/>
            <p:nvPr/>
          </p:nvCxnSpPr>
          <p:spPr>
            <a:xfrm flipV="1">
              <a:off x="1878529" y="3209544"/>
              <a:ext cx="2815245" cy="193557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1878529" y="4283774"/>
              <a:ext cx="3424991" cy="86134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1878529" y="2441448"/>
              <a:ext cx="1340159" cy="270366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205798" y="3615715"/>
              <a:ext cx="7704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10</a:t>
              </a:r>
              <a:endParaRPr lang="en-US" sz="2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43423" y="4189726"/>
              <a:ext cx="7704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10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33077" y="3151953"/>
              <a:ext cx="7704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10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0027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24" y="2862223"/>
            <a:ext cx="1098232" cy="10020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/>
          <p:cNvGrpSpPr/>
          <p:nvPr/>
        </p:nvGrpSpPr>
        <p:grpSpPr>
          <a:xfrm>
            <a:off x="2889504" y="2653506"/>
            <a:ext cx="1266825" cy="2419350"/>
            <a:chOff x="2889504" y="2653506"/>
            <a:chExt cx="1266825" cy="24193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89504" y="2653506"/>
              <a:ext cx="1266825" cy="241935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935600" y="3319272"/>
              <a:ext cx="1210515" cy="1060704"/>
            </a:xfrm>
            <a:prstGeom prst="rect">
              <a:avLst/>
            </a:prstGeom>
            <a:solidFill>
              <a:srgbClr val="4F81BD">
                <a:alpha val="1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755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Rotate a Point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28016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/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/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28016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3291840" y="5513832"/>
            <a:ext cx="3218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291840" y="3209544"/>
            <a:ext cx="0" cy="2304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91840" y="5491160"/>
            <a:ext cx="22311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291840" y="3995928"/>
            <a:ext cx="1463040" cy="14952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3689291" y="4998717"/>
                <a:ext cx="53035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291" y="4998717"/>
                <a:ext cx="53035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4325975" y="3521830"/>
                <a:ext cx="11574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975" y="3521830"/>
                <a:ext cx="1157433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4985874" y="5552717"/>
                <a:ext cx="10000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874" y="5552717"/>
                <a:ext cx="100008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45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Rotate a Point and Translate it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28016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/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/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28016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3291840" y="5513832"/>
            <a:ext cx="3218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291840" y="3209544"/>
            <a:ext cx="0" cy="2304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91840" y="5491160"/>
            <a:ext cx="22311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291840" y="3995928"/>
            <a:ext cx="1463040" cy="14952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3689291" y="4998717"/>
                <a:ext cx="53035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291" y="4998717"/>
                <a:ext cx="53035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4325975" y="3521830"/>
                <a:ext cx="11574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975" y="3521830"/>
                <a:ext cx="1157433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4985874" y="5552717"/>
                <a:ext cx="10000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874" y="5552717"/>
                <a:ext cx="100008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4754880" y="3952717"/>
            <a:ext cx="14199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206925" y="3528920"/>
                <a:ext cx="11574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925" y="3528920"/>
                <a:ext cx="1157433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5583389" y="3412779"/>
                <a:ext cx="5796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389" y="3412779"/>
                <a:ext cx="579646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79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Translate a Point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28016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28016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3291840" y="5513832"/>
            <a:ext cx="3218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291840" y="3209544"/>
            <a:ext cx="0" cy="2304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291840" y="3952717"/>
            <a:ext cx="1170432" cy="1538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291840" y="4051109"/>
            <a:ext cx="2596896" cy="14400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3689291" y="4998717"/>
                <a:ext cx="53035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291" y="4998717"/>
                <a:ext cx="53035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888736" y="3548898"/>
                <a:ext cx="11574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36" y="3548898"/>
                <a:ext cx="1157433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3594713" y="3483660"/>
                <a:ext cx="10000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713" y="3483660"/>
                <a:ext cx="100008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4462272" y="3979785"/>
            <a:ext cx="14199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5012762" y="3443689"/>
                <a:ext cx="5796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762" y="3443689"/>
                <a:ext cx="579646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06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Translate a Point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28016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28016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3291840" y="5513832"/>
            <a:ext cx="3218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291840" y="3209544"/>
            <a:ext cx="0" cy="2304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291840" y="3952717"/>
            <a:ext cx="1170432" cy="1538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291840" y="3443689"/>
            <a:ext cx="2590397" cy="204747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779008" y="2978753"/>
                <a:ext cx="11574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008" y="2978753"/>
                <a:ext cx="115743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3594713" y="3483660"/>
                <a:ext cx="10000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713" y="3483660"/>
                <a:ext cx="1000082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4462272" y="3979785"/>
            <a:ext cx="14199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4765144" y="3456565"/>
                <a:ext cx="5796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44" y="3456565"/>
                <a:ext cx="579646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5882237" y="3443689"/>
            <a:ext cx="6499" cy="509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5944277" y="3500093"/>
                <a:ext cx="590226" cy="557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277" y="3500093"/>
                <a:ext cx="590226" cy="5572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9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Rotate + Translate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28016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28016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3291840" y="5513832"/>
            <a:ext cx="3218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291840" y="3209544"/>
            <a:ext cx="0" cy="2304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91840" y="5491160"/>
            <a:ext cx="22311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291840" y="3995928"/>
            <a:ext cx="1463040" cy="14952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3689291" y="4998717"/>
                <a:ext cx="53035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291" y="4998717"/>
                <a:ext cx="53035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4985874" y="5552717"/>
                <a:ext cx="10000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874" y="5552717"/>
                <a:ext cx="1000082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194343" y="3548898"/>
                <a:ext cx="11574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343" y="3548898"/>
                <a:ext cx="1157433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4767879" y="3979785"/>
            <a:ext cx="14199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5318369" y="3443689"/>
                <a:ext cx="5796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369" y="3443689"/>
                <a:ext cx="579646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51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Rotate + Translate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28016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28016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3986784" y="5513832"/>
            <a:ext cx="3218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986784" y="3209544"/>
            <a:ext cx="0" cy="2304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986784" y="5491160"/>
            <a:ext cx="22311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986784" y="3995928"/>
            <a:ext cx="1463040" cy="14952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384235" y="4998717"/>
                <a:ext cx="53035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235" y="4998717"/>
                <a:ext cx="53035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020919" y="3521830"/>
                <a:ext cx="11574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919" y="3521830"/>
                <a:ext cx="1157433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5680818" y="5552717"/>
                <a:ext cx="10000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818" y="5552717"/>
                <a:ext cx="100008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41167" y="3334878"/>
                <a:ext cx="2701252" cy="685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=0,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b="0" dirty="0" smtClean="0"/>
                  <a:t>=1</a:t>
                </a:r>
                <a:r>
                  <a:rPr lang="en-US" b="0" dirty="0" smtClean="0"/>
                  <a:t>,</a:t>
                </a:r>
              </a:p>
              <a:p>
                <a:endParaRPr lang="en-US" b="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67" y="3334878"/>
                <a:ext cx="2701252" cy="685316"/>
              </a:xfrm>
              <a:prstGeom prst="rect">
                <a:avLst/>
              </a:prstGeom>
              <a:blipFill rotWithShape="0">
                <a:blip r:embed="rId6"/>
                <a:stretch>
                  <a:fillRect l="-2257" t="-6250" r="-4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354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2813</TotalTime>
  <Words>337</Words>
  <Application>Microsoft Office PowerPoint</Application>
  <PresentationFormat>On-screen Show (4:3)</PresentationFormat>
  <Paragraphs>102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 Math</vt:lpstr>
      <vt:lpstr>Wingdings</vt:lpstr>
      <vt:lpstr>Office Theme</vt:lpstr>
      <vt:lpstr>Equation</vt:lpstr>
      <vt:lpstr>Deformation Matrix and Spatial Reasoning</vt:lpstr>
      <vt:lpstr>Idenity</vt:lpstr>
      <vt:lpstr>Translate a Point </vt:lpstr>
      <vt:lpstr>Rotate a Point </vt:lpstr>
      <vt:lpstr>Rotate a Point and Translate it </vt:lpstr>
      <vt:lpstr>Translate a Point </vt:lpstr>
      <vt:lpstr>Translate a Point </vt:lpstr>
      <vt:lpstr>Rotate + Translate</vt:lpstr>
      <vt:lpstr>Rotate + Translate</vt:lpstr>
      <vt:lpstr>T Matrix- Defines Everything</vt:lpstr>
      <vt:lpstr>In Class - Rotate + Translate Square</vt:lpstr>
      <vt:lpstr>In Class – Draw the Result</vt:lpstr>
      <vt:lpstr>In Class – Find the Matrix which makes the figure look like</vt:lpstr>
      <vt:lpstr>In Class – Find the Matrix which makes the figure look like</vt:lpstr>
      <vt:lpstr>In Class – Find the Matrix which makes the figure look like</vt:lpstr>
      <vt:lpstr>In Class – Check your results with the Starter Code</vt:lpstr>
      <vt:lpstr>Animate Figure</vt:lpstr>
      <vt:lpstr>PowerPoint Presentation</vt:lpstr>
      <vt:lpstr>Animation Strategy</vt:lpstr>
      <vt:lpstr>A Line is Defined by 2 Ordered Points</vt:lpstr>
      <vt:lpstr>A Line is Defined by 2 Vectors</vt:lpstr>
      <vt:lpstr>Normal to Line</vt:lpstr>
      <vt:lpstr>Normal to Line</vt:lpstr>
      <vt:lpstr>Perpendicular Distance from Origin to Line</vt:lpstr>
      <vt:lpstr>Vector Equation of an Infinite Line</vt:lpstr>
      <vt:lpstr>Point to Line</vt:lpstr>
      <vt:lpstr>Parameterized Equation</vt:lpstr>
      <vt:lpstr>Line-Line Intersection</vt:lpstr>
      <vt:lpstr>Intersection Math</vt:lpstr>
      <vt:lpstr>Standard Form and Soln Using Determinants</vt:lpstr>
      <vt:lpstr>Intersection Point</vt:lpstr>
      <vt:lpstr>Solving by Elimination</vt:lpstr>
      <vt:lpstr>Inside or Outside Polygon</vt:lpstr>
      <vt:lpstr>Inside or Outside Polygon</vt:lpstr>
      <vt:lpstr>Inside or Outside Polygon</vt:lpstr>
      <vt:lpstr>Random Vector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Points, Lines and Spatial Reasoning</dc:title>
  <dc:creator>john</dc:creator>
  <cp:lastModifiedBy>John Williams</cp:lastModifiedBy>
  <cp:revision>36</cp:revision>
  <dcterms:created xsi:type="dcterms:W3CDTF">2008-10-05T14:16:20Z</dcterms:created>
  <dcterms:modified xsi:type="dcterms:W3CDTF">2014-05-07T18:45:16Z</dcterms:modified>
</cp:coreProperties>
</file>