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9" r:id="rId4"/>
    <p:sldId id="270" r:id="rId5"/>
    <p:sldId id="257" r:id="rId6"/>
    <p:sldId id="258" r:id="rId7"/>
    <p:sldId id="259" r:id="rId8"/>
    <p:sldId id="260" r:id="rId9"/>
    <p:sldId id="261" r:id="rId10"/>
    <p:sldId id="262" r:id="rId11"/>
    <p:sldId id="266" r:id="rId12"/>
    <p:sldId id="263" r:id="rId13"/>
    <p:sldId id="267" r:id="rId14"/>
    <p:sldId id="271" r:id="rId15"/>
    <p:sldId id="272" r:id="rId16"/>
    <p:sldId id="26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20" y="-6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62DB-BF2D-C64C-BF7E-7EB1281C820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0DA8-0267-6344-A8EE-A7CFF9EEF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62DB-BF2D-C64C-BF7E-7EB1281C820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0DA8-0267-6344-A8EE-A7CFF9EEF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62DB-BF2D-C64C-BF7E-7EB1281C820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0DA8-0267-6344-A8EE-A7CFF9EEF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1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62DB-BF2D-C64C-BF7E-7EB1281C820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0DA8-0267-6344-A8EE-A7CFF9EEF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2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62DB-BF2D-C64C-BF7E-7EB1281C820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0DA8-0267-6344-A8EE-A7CFF9EEF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6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62DB-BF2D-C64C-BF7E-7EB1281C820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0DA8-0267-6344-A8EE-A7CFF9EEF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0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62DB-BF2D-C64C-BF7E-7EB1281C820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0DA8-0267-6344-A8EE-A7CFF9EEF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62DB-BF2D-C64C-BF7E-7EB1281C820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0DA8-0267-6344-A8EE-A7CFF9EEF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5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62DB-BF2D-C64C-BF7E-7EB1281C820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0DA8-0267-6344-A8EE-A7CFF9EEF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3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62DB-BF2D-C64C-BF7E-7EB1281C820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0DA8-0267-6344-A8EE-A7CFF9EEF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9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62DB-BF2D-C64C-BF7E-7EB1281C820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0DA8-0267-6344-A8EE-A7CFF9EEF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0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562DB-BF2D-C64C-BF7E-7EB1281C820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10DA8-0267-6344-A8EE-A7CFF9EEF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0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Abel Sanchez, John Williams</a:t>
            </a:r>
          </a:p>
        </p:txBody>
      </p:sp>
    </p:spTree>
    <p:extLst>
      <p:ext uri="{BB962C8B-B14F-4D97-AF65-F5344CB8AC3E}">
        <p14:creationId xmlns:p14="http://schemas.microsoft.com/office/powerpoint/2010/main" val="4142654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pic>
        <p:nvPicPr>
          <p:cNvPr id="3" name="Picture 2" descr="kmean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59" y="1417638"/>
            <a:ext cx="5532835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20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Place K points into the space represented by the objects. These points represent initial group centroids.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Assign each object to the group that has the closest centroid.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When all objects have been assigned, recalculate the positions of the K centroids.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Repeat Steps 2 and 3 until the centroids no longer move.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770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Algorithm</a:t>
            </a:r>
          </a:p>
        </p:txBody>
      </p:sp>
      <p:sp>
        <p:nvSpPr>
          <p:cNvPr id="3" name="Rectangle 2"/>
          <p:cNvSpPr/>
          <p:nvPr/>
        </p:nvSpPr>
        <p:spPr>
          <a:xfrm>
            <a:off x="2172904" y="2324227"/>
            <a:ext cx="1899289" cy="545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400" dirty="0"/>
              <a:t>add k points </a:t>
            </a:r>
          </a:p>
          <a:p>
            <a:pPr algn="ctr"/>
            <a:r>
              <a:rPr lang="en-US" sz="1400" dirty="0"/>
              <a:t>(initial centroids)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172904" y="3295982"/>
            <a:ext cx="1899289" cy="545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400" dirty="0"/>
              <a:t>Assign each point to closest centroid</a:t>
            </a:r>
          </a:p>
        </p:txBody>
      </p:sp>
      <p:sp>
        <p:nvSpPr>
          <p:cNvPr id="5" name="Rectangle 4"/>
          <p:cNvSpPr/>
          <p:nvPr/>
        </p:nvSpPr>
        <p:spPr>
          <a:xfrm>
            <a:off x="2172904" y="4267737"/>
            <a:ext cx="1899289" cy="545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400" dirty="0"/>
              <a:t>Group based </a:t>
            </a:r>
          </a:p>
          <a:p>
            <a:pPr algn="ctr"/>
            <a:r>
              <a:rPr lang="en-US" sz="1400" dirty="0"/>
              <a:t>on assigned centroid </a:t>
            </a:r>
          </a:p>
        </p:txBody>
      </p:sp>
      <p:sp>
        <p:nvSpPr>
          <p:cNvPr id="6" name="Rectangle 5"/>
          <p:cNvSpPr/>
          <p:nvPr/>
        </p:nvSpPr>
        <p:spPr>
          <a:xfrm>
            <a:off x="2172904" y="5198525"/>
            <a:ext cx="1899289" cy="545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400" dirty="0"/>
              <a:t>Recalculate k centroids </a:t>
            </a:r>
          </a:p>
        </p:txBody>
      </p:sp>
      <p:sp>
        <p:nvSpPr>
          <p:cNvPr id="7" name="Decision 6"/>
          <p:cNvSpPr/>
          <p:nvPr/>
        </p:nvSpPr>
        <p:spPr>
          <a:xfrm>
            <a:off x="5539666" y="3841672"/>
            <a:ext cx="1604247" cy="97175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Centroid movement</a:t>
            </a:r>
          </a:p>
        </p:txBody>
      </p:sp>
      <p:cxnSp>
        <p:nvCxnSpPr>
          <p:cNvPr id="11" name="Straight Arrow Connector 10"/>
          <p:cNvCxnSpPr>
            <a:stCxn id="3" idx="2"/>
            <a:endCxn id="4" idx="0"/>
          </p:cNvCxnSpPr>
          <p:nvPr/>
        </p:nvCxnSpPr>
        <p:spPr>
          <a:xfrm>
            <a:off x="3122549" y="2869917"/>
            <a:ext cx="0" cy="426065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3122549" y="3841672"/>
            <a:ext cx="0" cy="426065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3122549" y="4813427"/>
            <a:ext cx="0" cy="38509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2"/>
            <a:endCxn id="7" idx="2"/>
          </p:cNvCxnSpPr>
          <p:nvPr/>
        </p:nvCxnSpPr>
        <p:spPr>
          <a:xfrm rot="5400000" flipH="1" flipV="1">
            <a:off x="4266775" y="3669200"/>
            <a:ext cx="930788" cy="3219241"/>
          </a:xfrm>
          <a:prstGeom prst="bentConnector3">
            <a:avLst>
              <a:gd name="adj1" fmla="val -24560"/>
            </a:avLst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0"/>
          </p:cNvCxnSpPr>
          <p:nvPr/>
        </p:nvCxnSpPr>
        <p:spPr>
          <a:xfrm rot="16200000" flipV="1">
            <a:off x="4332090" y="1831972"/>
            <a:ext cx="800160" cy="3219240"/>
          </a:xfrm>
          <a:prstGeom prst="bentConnector2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636885" y="4069272"/>
            <a:ext cx="827190" cy="518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28" name="Oval 27"/>
          <p:cNvSpPr/>
          <p:nvPr/>
        </p:nvSpPr>
        <p:spPr>
          <a:xfrm>
            <a:off x="2708953" y="1576409"/>
            <a:ext cx="827190" cy="518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29" name="Straight Arrow Connector 28"/>
          <p:cNvCxnSpPr>
            <a:stCxn id="28" idx="4"/>
            <a:endCxn id="3" idx="0"/>
          </p:cNvCxnSpPr>
          <p:nvPr/>
        </p:nvCxnSpPr>
        <p:spPr>
          <a:xfrm>
            <a:off x="3122548" y="2094467"/>
            <a:ext cx="1" cy="229760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  <a:endCxn id="27" idx="2"/>
          </p:cNvCxnSpPr>
          <p:nvPr/>
        </p:nvCxnSpPr>
        <p:spPr>
          <a:xfrm>
            <a:off x="7143913" y="4327550"/>
            <a:ext cx="492972" cy="751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625875" y="3699940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80699" y="3409484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364446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3" name="Picture 2" descr="Screen Shot 2015-03-29 at 9.28.4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" t="1420" r="4412" b="5721"/>
          <a:stretch/>
        </p:blipFill>
        <p:spPr>
          <a:xfrm>
            <a:off x="1171678" y="1417638"/>
            <a:ext cx="6898967" cy="514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10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5627812" y="3685931"/>
            <a:ext cx="0" cy="152586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565337" y="2003074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34407" y="3604619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24632" y="976952"/>
            <a:ext cx="0" cy="4583534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>
            <a:off x="3961994" y="1779224"/>
            <a:ext cx="0" cy="6318504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20701" y="1592507"/>
            <a:ext cx="70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1</a:t>
            </a:r>
            <a:r>
              <a:rPr lang="en-US" sz="2000" dirty="0"/>
              <a:t>, y</a:t>
            </a:r>
            <a:r>
              <a:rPr lang="en-US" sz="2000" baseline="-25000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18359" y="3194052"/>
            <a:ext cx="70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2</a:t>
            </a:r>
            <a:r>
              <a:rPr lang="en-US" sz="2000" dirty="0"/>
              <a:t>, y</a:t>
            </a:r>
            <a:r>
              <a:rPr lang="en-US" sz="2000" baseline="-25000" dirty="0"/>
              <a:t>2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776953" y="2165208"/>
            <a:ext cx="2773948" cy="1520723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070266" y="2823441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solidFill>
              <a:schemeClr val="dk1">
                <a:alpha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42124" y="2388135"/>
            <a:ext cx="612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i</a:t>
            </a:r>
            <a:r>
              <a:rPr lang="en-US" sz="2000" dirty="0"/>
              <a:t>, y</a:t>
            </a:r>
            <a:r>
              <a:rPr lang="en-US" sz="2000" baseline="-25000" dirty="0"/>
              <a:t>i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26231" y="1623870"/>
            <a:ext cx="2873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i</a:t>
            </a:r>
            <a:r>
              <a:rPr lang="en-US" sz="2000" dirty="0"/>
              <a:t> = x</a:t>
            </a:r>
            <a:r>
              <a:rPr lang="en-US" sz="2000" baseline="-25000" dirty="0"/>
              <a:t>1</a:t>
            </a:r>
            <a:r>
              <a:rPr lang="en-US" sz="2000" dirty="0"/>
              <a:t> + (x</a:t>
            </a:r>
            <a:r>
              <a:rPr lang="en-US" sz="2000" baseline="-25000" dirty="0"/>
              <a:t>2</a:t>
            </a:r>
            <a:r>
              <a:rPr lang="en-US" sz="2000" dirty="0"/>
              <a:t> – x</a:t>
            </a:r>
            <a:r>
              <a:rPr lang="en-US" sz="2000" baseline="-25000" dirty="0"/>
              <a:t>1</a:t>
            </a:r>
            <a:r>
              <a:rPr lang="en-US" sz="2000" dirty="0"/>
              <a:t>)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000" dirty="0"/>
              <a:t>progress</a:t>
            </a:r>
            <a:endParaRPr lang="en-US" sz="2000" baseline="-25000" dirty="0"/>
          </a:p>
        </p:txBody>
      </p:sp>
      <p:cxnSp>
        <p:nvCxnSpPr>
          <p:cNvPr id="20" name="Straight Connector 19"/>
          <p:cNvCxnSpPr>
            <a:stCxn id="4" idx="4"/>
          </p:cNvCxnSpPr>
          <p:nvPr/>
        </p:nvCxnSpPr>
        <p:spPr>
          <a:xfrm>
            <a:off x="2679637" y="2231674"/>
            <a:ext cx="0" cy="298011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79637" y="5211791"/>
            <a:ext cx="29481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>
            <a:off x="1802407" y="1343923"/>
            <a:ext cx="0" cy="152586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39477" y="3750754"/>
            <a:ext cx="451142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1039479" y="2106853"/>
            <a:ext cx="2" cy="16439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42124" y="5213370"/>
            <a:ext cx="823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2</a:t>
            </a:r>
            <a:r>
              <a:rPr lang="en-US" sz="2000" dirty="0"/>
              <a:t> – x</a:t>
            </a:r>
            <a:r>
              <a:rPr lang="en-US" sz="2000" baseline="-25000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0727" y="2660013"/>
            <a:ext cx="833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  <a:r>
              <a:rPr lang="en-US" sz="2000" baseline="-25000" dirty="0"/>
              <a:t>2</a:t>
            </a:r>
            <a:r>
              <a:rPr lang="en-US" sz="2000" dirty="0"/>
              <a:t> – y</a:t>
            </a:r>
            <a:r>
              <a:rPr lang="en-US" sz="2000" baseline="-25000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32368" y="1251142"/>
            <a:ext cx="804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Start</a:t>
            </a:r>
            <a:endParaRPr lang="en-US" sz="2400" b="1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5763007" y="3604619"/>
            <a:ext cx="66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End</a:t>
            </a:r>
            <a:endParaRPr lang="en-US" sz="2400" b="1" baseline="-250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4176502" y="3060123"/>
            <a:ext cx="0" cy="1157053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679637" y="4066284"/>
            <a:ext cx="1496865" cy="72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98183" y="3992698"/>
            <a:ext cx="1082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progress</a:t>
            </a:r>
            <a:endParaRPr lang="en-US" sz="2000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4626231" y="2023980"/>
            <a:ext cx="2838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  <a:r>
              <a:rPr lang="en-US" sz="2000" baseline="-25000" dirty="0"/>
              <a:t>i</a:t>
            </a:r>
            <a:r>
              <a:rPr lang="en-US" sz="2000" dirty="0"/>
              <a:t> = y</a:t>
            </a:r>
            <a:r>
              <a:rPr lang="en-US" sz="2000" baseline="-25000" dirty="0"/>
              <a:t>1</a:t>
            </a:r>
            <a:r>
              <a:rPr lang="en-US" sz="2000" dirty="0"/>
              <a:t> + (y</a:t>
            </a:r>
            <a:r>
              <a:rPr lang="en-US" sz="2000" baseline="-25000" dirty="0"/>
              <a:t>2</a:t>
            </a:r>
            <a:r>
              <a:rPr lang="en-US" sz="2000" dirty="0"/>
              <a:t> – y</a:t>
            </a:r>
            <a:r>
              <a:rPr lang="en-US" sz="2000" baseline="-25000" dirty="0"/>
              <a:t>1</a:t>
            </a:r>
            <a:r>
              <a:rPr lang="en-US" sz="2000" dirty="0"/>
              <a:t>)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000" dirty="0"/>
              <a:t>progress</a:t>
            </a:r>
            <a:endParaRPr lang="en-US" sz="2000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4626231" y="1208370"/>
            <a:ext cx="2827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progress values 0 – to – 1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2505640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5627812" y="3685931"/>
            <a:ext cx="0" cy="152586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565337" y="2003074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34407" y="3604619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24632" y="976952"/>
            <a:ext cx="0" cy="4583534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>
            <a:off x="3961994" y="1779224"/>
            <a:ext cx="0" cy="6318504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20701" y="1592507"/>
            <a:ext cx="70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1</a:t>
            </a:r>
            <a:r>
              <a:rPr lang="en-US" sz="2000" dirty="0"/>
              <a:t>, y</a:t>
            </a:r>
            <a:r>
              <a:rPr lang="en-US" sz="2000" baseline="-25000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18359" y="3194052"/>
            <a:ext cx="70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2</a:t>
            </a:r>
            <a:r>
              <a:rPr lang="en-US" sz="2000" dirty="0"/>
              <a:t>, y</a:t>
            </a:r>
            <a:r>
              <a:rPr lang="en-US" sz="2000" baseline="-25000" dirty="0"/>
              <a:t>2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776953" y="2165208"/>
            <a:ext cx="2773948" cy="1520723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070266" y="2823441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solidFill>
              <a:schemeClr val="dk1">
                <a:alpha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17959" y="2734959"/>
            <a:ext cx="339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  <a:r>
              <a:rPr lang="en-US" sz="2000" baseline="-25000" dirty="0"/>
              <a:t>i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27812" y="790467"/>
            <a:ext cx="3331440" cy="2144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Slope, m = (y</a:t>
            </a:r>
            <a:r>
              <a:rPr lang="en-US" sz="2000" baseline="-25000" dirty="0"/>
              <a:t>2</a:t>
            </a:r>
            <a:r>
              <a:rPr lang="en-US" sz="2000" dirty="0"/>
              <a:t> – y</a:t>
            </a:r>
            <a:r>
              <a:rPr lang="en-US" sz="2000" baseline="-25000" dirty="0"/>
              <a:t>1</a:t>
            </a:r>
            <a:r>
              <a:rPr lang="en-US" sz="2000" dirty="0"/>
              <a:t>)/(x</a:t>
            </a:r>
            <a:r>
              <a:rPr lang="en-US" sz="2000" baseline="-25000" dirty="0"/>
              <a:t>2</a:t>
            </a:r>
            <a:r>
              <a:rPr lang="en-US" sz="2000" dirty="0"/>
              <a:t> – x</a:t>
            </a:r>
            <a:r>
              <a:rPr lang="en-US" sz="2000" baseline="-25000" dirty="0"/>
              <a:t>1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Substitute x</a:t>
            </a:r>
            <a:r>
              <a:rPr lang="en-US" sz="2000" baseline="-25000" dirty="0"/>
              <a:t>i</a:t>
            </a:r>
            <a:r>
              <a:rPr lang="en-US" sz="2000" dirty="0"/>
              <a:t>, y</a:t>
            </a:r>
            <a:r>
              <a:rPr lang="en-US" sz="2000" baseline="-25000" dirty="0"/>
              <a:t>i</a:t>
            </a:r>
            <a:r>
              <a:rPr lang="en-US" sz="2000" dirty="0"/>
              <a:t> for x</a:t>
            </a:r>
            <a:r>
              <a:rPr lang="en-US" sz="2000" baseline="-25000" dirty="0"/>
              <a:t>2</a:t>
            </a:r>
            <a:r>
              <a:rPr lang="en-US" sz="2000" dirty="0"/>
              <a:t>, y</a:t>
            </a:r>
            <a:r>
              <a:rPr lang="en-US" sz="2000" baseline="-25000" dirty="0"/>
              <a:t>2</a:t>
            </a:r>
          </a:p>
          <a:p>
            <a:endParaRPr lang="en-US" sz="2000" dirty="0"/>
          </a:p>
          <a:p>
            <a:r>
              <a:rPr lang="en-US" sz="2000" dirty="0"/>
              <a:t>The equation is:</a:t>
            </a:r>
          </a:p>
          <a:p>
            <a:r>
              <a:rPr lang="en-US" sz="2000" dirty="0"/>
              <a:t>y = y</a:t>
            </a:r>
            <a:r>
              <a:rPr lang="en-US" sz="2000" baseline="-25000" dirty="0"/>
              <a:t>1 </a:t>
            </a:r>
            <a:r>
              <a:rPr lang="en-US" sz="2000" dirty="0"/>
              <a:t>+ m(x – x</a:t>
            </a:r>
            <a:r>
              <a:rPr lang="en-US" sz="2000" baseline="-25000" dirty="0"/>
              <a:t>1</a:t>
            </a:r>
            <a:r>
              <a:rPr lang="en-US" sz="2000" dirty="0"/>
              <a:t>)</a:t>
            </a:r>
          </a:p>
          <a:p>
            <a:endParaRPr lang="en-US" sz="2000" baseline="-25000" dirty="0"/>
          </a:p>
        </p:txBody>
      </p:sp>
      <p:cxnSp>
        <p:nvCxnSpPr>
          <p:cNvPr id="20" name="Straight Connector 19"/>
          <p:cNvCxnSpPr>
            <a:stCxn id="4" idx="4"/>
          </p:cNvCxnSpPr>
          <p:nvPr/>
        </p:nvCxnSpPr>
        <p:spPr>
          <a:xfrm>
            <a:off x="2679637" y="2231674"/>
            <a:ext cx="0" cy="298011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79637" y="5211791"/>
            <a:ext cx="29481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>
            <a:off x="1802407" y="1343923"/>
            <a:ext cx="0" cy="152586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39477" y="3750754"/>
            <a:ext cx="451142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1039479" y="2106853"/>
            <a:ext cx="2" cy="16439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42124" y="5213370"/>
            <a:ext cx="823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2</a:t>
            </a:r>
            <a:r>
              <a:rPr lang="en-US" sz="2000" dirty="0"/>
              <a:t> – x</a:t>
            </a:r>
            <a:r>
              <a:rPr lang="en-US" sz="2000" baseline="-25000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0727" y="2660013"/>
            <a:ext cx="833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  <a:r>
              <a:rPr lang="en-US" sz="2000" baseline="-25000" dirty="0"/>
              <a:t>2</a:t>
            </a:r>
            <a:r>
              <a:rPr lang="en-US" sz="2000" dirty="0"/>
              <a:t> – y</a:t>
            </a:r>
            <a:r>
              <a:rPr lang="en-US" sz="2000" baseline="-25000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32368" y="1251142"/>
            <a:ext cx="804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Start</a:t>
            </a:r>
            <a:endParaRPr lang="en-US" sz="2400" b="1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5763007" y="3604619"/>
            <a:ext cx="66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End</a:t>
            </a:r>
            <a:endParaRPr lang="en-US" sz="2400" b="1" baseline="-250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4176502" y="3060123"/>
            <a:ext cx="0" cy="1157053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679637" y="4066284"/>
            <a:ext cx="1496865" cy="72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98183" y="3992698"/>
            <a:ext cx="1082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progress</a:t>
            </a:r>
            <a:endParaRPr lang="en-US" sz="2000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362677" y="22845"/>
            <a:ext cx="8020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You have x</a:t>
            </a:r>
            <a:r>
              <a:rPr lang="en-US" sz="2800" baseline="-25000" dirty="0"/>
              <a:t>1</a:t>
            </a:r>
            <a:r>
              <a:rPr lang="en-US" sz="2800" dirty="0"/>
              <a:t>, y</a:t>
            </a:r>
            <a:r>
              <a:rPr lang="en-US" sz="2800" baseline="-25000" dirty="0"/>
              <a:t>1</a:t>
            </a:r>
            <a:r>
              <a:rPr lang="en-US" sz="2800" dirty="0"/>
              <a:t> and x</a:t>
            </a:r>
            <a:r>
              <a:rPr lang="en-US" sz="2800" baseline="-25000" dirty="0"/>
              <a:t>2</a:t>
            </a:r>
            <a:r>
              <a:rPr lang="en-US" sz="2800" dirty="0"/>
              <a:t>, y</a:t>
            </a:r>
            <a:r>
              <a:rPr lang="en-US" sz="2800" baseline="-25000" dirty="0"/>
              <a:t>2	 </a:t>
            </a:r>
            <a:r>
              <a:rPr lang="en-US" sz="2800" dirty="0"/>
              <a:t>-   Find y</a:t>
            </a:r>
            <a:r>
              <a:rPr lang="en-US" sz="2800" baseline="-25000" dirty="0"/>
              <a:t>i</a:t>
            </a:r>
            <a:r>
              <a:rPr lang="en-US" sz="2800" dirty="0"/>
              <a:t> given x</a:t>
            </a:r>
            <a:r>
              <a:rPr lang="en-US" sz="2800" baseline="-25000" dirty="0"/>
              <a:t>i</a:t>
            </a:r>
            <a:r>
              <a:rPr lang="en-US" sz="2800" dirty="0"/>
              <a:t> </a:t>
            </a:r>
            <a:endParaRPr lang="en-US" sz="2800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906841" y="3598696"/>
            <a:ext cx="339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684801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an implementation of K-Means …</a:t>
            </a:r>
          </a:p>
        </p:txBody>
      </p:sp>
    </p:spTree>
    <p:extLst>
      <p:ext uri="{BB962C8B-B14F-4D97-AF65-F5344CB8AC3E}">
        <p14:creationId xmlns:p14="http://schemas.microsoft.com/office/powerpoint/2010/main" val="838741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3-30 at 12.47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00" y="0"/>
            <a:ext cx="35053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2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(Practical Definition)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data</a:t>
            </a:r>
          </a:p>
          <a:p>
            <a:r>
              <a:rPr lang="en-US" dirty="0"/>
              <a:t>Learn a model from data, identify a pattern in data</a:t>
            </a:r>
          </a:p>
          <a:p>
            <a:r>
              <a:rPr lang="en-US" dirty="0"/>
              <a:t>Use pattern to gain insight</a:t>
            </a:r>
          </a:p>
        </p:txBody>
      </p:sp>
    </p:spTree>
    <p:extLst>
      <p:ext uri="{BB962C8B-B14F-4D97-AF65-F5344CB8AC3E}">
        <p14:creationId xmlns:p14="http://schemas.microsoft.com/office/powerpoint/2010/main" val="2715115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 – </a:t>
            </a:r>
            <a:r>
              <a:rPr lang="en-US" dirty="0">
                <a:solidFill>
                  <a:srgbClr val="7F7F7F"/>
                </a:solidFill>
              </a:rPr>
              <a:t>e.g. Is this transaction fraudulent?</a:t>
            </a:r>
          </a:p>
          <a:p>
            <a:r>
              <a:rPr lang="en-US" dirty="0"/>
              <a:t>Prediction – </a:t>
            </a:r>
            <a:r>
              <a:rPr lang="en-US" dirty="0">
                <a:solidFill>
                  <a:srgbClr val="7F7F7F"/>
                </a:solidFill>
              </a:rPr>
              <a:t>e.g. Will user click on link?</a:t>
            </a:r>
          </a:p>
          <a:p>
            <a:r>
              <a:rPr lang="en-US" dirty="0"/>
              <a:t>Exploration – </a:t>
            </a:r>
            <a:r>
              <a:rPr lang="en-US" dirty="0">
                <a:solidFill>
                  <a:srgbClr val="7F7F7F"/>
                </a:solidFill>
              </a:rPr>
              <a:t>e.g. Processing larger numbers of documents	</a:t>
            </a:r>
          </a:p>
          <a:p>
            <a:r>
              <a:rPr lang="en-US" dirty="0"/>
              <a:t>Exploration – </a:t>
            </a:r>
            <a:r>
              <a:rPr lang="en-US" dirty="0">
                <a:solidFill>
                  <a:srgbClr val="7F7F7F"/>
                </a:solidFill>
              </a:rPr>
              <a:t>e.g. Visualization patterns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27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Life is Impacted by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adds you are shown</a:t>
            </a:r>
          </a:p>
          <a:p>
            <a:r>
              <a:rPr lang="en-US" dirty="0"/>
              <a:t>What news articles you are offered</a:t>
            </a:r>
          </a:p>
          <a:p>
            <a:r>
              <a:rPr lang="en-US" dirty="0"/>
              <a:t>Other shoppers like you bought …</a:t>
            </a:r>
          </a:p>
          <a:p>
            <a:r>
              <a:rPr lang="en-US" dirty="0"/>
              <a:t>E-dating</a:t>
            </a:r>
          </a:p>
          <a:p>
            <a:r>
              <a:rPr lang="en-US" dirty="0"/>
              <a:t>Security screening</a:t>
            </a:r>
          </a:p>
          <a:p>
            <a:r>
              <a:rPr lang="en-US" dirty="0"/>
              <a:t>...		</a:t>
            </a:r>
          </a:p>
        </p:txBody>
      </p:sp>
    </p:spTree>
    <p:extLst>
      <p:ext uri="{BB962C8B-B14F-4D97-AF65-F5344CB8AC3E}">
        <p14:creationId xmlns:p14="http://schemas.microsoft.com/office/powerpoint/2010/main" val="209210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4" name="Picture 3" descr="800px-Linear_regression.svg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975" y="1565122"/>
            <a:ext cx="6511639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423245" y="1401251"/>
            <a:ext cx="3601148" cy="4535424"/>
            <a:chOff x="2847672" y="1417638"/>
            <a:chExt cx="3601148" cy="4535424"/>
          </a:xfrm>
        </p:grpSpPr>
        <p:pic>
          <p:nvPicPr>
            <p:cNvPr id="3" name="Picture 2" descr="609px-Linear_least_squares_example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7672" y="1417638"/>
              <a:ext cx="3601148" cy="4535424"/>
            </a:xfrm>
            <a:prstGeom prst="rect">
              <a:avLst/>
            </a:prstGeom>
          </p:spPr>
        </p:pic>
        <p:sp>
          <p:nvSpPr>
            <p:cNvPr id="4" name="Right Brace 3"/>
            <p:cNvSpPr/>
            <p:nvPr/>
          </p:nvSpPr>
          <p:spPr>
            <a:xfrm>
              <a:off x="5276645" y="3080774"/>
              <a:ext cx="180258" cy="38509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739" y="3063763"/>
              <a:ext cx="422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d3</a:t>
              </a:r>
            </a:p>
          </p:txBody>
        </p:sp>
        <p:sp>
          <p:nvSpPr>
            <p:cNvPr id="6" name="Right Brace 5"/>
            <p:cNvSpPr/>
            <p:nvPr/>
          </p:nvSpPr>
          <p:spPr>
            <a:xfrm>
              <a:off x="4609692" y="3986981"/>
              <a:ext cx="180258" cy="6915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48980" y="4113666"/>
              <a:ext cx="422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d2</a:t>
              </a:r>
            </a:p>
          </p:txBody>
        </p:sp>
        <p:sp>
          <p:nvSpPr>
            <p:cNvPr id="8" name="Right Brace 7"/>
            <p:cNvSpPr/>
            <p:nvPr/>
          </p:nvSpPr>
          <p:spPr>
            <a:xfrm flipH="1">
              <a:off x="5473291" y="1791109"/>
              <a:ext cx="180258" cy="453923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17690" y="1807497"/>
              <a:ext cx="422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d4</a:t>
              </a:r>
            </a:p>
          </p:txBody>
        </p:sp>
        <p:sp>
          <p:nvSpPr>
            <p:cNvPr id="11" name="Right Brace 10"/>
            <p:cNvSpPr/>
            <p:nvPr/>
          </p:nvSpPr>
          <p:spPr>
            <a:xfrm flipH="1">
              <a:off x="3683819" y="4216909"/>
              <a:ext cx="180258" cy="535349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4274267"/>
              <a:ext cx="422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d1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73549" y="2408903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(d1)</a:t>
            </a:r>
            <a:r>
              <a:rPr lang="en-US" baseline="30000" dirty="0"/>
              <a:t>2</a:t>
            </a:r>
            <a:r>
              <a:rPr lang="en-US" dirty="0"/>
              <a:t> + (d2)</a:t>
            </a:r>
            <a:r>
              <a:rPr lang="en-US" baseline="30000" dirty="0"/>
              <a:t>2</a:t>
            </a:r>
            <a:r>
              <a:rPr lang="en-US" dirty="0"/>
              <a:t> + (d3)</a:t>
            </a:r>
            <a:r>
              <a:rPr lang="en-US" baseline="30000" dirty="0"/>
              <a:t>2</a:t>
            </a:r>
            <a:r>
              <a:rPr lang="en-US" dirty="0"/>
              <a:t> + (d4)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3550" y="2987819"/>
            <a:ext cx="2851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linear model will have</a:t>
            </a:r>
          </a:p>
          <a:p>
            <a:r>
              <a:rPr lang="en-US" dirty="0"/>
              <a:t>the smallest sum of distances squared (D)</a:t>
            </a:r>
          </a:p>
        </p:txBody>
      </p:sp>
    </p:spTree>
    <p:extLst>
      <p:ext uri="{BB962C8B-B14F-4D97-AF65-F5344CB8AC3E}">
        <p14:creationId xmlns:p14="http://schemas.microsoft.com/office/powerpoint/2010/main" val="50324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154379"/>
              </p:ext>
            </p:extLst>
          </p:nvPr>
        </p:nvGraphicFramePr>
        <p:xfrm>
          <a:off x="3683617" y="1871718"/>
          <a:ext cx="2106458" cy="1522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3" imgW="1282700" imgH="927100" progId="Equation.3">
                  <p:embed/>
                </p:oleObj>
              </mc:Choice>
              <mc:Fallback>
                <p:oleObj name="Equation" r:id="rId3" imgW="1282700" imgH="927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83617" y="1871718"/>
                        <a:ext cx="2106458" cy="1522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717176"/>
              </p:ext>
            </p:extLst>
          </p:nvPr>
        </p:nvGraphicFramePr>
        <p:xfrm>
          <a:off x="3740975" y="3921033"/>
          <a:ext cx="1855788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5" imgW="1130300" imgH="482600" progId="Equation.3">
                  <p:embed/>
                </p:oleObj>
              </mc:Choice>
              <mc:Fallback>
                <p:oleObj name="Equation" r:id="rId5" imgW="11303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40975" y="3921033"/>
                        <a:ext cx="1855788" cy="79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66258" y="2334539"/>
            <a:ext cx="74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Slope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66258" y="4174810"/>
            <a:ext cx="108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Intercept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493026"/>
              </p:ext>
            </p:extLst>
          </p:nvPr>
        </p:nvGraphicFramePr>
        <p:xfrm>
          <a:off x="3740975" y="5541706"/>
          <a:ext cx="1084263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7" imgW="660400" imgH="203200" progId="Equation.3">
                  <p:embed/>
                </p:oleObj>
              </mc:Choice>
              <mc:Fallback>
                <p:oleObj name="Equation" r:id="rId7" imgW="660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40975" y="5541706"/>
                        <a:ext cx="1084263" cy="33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66258" y="5507337"/>
            <a:ext cx="12545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Regression</a:t>
            </a:r>
          </a:p>
          <a:p>
            <a:r>
              <a:rPr lang="en-US" i="1" dirty="0"/>
              <a:t>Equation</a:t>
            </a:r>
          </a:p>
          <a:p>
            <a:r>
              <a:rPr lang="en-US" i="1" dirty="0"/>
              <a:t>Line</a:t>
            </a:r>
          </a:p>
        </p:txBody>
      </p:sp>
    </p:spTree>
    <p:extLst>
      <p:ext uri="{BB962C8B-B14F-4D97-AF65-F5344CB8AC3E}">
        <p14:creationId xmlns:p14="http://schemas.microsoft.com/office/powerpoint/2010/main" val="571860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to create the linear regression equation …</a:t>
            </a:r>
          </a:p>
        </p:txBody>
      </p:sp>
    </p:spTree>
    <p:extLst>
      <p:ext uri="{BB962C8B-B14F-4D97-AF65-F5344CB8AC3E}">
        <p14:creationId xmlns:p14="http://schemas.microsoft.com/office/powerpoint/2010/main" val="3914927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3-30 at 12.10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0"/>
            <a:ext cx="77672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66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341</Words>
  <Application>Microsoft Office PowerPoint</Application>
  <PresentationFormat>On-screen Show (4:3)</PresentationFormat>
  <Paragraphs>86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Equation</vt:lpstr>
      <vt:lpstr>Machine Learning</vt:lpstr>
      <vt:lpstr>Machine Learning (Practical Definition)</vt:lpstr>
      <vt:lpstr>Examples</vt:lpstr>
      <vt:lpstr>Your Life is Impacted by ML</vt:lpstr>
      <vt:lpstr>Linear Regression</vt:lpstr>
      <vt:lpstr>Least Squares</vt:lpstr>
      <vt:lpstr>Linear Regression</vt:lpstr>
      <vt:lpstr>Active Learning</vt:lpstr>
      <vt:lpstr>PowerPoint Presentation</vt:lpstr>
      <vt:lpstr>K-Means</vt:lpstr>
      <vt:lpstr>Algorithm</vt:lpstr>
      <vt:lpstr>K-Means Algorithm</vt:lpstr>
      <vt:lpstr>Visualization</vt:lpstr>
      <vt:lpstr>PowerPoint Presentation</vt:lpstr>
      <vt:lpstr>PowerPoint Presentation</vt:lpstr>
      <vt:lpstr>Active Learning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abel -</dc:creator>
  <cp:lastModifiedBy>John Williams</cp:lastModifiedBy>
  <cp:revision>19</cp:revision>
  <dcterms:created xsi:type="dcterms:W3CDTF">2015-03-30T03:09:09Z</dcterms:created>
  <dcterms:modified xsi:type="dcterms:W3CDTF">2017-03-14T16:49:45Z</dcterms:modified>
</cp:coreProperties>
</file>