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15" r:id="rId2"/>
    <p:sldId id="559" r:id="rId3"/>
    <p:sldId id="560" r:id="rId4"/>
    <p:sldId id="558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57" r:id="rId22"/>
    <p:sldId id="532" r:id="rId23"/>
    <p:sldId id="533" r:id="rId24"/>
    <p:sldId id="534" r:id="rId25"/>
    <p:sldId id="561" r:id="rId26"/>
    <p:sldId id="5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AF0E6"/>
    <a:srgbClr val="9999FF"/>
    <a:srgbClr val="CDCD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>
        <p:scale>
          <a:sx n="116" d="100"/>
          <a:sy n="116" d="100"/>
        </p:scale>
        <p:origin x="-2288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2823A-8A92-4304-AC65-44507C401C8B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EAC56-9D10-4EBC-8D69-A80E3D6EC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7E529-AB72-4793-98FA-26AA7B708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F0B-936E-4C32-9B29-6EAFAC491388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6994-B628-4451-90F8-5E32B579C0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wmf"/><Relationship Id="rId12" Type="http://schemas.openxmlformats.org/officeDocument/2006/relationships/image" Target="../media/image9.wmf"/><Relationship Id="rId13" Type="http://schemas.openxmlformats.org/officeDocument/2006/relationships/image" Target="../media/image10.wmf"/><Relationship Id="rId14" Type="http://schemas.openxmlformats.org/officeDocument/2006/relationships/image" Target="../media/image11.wmf"/><Relationship Id="rId15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oal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r="578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6375"/>
            <a:ext cx="7772400" cy="1470025"/>
          </a:xfrm>
          <a:solidFill>
            <a:schemeClr val="tx1">
              <a:alpha val="40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REST: Web Services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838200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 smtClean="0"/>
              <a:t>Abel Sanchez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2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think about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Facades?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and web sites are merely public facades to your internal databases.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0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sites expose your database rendered as HTML</a:t>
            </a:r>
            <a:endParaRPr lang="en-US" dirty="0"/>
          </a:p>
        </p:txBody>
      </p:sp>
      <p:sp>
        <p:nvSpPr>
          <p:cNvPr id="2050" name="mainfrm"/>
          <p:cNvSpPr>
            <a:spLocks noEditPoints="1" noChangeArrowheads="1"/>
          </p:cNvSpPr>
          <p:nvPr/>
        </p:nvSpPr>
        <p:spPr bwMode="auto">
          <a:xfrm>
            <a:off x="457200" y="2971800"/>
            <a:ext cx="1285875" cy="21240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133600" y="3657600"/>
            <a:ext cx="2895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3892" y="3962400"/>
            <a:ext cx="1543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(data + layout)</a:t>
            </a:r>
            <a:endParaRPr lang="en-US" dirty="0"/>
          </a:p>
        </p:txBody>
      </p:sp>
      <p:pic>
        <p:nvPicPr>
          <p:cNvPr id="9" name="Picture 8" descr="browser_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658334"/>
            <a:ext cx="2340938" cy="1950397"/>
          </a:xfrm>
          <a:prstGeom prst="rect">
            <a:avLst/>
          </a:prstGeom>
        </p:spPr>
      </p:pic>
      <p:pic>
        <p:nvPicPr>
          <p:cNvPr id="8" name="Picture 7" descr="browser_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9901" y="3505200"/>
            <a:ext cx="2386667" cy="19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expose your database in some data format, defined on a case-by-case basis.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905000" y="4031303"/>
            <a:ext cx="250031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4336103"/>
            <a:ext cx="181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Your Data Format</a:t>
            </a:r>
          </a:p>
          <a:p>
            <a:pPr algn="ctr"/>
            <a:r>
              <a:rPr lang="en-US" dirty="0" smtClean="0"/>
              <a:t>Your Schema</a:t>
            </a:r>
            <a:endParaRPr lang="en-US" dirty="0"/>
          </a:p>
        </p:txBody>
      </p:sp>
      <p:pic>
        <p:nvPicPr>
          <p:cNvPr id="13" name="Picture 12" descr="browser_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2695992"/>
            <a:ext cx="3124200" cy="2109260"/>
          </a:xfrm>
          <a:prstGeom prst="rect">
            <a:avLst/>
          </a:prstGeom>
        </p:spPr>
      </p:pic>
      <p:pic>
        <p:nvPicPr>
          <p:cNvPr id="12" name="Picture 11" descr="browser_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1" y="3450695"/>
            <a:ext cx="3124200" cy="2130277"/>
          </a:xfrm>
          <a:prstGeom prst="rect">
            <a:avLst/>
          </a:prstGeom>
        </p:spPr>
      </p:pic>
      <p:pic>
        <p:nvPicPr>
          <p:cNvPr id="10" name="Picture 9" descr="browser_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4520140"/>
            <a:ext cx="3124200" cy="2109260"/>
          </a:xfrm>
          <a:prstGeom prst="rect">
            <a:avLst/>
          </a:prstGeom>
        </p:spPr>
      </p:pic>
      <p:sp>
        <p:nvSpPr>
          <p:cNvPr id="11" name="mainfrm"/>
          <p:cNvSpPr>
            <a:spLocks noEditPoints="1" noChangeArrowheads="1"/>
          </p:cNvSpPr>
          <p:nvPr/>
        </p:nvSpPr>
        <p:spPr bwMode="auto">
          <a:xfrm>
            <a:off x="457200" y="2971800"/>
            <a:ext cx="1285875" cy="21240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ower"/>
          <p:cNvSpPr>
            <a:spLocks noEditPoints="1" noChangeArrowheads="1"/>
          </p:cNvSpPr>
          <p:nvPr/>
        </p:nvSpPr>
        <p:spPr bwMode="auto">
          <a:xfrm flipH="1">
            <a:off x="1828799" y="3562352"/>
            <a:ext cx="1084717" cy="2228848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anticipate what bits of information should be exposed and how to expose them</a:t>
            </a:r>
            <a:endParaRPr lang="en-US" dirty="0"/>
          </a:p>
        </p:txBody>
      </p:sp>
      <p:sp>
        <p:nvSpPr>
          <p:cNvPr id="5" name="Line 180"/>
          <p:cNvSpPr>
            <a:spLocks noChangeShapeType="1"/>
          </p:cNvSpPr>
          <p:nvPr/>
        </p:nvSpPr>
        <p:spPr bwMode="auto">
          <a:xfrm rot="5400000" flipH="1">
            <a:off x="3036415" y="3836156"/>
            <a:ext cx="0" cy="263839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181"/>
          <p:cNvSpPr>
            <a:spLocks noChangeArrowheads="1"/>
          </p:cNvSpPr>
          <p:nvPr/>
        </p:nvSpPr>
        <p:spPr bwMode="auto">
          <a:xfrm rot="5400000" flipH="1">
            <a:off x="3170991" y="3875842"/>
            <a:ext cx="179151" cy="18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Line 180"/>
          <p:cNvSpPr>
            <a:spLocks noChangeShapeType="1"/>
          </p:cNvSpPr>
          <p:nvPr/>
        </p:nvSpPr>
        <p:spPr bwMode="auto">
          <a:xfrm rot="5400000">
            <a:off x="3056957" y="4219012"/>
            <a:ext cx="1" cy="286882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3168336" y="4248152"/>
            <a:ext cx="184464" cy="228600"/>
          </a:xfrm>
          <a:prstGeom prst="triangl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180"/>
          <p:cNvSpPr>
            <a:spLocks noChangeShapeType="1"/>
          </p:cNvSpPr>
          <p:nvPr/>
        </p:nvSpPr>
        <p:spPr bwMode="auto">
          <a:xfrm rot="5400000" flipH="1">
            <a:off x="3045437" y="4636258"/>
            <a:ext cx="0" cy="263839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59313" y="4678600"/>
            <a:ext cx="193487" cy="17915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180"/>
          <p:cNvSpPr>
            <a:spLocks noChangeShapeType="1"/>
          </p:cNvSpPr>
          <p:nvPr/>
        </p:nvSpPr>
        <p:spPr bwMode="auto">
          <a:xfrm rot="5400000" flipH="1">
            <a:off x="3027520" y="4979156"/>
            <a:ext cx="0" cy="263839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1"/>
          <p:cNvSpPr>
            <a:spLocks noChangeArrowheads="1"/>
          </p:cNvSpPr>
          <p:nvPr/>
        </p:nvSpPr>
        <p:spPr bwMode="auto">
          <a:xfrm rot="5400000" flipH="1">
            <a:off x="3162096" y="5018842"/>
            <a:ext cx="179151" cy="18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Line 180"/>
          <p:cNvSpPr>
            <a:spLocks noChangeShapeType="1"/>
          </p:cNvSpPr>
          <p:nvPr/>
        </p:nvSpPr>
        <p:spPr bwMode="auto">
          <a:xfrm rot="5400000">
            <a:off x="3048062" y="5362012"/>
            <a:ext cx="1" cy="286882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3159441" y="5391152"/>
            <a:ext cx="184464" cy="228600"/>
          </a:xfrm>
          <a:prstGeom prst="triangl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457200" y="3897546"/>
            <a:ext cx="1066800" cy="1512654"/>
          </a:xfrm>
          <a:prstGeom prst="can">
            <a:avLst/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914400" y="4476752"/>
            <a:ext cx="1219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91000" y="2971800"/>
            <a:ext cx="154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much do </a:t>
            </a:r>
          </a:p>
          <a:p>
            <a:r>
              <a:rPr lang="en-US" dirty="0" smtClean="0"/>
              <a:t>you expose?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873956"/>
            <a:ext cx="158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methods</a:t>
            </a:r>
          </a:p>
          <a:p>
            <a:r>
              <a:rPr lang="en-US" dirty="0" smtClean="0"/>
              <a:t>do you create?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4776112"/>
            <a:ext cx="199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data formats </a:t>
            </a:r>
          </a:p>
          <a:p>
            <a:r>
              <a:rPr lang="en-US" dirty="0" smtClean="0"/>
              <a:t>do you offer?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91000" y="5678269"/>
            <a:ext cx="146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schema</a:t>
            </a:r>
          </a:p>
          <a:p>
            <a:r>
              <a:rPr lang="en-US" dirty="0" smtClean="0"/>
              <a:t>do you use?</a:t>
            </a:r>
            <a:endParaRPr lang="en-US" dirty="0"/>
          </a:p>
        </p:txBody>
      </p:sp>
      <p:pic>
        <p:nvPicPr>
          <p:cNvPr id="4099" name="Picture 3" descr="C:\Users\abel\AppData\Local\Microsoft\Windows\Temporary Internet Files\Content.IE5\LBCWNLQA\MC9004326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95" y="3276600"/>
            <a:ext cx="939125" cy="939125"/>
          </a:xfrm>
          <a:prstGeom prst="rect">
            <a:avLst/>
          </a:prstGeom>
          <a:noFill/>
        </p:spPr>
      </p:pic>
      <p:pic>
        <p:nvPicPr>
          <p:cNvPr id="4100" name="Picture 4" descr="C:\Users\abel\AppData\Local\Microsoft\Windows\Temporary Internet Files\Content.IE5\HDQDN7VJ\MC90043262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2511" y="4324491"/>
            <a:ext cx="933309" cy="933309"/>
          </a:xfrm>
          <a:prstGeom prst="rect">
            <a:avLst/>
          </a:prstGeom>
          <a:noFill/>
        </p:spPr>
      </p:pic>
      <p:pic>
        <p:nvPicPr>
          <p:cNvPr id="4101" name="Picture 5" descr="C:\Users\abel\AppData\Local\Microsoft\Windows\Temporary Internet Files\Content.IE5\5KYTZ4PU\MC90043262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4535" y="5372102"/>
            <a:ext cx="952498" cy="952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66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have the time and can you anticipate every possible use?</a:t>
            </a:r>
            <a:endParaRPr lang="en-US" dirty="0"/>
          </a:p>
        </p:txBody>
      </p:sp>
      <p:pic>
        <p:nvPicPr>
          <p:cNvPr id="5122" name="Picture 2" descr="C:\Users\abel\AppData\Local\Microsoft\Windows\Temporary Internet Files\Content.IE5\LW1HBL4X\MC90043489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127" y="2292492"/>
            <a:ext cx="2031746" cy="2273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21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be Great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Query</a:t>
            </a:r>
          </a:p>
          <a:p>
            <a:r>
              <a:rPr lang="en-US" dirty="0" smtClean="0"/>
              <a:t>Edit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Share (with friends)</a:t>
            </a:r>
          </a:p>
          <a:p>
            <a:r>
              <a:rPr lang="en-US" dirty="0" smtClean="0"/>
              <a:t>Share (with programs)</a:t>
            </a:r>
          </a:p>
          <a:p>
            <a:r>
              <a:rPr lang="en-US" dirty="0" smtClean="0"/>
              <a:t>Discover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2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arth_v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2713981"/>
            <a:ext cx="2554794" cy="3534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Object Access Protocol (SOAP)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5794375" y="2133600"/>
            <a:ext cx="904875" cy="2476500"/>
            <a:chOff x="5794375" y="2400300"/>
            <a:chExt cx="904875" cy="2476500"/>
          </a:xfrm>
        </p:grpSpPr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5794375" y="2400300"/>
              <a:ext cx="904875" cy="24765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563915"/>
              <a:ext cx="461665" cy="123668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HTTP Server</a:t>
              </a:r>
              <a:endParaRPr lang="en-US" dirty="0"/>
            </a:p>
          </p:txBody>
        </p:sp>
      </p:grp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1295400" y="2473370"/>
            <a:ext cx="914400" cy="6858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ower"/>
          <p:cNvSpPr>
            <a:spLocks noEditPoints="1" noChangeArrowheads="1"/>
          </p:cNvSpPr>
          <p:nvPr/>
        </p:nvSpPr>
        <p:spPr bwMode="auto">
          <a:xfrm flipH="1">
            <a:off x="1446510" y="3370285"/>
            <a:ext cx="534690" cy="101121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2514600" y="3159170"/>
            <a:ext cx="2971800" cy="3841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71800" y="2869168"/>
            <a:ext cx="204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Standard SOAP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3478768"/>
            <a:ext cx="253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Standard SOAP</a:t>
            </a:r>
            <a:endParaRPr lang="en-US" dirty="0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6477000" y="2962275"/>
            <a:ext cx="573088" cy="569913"/>
          </a:xfrm>
          <a:custGeom>
            <a:avLst/>
            <a:gdLst/>
            <a:ahLst/>
            <a:cxnLst>
              <a:cxn ang="0">
                <a:pos x="722" y="355"/>
              </a:cxn>
              <a:cxn ang="0">
                <a:pos x="534" y="356"/>
              </a:cxn>
              <a:cxn ang="0">
                <a:pos x="534" y="358"/>
              </a:cxn>
              <a:cxn ang="0">
                <a:pos x="530" y="393"/>
              </a:cxn>
              <a:cxn ang="0">
                <a:pos x="504" y="455"/>
              </a:cxn>
              <a:cxn ang="0">
                <a:pos x="458" y="502"/>
              </a:cxn>
              <a:cxn ang="0">
                <a:pos x="395" y="529"/>
              </a:cxn>
              <a:cxn ang="0">
                <a:pos x="325" y="529"/>
              </a:cxn>
              <a:cxn ang="0">
                <a:pos x="263" y="502"/>
              </a:cxn>
              <a:cxn ang="0">
                <a:pos x="217" y="455"/>
              </a:cxn>
              <a:cxn ang="0">
                <a:pos x="190" y="393"/>
              </a:cxn>
              <a:cxn ang="0">
                <a:pos x="190" y="324"/>
              </a:cxn>
              <a:cxn ang="0">
                <a:pos x="217" y="262"/>
              </a:cxn>
              <a:cxn ang="0">
                <a:pos x="263" y="216"/>
              </a:cxn>
              <a:cxn ang="0">
                <a:pos x="325" y="190"/>
              </a:cxn>
              <a:cxn ang="0">
                <a:pos x="394" y="190"/>
              </a:cxn>
              <a:cxn ang="0">
                <a:pos x="454" y="214"/>
              </a:cxn>
              <a:cxn ang="0">
                <a:pos x="500" y="259"/>
              </a:cxn>
              <a:cxn ang="0">
                <a:pos x="528" y="320"/>
              </a:cxn>
              <a:cxn ang="0">
                <a:pos x="722" y="355"/>
              </a:cxn>
              <a:cxn ang="0">
                <a:pos x="642" y="289"/>
              </a:cxn>
              <a:cxn ang="0">
                <a:pos x="628" y="247"/>
              </a:cxn>
              <a:cxn ang="0">
                <a:pos x="610" y="210"/>
              </a:cxn>
              <a:cxn ang="0">
                <a:pos x="564" y="57"/>
              </a:cxn>
              <a:cxn ang="0">
                <a:pos x="500" y="106"/>
              </a:cxn>
              <a:cxn ang="0">
                <a:pos x="482" y="97"/>
              </a:cxn>
              <a:cxn ang="0">
                <a:pos x="462" y="89"/>
              </a:cxn>
              <a:cxn ang="0">
                <a:pos x="442" y="82"/>
              </a:cxn>
              <a:cxn ang="0">
                <a:pos x="431" y="0"/>
              </a:cxn>
              <a:cxn ang="0">
                <a:pos x="289" y="78"/>
              </a:cxn>
              <a:cxn ang="0">
                <a:pos x="269" y="85"/>
              </a:cxn>
              <a:cxn ang="0">
                <a:pos x="249" y="92"/>
              </a:cxn>
              <a:cxn ang="0">
                <a:pos x="229" y="101"/>
              </a:cxn>
              <a:cxn ang="0">
                <a:pos x="211" y="112"/>
              </a:cxn>
              <a:cxn ang="0">
                <a:pos x="61" y="160"/>
              </a:cxn>
              <a:cxn ang="0">
                <a:pos x="101" y="229"/>
              </a:cxn>
              <a:cxn ang="0">
                <a:pos x="85" y="268"/>
              </a:cxn>
              <a:cxn ang="0">
                <a:pos x="0" y="289"/>
              </a:cxn>
              <a:cxn ang="0">
                <a:pos x="80" y="429"/>
              </a:cxn>
              <a:cxn ang="0">
                <a:pos x="93" y="469"/>
              </a:cxn>
              <a:cxn ang="0">
                <a:pos x="112" y="507"/>
              </a:cxn>
              <a:cxn ang="0">
                <a:pos x="158" y="661"/>
              </a:cxn>
              <a:cxn ang="0">
                <a:pos x="220" y="613"/>
              </a:cxn>
              <a:cxn ang="0">
                <a:pos x="239" y="622"/>
              </a:cxn>
              <a:cxn ang="0">
                <a:pos x="258" y="630"/>
              </a:cxn>
              <a:cxn ang="0">
                <a:pos x="279" y="637"/>
              </a:cxn>
              <a:cxn ang="0">
                <a:pos x="289" y="719"/>
              </a:cxn>
              <a:cxn ang="0">
                <a:pos x="431" y="639"/>
              </a:cxn>
              <a:cxn ang="0">
                <a:pos x="452" y="634"/>
              </a:cxn>
              <a:cxn ang="0">
                <a:pos x="471" y="627"/>
              </a:cxn>
              <a:cxn ang="0">
                <a:pos x="491" y="617"/>
              </a:cxn>
              <a:cxn ang="0">
                <a:pos x="510" y="607"/>
              </a:cxn>
              <a:cxn ang="0">
                <a:pos x="665" y="563"/>
              </a:cxn>
              <a:cxn ang="0">
                <a:pos x="620" y="489"/>
              </a:cxn>
              <a:cxn ang="0">
                <a:pos x="636" y="450"/>
              </a:cxn>
              <a:cxn ang="0">
                <a:pos x="722" y="429"/>
              </a:cxn>
            </a:cxnLst>
            <a:rect l="0" t="0" r="r" b="b"/>
            <a:pathLst>
              <a:path w="722" h="719">
                <a:moveTo>
                  <a:pt x="722" y="429"/>
                </a:moveTo>
                <a:lnTo>
                  <a:pt x="722" y="355"/>
                </a:lnTo>
                <a:lnTo>
                  <a:pt x="534" y="355"/>
                </a:lnTo>
                <a:lnTo>
                  <a:pt x="534" y="356"/>
                </a:lnTo>
                <a:lnTo>
                  <a:pt x="534" y="356"/>
                </a:lnTo>
                <a:lnTo>
                  <a:pt x="534" y="358"/>
                </a:lnTo>
                <a:lnTo>
                  <a:pt x="534" y="359"/>
                </a:lnTo>
                <a:lnTo>
                  <a:pt x="530" y="393"/>
                </a:lnTo>
                <a:lnTo>
                  <a:pt x="520" y="427"/>
                </a:lnTo>
                <a:lnTo>
                  <a:pt x="504" y="455"/>
                </a:lnTo>
                <a:lnTo>
                  <a:pt x="483" y="482"/>
                </a:lnTo>
                <a:lnTo>
                  <a:pt x="458" y="502"/>
                </a:lnTo>
                <a:lnTo>
                  <a:pt x="428" y="519"/>
                </a:lnTo>
                <a:lnTo>
                  <a:pt x="395" y="529"/>
                </a:lnTo>
                <a:lnTo>
                  <a:pt x="361" y="532"/>
                </a:lnTo>
                <a:lnTo>
                  <a:pt x="325" y="529"/>
                </a:lnTo>
                <a:lnTo>
                  <a:pt x="293" y="519"/>
                </a:lnTo>
                <a:lnTo>
                  <a:pt x="263" y="502"/>
                </a:lnTo>
                <a:lnTo>
                  <a:pt x="237" y="482"/>
                </a:lnTo>
                <a:lnTo>
                  <a:pt x="217" y="455"/>
                </a:lnTo>
                <a:lnTo>
                  <a:pt x="201" y="427"/>
                </a:lnTo>
                <a:lnTo>
                  <a:pt x="190" y="393"/>
                </a:lnTo>
                <a:lnTo>
                  <a:pt x="187" y="359"/>
                </a:lnTo>
                <a:lnTo>
                  <a:pt x="190" y="324"/>
                </a:lnTo>
                <a:lnTo>
                  <a:pt x="201" y="292"/>
                </a:lnTo>
                <a:lnTo>
                  <a:pt x="217" y="262"/>
                </a:lnTo>
                <a:lnTo>
                  <a:pt x="237" y="237"/>
                </a:lnTo>
                <a:lnTo>
                  <a:pt x="263" y="216"/>
                </a:lnTo>
                <a:lnTo>
                  <a:pt x="293" y="200"/>
                </a:lnTo>
                <a:lnTo>
                  <a:pt x="325" y="190"/>
                </a:lnTo>
                <a:lnTo>
                  <a:pt x="361" y="186"/>
                </a:lnTo>
                <a:lnTo>
                  <a:pt x="394" y="190"/>
                </a:lnTo>
                <a:lnTo>
                  <a:pt x="425" y="199"/>
                </a:lnTo>
                <a:lnTo>
                  <a:pt x="454" y="214"/>
                </a:lnTo>
                <a:lnTo>
                  <a:pt x="480" y="235"/>
                </a:lnTo>
                <a:lnTo>
                  <a:pt x="500" y="259"/>
                </a:lnTo>
                <a:lnTo>
                  <a:pt x="518" y="287"/>
                </a:lnTo>
                <a:lnTo>
                  <a:pt x="528" y="320"/>
                </a:lnTo>
                <a:lnTo>
                  <a:pt x="534" y="355"/>
                </a:lnTo>
                <a:lnTo>
                  <a:pt x="722" y="355"/>
                </a:lnTo>
                <a:lnTo>
                  <a:pt x="722" y="289"/>
                </a:lnTo>
                <a:lnTo>
                  <a:pt x="642" y="289"/>
                </a:lnTo>
                <a:lnTo>
                  <a:pt x="636" y="268"/>
                </a:lnTo>
                <a:lnTo>
                  <a:pt x="628" y="247"/>
                </a:lnTo>
                <a:lnTo>
                  <a:pt x="620" y="229"/>
                </a:lnTo>
                <a:lnTo>
                  <a:pt x="610" y="210"/>
                </a:lnTo>
                <a:lnTo>
                  <a:pt x="663" y="158"/>
                </a:lnTo>
                <a:lnTo>
                  <a:pt x="564" y="57"/>
                </a:lnTo>
                <a:lnTo>
                  <a:pt x="510" y="112"/>
                </a:lnTo>
                <a:lnTo>
                  <a:pt x="500" y="106"/>
                </a:lnTo>
                <a:lnTo>
                  <a:pt x="491" y="101"/>
                </a:lnTo>
                <a:lnTo>
                  <a:pt x="482" y="97"/>
                </a:lnTo>
                <a:lnTo>
                  <a:pt x="471" y="92"/>
                </a:lnTo>
                <a:lnTo>
                  <a:pt x="462" y="89"/>
                </a:lnTo>
                <a:lnTo>
                  <a:pt x="452" y="85"/>
                </a:lnTo>
                <a:lnTo>
                  <a:pt x="442" y="82"/>
                </a:lnTo>
                <a:lnTo>
                  <a:pt x="431" y="78"/>
                </a:lnTo>
                <a:lnTo>
                  <a:pt x="431" y="0"/>
                </a:lnTo>
                <a:lnTo>
                  <a:pt x="289" y="0"/>
                </a:lnTo>
                <a:lnTo>
                  <a:pt x="289" y="78"/>
                </a:lnTo>
                <a:lnTo>
                  <a:pt x="279" y="82"/>
                </a:lnTo>
                <a:lnTo>
                  <a:pt x="269" y="85"/>
                </a:lnTo>
                <a:lnTo>
                  <a:pt x="258" y="89"/>
                </a:lnTo>
                <a:lnTo>
                  <a:pt x="249" y="92"/>
                </a:lnTo>
                <a:lnTo>
                  <a:pt x="239" y="97"/>
                </a:lnTo>
                <a:lnTo>
                  <a:pt x="229" y="101"/>
                </a:lnTo>
                <a:lnTo>
                  <a:pt x="220" y="106"/>
                </a:lnTo>
                <a:lnTo>
                  <a:pt x="211" y="112"/>
                </a:lnTo>
                <a:lnTo>
                  <a:pt x="161" y="60"/>
                </a:lnTo>
                <a:lnTo>
                  <a:pt x="61" y="160"/>
                </a:lnTo>
                <a:lnTo>
                  <a:pt x="112" y="210"/>
                </a:lnTo>
                <a:lnTo>
                  <a:pt x="101" y="229"/>
                </a:lnTo>
                <a:lnTo>
                  <a:pt x="93" y="247"/>
                </a:lnTo>
                <a:lnTo>
                  <a:pt x="85" y="268"/>
                </a:lnTo>
                <a:lnTo>
                  <a:pt x="80" y="289"/>
                </a:lnTo>
                <a:lnTo>
                  <a:pt x="0" y="289"/>
                </a:lnTo>
                <a:lnTo>
                  <a:pt x="0" y="429"/>
                </a:lnTo>
                <a:lnTo>
                  <a:pt x="80" y="429"/>
                </a:lnTo>
                <a:lnTo>
                  <a:pt x="85" y="450"/>
                </a:lnTo>
                <a:lnTo>
                  <a:pt x="93" y="469"/>
                </a:lnTo>
                <a:lnTo>
                  <a:pt x="101" y="489"/>
                </a:lnTo>
                <a:lnTo>
                  <a:pt x="112" y="507"/>
                </a:lnTo>
                <a:lnTo>
                  <a:pt x="59" y="561"/>
                </a:lnTo>
                <a:lnTo>
                  <a:pt x="158" y="661"/>
                </a:lnTo>
                <a:lnTo>
                  <a:pt x="211" y="607"/>
                </a:lnTo>
                <a:lnTo>
                  <a:pt x="220" y="613"/>
                </a:lnTo>
                <a:lnTo>
                  <a:pt x="229" y="617"/>
                </a:lnTo>
                <a:lnTo>
                  <a:pt x="239" y="622"/>
                </a:lnTo>
                <a:lnTo>
                  <a:pt x="249" y="627"/>
                </a:lnTo>
                <a:lnTo>
                  <a:pt x="258" y="630"/>
                </a:lnTo>
                <a:lnTo>
                  <a:pt x="269" y="634"/>
                </a:lnTo>
                <a:lnTo>
                  <a:pt x="279" y="637"/>
                </a:lnTo>
                <a:lnTo>
                  <a:pt x="289" y="639"/>
                </a:lnTo>
                <a:lnTo>
                  <a:pt x="289" y="719"/>
                </a:lnTo>
                <a:lnTo>
                  <a:pt x="431" y="719"/>
                </a:lnTo>
                <a:lnTo>
                  <a:pt x="431" y="639"/>
                </a:lnTo>
                <a:lnTo>
                  <a:pt x="442" y="637"/>
                </a:lnTo>
                <a:lnTo>
                  <a:pt x="452" y="634"/>
                </a:lnTo>
                <a:lnTo>
                  <a:pt x="462" y="630"/>
                </a:lnTo>
                <a:lnTo>
                  <a:pt x="471" y="627"/>
                </a:lnTo>
                <a:lnTo>
                  <a:pt x="482" y="622"/>
                </a:lnTo>
                <a:lnTo>
                  <a:pt x="491" y="617"/>
                </a:lnTo>
                <a:lnTo>
                  <a:pt x="500" y="613"/>
                </a:lnTo>
                <a:lnTo>
                  <a:pt x="510" y="607"/>
                </a:lnTo>
                <a:lnTo>
                  <a:pt x="566" y="663"/>
                </a:lnTo>
                <a:lnTo>
                  <a:pt x="665" y="563"/>
                </a:lnTo>
                <a:lnTo>
                  <a:pt x="610" y="507"/>
                </a:lnTo>
                <a:lnTo>
                  <a:pt x="620" y="489"/>
                </a:lnTo>
                <a:lnTo>
                  <a:pt x="628" y="469"/>
                </a:lnTo>
                <a:lnTo>
                  <a:pt x="636" y="450"/>
                </a:lnTo>
                <a:lnTo>
                  <a:pt x="642" y="429"/>
                </a:lnTo>
                <a:lnTo>
                  <a:pt x="722" y="42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7116763" y="3032125"/>
            <a:ext cx="239713" cy="238125"/>
          </a:xfrm>
          <a:custGeom>
            <a:avLst/>
            <a:gdLst/>
            <a:ahLst/>
            <a:cxnLst>
              <a:cxn ang="0">
                <a:pos x="298" y="158"/>
              </a:cxn>
              <a:cxn ang="0">
                <a:pos x="224" y="172"/>
              </a:cxn>
              <a:cxn ang="0">
                <a:pos x="211" y="197"/>
              </a:cxn>
              <a:cxn ang="0">
                <a:pos x="191" y="216"/>
              </a:cxn>
              <a:cxn ang="0">
                <a:pos x="166" y="226"/>
              </a:cxn>
              <a:cxn ang="0">
                <a:pos x="136" y="226"/>
              </a:cxn>
              <a:cxn ang="0">
                <a:pos x="108" y="216"/>
              </a:cxn>
              <a:cxn ang="0">
                <a:pos x="88" y="195"/>
              </a:cxn>
              <a:cxn ang="0">
                <a:pos x="76" y="167"/>
              </a:cxn>
              <a:cxn ang="0">
                <a:pos x="75" y="138"/>
              </a:cxn>
              <a:cxn ang="0">
                <a:pos x="85" y="110"/>
              </a:cxn>
              <a:cxn ang="0">
                <a:pos x="106" y="89"/>
              </a:cxn>
              <a:cxn ang="0">
                <a:pos x="132" y="78"/>
              </a:cxn>
              <a:cxn ang="0">
                <a:pos x="164" y="77"/>
              </a:cxn>
              <a:cxn ang="0">
                <a:pos x="191" y="87"/>
              </a:cxn>
              <a:cxn ang="0">
                <a:pos x="212" y="108"/>
              </a:cxn>
              <a:cxn ang="0">
                <a:pos x="225" y="134"/>
              </a:cxn>
              <a:cxn ang="0">
                <a:pos x="227" y="151"/>
              </a:cxn>
              <a:cxn ang="0">
                <a:pos x="226" y="156"/>
              </a:cxn>
              <a:cxn ang="0">
                <a:pos x="298" y="158"/>
              </a:cxn>
              <a:cxn ang="0">
                <a:pos x="269" y="139"/>
              </a:cxn>
              <a:cxn ang="0">
                <a:pos x="266" y="121"/>
              </a:cxn>
              <a:cxn ang="0">
                <a:pos x="260" y="105"/>
              </a:cxn>
              <a:cxn ang="0">
                <a:pos x="252" y="39"/>
              </a:cxn>
              <a:cxn ang="0">
                <a:pos x="219" y="52"/>
              </a:cxn>
              <a:cxn ang="0">
                <a:pos x="204" y="43"/>
              </a:cxn>
              <a:cxn ang="0">
                <a:pos x="201" y="9"/>
              </a:cxn>
              <a:cxn ang="0">
                <a:pos x="138" y="31"/>
              </a:cxn>
              <a:cxn ang="0">
                <a:pos x="130" y="32"/>
              </a:cxn>
              <a:cxn ang="0">
                <a:pos x="121" y="33"/>
              </a:cxn>
              <a:cxn ang="0">
                <a:pos x="113" y="35"/>
              </a:cxn>
              <a:cxn ang="0">
                <a:pos x="104" y="39"/>
              </a:cxn>
              <a:cxn ang="0">
                <a:pos x="38" y="47"/>
              </a:cxn>
              <a:cxn ang="0">
                <a:pos x="52" y="80"/>
              </a:cxn>
              <a:cxn ang="0">
                <a:pos x="43" y="95"/>
              </a:cxn>
              <a:cxn ang="0">
                <a:pos x="9" y="98"/>
              </a:cxn>
              <a:cxn ang="0">
                <a:pos x="30" y="159"/>
              </a:cxn>
              <a:cxn ang="0">
                <a:pos x="32" y="177"/>
              </a:cxn>
              <a:cxn ang="0">
                <a:pos x="38" y="194"/>
              </a:cxn>
              <a:cxn ang="0">
                <a:pos x="46" y="261"/>
              </a:cxn>
              <a:cxn ang="0">
                <a:pos x="79" y="247"/>
              </a:cxn>
              <a:cxn ang="0">
                <a:pos x="94" y="256"/>
              </a:cxn>
              <a:cxn ang="0">
                <a:pos x="97" y="290"/>
              </a:cxn>
              <a:cxn ang="0">
                <a:pos x="160" y="269"/>
              </a:cxn>
              <a:cxn ang="0">
                <a:pos x="177" y="265"/>
              </a:cxn>
              <a:cxn ang="0">
                <a:pos x="194" y="261"/>
              </a:cxn>
              <a:cxn ang="0">
                <a:pos x="260" y="253"/>
              </a:cxn>
              <a:cxn ang="0">
                <a:pos x="247" y="219"/>
              </a:cxn>
              <a:cxn ang="0">
                <a:pos x="256" y="204"/>
              </a:cxn>
              <a:cxn ang="0">
                <a:pos x="292" y="201"/>
              </a:cxn>
            </a:cxnLst>
            <a:rect l="0" t="0" r="r" b="b"/>
            <a:pathLst>
              <a:path w="301" h="300">
                <a:moveTo>
                  <a:pt x="292" y="201"/>
                </a:moveTo>
                <a:lnTo>
                  <a:pt x="298" y="158"/>
                </a:lnTo>
                <a:lnTo>
                  <a:pt x="226" y="158"/>
                </a:lnTo>
                <a:lnTo>
                  <a:pt x="224" y="172"/>
                </a:lnTo>
                <a:lnTo>
                  <a:pt x="218" y="186"/>
                </a:lnTo>
                <a:lnTo>
                  <a:pt x="211" y="197"/>
                </a:lnTo>
                <a:lnTo>
                  <a:pt x="202" y="207"/>
                </a:lnTo>
                <a:lnTo>
                  <a:pt x="191" y="216"/>
                </a:lnTo>
                <a:lnTo>
                  <a:pt x="179" y="221"/>
                </a:lnTo>
                <a:lnTo>
                  <a:pt x="166" y="226"/>
                </a:lnTo>
                <a:lnTo>
                  <a:pt x="152" y="227"/>
                </a:lnTo>
                <a:lnTo>
                  <a:pt x="136" y="226"/>
                </a:lnTo>
                <a:lnTo>
                  <a:pt x="122" y="221"/>
                </a:lnTo>
                <a:lnTo>
                  <a:pt x="108" y="216"/>
                </a:lnTo>
                <a:lnTo>
                  <a:pt x="98" y="207"/>
                </a:lnTo>
                <a:lnTo>
                  <a:pt x="88" y="195"/>
                </a:lnTo>
                <a:lnTo>
                  <a:pt x="81" y="182"/>
                </a:lnTo>
                <a:lnTo>
                  <a:pt x="76" y="167"/>
                </a:lnTo>
                <a:lnTo>
                  <a:pt x="74" y="152"/>
                </a:lnTo>
                <a:lnTo>
                  <a:pt x="75" y="138"/>
                </a:lnTo>
                <a:lnTo>
                  <a:pt x="79" y="123"/>
                </a:lnTo>
                <a:lnTo>
                  <a:pt x="85" y="110"/>
                </a:lnTo>
                <a:lnTo>
                  <a:pt x="94" y="98"/>
                </a:lnTo>
                <a:lnTo>
                  <a:pt x="106" y="89"/>
                </a:lnTo>
                <a:lnTo>
                  <a:pt x="119" y="82"/>
                </a:lnTo>
                <a:lnTo>
                  <a:pt x="132" y="78"/>
                </a:lnTo>
                <a:lnTo>
                  <a:pt x="147" y="75"/>
                </a:lnTo>
                <a:lnTo>
                  <a:pt x="164" y="77"/>
                </a:lnTo>
                <a:lnTo>
                  <a:pt x="177" y="81"/>
                </a:lnTo>
                <a:lnTo>
                  <a:pt x="191" y="87"/>
                </a:lnTo>
                <a:lnTo>
                  <a:pt x="203" y="96"/>
                </a:lnTo>
                <a:lnTo>
                  <a:pt x="212" y="108"/>
                </a:lnTo>
                <a:lnTo>
                  <a:pt x="220" y="120"/>
                </a:lnTo>
                <a:lnTo>
                  <a:pt x="225" y="134"/>
                </a:lnTo>
                <a:lnTo>
                  <a:pt x="227" y="149"/>
                </a:lnTo>
                <a:lnTo>
                  <a:pt x="227" y="151"/>
                </a:lnTo>
                <a:lnTo>
                  <a:pt x="227" y="154"/>
                </a:lnTo>
                <a:lnTo>
                  <a:pt x="226" y="156"/>
                </a:lnTo>
                <a:lnTo>
                  <a:pt x="226" y="158"/>
                </a:lnTo>
                <a:lnTo>
                  <a:pt x="298" y="158"/>
                </a:lnTo>
                <a:lnTo>
                  <a:pt x="301" y="143"/>
                </a:lnTo>
                <a:lnTo>
                  <a:pt x="269" y="139"/>
                </a:lnTo>
                <a:lnTo>
                  <a:pt x="267" y="131"/>
                </a:lnTo>
                <a:lnTo>
                  <a:pt x="266" y="121"/>
                </a:lnTo>
                <a:lnTo>
                  <a:pt x="264" y="113"/>
                </a:lnTo>
                <a:lnTo>
                  <a:pt x="260" y="105"/>
                </a:lnTo>
                <a:lnTo>
                  <a:pt x="287" y="86"/>
                </a:lnTo>
                <a:lnTo>
                  <a:pt x="252" y="39"/>
                </a:lnTo>
                <a:lnTo>
                  <a:pt x="226" y="58"/>
                </a:lnTo>
                <a:lnTo>
                  <a:pt x="219" y="52"/>
                </a:lnTo>
                <a:lnTo>
                  <a:pt x="211" y="48"/>
                </a:lnTo>
                <a:lnTo>
                  <a:pt x="204" y="43"/>
                </a:lnTo>
                <a:lnTo>
                  <a:pt x="196" y="40"/>
                </a:lnTo>
                <a:lnTo>
                  <a:pt x="201" y="9"/>
                </a:lnTo>
                <a:lnTo>
                  <a:pt x="143" y="0"/>
                </a:lnTo>
                <a:lnTo>
                  <a:pt x="138" y="31"/>
                </a:lnTo>
                <a:lnTo>
                  <a:pt x="134" y="31"/>
                </a:lnTo>
                <a:lnTo>
                  <a:pt x="130" y="32"/>
                </a:lnTo>
                <a:lnTo>
                  <a:pt x="126" y="33"/>
                </a:lnTo>
                <a:lnTo>
                  <a:pt x="121" y="33"/>
                </a:lnTo>
                <a:lnTo>
                  <a:pt x="116" y="34"/>
                </a:lnTo>
                <a:lnTo>
                  <a:pt x="113" y="35"/>
                </a:lnTo>
                <a:lnTo>
                  <a:pt x="108" y="37"/>
                </a:lnTo>
                <a:lnTo>
                  <a:pt x="104" y="39"/>
                </a:lnTo>
                <a:lnTo>
                  <a:pt x="85" y="12"/>
                </a:lnTo>
                <a:lnTo>
                  <a:pt x="38" y="47"/>
                </a:lnTo>
                <a:lnTo>
                  <a:pt x="56" y="73"/>
                </a:lnTo>
                <a:lnTo>
                  <a:pt x="52" y="80"/>
                </a:lnTo>
                <a:lnTo>
                  <a:pt x="46" y="88"/>
                </a:lnTo>
                <a:lnTo>
                  <a:pt x="43" y="95"/>
                </a:lnTo>
                <a:lnTo>
                  <a:pt x="39" y="103"/>
                </a:lnTo>
                <a:lnTo>
                  <a:pt x="9" y="98"/>
                </a:lnTo>
                <a:lnTo>
                  <a:pt x="0" y="155"/>
                </a:lnTo>
                <a:lnTo>
                  <a:pt x="30" y="159"/>
                </a:lnTo>
                <a:lnTo>
                  <a:pt x="31" y="167"/>
                </a:lnTo>
                <a:lnTo>
                  <a:pt x="32" y="177"/>
                </a:lnTo>
                <a:lnTo>
                  <a:pt x="35" y="185"/>
                </a:lnTo>
                <a:lnTo>
                  <a:pt x="38" y="194"/>
                </a:lnTo>
                <a:lnTo>
                  <a:pt x="11" y="213"/>
                </a:lnTo>
                <a:lnTo>
                  <a:pt x="46" y="261"/>
                </a:lnTo>
                <a:lnTo>
                  <a:pt x="73" y="241"/>
                </a:lnTo>
                <a:lnTo>
                  <a:pt x="79" y="247"/>
                </a:lnTo>
                <a:lnTo>
                  <a:pt x="86" y="251"/>
                </a:lnTo>
                <a:lnTo>
                  <a:pt x="94" y="256"/>
                </a:lnTo>
                <a:lnTo>
                  <a:pt x="103" y="259"/>
                </a:lnTo>
                <a:lnTo>
                  <a:pt x="97" y="290"/>
                </a:lnTo>
                <a:lnTo>
                  <a:pt x="154" y="300"/>
                </a:lnTo>
                <a:lnTo>
                  <a:pt x="160" y="269"/>
                </a:lnTo>
                <a:lnTo>
                  <a:pt x="168" y="267"/>
                </a:lnTo>
                <a:lnTo>
                  <a:pt x="177" y="265"/>
                </a:lnTo>
                <a:lnTo>
                  <a:pt x="186" y="263"/>
                </a:lnTo>
                <a:lnTo>
                  <a:pt x="194" y="261"/>
                </a:lnTo>
                <a:lnTo>
                  <a:pt x="213" y="287"/>
                </a:lnTo>
                <a:lnTo>
                  <a:pt x="260" y="253"/>
                </a:lnTo>
                <a:lnTo>
                  <a:pt x="241" y="226"/>
                </a:lnTo>
                <a:lnTo>
                  <a:pt x="247" y="219"/>
                </a:lnTo>
                <a:lnTo>
                  <a:pt x="251" y="211"/>
                </a:lnTo>
                <a:lnTo>
                  <a:pt x="256" y="204"/>
                </a:lnTo>
                <a:lnTo>
                  <a:pt x="259" y="196"/>
                </a:lnTo>
                <a:lnTo>
                  <a:pt x="292" y="20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7008813" y="3265488"/>
            <a:ext cx="366713" cy="366713"/>
          </a:xfrm>
          <a:custGeom>
            <a:avLst/>
            <a:gdLst/>
            <a:ahLst/>
            <a:cxnLst>
              <a:cxn ang="0">
                <a:pos x="275" y="246"/>
              </a:cxn>
              <a:cxn ang="0">
                <a:pos x="268" y="261"/>
              </a:cxn>
              <a:cxn ang="0">
                <a:pos x="258" y="272"/>
              </a:cxn>
              <a:cxn ang="0">
                <a:pos x="244" y="280"/>
              </a:cxn>
              <a:cxn ang="0">
                <a:pos x="228" y="283"/>
              </a:cxn>
              <a:cxn ang="0">
                <a:pos x="208" y="279"/>
              </a:cxn>
              <a:cxn ang="0">
                <a:pos x="193" y="268"/>
              </a:cxn>
              <a:cxn ang="0">
                <a:pos x="182" y="253"/>
              </a:cxn>
              <a:cxn ang="0">
                <a:pos x="178" y="233"/>
              </a:cxn>
              <a:cxn ang="0">
                <a:pos x="182" y="215"/>
              </a:cxn>
              <a:cxn ang="0">
                <a:pos x="193" y="199"/>
              </a:cxn>
              <a:cxn ang="0">
                <a:pos x="208" y="187"/>
              </a:cxn>
              <a:cxn ang="0">
                <a:pos x="228" y="184"/>
              </a:cxn>
              <a:cxn ang="0">
                <a:pos x="248" y="187"/>
              </a:cxn>
              <a:cxn ang="0">
                <a:pos x="264" y="199"/>
              </a:cxn>
              <a:cxn ang="0">
                <a:pos x="274" y="215"/>
              </a:cxn>
              <a:cxn ang="0">
                <a:pos x="278" y="233"/>
              </a:cxn>
              <a:cxn ang="0">
                <a:pos x="276" y="240"/>
              </a:cxn>
              <a:cxn ang="0">
                <a:pos x="275" y="246"/>
              </a:cxn>
              <a:cxn ang="0">
                <a:pos x="414" y="242"/>
              </a:cxn>
              <a:cxn ang="0">
                <a:pos x="415" y="231"/>
              </a:cxn>
              <a:cxn ang="0">
                <a:pos x="462" y="214"/>
              </a:cxn>
              <a:cxn ang="0">
                <a:pos x="391" y="141"/>
              </a:cxn>
              <a:cxn ang="0">
                <a:pos x="376" y="118"/>
              </a:cxn>
              <a:cxn ang="0">
                <a:pos x="358" y="99"/>
              </a:cxn>
              <a:cxn ang="0">
                <a:pos x="304" y="14"/>
              </a:cxn>
              <a:cxn ang="0">
                <a:pos x="274" y="54"/>
              </a:cxn>
              <a:cxn ang="0">
                <a:pos x="261" y="50"/>
              </a:cxn>
              <a:cxn ang="0">
                <a:pos x="248" y="49"/>
              </a:cxn>
              <a:cxn ang="0">
                <a:pos x="235" y="48"/>
              </a:cxn>
              <a:cxn ang="0">
                <a:pos x="214" y="0"/>
              </a:cxn>
              <a:cxn ang="0">
                <a:pos x="142" y="72"/>
              </a:cxn>
              <a:cxn ang="0">
                <a:pos x="130" y="79"/>
              </a:cxn>
              <a:cxn ang="0">
                <a:pos x="118" y="86"/>
              </a:cxn>
              <a:cxn ang="0">
                <a:pos x="108" y="95"/>
              </a:cxn>
              <a:cxn ang="0">
                <a:pos x="99" y="104"/>
              </a:cxn>
              <a:cxn ang="0">
                <a:pos x="16" y="160"/>
              </a:cxn>
              <a:cxn ang="0">
                <a:pos x="52" y="194"/>
              </a:cxn>
              <a:cxn ang="0">
                <a:pos x="48" y="221"/>
              </a:cxn>
              <a:cxn ang="0">
                <a:pos x="0" y="248"/>
              </a:cxn>
              <a:cxn ang="0">
                <a:pos x="71" y="321"/>
              </a:cxn>
              <a:cxn ang="0">
                <a:pos x="86" y="342"/>
              </a:cxn>
              <a:cxn ang="0">
                <a:pos x="105" y="362"/>
              </a:cxn>
              <a:cxn ang="0">
                <a:pos x="158" y="448"/>
              </a:cxn>
              <a:cxn ang="0">
                <a:pos x="189" y="408"/>
              </a:cxn>
              <a:cxn ang="0">
                <a:pos x="201" y="411"/>
              </a:cxn>
              <a:cxn ang="0">
                <a:pos x="214" y="413"/>
              </a:cxn>
              <a:cxn ang="0">
                <a:pos x="228" y="414"/>
              </a:cxn>
              <a:cxn ang="0">
                <a:pos x="249" y="462"/>
              </a:cxn>
              <a:cxn ang="0">
                <a:pos x="321" y="390"/>
              </a:cxn>
              <a:cxn ang="0">
                <a:pos x="333" y="383"/>
              </a:cxn>
              <a:cxn ang="0">
                <a:pos x="343" y="375"/>
              </a:cxn>
              <a:cxn ang="0">
                <a:pos x="354" y="367"/>
              </a:cxn>
              <a:cxn ang="0">
                <a:pos x="363" y="357"/>
              </a:cxn>
              <a:cxn ang="0">
                <a:pos x="450" y="304"/>
              </a:cxn>
              <a:cxn ang="0">
                <a:pos x="409" y="271"/>
              </a:cxn>
              <a:cxn ang="0">
                <a:pos x="412" y="254"/>
              </a:cxn>
            </a:cxnLst>
            <a:rect l="0" t="0" r="r" b="b"/>
            <a:pathLst>
              <a:path w="462" h="462">
                <a:moveTo>
                  <a:pt x="414" y="246"/>
                </a:moveTo>
                <a:lnTo>
                  <a:pt x="275" y="246"/>
                </a:lnTo>
                <a:lnTo>
                  <a:pt x="273" y="254"/>
                </a:lnTo>
                <a:lnTo>
                  <a:pt x="268" y="261"/>
                </a:lnTo>
                <a:lnTo>
                  <a:pt x="264" y="267"/>
                </a:lnTo>
                <a:lnTo>
                  <a:pt x="258" y="272"/>
                </a:lnTo>
                <a:lnTo>
                  <a:pt x="251" y="277"/>
                </a:lnTo>
                <a:lnTo>
                  <a:pt x="244" y="280"/>
                </a:lnTo>
                <a:lnTo>
                  <a:pt x="236" y="281"/>
                </a:lnTo>
                <a:lnTo>
                  <a:pt x="228" y="283"/>
                </a:lnTo>
                <a:lnTo>
                  <a:pt x="218" y="281"/>
                </a:lnTo>
                <a:lnTo>
                  <a:pt x="208" y="279"/>
                </a:lnTo>
                <a:lnTo>
                  <a:pt x="200" y="275"/>
                </a:lnTo>
                <a:lnTo>
                  <a:pt x="193" y="268"/>
                </a:lnTo>
                <a:lnTo>
                  <a:pt x="186" y="261"/>
                </a:lnTo>
                <a:lnTo>
                  <a:pt x="182" y="253"/>
                </a:lnTo>
                <a:lnTo>
                  <a:pt x="180" y="244"/>
                </a:lnTo>
                <a:lnTo>
                  <a:pt x="178" y="233"/>
                </a:lnTo>
                <a:lnTo>
                  <a:pt x="180" y="224"/>
                </a:lnTo>
                <a:lnTo>
                  <a:pt x="182" y="215"/>
                </a:lnTo>
                <a:lnTo>
                  <a:pt x="186" y="206"/>
                </a:lnTo>
                <a:lnTo>
                  <a:pt x="193" y="199"/>
                </a:lnTo>
                <a:lnTo>
                  <a:pt x="200" y="193"/>
                </a:lnTo>
                <a:lnTo>
                  <a:pt x="208" y="187"/>
                </a:lnTo>
                <a:lnTo>
                  <a:pt x="218" y="185"/>
                </a:lnTo>
                <a:lnTo>
                  <a:pt x="228" y="184"/>
                </a:lnTo>
                <a:lnTo>
                  <a:pt x="238" y="185"/>
                </a:lnTo>
                <a:lnTo>
                  <a:pt x="248" y="187"/>
                </a:lnTo>
                <a:lnTo>
                  <a:pt x="256" y="193"/>
                </a:lnTo>
                <a:lnTo>
                  <a:pt x="264" y="199"/>
                </a:lnTo>
                <a:lnTo>
                  <a:pt x="269" y="206"/>
                </a:lnTo>
                <a:lnTo>
                  <a:pt x="274" y="215"/>
                </a:lnTo>
                <a:lnTo>
                  <a:pt x="276" y="224"/>
                </a:lnTo>
                <a:lnTo>
                  <a:pt x="278" y="233"/>
                </a:lnTo>
                <a:lnTo>
                  <a:pt x="278" y="235"/>
                </a:lnTo>
                <a:lnTo>
                  <a:pt x="276" y="240"/>
                </a:lnTo>
                <a:lnTo>
                  <a:pt x="275" y="244"/>
                </a:lnTo>
                <a:lnTo>
                  <a:pt x="275" y="246"/>
                </a:lnTo>
                <a:lnTo>
                  <a:pt x="414" y="246"/>
                </a:lnTo>
                <a:lnTo>
                  <a:pt x="414" y="242"/>
                </a:lnTo>
                <a:lnTo>
                  <a:pt x="415" y="237"/>
                </a:lnTo>
                <a:lnTo>
                  <a:pt x="415" y="231"/>
                </a:lnTo>
                <a:lnTo>
                  <a:pt x="415" y="227"/>
                </a:lnTo>
                <a:lnTo>
                  <a:pt x="462" y="214"/>
                </a:lnTo>
                <a:lnTo>
                  <a:pt x="439" y="129"/>
                </a:lnTo>
                <a:lnTo>
                  <a:pt x="391" y="141"/>
                </a:lnTo>
                <a:lnTo>
                  <a:pt x="384" y="130"/>
                </a:lnTo>
                <a:lnTo>
                  <a:pt x="376" y="118"/>
                </a:lnTo>
                <a:lnTo>
                  <a:pt x="367" y="108"/>
                </a:lnTo>
                <a:lnTo>
                  <a:pt x="358" y="99"/>
                </a:lnTo>
                <a:lnTo>
                  <a:pt x="381" y="57"/>
                </a:lnTo>
                <a:lnTo>
                  <a:pt x="304" y="14"/>
                </a:lnTo>
                <a:lnTo>
                  <a:pt x="281" y="55"/>
                </a:lnTo>
                <a:lnTo>
                  <a:pt x="274" y="54"/>
                </a:lnTo>
                <a:lnTo>
                  <a:pt x="268" y="51"/>
                </a:lnTo>
                <a:lnTo>
                  <a:pt x="261" y="50"/>
                </a:lnTo>
                <a:lnTo>
                  <a:pt x="255" y="49"/>
                </a:lnTo>
                <a:lnTo>
                  <a:pt x="248" y="49"/>
                </a:lnTo>
                <a:lnTo>
                  <a:pt x="241" y="48"/>
                </a:lnTo>
                <a:lnTo>
                  <a:pt x="235" y="48"/>
                </a:lnTo>
                <a:lnTo>
                  <a:pt x="228" y="48"/>
                </a:lnTo>
                <a:lnTo>
                  <a:pt x="214" y="0"/>
                </a:lnTo>
                <a:lnTo>
                  <a:pt x="128" y="24"/>
                </a:lnTo>
                <a:lnTo>
                  <a:pt x="142" y="72"/>
                </a:lnTo>
                <a:lnTo>
                  <a:pt x="136" y="76"/>
                </a:lnTo>
                <a:lnTo>
                  <a:pt x="130" y="79"/>
                </a:lnTo>
                <a:lnTo>
                  <a:pt x="124" y="83"/>
                </a:lnTo>
                <a:lnTo>
                  <a:pt x="118" y="86"/>
                </a:lnTo>
                <a:lnTo>
                  <a:pt x="114" y="91"/>
                </a:lnTo>
                <a:lnTo>
                  <a:pt x="108" y="95"/>
                </a:lnTo>
                <a:lnTo>
                  <a:pt x="103" y="100"/>
                </a:lnTo>
                <a:lnTo>
                  <a:pt x="99" y="104"/>
                </a:lnTo>
                <a:lnTo>
                  <a:pt x="60" y="81"/>
                </a:lnTo>
                <a:lnTo>
                  <a:pt x="16" y="160"/>
                </a:lnTo>
                <a:lnTo>
                  <a:pt x="55" y="181"/>
                </a:lnTo>
                <a:lnTo>
                  <a:pt x="52" y="194"/>
                </a:lnTo>
                <a:lnTo>
                  <a:pt x="50" y="208"/>
                </a:lnTo>
                <a:lnTo>
                  <a:pt x="48" y="221"/>
                </a:lnTo>
                <a:lnTo>
                  <a:pt x="48" y="234"/>
                </a:lnTo>
                <a:lnTo>
                  <a:pt x="0" y="248"/>
                </a:lnTo>
                <a:lnTo>
                  <a:pt x="24" y="333"/>
                </a:lnTo>
                <a:lnTo>
                  <a:pt x="71" y="321"/>
                </a:lnTo>
                <a:lnTo>
                  <a:pt x="78" y="332"/>
                </a:lnTo>
                <a:lnTo>
                  <a:pt x="86" y="342"/>
                </a:lnTo>
                <a:lnTo>
                  <a:pt x="95" y="353"/>
                </a:lnTo>
                <a:lnTo>
                  <a:pt x="105" y="362"/>
                </a:lnTo>
                <a:lnTo>
                  <a:pt x="80" y="405"/>
                </a:lnTo>
                <a:lnTo>
                  <a:pt x="158" y="448"/>
                </a:lnTo>
                <a:lnTo>
                  <a:pt x="182" y="407"/>
                </a:lnTo>
                <a:lnTo>
                  <a:pt x="189" y="408"/>
                </a:lnTo>
                <a:lnTo>
                  <a:pt x="195" y="410"/>
                </a:lnTo>
                <a:lnTo>
                  <a:pt x="201" y="411"/>
                </a:lnTo>
                <a:lnTo>
                  <a:pt x="208" y="411"/>
                </a:lnTo>
                <a:lnTo>
                  <a:pt x="214" y="413"/>
                </a:lnTo>
                <a:lnTo>
                  <a:pt x="221" y="414"/>
                </a:lnTo>
                <a:lnTo>
                  <a:pt x="228" y="414"/>
                </a:lnTo>
                <a:lnTo>
                  <a:pt x="235" y="414"/>
                </a:lnTo>
                <a:lnTo>
                  <a:pt x="249" y="462"/>
                </a:lnTo>
                <a:lnTo>
                  <a:pt x="334" y="438"/>
                </a:lnTo>
                <a:lnTo>
                  <a:pt x="321" y="390"/>
                </a:lnTo>
                <a:lnTo>
                  <a:pt x="327" y="386"/>
                </a:lnTo>
                <a:lnTo>
                  <a:pt x="333" y="383"/>
                </a:lnTo>
                <a:lnTo>
                  <a:pt x="338" y="379"/>
                </a:lnTo>
                <a:lnTo>
                  <a:pt x="343" y="375"/>
                </a:lnTo>
                <a:lnTo>
                  <a:pt x="349" y="371"/>
                </a:lnTo>
                <a:lnTo>
                  <a:pt x="354" y="367"/>
                </a:lnTo>
                <a:lnTo>
                  <a:pt x="358" y="362"/>
                </a:lnTo>
                <a:lnTo>
                  <a:pt x="363" y="357"/>
                </a:lnTo>
                <a:lnTo>
                  <a:pt x="407" y="382"/>
                </a:lnTo>
                <a:lnTo>
                  <a:pt x="450" y="304"/>
                </a:lnTo>
                <a:lnTo>
                  <a:pt x="408" y="280"/>
                </a:lnTo>
                <a:lnTo>
                  <a:pt x="409" y="271"/>
                </a:lnTo>
                <a:lnTo>
                  <a:pt x="411" y="263"/>
                </a:lnTo>
                <a:lnTo>
                  <a:pt x="412" y="254"/>
                </a:lnTo>
                <a:lnTo>
                  <a:pt x="414" y="24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962400"/>
            <a:ext cx="3124200" cy="1898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965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Forget the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use HTTP</a:t>
            </a:r>
          </a:p>
          <a:p>
            <a:r>
              <a:rPr lang="en-US" dirty="0" smtClean="0"/>
              <a:t>Roll your own</a:t>
            </a:r>
            <a:endParaRPr lang="en-US" dirty="0"/>
          </a:p>
        </p:txBody>
      </p:sp>
      <p:pic>
        <p:nvPicPr>
          <p:cNvPr id="6" name="Picture 5" descr="man-with-open-arm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19" y="1752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3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de_rout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4137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Requires Connections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3833" y="5638800"/>
            <a:ext cx="2196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Shipping Routes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80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Old JSON</a:t>
            </a:r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5794375" y="2628900"/>
            <a:ext cx="904875" cy="2476500"/>
            <a:chOff x="5794375" y="2400300"/>
            <a:chExt cx="904875" cy="2476500"/>
          </a:xfrm>
        </p:grpSpPr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5794375" y="2400300"/>
              <a:ext cx="904875" cy="24765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563915"/>
              <a:ext cx="461665" cy="123668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HTTP Server</a:t>
              </a:r>
              <a:endParaRPr lang="en-US" dirty="0"/>
            </a:p>
          </p:txBody>
        </p:sp>
      </p:grp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1295400" y="2968670"/>
            <a:ext cx="914400" cy="6858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ower"/>
          <p:cNvSpPr>
            <a:spLocks noEditPoints="1" noChangeArrowheads="1"/>
          </p:cNvSpPr>
          <p:nvPr/>
        </p:nvSpPr>
        <p:spPr bwMode="auto">
          <a:xfrm flipH="1">
            <a:off x="1446510" y="3865585"/>
            <a:ext cx="534690" cy="101121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2667000" y="3654470"/>
            <a:ext cx="2743200" cy="3841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29000" y="3364468"/>
            <a:ext cx="112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JSON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974068"/>
            <a:ext cx="161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Response</a:t>
            </a:r>
            <a:endParaRPr lang="en-US" dirty="0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6477000" y="3457575"/>
            <a:ext cx="573088" cy="569913"/>
          </a:xfrm>
          <a:custGeom>
            <a:avLst/>
            <a:gdLst/>
            <a:ahLst/>
            <a:cxnLst>
              <a:cxn ang="0">
                <a:pos x="722" y="355"/>
              </a:cxn>
              <a:cxn ang="0">
                <a:pos x="534" y="356"/>
              </a:cxn>
              <a:cxn ang="0">
                <a:pos x="534" y="358"/>
              </a:cxn>
              <a:cxn ang="0">
                <a:pos x="530" y="393"/>
              </a:cxn>
              <a:cxn ang="0">
                <a:pos x="504" y="455"/>
              </a:cxn>
              <a:cxn ang="0">
                <a:pos x="458" y="502"/>
              </a:cxn>
              <a:cxn ang="0">
                <a:pos x="395" y="529"/>
              </a:cxn>
              <a:cxn ang="0">
                <a:pos x="325" y="529"/>
              </a:cxn>
              <a:cxn ang="0">
                <a:pos x="263" y="502"/>
              </a:cxn>
              <a:cxn ang="0">
                <a:pos x="217" y="455"/>
              </a:cxn>
              <a:cxn ang="0">
                <a:pos x="190" y="393"/>
              </a:cxn>
              <a:cxn ang="0">
                <a:pos x="190" y="324"/>
              </a:cxn>
              <a:cxn ang="0">
                <a:pos x="217" y="262"/>
              </a:cxn>
              <a:cxn ang="0">
                <a:pos x="263" y="216"/>
              </a:cxn>
              <a:cxn ang="0">
                <a:pos x="325" y="190"/>
              </a:cxn>
              <a:cxn ang="0">
                <a:pos x="394" y="190"/>
              </a:cxn>
              <a:cxn ang="0">
                <a:pos x="454" y="214"/>
              </a:cxn>
              <a:cxn ang="0">
                <a:pos x="500" y="259"/>
              </a:cxn>
              <a:cxn ang="0">
                <a:pos x="528" y="320"/>
              </a:cxn>
              <a:cxn ang="0">
                <a:pos x="722" y="355"/>
              </a:cxn>
              <a:cxn ang="0">
                <a:pos x="642" y="289"/>
              </a:cxn>
              <a:cxn ang="0">
                <a:pos x="628" y="247"/>
              </a:cxn>
              <a:cxn ang="0">
                <a:pos x="610" y="210"/>
              </a:cxn>
              <a:cxn ang="0">
                <a:pos x="564" y="57"/>
              </a:cxn>
              <a:cxn ang="0">
                <a:pos x="500" y="106"/>
              </a:cxn>
              <a:cxn ang="0">
                <a:pos x="482" y="97"/>
              </a:cxn>
              <a:cxn ang="0">
                <a:pos x="462" y="89"/>
              </a:cxn>
              <a:cxn ang="0">
                <a:pos x="442" y="82"/>
              </a:cxn>
              <a:cxn ang="0">
                <a:pos x="431" y="0"/>
              </a:cxn>
              <a:cxn ang="0">
                <a:pos x="289" y="78"/>
              </a:cxn>
              <a:cxn ang="0">
                <a:pos x="269" y="85"/>
              </a:cxn>
              <a:cxn ang="0">
                <a:pos x="249" y="92"/>
              </a:cxn>
              <a:cxn ang="0">
                <a:pos x="229" y="101"/>
              </a:cxn>
              <a:cxn ang="0">
                <a:pos x="211" y="112"/>
              </a:cxn>
              <a:cxn ang="0">
                <a:pos x="61" y="160"/>
              </a:cxn>
              <a:cxn ang="0">
                <a:pos x="101" y="229"/>
              </a:cxn>
              <a:cxn ang="0">
                <a:pos x="85" y="268"/>
              </a:cxn>
              <a:cxn ang="0">
                <a:pos x="0" y="289"/>
              </a:cxn>
              <a:cxn ang="0">
                <a:pos x="80" y="429"/>
              </a:cxn>
              <a:cxn ang="0">
                <a:pos x="93" y="469"/>
              </a:cxn>
              <a:cxn ang="0">
                <a:pos x="112" y="507"/>
              </a:cxn>
              <a:cxn ang="0">
                <a:pos x="158" y="661"/>
              </a:cxn>
              <a:cxn ang="0">
                <a:pos x="220" y="613"/>
              </a:cxn>
              <a:cxn ang="0">
                <a:pos x="239" y="622"/>
              </a:cxn>
              <a:cxn ang="0">
                <a:pos x="258" y="630"/>
              </a:cxn>
              <a:cxn ang="0">
                <a:pos x="279" y="637"/>
              </a:cxn>
              <a:cxn ang="0">
                <a:pos x="289" y="719"/>
              </a:cxn>
              <a:cxn ang="0">
                <a:pos x="431" y="639"/>
              </a:cxn>
              <a:cxn ang="0">
                <a:pos x="452" y="634"/>
              </a:cxn>
              <a:cxn ang="0">
                <a:pos x="471" y="627"/>
              </a:cxn>
              <a:cxn ang="0">
                <a:pos x="491" y="617"/>
              </a:cxn>
              <a:cxn ang="0">
                <a:pos x="510" y="607"/>
              </a:cxn>
              <a:cxn ang="0">
                <a:pos x="665" y="563"/>
              </a:cxn>
              <a:cxn ang="0">
                <a:pos x="620" y="489"/>
              </a:cxn>
              <a:cxn ang="0">
                <a:pos x="636" y="450"/>
              </a:cxn>
              <a:cxn ang="0">
                <a:pos x="722" y="429"/>
              </a:cxn>
            </a:cxnLst>
            <a:rect l="0" t="0" r="r" b="b"/>
            <a:pathLst>
              <a:path w="722" h="719">
                <a:moveTo>
                  <a:pt x="722" y="429"/>
                </a:moveTo>
                <a:lnTo>
                  <a:pt x="722" y="355"/>
                </a:lnTo>
                <a:lnTo>
                  <a:pt x="534" y="355"/>
                </a:lnTo>
                <a:lnTo>
                  <a:pt x="534" y="356"/>
                </a:lnTo>
                <a:lnTo>
                  <a:pt x="534" y="356"/>
                </a:lnTo>
                <a:lnTo>
                  <a:pt x="534" y="358"/>
                </a:lnTo>
                <a:lnTo>
                  <a:pt x="534" y="359"/>
                </a:lnTo>
                <a:lnTo>
                  <a:pt x="530" y="393"/>
                </a:lnTo>
                <a:lnTo>
                  <a:pt x="520" y="427"/>
                </a:lnTo>
                <a:lnTo>
                  <a:pt x="504" y="455"/>
                </a:lnTo>
                <a:lnTo>
                  <a:pt x="483" y="482"/>
                </a:lnTo>
                <a:lnTo>
                  <a:pt x="458" y="502"/>
                </a:lnTo>
                <a:lnTo>
                  <a:pt x="428" y="519"/>
                </a:lnTo>
                <a:lnTo>
                  <a:pt x="395" y="529"/>
                </a:lnTo>
                <a:lnTo>
                  <a:pt x="361" y="532"/>
                </a:lnTo>
                <a:lnTo>
                  <a:pt x="325" y="529"/>
                </a:lnTo>
                <a:lnTo>
                  <a:pt x="293" y="519"/>
                </a:lnTo>
                <a:lnTo>
                  <a:pt x="263" y="502"/>
                </a:lnTo>
                <a:lnTo>
                  <a:pt x="237" y="482"/>
                </a:lnTo>
                <a:lnTo>
                  <a:pt x="217" y="455"/>
                </a:lnTo>
                <a:lnTo>
                  <a:pt x="201" y="427"/>
                </a:lnTo>
                <a:lnTo>
                  <a:pt x="190" y="393"/>
                </a:lnTo>
                <a:lnTo>
                  <a:pt x="187" y="359"/>
                </a:lnTo>
                <a:lnTo>
                  <a:pt x="190" y="324"/>
                </a:lnTo>
                <a:lnTo>
                  <a:pt x="201" y="292"/>
                </a:lnTo>
                <a:lnTo>
                  <a:pt x="217" y="262"/>
                </a:lnTo>
                <a:lnTo>
                  <a:pt x="237" y="237"/>
                </a:lnTo>
                <a:lnTo>
                  <a:pt x="263" y="216"/>
                </a:lnTo>
                <a:lnTo>
                  <a:pt x="293" y="200"/>
                </a:lnTo>
                <a:lnTo>
                  <a:pt x="325" y="190"/>
                </a:lnTo>
                <a:lnTo>
                  <a:pt x="361" y="186"/>
                </a:lnTo>
                <a:lnTo>
                  <a:pt x="394" y="190"/>
                </a:lnTo>
                <a:lnTo>
                  <a:pt x="425" y="199"/>
                </a:lnTo>
                <a:lnTo>
                  <a:pt x="454" y="214"/>
                </a:lnTo>
                <a:lnTo>
                  <a:pt x="480" y="235"/>
                </a:lnTo>
                <a:lnTo>
                  <a:pt x="500" y="259"/>
                </a:lnTo>
                <a:lnTo>
                  <a:pt x="518" y="287"/>
                </a:lnTo>
                <a:lnTo>
                  <a:pt x="528" y="320"/>
                </a:lnTo>
                <a:lnTo>
                  <a:pt x="534" y="355"/>
                </a:lnTo>
                <a:lnTo>
                  <a:pt x="722" y="355"/>
                </a:lnTo>
                <a:lnTo>
                  <a:pt x="722" y="289"/>
                </a:lnTo>
                <a:lnTo>
                  <a:pt x="642" y="289"/>
                </a:lnTo>
                <a:lnTo>
                  <a:pt x="636" y="268"/>
                </a:lnTo>
                <a:lnTo>
                  <a:pt x="628" y="247"/>
                </a:lnTo>
                <a:lnTo>
                  <a:pt x="620" y="229"/>
                </a:lnTo>
                <a:lnTo>
                  <a:pt x="610" y="210"/>
                </a:lnTo>
                <a:lnTo>
                  <a:pt x="663" y="158"/>
                </a:lnTo>
                <a:lnTo>
                  <a:pt x="564" y="57"/>
                </a:lnTo>
                <a:lnTo>
                  <a:pt x="510" y="112"/>
                </a:lnTo>
                <a:lnTo>
                  <a:pt x="500" y="106"/>
                </a:lnTo>
                <a:lnTo>
                  <a:pt x="491" y="101"/>
                </a:lnTo>
                <a:lnTo>
                  <a:pt x="482" y="97"/>
                </a:lnTo>
                <a:lnTo>
                  <a:pt x="471" y="92"/>
                </a:lnTo>
                <a:lnTo>
                  <a:pt x="462" y="89"/>
                </a:lnTo>
                <a:lnTo>
                  <a:pt x="452" y="85"/>
                </a:lnTo>
                <a:lnTo>
                  <a:pt x="442" y="82"/>
                </a:lnTo>
                <a:lnTo>
                  <a:pt x="431" y="78"/>
                </a:lnTo>
                <a:lnTo>
                  <a:pt x="431" y="0"/>
                </a:lnTo>
                <a:lnTo>
                  <a:pt x="289" y="0"/>
                </a:lnTo>
                <a:lnTo>
                  <a:pt x="289" y="78"/>
                </a:lnTo>
                <a:lnTo>
                  <a:pt x="279" y="82"/>
                </a:lnTo>
                <a:lnTo>
                  <a:pt x="269" y="85"/>
                </a:lnTo>
                <a:lnTo>
                  <a:pt x="258" y="89"/>
                </a:lnTo>
                <a:lnTo>
                  <a:pt x="249" y="92"/>
                </a:lnTo>
                <a:lnTo>
                  <a:pt x="239" y="97"/>
                </a:lnTo>
                <a:lnTo>
                  <a:pt x="229" y="101"/>
                </a:lnTo>
                <a:lnTo>
                  <a:pt x="220" y="106"/>
                </a:lnTo>
                <a:lnTo>
                  <a:pt x="211" y="112"/>
                </a:lnTo>
                <a:lnTo>
                  <a:pt x="161" y="60"/>
                </a:lnTo>
                <a:lnTo>
                  <a:pt x="61" y="160"/>
                </a:lnTo>
                <a:lnTo>
                  <a:pt x="112" y="210"/>
                </a:lnTo>
                <a:lnTo>
                  <a:pt x="101" y="229"/>
                </a:lnTo>
                <a:lnTo>
                  <a:pt x="93" y="247"/>
                </a:lnTo>
                <a:lnTo>
                  <a:pt x="85" y="268"/>
                </a:lnTo>
                <a:lnTo>
                  <a:pt x="80" y="289"/>
                </a:lnTo>
                <a:lnTo>
                  <a:pt x="0" y="289"/>
                </a:lnTo>
                <a:lnTo>
                  <a:pt x="0" y="429"/>
                </a:lnTo>
                <a:lnTo>
                  <a:pt x="80" y="429"/>
                </a:lnTo>
                <a:lnTo>
                  <a:pt x="85" y="450"/>
                </a:lnTo>
                <a:lnTo>
                  <a:pt x="93" y="469"/>
                </a:lnTo>
                <a:lnTo>
                  <a:pt x="101" y="489"/>
                </a:lnTo>
                <a:lnTo>
                  <a:pt x="112" y="507"/>
                </a:lnTo>
                <a:lnTo>
                  <a:pt x="59" y="561"/>
                </a:lnTo>
                <a:lnTo>
                  <a:pt x="158" y="661"/>
                </a:lnTo>
                <a:lnTo>
                  <a:pt x="211" y="607"/>
                </a:lnTo>
                <a:lnTo>
                  <a:pt x="220" y="613"/>
                </a:lnTo>
                <a:lnTo>
                  <a:pt x="229" y="617"/>
                </a:lnTo>
                <a:lnTo>
                  <a:pt x="239" y="622"/>
                </a:lnTo>
                <a:lnTo>
                  <a:pt x="249" y="627"/>
                </a:lnTo>
                <a:lnTo>
                  <a:pt x="258" y="630"/>
                </a:lnTo>
                <a:lnTo>
                  <a:pt x="269" y="634"/>
                </a:lnTo>
                <a:lnTo>
                  <a:pt x="279" y="637"/>
                </a:lnTo>
                <a:lnTo>
                  <a:pt x="289" y="639"/>
                </a:lnTo>
                <a:lnTo>
                  <a:pt x="289" y="719"/>
                </a:lnTo>
                <a:lnTo>
                  <a:pt x="431" y="719"/>
                </a:lnTo>
                <a:lnTo>
                  <a:pt x="431" y="639"/>
                </a:lnTo>
                <a:lnTo>
                  <a:pt x="442" y="637"/>
                </a:lnTo>
                <a:lnTo>
                  <a:pt x="452" y="634"/>
                </a:lnTo>
                <a:lnTo>
                  <a:pt x="462" y="630"/>
                </a:lnTo>
                <a:lnTo>
                  <a:pt x="471" y="627"/>
                </a:lnTo>
                <a:lnTo>
                  <a:pt x="482" y="622"/>
                </a:lnTo>
                <a:lnTo>
                  <a:pt x="491" y="617"/>
                </a:lnTo>
                <a:lnTo>
                  <a:pt x="500" y="613"/>
                </a:lnTo>
                <a:lnTo>
                  <a:pt x="510" y="607"/>
                </a:lnTo>
                <a:lnTo>
                  <a:pt x="566" y="663"/>
                </a:lnTo>
                <a:lnTo>
                  <a:pt x="665" y="563"/>
                </a:lnTo>
                <a:lnTo>
                  <a:pt x="610" y="507"/>
                </a:lnTo>
                <a:lnTo>
                  <a:pt x="620" y="489"/>
                </a:lnTo>
                <a:lnTo>
                  <a:pt x="628" y="469"/>
                </a:lnTo>
                <a:lnTo>
                  <a:pt x="636" y="450"/>
                </a:lnTo>
                <a:lnTo>
                  <a:pt x="642" y="429"/>
                </a:lnTo>
                <a:lnTo>
                  <a:pt x="722" y="42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7116763" y="3527425"/>
            <a:ext cx="239713" cy="238125"/>
          </a:xfrm>
          <a:custGeom>
            <a:avLst/>
            <a:gdLst/>
            <a:ahLst/>
            <a:cxnLst>
              <a:cxn ang="0">
                <a:pos x="298" y="158"/>
              </a:cxn>
              <a:cxn ang="0">
                <a:pos x="224" y="172"/>
              </a:cxn>
              <a:cxn ang="0">
                <a:pos x="211" y="197"/>
              </a:cxn>
              <a:cxn ang="0">
                <a:pos x="191" y="216"/>
              </a:cxn>
              <a:cxn ang="0">
                <a:pos x="166" y="226"/>
              </a:cxn>
              <a:cxn ang="0">
                <a:pos x="136" y="226"/>
              </a:cxn>
              <a:cxn ang="0">
                <a:pos x="108" y="216"/>
              </a:cxn>
              <a:cxn ang="0">
                <a:pos x="88" y="195"/>
              </a:cxn>
              <a:cxn ang="0">
                <a:pos x="76" y="167"/>
              </a:cxn>
              <a:cxn ang="0">
                <a:pos x="75" y="138"/>
              </a:cxn>
              <a:cxn ang="0">
                <a:pos x="85" y="110"/>
              </a:cxn>
              <a:cxn ang="0">
                <a:pos x="106" y="89"/>
              </a:cxn>
              <a:cxn ang="0">
                <a:pos x="132" y="78"/>
              </a:cxn>
              <a:cxn ang="0">
                <a:pos x="164" y="77"/>
              </a:cxn>
              <a:cxn ang="0">
                <a:pos x="191" y="87"/>
              </a:cxn>
              <a:cxn ang="0">
                <a:pos x="212" y="108"/>
              </a:cxn>
              <a:cxn ang="0">
                <a:pos x="225" y="134"/>
              </a:cxn>
              <a:cxn ang="0">
                <a:pos x="227" y="151"/>
              </a:cxn>
              <a:cxn ang="0">
                <a:pos x="226" y="156"/>
              </a:cxn>
              <a:cxn ang="0">
                <a:pos x="298" y="158"/>
              </a:cxn>
              <a:cxn ang="0">
                <a:pos x="269" y="139"/>
              </a:cxn>
              <a:cxn ang="0">
                <a:pos x="266" y="121"/>
              </a:cxn>
              <a:cxn ang="0">
                <a:pos x="260" y="105"/>
              </a:cxn>
              <a:cxn ang="0">
                <a:pos x="252" y="39"/>
              </a:cxn>
              <a:cxn ang="0">
                <a:pos x="219" y="52"/>
              </a:cxn>
              <a:cxn ang="0">
                <a:pos x="204" y="43"/>
              </a:cxn>
              <a:cxn ang="0">
                <a:pos x="201" y="9"/>
              </a:cxn>
              <a:cxn ang="0">
                <a:pos x="138" y="31"/>
              </a:cxn>
              <a:cxn ang="0">
                <a:pos x="130" y="32"/>
              </a:cxn>
              <a:cxn ang="0">
                <a:pos x="121" y="33"/>
              </a:cxn>
              <a:cxn ang="0">
                <a:pos x="113" y="35"/>
              </a:cxn>
              <a:cxn ang="0">
                <a:pos x="104" y="39"/>
              </a:cxn>
              <a:cxn ang="0">
                <a:pos x="38" y="47"/>
              </a:cxn>
              <a:cxn ang="0">
                <a:pos x="52" y="80"/>
              </a:cxn>
              <a:cxn ang="0">
                <a:pos x="43" y="95"/>
              </a:cxn>
              <a:cxn ang="0">
                <a:pos x="9" y="98"/>
              </a:cxn>
              <a:cxn ang="0">
                <a:pos x="30" y="159"/>
              </a:cxn>
              <a:cxn ang="0">
                <a:pos x="32" y="177"/>
              </a:cxn>
              <a:cxn ang="0">
                <a:pos x="38" y="194"/>
              </a:cxn>
              <a:cxn ang="0">
                <a:pos x="46" y="261"/>
              </a:cxn>
              <a:cxn ang="0">
                <a:pos x="79" y="247"/>
              </a:cxn>
              <a:cxn ang="0">
                <a:pos x="94" y="256"/>
              </a:cxn>
              <a:cxn ang="0">
                <a:pos x="97" y="290"/>
              </a:cxn>
              <a:cxn ang="0">
                <a:pos x="160" y="269"/>
              </a:cxn>
              <a:cxn ang="0">
                <a:pos x="177" y="265"/>
              </a:cxn>
              <a:cxn ang="0">
                <a:pos x="194" y="261"/>
              </a:cxn>
              <a:cxn ang="0">
                <a:pos x="260" y="253"/>
              </a:cxn>
              <a:cxn ang="0">
                <a:pos x="247" y="219"/>
              </a:cxn>
              <a:cxn ang="0">
                <a:pos x="256" y="204"/>
              </a:cxn>
              <a:cxn ang="0">
                <a:pos x="292" y="201"/>
              </a:cxn>
            </a:cxnLst>
            <a:rect l="0" t="0" r="r" b="b"/>
            <a:pathLst>
              <a:path w="301" h="300">
                <a:moveTo>
                  <a:pt x="292" y="201"/>
                </a:moveTo>
                <a:lnTo>
                  <a:pt x="298" y="158"/>
                </a:lnTo>
                <a:lnTo>
                  <a:pt x="226" y="158"/>
                </a:lnTo>
                <a:lnTo>
                  <a:pt x="224" y="172"/>
                </a:lnTo>
                <a:lnTo>
                  <a:pt x="218" y="186"/>
                </a:lnTo>
                <a:lnTo>
                  <a:pt x="211" y="197"/>
                </a:lnTo>
                <a:lnTo>
                  <a:pt x="202" y="207"/>
                </a:lnTo>
                <a:lnTo>
                  <a:pt x="191" y="216"/>
                </a:lnTo>
                <a:lnTo>
                  <a:pt x="179" y="221"/>
                </a:lnTo>
                <a:lnTo>
                  <a:pt x="166" y="226"/>
                </a:lnTo>
                <a:lnTo>
                  <a:pt x="152" y="227"/>
                </a:lnTo>
                <a:lnTo>
                  <a:pt x="136" y="226"/>
                </a:lnTo>
                <a:lnTo>
                  <a:pt x="122" y="221"/>
                </a:lnTo>
                <a:lnTo>
                  <a:pt x="108" y="216"/>
                </a:lnTo>
                <a:lnTo>
                  <a:pt x="98" y="207"/>
                </a:lnTo>
                <a:lnTo>
                  <a:pt x="88" y="195"/>
                </a:lnTo>
                <a:lnTo>
                  <a:pt x="81" y="182"/>
                </a:lnTo>
                <a:lnTo>
                  <a:pt x="76" y="167"/>
                </a:lnTo>
                <a:lnTo>
                  <a:pt x="74" y="152"/>
                </a:lnTo>
                <a:lnTo>
                  <a:pt x="75" y="138"/>
                </a:lnTo>
                <a:lnTo>
                  <a:pt x="79" y="123"/>
                </a:lnTo>
                <a:lnTo>
                  <a:pt x="85" y="110"/>
                </a:lnTo>
                <a:lnTo>
                  <a:pt x="94" y="98"/>
                </a:lnTo>
                <a:lnTo>
                  <a:pt x="106" y="89"/>
                </a:lnTo>
                <a:lnTo>
                  <a:pt x="119" y="82"/>
                </a:lnTo>
                <a:lnTo>
                  <a:pt x="132" y="78"/>
                </a:lnTo>
                <a:lnTo>
                  <a:pt x="147" y="75"/>
                </a:lnTo>
                <a:lnTo>
                  <a:pt x="164" y="77"/>
                </a:lnTo>
                <a:lnTo>
                  <a:pt x="177" y="81"/>
                </a:lnTo>
                <a:lnTo>
                  <a:pt x="191" y="87"/>
                </a:lnTo>
                <a:lnTo>
                  <a:pt x="203" y="96"/>
                </a:lnTo>
                <a:lnTo>
                  <a:pt x="212" y="108"/>
                </a:lnTo>
                <a:lnTo>
                  <a:pt x="220" y="120"/>
                </a:lnTo>
                <a:lnTo>
                  <a:pt x="225" y="134"/>
                </a:lnTo>
                <a:lnTo>
                  <a:pt x="227" y="149"/>
                </a:lnTo>
                <a:lnTo>
                  <a:pt x="227" y="151"/>
                </a:lnTo>
                <a:lnTo>
                  <a:pt x="227" y="154"/>
                </a:lnTo>
                <a:lnTo>
                  <a:pt x="226" y="156"/>
                </a:lnTo>
                <a:lnTo>
                  <a:pt x="226" y="158"/>
                </a:lnTo>
                <a:lnTo>
                  <a:pt x="298" y="158"/>
                </a:lnTo>
                <a:lnTo>
                  <a:pt x="301" y="143"/>
                </a:lnTo>
                <a:lnTo>
                  <a:pt x="269" y="139"/>
                </a:lnTo>
                <a:lnTo>
                  <a:pt x="267" y="131"/>
                </a:lnTo>
                <a:lnTo>
                  <a:pt x="266" y="121"/>
                </a:lnTo>
                <a:lnTo>
                  <a:pt x="264" y="113"/>
                </a:lnTo>
                <a:lnTo>
                  <a:pt x="260" y="105"/>
                </a:lnTo>
                <a:lnTo>
                  <a:pt x="287" y="86"/>
                </a:lnTo>
                <a:lnTo>
                  <a:pt x="252" y="39"/>
                </a:lnTo>
                <a:lnTo>
                  <a:pt x="226" y="58"/>
                </a:lnTo>
                <a:lnTo>
                  <a:pt x="219" y="52"/>
                </a:lnTo>
                <a:lnTo>
                  <a:pt x="211" y="48"/>
                </a:lnTo>
                <a:lnTo>
                  <a:pt x="204" y="43"/>
                </a:lnTo>
                <a:lnTo>
                  <a:pt x="196" y="40"/>
                </a:lnTo>
                <a:lnTo>
                  <a:pt x="201" y="9"/>
                </a:lnTo>
                <a:lnTo>
                  <a:pt x="143" y="0"/>
                </a:lnTo>
                <a:lnTo>
                  <a:pt x="138" y="31"/>
                </a:lnTo>
                <a:lnTo>
                  <a:pt x="134" y="31"/>
                </a:lnTo>
                <a:lnTo>
                  <a:pt x="130" y="32"/>
                </a:lnTo>
                <a:lnTo>
                  <a:pt x="126" y="33"/>
                </a:lnTo>
                <a:lnTo>
                  <a:pt x="121" y="33"/>
                </a:lnTo>
                <a:lnTo>
                  <a:pt x="116" y="34"/>
                </a:lnTo>
                <a:lnTo>
                  <a:pt x="113" y="35"/>
                </a:lnTo>
                <a:lnTo>
                  <a:pt x="108" y="37"/>
                </a:lnTo>
                <a:lnTo>
                  <a:pt x="104" y="39"/>
                </a:lnTo>
                <a:lnTo>
                  <a:pt x="85" y="12"/>
                </a:lnTo>
                <a:lnTo>
                  <a:pt x="38" y="47"/>
                </a:lnTo>
                <a:lnTo>
                  <a:pt x="56" y="73"/>
                </a:lnTo>
                <a:lnTo>
                  <a:pt x="52" y="80"/>
                </a:lnTo>
                <a:lnTo>
                  <a:pt x="46" y="88"/>
                </a:lnTo>
                <a:lnTo>
                  <a:pt x="43" y="95"/>
                </a:lnTo>
                <a:lnTo>
                  <a:pt x="39" y="103"/>
                </a:lnTo>
                <a:lnTo>
                  <a:pt x="9" y="98"/>
                </a:lnTo>
                <a:lnTo>
                  <a:pt x="0" y="155"/>
                </a:lnTo>
                <a:lnTo>
                  <a:pt x="30" y="159"/>
                </a:lnTo>
                <a:lnTo>
                  <a:pt x="31" y="167"/>
                </a:lnTo>
                <a:lnTo>
                  <a:pt x="32" y="177"/>
                </a:lnTo>
                <a:lnTo>
                  <a:pt x="35" y="185"/>
                </a:lnTo>
                <a:lnTo>
                  <a:pt x="38" y="194"/>
                </a:lnTo>
                <a:lnTo>
                  <a:pt x="11" y="213"/>
                </a:lnTo>
                <a:lnTo>
                  <a:pt x="46" y="261"/>
                </a:lnTo>
                <a:lnTo>
                  <a:pt x="73" y="241"/>
                </a:lnTo>
                <a:lnTo>
                  <a:pt x="79" y="247"/>
                </a:lnTo>
                <a:lnTo>
                  <a:pt x="86" y="251"/>
                </a:lnTo>
                <a:lnTo>
                  <a:pt x="94" y="256"/>
                </a:lnTo>
                <a:lnTo>
                  <a:pt x="103" y="259"/>
                </a:lnTo>
                <a:lnTo>
                  <a:pt x="97" y="290"/>
                </a:lnTo>
                <a:lnTo>
                  <a:pt x="154" y="300"/>
                </a:lnTo>
                <a:lnTo>
                  <a:pt x="160" y="269"/>
                </a:lnTo>
                <a:lnTo>
                  <a:pt x="168" y="267"/>
                </a:lnTo>
                <a:lnTo>
                  <a:pt x="177" y="265"/>
                </a:lnTo>
                <a:lnTo>
                  <a:pt x="186" y="263"/>
                </a:lnTo>
                <a:lnTo>
                  <a:pt x="194" y="261"/>
                </a:lnTo>
                <a:lnTo>
                  <a:pt x="213" y="287"/>
                </a:lnTo>
                <a:lnTo>
                  <a:pt x="260" y="253"/>
                </a:lnTo>
                <a:lnTo>
                  <a:pt x="241" y="226"/>
                </a:lnTo>
                <a:lnTo>
                  <a:pt x="247" y="219"/>
                </a:lnTo>
                <a:lnTo>
                  <a:pt x="251" y="211"/>
                </a:lnTo>
                <a:lnTo>
                  <a:pt x="256" y="204"/>
                </a:lnTo>
                <a:lnTo>
                  <a:pt x="259" y="196"/>
                </a:lnTo>
                <a:lnTo>
                  <a:pt x="292" y="20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7008813" y="3760788"/>
            <a:ext cx="366713" cy="366713"/>
          </a:xfrm>
          <a:custGeom>
            <a:avLst/>
            <a:gdLst/>
            <a:ahLst/>
            <a:cxnLst>
              <a:cxn ang="0">
                <a:pos x="275" y="246"/>
              </a:cxn>
              <a:cxn ang="0">
                <a:pos x="268" y="261"/>
              </a:cxn>
              <a:cxn ang="0">
                <a:pos x="258" y="272"/>
              </a:cxn>
              <a:cxn ang="0">
                <a:pos x="244" y="280"/>
              </a:cxn>
              <a:cxn ang="0">
                <a:pos x="228" y="283"/>
              </a:cxn>
              <a:cxn ang="0">
                <a:pos x="208" y="279"/>
              </a:cxn>
              <a:cxn ang="0">
                <a:pos x="193" y="268"/>
              </a:cxn>
              <a:cxn ang="0">
                <a:pos x="182" y="253"/>
              </a:cxn>
              <a:cxn ang="0">
                <a:pos x="178" y="233"/>
              </a:cxn>
              <a:cxn ang="0">
                <a:pos x="182" y="215"/>
              </a:cxn>
              <a:cxn ang="0">
                <a:pos x="193" y="199"/>
              </a:cxn>
              <a:cxn ang="0">
                <a:pos x="208" y="187"/>
              </a:cxn>
              <a:cxn ang="0">
                <a:pos x="228" y="184"/>
              </a:cxn>
              <a:cxn ang="0">
                <a:pos x="248" y="187"/>
              </a:cxn>
              <a:cxn ang="0">
                <a:pos x="264" y="199"/>
              </a:cxn>
              <a:cxn ang="0">
                <a:pos x="274" y="215"/>
              </a:cxn>
              <a:cxn ang="0">
                <a:pos x="278" y="233"/>
              </a:cxn>
              <a:cxn ang="0">
                <a:pos x="276" y="240"/>
              </a:cxn>
              <a:cxn ang="0">
                <a:pos x="275" y="246"/>
              </a:cxn>
              <a:cxn ang="0">
                <a:pos x="414" y="242"/>
              </a:cxn>
              <a:cxn ang="0">
                <a:pos x="415" y="231"/>
              </a:cxn>
              <a:cxn ang="0">
                <a:pos x="462" y="214"/>
              </a:cxn>
              <a:cxn ang="0">
                <a:pos x="391" y="141"/>
              </a:cxn>
              <a:cxn ang="0">
                <a:pos x="376" y="118"/>
              </a:cxn>
              <a:cxn ang="0">
                <a:pos x="358" y="99"/>
              </a:cxn>
              <a:cxn ang="0">
                <a:pos x="304" y="14"/>
              </a:cxn>
              <a:cxn ang="0">
                <a:pos x="274" y="54"/>
              </a:cxn>
              <a:cxn ang="0">
                <a:pos x="261" y="50"/>
              </a:cxn>
              <a:cxn ang="0">
                <a:pos x="248" y="49"/>
              </a:cxn>
              <a:cxn ang="0">
                <a:pos x="235" y="48"/>
              </a:cxn>
              <a:cxn ang="0">
                <a:pos x="214" y="0"/>
              </a:cxn>
              <a:cxn ang="0">
                <a:pos x="142" y="72"/>
              </a:cxn>
              <a:cxn ang="0">
                <a:pos x="130" y="79"/>
              </a:cxn>
              <a:cxn ang="0">
                <a:pos x="118" y="86"/>
              </a:cxn>
              <a:cxn ang="0">
                <a:pos x="108" y="95"/>
              </a:cxn>
              <a:cxn ang="0">
                <a:pos x="99" y="104"/>
              </a:cxn>
              <a:cxn ang="0">
                <a:pos x="16" y="160"/>
              </a:cxn>
              <a:cxn ang="0">
                <a:pos x="52" y="194"/>
              </a:cxn>
              <a:cxn ang="0">
                <a:pos x="48" y="221"/>
              </a:cxn>
              <a:cxn ang="0">
                <a:pos x="0" y="248"/>
              </a:cxn>
              <a:cxn ang="0">
                <a:pos x="71" y="321"/>
              </a:cxn>
              <a:cxn ang="0">
                <a:pos x="86" y="342"/>
              </a:cxn>
              <a:cxn ang="0">
                <a:pos x="105" y="362"/>
              </a:cxn>
              <a:cxn ang="0">
                <a:pos x="158" y="448"/>
              </a:cxn>
              <a:cxn ang="0">
                <a:pos x="189" y="408"/>
              </a:cxn>
              <a:cxn ang="0">
                <a:pos x="201" y="411"/>
              </a:cxn>
              <a:cxn ang="0">
                <a:pos x="214" y="413"/>
              </a:cxn>
              <a:cxn ang="0">
                <a:pos x="228" y="414"/>
              </a:cxn>
              <a:cxn ang="0">
                <a:pos x="249" y="462"/>
              </a:cxn>
              <a:cxn ang="0">
                <a:pos x="321" y="390"/>
              </a:cxn>
              <a:cxn ang="0">
                <a:pos x="333" y="383"/>
              </a:cxn>
              <a:cxn ang="0">
                <a:pos x="343" y="375"/>
              </a:cxn>
              <a:cxn ang="0">
                <a:pos x="354" y="367"/>
              </a:cxn>
              <a:cxn ang="0">
                <a:pos x="363" y="357"/>
              </a:cxn>
              <a:cxn ang="0">
                <a:pos x="450" y="304"/>
              </a:cxn>
              <a:cxn ang="0">
                <a:pos x="409" y="271"/>
              </a:cxn>
              <a:cxn ang="0">
                <a:pos x="412" y="254"/>
              </a:cxn>
            </a:cxnLst>
            <a:rect l="0" t="0" r="r" b="b"/>
            <a:pathLst>
              <a:path w="462" h="462">
                <a:moveTo>
                  <a:pt x="414" y="246"/>
                </a:moveTo>
                <a:lnTo>
                  <a:pt x="275" y="246"/>
                </a:lnTo>
                <a:lnTo>
                  <a:pt x="273" y="254"/>
                </a:lnTo>
                <a:lnTo>
                  <a:pt x="268" y="261"/>
                </a:lnTo>
                <a:lnTo>
                  <a:pt x="264" y="267"/>
                </a:lnTo>
                <a:lnTo>
                  <a:pt x="258" y="272"/>
                </a:lnTo>
                <a:lnTo>
                  <a:pt x="251" y="277"/>
                </a:lnTo>
                <a:lnTo>
                  <a:pt x="244" y="280"/>
                </a:lnTo>
                <a:lnTo>
                  <a:pt x="236" y="281"/>
                </a:lnTo>
                <a:lnTo>
                  <a:pt x="228" y="283"/>
                </a:lnTo>
                <a:lnTo>
                  <a:pt x="218" y="281"/>
                </a:lnTo>
                <a:lnTo>
                  <a:pt x="208" y="279"/>
                </a:lnTo>
                <a:lnTo>
                  <a:pt x="200" y="275"/>
                </a:lnTo>
                <a:lnTo>
                  <a:pt x="193" y="268"/>
                </a:lnTo>
                <a:lnTo>
                  <a:pt x="186" y="261"/>
                </a:lnTo>
                <a:lnTo>
                  <a:pt x="182" y="253"/>
                </a:lnTo>
                <a:lnTo>
                  <a:pt x="180" y="244"/>
                </a:lnTo>
                <a:lnTo>
                  <a:pt x="178" y="233"/>
                </a:lnTo>
                <a:lnTo>
                  <a:pt x="180" y="224"/>
                </a:lnTo>
                <a:lnTo>
                  <a:pt x="182" y="215"/>
                </a:lnTo>
                <a:lnTo>
                  <a:pt x="186" y="206"/>
                </a:lnTo>
                <a:lnTo>
                  <a:pt x="193" y="199"/>
                </a:lnTo>
                <a:lnTo>
                  <a:pt x="200" y="193"/>
                </a:lnTo>
                <a:lnTo>
                  <a:pt x="208" y="187"/>
                </a:lnTo>
                <a:lnTo>
                  <a:pt x="218" y="185"/>
                </a:lnTo>
                <a:lnTo>
                  <a:pt x="228" y="184"/>
                </a:lnTo>
                <a:lnTo>
                  <a:pt x="238" y="185"/>
                </a:lnTo>
                <a:lnTo>
                  <a:pt x="248" y="187"/>
                </a:lnTo>
                <a:lnTo>
                  <a:pt x="256" y="193"/>
                </a:lnTo>
                <a:lnTo>
                  <a:pt x="264" y="199"/>
                </a:lnTo>
                <a:lnTo>
                  <a:pt x="269" y="206"/>
                </a:lnTo>
                <a:lnTo>
                  <a:pt x="274" y="215"/>
                </a:lnTo>
                <a:lnTo>
                  <a:pt x="276" y="224"/>
                </a:lnTo>
                <a:lnTo>
                  <a:pt x="278" y="233"/>
                </a:lnTo>
                <a:lnTo>
                  <a:pt x="278" y="235"/>
                </a:lnTo>
                <a:lnTo>
                  <a:pt x="276" y="240"/>
                </a:lnTo>
                <a:lnTo>
                  <a:pt x="275" y="244"/>
                </a:lnTo>
                <a:lnTo>
                  <a:pt x="275" y="246"/>
                </a:lnTo>
                <a:lnTo>
                  <a:pt x="414" y="246"/>
                </a:lnTo>
                <a:lnTo>
                  <a:pt x="414" y="242"/>
                </a:lnTo>
                <a:lnTo>
                  <a:pt x="415" y="237"/>
                </a:lnTo>
                <a:lnTo>
                  <a:pt x="415" y="231"/>
                </a:lnTo>
                <a:lnTo>
                  <a:pt x="415" y="227"/>
                </a:lnTo>
                <a:lnTo>
                  <a:pt x="462" y="214"/>
                </a:lnTo>
                <a:lnTo>
                  <a:pt x="439" y="129"/>
                </a:lnTo>
                <a:lnTo>
                  <a:pt x="391" y="141"/>
                </a:lnTo>
                <a:lnTo>
                  <a:pt x="384" y="130"/>
                </a:lnTo>
                <a:lnTo>
                  <a:pt x="376" y="118"/>
                </a:lnTo>
                <a:lnTo>
                  <a:pt x="367" y="108"/>
                </a:lnTo>
                <a:lnTo>
                  <a:pt x="358" y="99"/>
                </a:lnTo>
                <a:lnTo>
                  <a:pt x="381" y="57"/>
                </a:lnTo>
                <a:lnTo>
                  <a:pt x="304" y="14"/>
                </a:lnTo>
                <a:lnTo>
                  <a:pt x="281" y="55"/>
                </a:lnTo>
                <a:lnTo>
                  <a:pt x="274" y="54"/>
                </a:lnTo>
                <a:lnTo>
                  <a:pt x="268" y="51"/>
                </a:lnTo>
                <a:lnTo>
                  <a:pt x="261" y="50"/>
                </a:lnTo>
                <a:lnTo>
                  <a:pt x="255" y="49"/>
                </a:lnTo>
                <a:lnTo>
                  <a:pt x="248" y="49"/>
                </a:lnTo>
                <a:lnTo>
                  <a:pt x="241" y="48"/>
                </a:lnTo>
                <a:lnTo>
                  <a:pt x="235" y="48"/>
                </a:lnTo>
                <a:lnTo>
                  <a:pt x="228" y="48"/>
                </a:lnTo>
                <a:lnTo>
                  <a:pt x="214" y="0"/>
                </a:lnTo>
                <a:lnTo>
                  <a:pt x="128" y="24"/>
                </a:lnTo>
                <a:lnTo>
                  <a:pt x="142" y="72"/>
                </a:lnTo>
                <a:lnTo>
                  <a:pt x="136" y="76"/>
                </a:lnTo>
                <a:lnTo>
                  <a:pt x="130" y="79"/>
                </a:lnTo>
                <a:lnTo>
                  <a:pt x="124" y="83"/>
                </a:lnTo>
                <a:lnTo>
                  <a:pt x="118" y="86"/>
                </a:lnTo>
                <a:lnTo>
                  <a:pt x="114" y="91"/>
                </a:lnTo>
                <a:lnTo>
                  <a:pt x="108" y="95"/>
                </a:lnTo>
                <a:lnTo>
                  <a:pt x="103" y="100"/>
                </a:lnTo>
                <a:lnTo>
                  <a:pt x="99" y="104"/>
                </a:lnTo>
                <a:lnTo>
                  <a:pt x="60" y="81"/>
                </a:lnTo>
                <a:lnTo>
                  <a:pt x="16" y="160"/>
                </a:lnTo>
                <a:lnTo>
                  <a:pt x="55" y="181"/>
                </a:lnTo>
                <a:lnTo>
                  <a:pt x="52" y="194"/>
                </a:lnTo>
                <a:lnTo>
                  <a:pt x="50" y="208"/>
                </a:lnTo>
                <a:lnTo>
                  <a:pt x="48" y="221"/>
                </a:lnTo>
                <a:lnTo>
                  <a:pt x="48" y="234"/>
                </a:lnTo>
                <a:lnTo>
                  <a:pt x="0" y="248"/>
                </a:lnTo>
                <a:lnTo>
                  <a:pt x="24" y="333"/>
                </a:lnTo>
                <a:lnTo>
                  <a:pt x="71" y="321"/>
                </a:lnTo>
                <a:lnTo>
                  <a:pt x="78" y="332"/>
                </a:lnTo>
                <a:lnTo>
                  <a:pt x="86" y="342"/>
                </a:lnTo>
                <a:lnTo>
                  <a:pt x="95" y="353"/>
                </a:lnTo>
                <a:lnTo>
                  <a:pt x="105" y="362"/>
                </a:lnTo>
                <a:lnTo>
                  <a:pt x="80" y="405"/>
                </a:lnTo>
                <a:lnTo>
                  <a:pt x="158" y="448"/>
                </a:lnTo>
                <a:lnTo>
                  <a:pt x="182" y="407"/>
                </a:lnTo>
                <a:lnTo>
                  <a:pt x="189" y="408"/>
                </a:lnTo>
                <a:lnTo>
                  <a:pt x="195" y="410"/>
                </a:lnTo>
                <a:lnTo>
                  <a:pt x="201" y="411"/>
                </a:lnTo>
                <a:lnTo>
                  <a:pt x="208" y="411"/>
                </a:lnTo>
                <a:lnTo>
                  <a:pt x="214" y="413"/>
                </a:lnTo>
                <a:lnTo>
                  <a:pt x="221" y="414"/>
                </a:lnTo>
                <a:lnTo>
                  <a:pt x="228" y="414"/>
                </a:lnTo>
                <a:lnTo>
                  <a:pt x="235" y="414"/>
                </a:lnTo>
                <a:lnTo>
                  <a:pt x="249" y="462"/>
                </a:lnTo>
                <a:lnTo>
                  <a:pt x="334" y="438"/>
                </a:lnTo>
                <a:lnTo>
                  <a:pt x="321" y="390"/>
                </a:lnTo>
                <a:lnTo>
                  <a:pt x="327" y="386"/>
                </a:lnTo>
                <a:lnTo>
                  <a:pt x="333" y="383"/>
                </a:lnTo>
                <a:lnTo>
                  <a:pt x="338" y="379"/>
                </a:lnTo>
                <a:lnTo>
                  <a:pt x="343" y="375"/>
                </a:lnTo>
                <a:lnTo>
                  <a:pt x="349" y="371"/>
                </a:lnTo>
                <a:lnTo>
                  <a:pt x="354" y="367"/>
                </a:lnTo>
                <a:lnTo>
                  <a:pt x="358" y="362"/>
                </a:lnTo>
                <a:lnTo>
                  <a:pt x="363" y="357"/>
                </a:lnTo>
                <a:lnTo>
                  <a:pt x="407" y="382"/>
                </a:lnTo>
                <a:lnTo>
                  <a:pt x="450" y="304"/>
                </a:lnTo>
                <a:lnTo>
                  <a:pt x="408" y="280"/>
                </a:lnTo>
                <a:lnTo>
                  <a:pt x="409" y="271"/>
                </a:lnTo>
                <a:lnTo>
                  <a:pt x="411" y="263"/>
                </a:lnTo>
                <a:lnTo>
                  <a:pt x="412" y="254"/>
                </a:lnTo>
                <a:lnTo>
                  <a:pt x="414" y="24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Old XML</a:t>
            </a:r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5794375" y="2628900"/>
            <a:ext cx="904875" cy="2476500"/>
            <a:chOff x="5794375" y="2400300"/>
            <a:chExt cx="904875" cy="2476500"/>
          </a:xfrm>
        </p:grpSpPr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5794375" y="2400300"/>
              <a:ext cx="904875" cy="24765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563915"/>
              <a:ext cx="461665" cy="123668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HTTP Server</a:t>
              </a:r>
              <a:endParaRPr lang="en-US" dirty="0"/>
            </a:p>
          </p:txBody>
        </p:sp>
      </p:grp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1295400" y="2968670"/>
            <a:ext cx="914400" cy="6858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ower"/>
          <p:cNvSpPr>
            <a:spLocks noEditPoints="1" noChangeArrowheads="1"/>
          </p:cNvSpPr>
          <p:nvPr/>
        </p:nvSpPr>
        <p:spPr bwMode="auto">
          <a:xfrm flipH="1">
            <a:off x="1446510" y="3865585"/>
            <a:ext cx="534690" cy="101121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2667000" y="3654470"/>
            <a:ext cx="2743200" cy="3841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29000" y="3364468"/>
            <a:ext cx="105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XML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974068"/>
            <a:ext cx="154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 Response</a:t>
            </a:r>
            <a:endParaRPr lang="en-US" dirty="0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6477000" y="3457575"/>
            <a:ext cx="573088" cy="569913"/>
          </a:xfrm>
          <a:custGeom>
            <a:avLst/>
            <a:gdLst/>
            <a:ahLst/>
            <a:cxnLst>
              <a:cxn ang="0">
                <a:pos x="722" y="355"/>
              </a:cxn>
              <a:cxn ang="0">
                <a:pos x="534" y="356"/>
              </a:cxn>
              <a:cxn ang="0">
                <a:pos x="534" y="358"/>
              </a:cxn>
              <a:cxn ang="0">
                <a:pos x="530" y="393"/>
              </a:cxn>
              <a:cxn ang="0">
                <a:pos x="504" y="455"/>
              </a:cxn>
              <a:cxn ang="0">
                <a:pos x="458" y="502"/>
              </a:cxn>
              <a:cxn ang="0">
                <a:pos x="395" y="529"/>
              </a:cxn>
              <a:cxn ang="0">
                <a:pos x="325" y="529"/>
              </a:cxn>
              <a:cxn ang="0">
                <a:pos x="263" y="502"/>
              </a:cxn>
              <a:cxn ang="0">
                <a:pos x="217" y="455"/>
              </a:cxn>
              <a:cxn ang="0">
                <a:pos x="190" y="393"/>
              </a:cxn>
              <a:cxn ang="0">
                <a:pos x="190" y="324"/>
              </a:cxn>
              <a:cxn ang="0">
                <a:pos x="217" y="262"/>
              </a:cxn>
              <a:cxn ang="0">
                <a:pos x="263" y="216"/>
              </a:cxn>
              <a:cxn ang="0">
                <a:pos x="325" y="190"/>
              </a:cxn>
              <a:cxn ang="0">
                <a:pos x="394" y="190"/>
              </a:cxn>
              <a:cxn ang="0">
                <a:pos x="454" y="214"/>
              </a:cxn>
              <a:cxn ang="0">
                <a:pos x="500" y="259"/>
              </a:cxn>
              <a:cxn ang="0">
                <a:pos x="528" y="320"/>
              </a:cxn>
              <a:cxn ang="0">
                <a:pos x="722" y="355"/>
              </a:cxn>
              <a:cxn ang="0">
                <a:pos x="642" y="289"/>
              </a:cxn>
              <a:cxn ang="0">
                <a:pos x="628" y="247"/>
              </a:cxn>
              <a:cxn ang="0">
                <a:pos x="610" y="210"/>
              </a:cxn>
              <a:cxn ang="0">
                <a:pos x="564" y="57"/>
              </a:cxn>
              <a:cxn ang="0">
                <a:pos x="500" y="106"/>
              </a:cxn>
              <a:cxn ang="0">
                <a:pos x="482" y="97"/>
              </a:cxn>
              <a:cxn ang="0">
                <a:pos x="462" y="89"/>
              </a:cxn>
              <a:cxn ang="0">
                <a:pos x="442" y="82"/>
              </a:cxn>
              <a:cxn ang="0">
                <a:pos x="431" y="0"/>
              </a:cxn>
              <a:cxn ang="0">
                <a:pos x="289" y="78"/>
              </a:cxn>
              <a:cxn ang="0">
                <a:pos x="269" y="85"/>
              </a:cxn>
              <a:cxn ang="0">
                <a:pos x="249" y="92"/>
              </a:cxn>
              <a:cxn ang="0">
                <a:pos x="229" y="101"/>
              </a:cxn>
              <a:cxn ang="0">
                <a:pos x="211" y="112"/>
              </a:cxn>
              <a:cxn ang="0">
                <a:pos x="61" y="160"/>
              </a:cxn>
              <a:cxn ang="0">
                <a:pos x="101" y="229"/>
              </a:cxn>
              <a:cxn ang="0">
                <a:pos x="85" y="268"/>
              </a:cxn>
              <a:cxn ang="0">
                <a:pos x="0" y="289"/>
              </a:cxn>
              <a:cxn ang="0">
                <a:pos x="80" y="429"/>
              </a:cxn>
              <a:cxn ang="0">
                <a:pos x="93" y="469"/>
              </a:cxn>
              <a:cxn ang="0">
                <a:pos x="112" y="507"/>
              </a:cxn>
              <a:cxn ang="0">
                <a:pos x="158" y="661"/>
              </a:cxn>
              <a:cxn ang="0">
                <a:pos x="220" y="613"/>
              </a:cxn>
              <a:cxn ang="0">
                <a:pos x="239" y="622"/>
              </a:cxn>
              <a:cxn ang="0">
                <a:pos x="258" y="630"/>
              </a:cxn>
              <a:cxn ang="0">
                <a:pos x="279" y="637"/>
              </a:cxn>
              <a:cxn ang="0">
                <a:pos x="289" y="719"/>
              </a:cxn>
              <a:cxn ang="0">
                <a:pos x="431" y="639"/>
              </a:cxn>
              <a:cxn ang="0">
                <a:pos x="452" y="634"/>
              </a:cxn>
              <a:cxn ang="0">
                <a:pos x="471" y="627"/>
              </a:cxn>
              <a:cxn ang="0">
                <a:pos x="491" y="617"/>
              </a:cxn>
              <a:cxn ang="0">
                <a:pos x="510" y="607"/>
              </a:cxn>
              <a:cxn ang="0">
                <a:pos x="665" y="563"/>
              </a:cxn>
              <a:cxn ang="0">
                <a:pos x="620" y="489"/>
              </a:cxn>
              <a:cxn ang="0">
                <a:pos x="636" y="450"/>
              </a:cxn>
              <a:cxn ang="0">
                <a:pos x="722" y="429"/>
              </a:cxn>
            </a:cxnLst>
            <a:rect l="0" t="0" r="r" b="b"/>
            <a:pathLst>
              <a:path w="722" h="719">
                <a:moveTo>
                  <a:pt x="722" y="429"/>
                </a:moveTo>
                <a:lnTo>
                  <a:pt x="722" y="355"/>
                </a:lnTo>
                <a:lnTo>
                  <a:pt x="534" y="355"/>
                </a:lnTo>
                <a:lnTo>
                  <a:pt x="534" y="356"/>
                </a:lnTo>
                <a:lnTo>
                  <a:pt x="534" y="356"/>
                </a:lnTo>
                <a:lnTo>
                  <a:pt x="534" y="358"/>
                </a:lnTo>
                <a:lnTo>
                  <a:pt x="534" y="359"/>
                </a:lnTo>
                <a:lnTo>
                  <a:pt x="530" y="393"/>
                </a:lnTo>
                <a:lnTo>
                  <a:pt x="520" y="427"/>
                </a:lnTo>
                <a:lnTo>
                  <a:pt x="504" y="455"/>
                </a:lnTo>
                <a:lnTo>
                  <a:pt x="483" y="482"/>
                </a:lnTo>
                <a:lnTo>
                  <a:pt x="458" y="502"/>
                </a:lnTo>
                <a:lnTo>
                  <a:pt x="428" y="519"/>
                </a:lnTo>
                <a:lnTo>
                  <a:pt x="395" y="529"/>
                </a:lnTo>
                <a:lnTo>
                  <a:pt x="361" y="532"/>
                </a:lnTo>
                <a:lnTo>
                  <a:pt x="325" y="529"/>
                </a:lnTo>
                <a:lnTo>
                  <a:pt x="293" y="519"/>
                </a:lnTo>
                <a:lnTo>
                  <a:pt x="263" y="502"/>
                </a:lnTo>
                <a:lnTo>
                  <a:pt x="237" y="482"/>
                </a:lnTo>
                <a:lnTo>
                  <a:pt x="217" y="455"/>
                </a:lnTo>
                <a:lnTo>
                  <a:pt x="201" y="427"/>
                </a:lnTo>
                <a:lnTo>
                  <a:pt x="190" y="393"/>
                </a:lnTo>
                <a:lnTo>
                  <a:pt x="187" y="359"/>
                </a:lnTo>
                <a:lnTo>
                  <a:pt x="190" y="324"/>
                </a:lnTo>
                <a:lnTo>
                  <a:pt x="201" y="292"/>
                </a:lnTo>
                <a:lnTo>
                  <a:pt x="217" y="262"/>
                </a:lnTo>
                <a:lnTo>
                  <a:pt x="237" y="237"/>
                </a:lnTo>
                <a:lnTo>
                  <a:pt x="263" y="216"/>
                </a:lnTo>
                <a:lnTo>
                  <a:pt x="293" y="200"/>
                </a:lnTo>
                <a:lnTo>
                  <a:pt x="325" y="190"/>
                </a:lnTo>
                <a:lnTo>
                  <a:pt x="361" y="186"/>
                </a:lnTo>
                <a:lnTo>
                  <a:pt x="394" y="190"/>
                </a:lnTo>
                <a:lnTo>
                  <a:pt x="425" y="199"/>
                </a:lnTo>
                <a:lnTo>
                  <a:pt x="454" y="214"/>
                </a:lnTo>
                <a:lnTo>
                  <a:pt x="480" y="235"/>
                </a:lnTo>
                <a:lnTo>
                  <a:pt x="500" y="259"/>
                </a:lnTo>
                <a:lnTo>
                  <a:pt x="518" y="287"/>
                </a:lnTo>
                <a:lnTo>
                  <a:pt x="528" y="320"/>
                </a:lnTo>
                <a:lnTo>
                  <a:pt x="534" y="355"/>
                </a:lnTo>
                <a:lnTo>
                  <a:pt x="722" y="355"/>
                </a:lnTo>
                <a:lnTo>
                  <a:pt x="722" y="289"/>
                </a:lnTo>
                <a:lnTo>
                  <a:pt x="642" y="289"/>
                </a:lnTo>
                <a:lnTo>
                  <a:pt x="636" y="268"/>
                </a:lnTo>
                <a:lnTo>
                  <a:pt x="628" y="247"/>
                </a:lnTo>
                <a:lnTo>
                  <a:pt x="620" y="229"/>
                </a:lnTo>
                <a:lnTo>
                  <a:pt x="610" y="210"/>
                </a:lnTo>
                <a:lnTo>
                  <a:pt x="663" y="158"/>
                </a:lnTo>
                <a:lnTo>
                  <a:pt x="564" y="57"/>
                </a:lnTo>
                <a:lnTo>
                  <a:pt x="510" y="112"/>
                </a:lnTo>
                <a:lnTo>
                  <a:pt x="500" y="106"/>
                </a:lnTo>
                <a:lnTo>
                  <a:pt x="491" y="101"/>
                </a:lnTo>
                <a:lnTo>
                  <a:pt x="482" y="97"/>
                </a:lnTo>
                <a:lnTo>
                  <a:pt x="471" y="92"/>
                </a:lnTo>
                <a:lnTo>
                  <a:pt x="462" y="89"/>
                </a:lnTo>
                <a:lnTo>
                  <a:pt x="452" y="85"/>
                </a:lnTo>
                <a:lnTo>
                  <a:pt x="442" y="82"/>
                </a:lnTo>
                <a:lnTo>
                  <a:pt x="431" y="78"/>
                </a:lnTo>
                <a:lnTo>
                  <a:pt x="431" y="0"/>
                </a:lnTo>
                <a:lnTo>
                  <a:pt x="289" y="0"/>
                </a:lnTo>
                <a:lnTo>
                  <a:pt x="289" y="78"/>
                </a:lnTo>
                <a:lnTo>
                  <a:pt x="279" y="82"/>
                </a:lnTo>
                <a:lnTo>
                  <a:pt x="269" y="85"/>
                </a:lnTo>
                <a:lnTo>
                  <a:pt x="258" y="89"/>
                </a:lnTo>
                <a:lnTo>
                  <a:pt x="249" y="92"/>
                </a:lnTo>
                <a:lnTo>
                  <a:pt x="239" y="97"/>
                </a:lnTo>
                <a:lnTo>
                  <a:pt x="229" y="101"/>
                </a:lnTo>
                <a:lnTo>
                  <a:pt x="220" y="106"/>
                </a:lnTo>
                <a:lnTo>
                  <a:pt x="211" y="112"/>
                </a:lnTo>
                <a:lnTo>
                  <a:pt x="161" y="60"/>
                </a:lnTo>
                <a:lnTo>
                  <a:pt x="61" y="160"/>
                </a:lnTo>
                <a:lnTo>
                  <a:pt x="112" y="210"/>
                </a:lnTo>
                <a:lnTo>
                  <a:pt x="101" y="229"/>
                </a:lnTo>
                <a:lnTo>
                  <a:pt x="93" y="247"/>
                </a:lnTo>
                <a:lnTo>
                  <a:pt x="85" y="268"/>
                </a:lnTo>
                <a:lnTo>
                  <a:pt x="80" y="289"/>
                </a:lnTo>
                <a:lnTo>
                  <a:pt x="0" y="289"/>
                </a:lnTo>
                <a:lnTo>
                  <a:pt x="0" y="429"/>
                </a:lnTo>
                <a:lnTo>
                  <a:pt x="80" y="429"/>
                </a:lnTo>
                <a:lnTo>
                  <a:pt x="85" y="450"/>
                </a:lnTo>
                <a:lnTo>
                  <a:pt x="93" y="469"/>
                </a:lnTo>
                <a:lnTo>
                  <a:pt x="101" y="489"/>
                </a:lnTo>
                <a:lnTo>
                  <a:pt x="112" y="507"/>
                </a:lnTo>
                <a:lnTo>
                  <a:pt x="59" y="561"/>
                </a:lnTo>
                <a:lnTo>
                  <a:pt x="158" y="661"/>
                </a:lnTo>
                <a:lnTo>
                  <a:pt x="211" y="607"/>
                </a:lnTo>
                <a:lnTo>
                  <a:pt x="220" y="613"/>
                </a:lnTo>
                <a:lnTo>
                  <a:pt x="229" y="617"/>
                </a:lnTo>
                <a:lnTo>
                  <a:pt x="239" y="622"/>
                </a:lnTo>
                <a:lnTo>
                  <a:pt x="249" y="627"/>
                </a:lnTo>
                <a:lnTo>
                  <a:pt x="258" y="630"/>
                </a:lnTo>
                <a:lnTo>
                  <a:pt x="269" y="634"/>
                </a:lnTo>
                <a:lnTo>
                  <a:pt x="279" y="637"/>
                </a:lnTo>
                <a:lnTo>
                  <a:pt x="289" y="639"/>
                </a:lnTo>
                <a:lnTo>
                  <a:pt x="289" y="719"/>
                </a:lnTo>
                <a:lnTo>
                  <a:pt x="431" y="719"/>
                </a:lnTo>
                <a:lnTo>
                  <a:pt x="431" y="639"/>
                </a:lnTo>
                <a:lnTo>
                  <a:pt x="442" y="637"/>
                </a:lnTo>
                <a:lnTo>
                  <a:pt x="452" y="634"/>
                </a:lnTo>
                <a:lnTo>
                  <a:pt x="462" y="630"/>
                </a:lnTo>
                <a:lnTo>
                  <a:pt x="471" y="627"/>
                </a:lnTo>
                <a:lnTo>
                  <a:pt x="482" y="622"/>
                </a:lnTo>
                <a:lnTo>
                  <a:pt x="491" y="617"/>
                </a:lnTo>
                <a:lnTo>
                  <a:pt x="500" y="613"/>
                </a:lnTo>
                <a:lnTo>
                  <a:pt x="510" y="607"/>
                </a:lnTo>
                <a:lnTo>
                  <a:pt x="566" y="663"/>
                </a:lnTo>
                <a:lnTo>
                  <a:pt x="665" y="563"/>
                </a:lnTo>
                <a:lnTo>
                  <a:pt x="610" y="507"/>
                </a:lnTo>
                <a:lnTo>
                  <a:pt x="620" y="489"/>
                </a:lnTo>
                <a:lnTo>
                  <a:pt x="628" y="469"/>
                </a:lnTo>
                <a:lnTo>
                  <a:pt x="636" y="450"/>
                </a:lnTo>
                <a:lnTo>
                  <a:pt x="642" y="429"/>
                </a:lnTo>
                <a:lnTo>
                  <a:pt x="722" y="42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7116763" y="3527425"/>
            <a:ext cx="239713" cy="238125"/>
          </a:xfrm>
          <a:custGeom>
            <a:avLst/>
            <a:gdLst/>
            <a:ahLst/>
            <a:cxnLst>
              <a:cxn ang="0">
                <a:pos x="298" y="158"/>
              </a:cxn>
              <a:cxn ang="0">
                <a:pos x="224" y="172"/>
              </a:cxn>
              <a:cxn ang="0">
                <a:pos x="211" y="197"/>
              </a:cxn>
              <a:cxn ang="0">
                <a:pos x="191" y="216"/>
              </a:cxn>
              <a:cxn ang="0">
                <a:pos x="166" y="226"/>
              </a:cxn>
              <a:cxn ang="0">
                <a:pos x="136" y="226"/>
              </a:cxn>
              <a:cxn ang="0">
                <a:pos x="108" y="216"/>
              </a:cxn>
              <a:cxn ang="0">
                <a:pos x="88" y="195"/>
              </a:cxn>
              <a:cxn ang="0">
                <a:pos x="76" y="167"/>
              </a:cxn>
              <a:cxn ang="0">
                <a:pos x="75" y="138"/>
              </a:cxn>
              <a:cxn ang="0">
                <a:pos x="85" y="110"/>
              </a:cxn>
              <a:cxn ang="0">
                <a:pos x="106" y="89"/>
              </a:cxn>
              <a:cxn ang="0">
                <a:pos x="132" y="78"/>
              </a:cxn>
              <a:cxn ang="0">
                <a:pos x="164" y="77"/>
              </a:cxn>
              <a:cxn ang="0">
                <a:pos x="191" y="87"/>
              </a:cxn>
              <a:cxn ang="0">
                <a:pos x="212" y="108"/>
              </a:cxn>
              <a:cxn ang="0">
                <a:pos x="225" y="134"/>
              </a:cxn>
              <a:cxn ang="0">
                <a:pos x="227" y="151"/>
              </a:cxn>
              <a:cxn ang="0">
                <a:pos x="226" y="156"/>
              </a:cxn>
              <a:cxn ang="0">
                <a:pos x="298" y="158"/>
              </a:cxn>
              <a:cxn ang="0">
                <a:pos x="269" y="139"/>
              </a:cxn>
              <a:cxn ang="0">
                <a:pos x="266" y="121"/>
              </a:cxn>
              <a:cxn ang="0">
                <a:pos x="260" y="105"/>
              </a:cxn>
              <a:cxn ang="0">
                <a:pos x="252" y="39"/>
              </a:cxn>
              <a:cxn ang="0">
                <a:pos x="219" y="52"/>
              </a:cxn>
              <a:cxn ang="0">
                <a:pos x="204" y="43"/>
              </a:cxn>
              <a:cxn ang="0">
                <a:pos x="201" y="9"/>
              </a:cxn>
              <a:cxn ang="0">
                <a:pos x="138" y="31"/>
              </a:cxn>
              <a:cxn ang="0">
                <a:pos x="130" y="32"/>
              </a:cxn>
              <a:cxn ang="0">
                <a:pos x="121" y="33"/>
              </a:cxn>
              <a:cxn ang="0">
                <a:pos x="113" y="35"/>
              </a:cxn>
              <a:cxn ang="0">
                <a:pos x="104" y="39"/>
              </a:cxn>
              <a:cxn ang="0">
                <a:pos x="38" y="47"/>
              </a:cxn>
              <a:cxn ang="0">
                <a:pos x="52" y="80"/>
              </a:cxn>
              <a:cxn ang="0">
                <a:pos x="43" y="95"/>
              </a:cxn>
              <a:cxn ang="0">
                <a:pos x="9" y="98"/>
              </a:cxn>
              <a:cxn ang="0">
                <a:pos x="30" y="159"/>
              </a:cxn>
              <a:cxn ang="0">
                <a:pos x="32" y="177"/>
              </a:cxn>
              <a:cxn ang="0">
                <a:pos x="38" y="194"/>
              </a:cxn>
              <a:cxn ang="0">
                <a:pos x="46" y="261"/>
              </a:cxn>
              <a:cxn ang="0">
                <a:pos x="79" y="247"/>
              </a:cxn>
              <a:cxn ang="0">
                <a:pos x="94" y="256"/>
              </a:cxn>
              <a:cxn ang="0">
                <a:pos x="97" y="290"/>
              </a:cxn>
              <a:cxn ang="0">
                <a:pos x="160" y="269"/>
              </a:cxn>
              <a:cxn ang="0">
                <a:pos x="177" y="265"/>
              </a:cxn>
              <a:cxn ang="0">
                <a:pos x="194" y="261"/>
              </a:cxn>
              <a:cxn ang="0">
                <a:pos x="260" y="253"/>
              </a:cxn>
              <a:cxn ang="0">
                <a:pos x="247" y="219"/>
              </a:cxn>
              <a:cxn ang="0">
                <a:pos x="256" y="204"/>
              </a:cxn>
              <a:cxn ang="0">
                <a:pos x="292" y="201"/>
              </a:cxn>
            </a:cxnLst>
            <a:rect l="0" t="0" r="r" b="b"/>
            <a:pathLst>
              <a:path w="301" h="300">
                <a:moveTo>
                  <a:pt x="292" y="201"/>
                </a:moveTo>
                <a:lnTo>
                  <a:pt x="298" y="158"/>
                </a:lnTo>
                <a:lnTo>
                  <a:pt x="226" y="158"/>
                </a:lnTo>
                <a:lnTo>
                  <a:pt x="224" y="172"/>
                </a:lnTo>
                <a:lnTo>
                  <a:pt x="218" y="186"/>
                </a:lnTo>
                <a:lnTo>
                  <a:pt x="211" y="197"/>
                </a:lnTo>
                <a:lnTo>
                  <a:pt x="202" y="207"/>
                </a:lnTo>
                <a:lnTo>
                  <a:pt x="191" y="216"/>
                </a:lnTo>
                <a:lnTo>
                  <a:pt x="179" y="221"/>
                </a:lnTo>
                <a:lnTo>
                  <a:pt x="166" y="226"/>
                </a:lnTo>
                <a:lnTo>
                  <a:pt x="152" y="227"/>
                </a:lnTo>
                <a:lnTo>
                  <a:pt x="136" y="226"/>
                </a:lnTo>
                <a:lnTo>
                  <a:pt x="122" y="221"/>
                </a:lnTo>
                <a:lnTo>
                  <a:pt x="108" y="216"/>
                </a:lnTo>
                <a:lnTo>
                  <a:pt x="98" y="207"/>
                </a:lnTo>
                <a:lnTo>
                  <a:pt x="88" y="195"/>
                </a:lnTo>
                <a:lnTo>
                  <a:pt x="81" y="182"/>
                </a:lnTo>
                <a:lnTo>
                  <a:pt x="76" y="167"/>
                </a:lnTo>
                <a:lnTo>
                  <a:pt x="74" y="152"/>
                </a:lnTo>
                <a:lnTo>
                  <a:pt x="75" y="138"/>
                </a:lnTo>
                <a:lnTo>
                  <a:pt x="79" y="123"/>
                </a:lnTo>
                <a:lnTo>
                  <a:pt x="85" y="110"/>
                </a:lnTo>
                <a:lnTo>
                  <a:pt x="94" y="98"/>
                </a:lnTo>
                <a:lnTo>
                  <a:pt x="106" y="89"/>
                </a:lnTo>
                <a:lnTo>
                  <a:pt x="119" y="82"/>
                </a:lnTo>
                <a:lnTo>
                  <a:pt x="132" y="78"/>
                </a:lnTo>
                <a:lnTo>
                  <a:pt x="147" y="75"/>
                </a:lnTo>
                <a:lnTo>
                  <a:pt x="164" y="77"/>
                </a:lnTo>
                <a:lnTo>
                  <a:pt x="177" y="81"/>
                </a:lnTo>
                <a:lnTo>
                  <a:pt x="191" y="87"/>
                </a:lnTo>
                <a:lnTo>
                  <a:pt x="203" y="96"/>
                </a:lnTo>
                <a:lnTo>
                  <a:pt x="212" y="108"/>
                </a:lnTo>
                <a:lnTo>
                  <a:pt x="220" y="120"/>
                </a:lnTo>
                <a:lnTo>
                  <a:pt x="225" y="134"/>
                </a:lnTo>
                <a:lnTo>
                  <a:pt x="227" y="149"/>
                </a:lnTo>
                <a:lnTo>
                  <a:pt x="227" y="151"/>
                </a:lnTo>
                <a:lnTo>
                  <a:pt x="227" y="154"/>
                </a:lnTo>
                <a:lnTo>
                  <a:pt x="226" y="156"/>
                </a:lnTo>
                <a:lnTo>
                  <a:pt x="226" y="158"/>
                </a:lnTo>
                <a:lnTo>
                  <a:pt x="298" y="158"/>
                </a:lnTo>
                <a:lnTo>
                  <a:pt x="301" y="143"/>
                </a:lnTo>
                <a:lnTo>
                  <a:pt x="269" y="139"/>
                </a:lnTo>
                <a:lnTo>
                  <a:pt x="267" y="131"/>
                </a:lnTo>
                <a:lnTo>
                  <a:pt x="266" y="121"/>
                </a:lnTo>
                <a:lnTo>
                  <a:pt x="264" y="113"/>
                </a:lnTo>
                <a:lnTo>
                  <a:pt x="260" y="105"/>
                </a:lnTo>
                <a:lnTo>
                  <a:pt x="287" y="86"/>
                </a:lnTo>
                <a:lnTo>
                  <a:pt x="252" y="39"/>
                </a:lnTo>
                <a:lnTo>
                  <a:pt x="226" y="58"/>
                </a:lnTo>
                <a:lnTo>
                  <a:pt x="219" y="52"/>
                </a:lnTo>
                <a:lnTo>
                  <a:pt x="211" y="48"/>
                </a:lnTo>
                <a:lnTo>
                  <a:pt x="204" y="43"/>
                </a:lnTo>
                <a:lnTo>
                  <a:pt x="196" y="40"/>
                </a:lnTo>
                <a:lnTo>
                  <a:pt x="201" y="9"/>
                </a:lnTo>
                <a:lnTo>
                  <a:pt x="143" y="0"/>
                </a:lnTo>
                <a:lnTo>
                  <a:pt x="138" y="31"/>
                </a:lnTo>
                <a:lnTo>
                  <a:pt x="134" y="31"/>
                </a:lnTo>
                <a:lnTo>
                  <a:pt x="130" y="32"/>
                </a:lnTo>
                <a:lnTo>
                  <a:pt x="126" y="33"/>
                </a:lnTo>
                <a:lnTo>
                  <a:pt x="121" y="33"/>
                </a:lnTo>
                <a:lnTo>
                  <a:pt x="116" y="34"/>
                </a:lnTo>
                <a:lnTo>
                  <a:pt x="113" y="35"/>
                </a:lnTo>
                <a:lnTo>
                  <a:pt x="108" y="37"/>
                </a:lnTo>
                <a:lnTo>
                  <a:pt x="104" y="39"/>
                </a:lnTo>
                <a:lnTo>
                  <a:pt x="85" y="12"/>
                </a:lnTo>
                <a:lnTo>
                  <a:pt x="38" y="47"/>
                </a:lnTo>
                <a:lnTo>
                  <a:pt x="56" y="73"/>
                </a:lnTo>
                <a:lnTo>
                  <a:pt x="52" y="80"/>
                </a:lnTo>
                <a:lnTo>
                  <a:pt x="46" y="88"/>
                </a:lnTo>
                <a:lnTo>
                  <a:pt x="43" y="95"/>
                </a:lnTo>
                <a:lnTo>
                  <a:pt x="39" y="103"/>
                </a:lnTo>
                <a:lnTo>
                  <a:pt x="9" y="98"/>
                </a:lnTo>
                <a:lnTo>
                  <a:pt x="0" y="155"/>
                </a:lnTo>
                <a:lnTo>
                  <a:pt x="30" y="159"/>
                </a:lnTo>
                <a:lnTo>
                  <a:pt x="31" y="167"/>
                </a:lnTo>
                <a:lnTo>
                  <a:pt x="32" y="177"/>
                </a:lnTo>
                <a:lnTo>
                  <a:pt x="35" y="185"/>
                </a:lnTo>
                <a:lnTo>
                  <a:pt x="38" y="194"/>
                </a:lnTo>
                <a:lnTo>
                  <a:pt x="11" y="213"/>
                </a:lnTo>
                <a:lnTo>
                  <a:pt x="46" y="261"/>
                </a:lnTo>
                <a:lnTo>
                  <a:pt x="73" y="241"/>
                </a:lnTo>
                <a:lnTo>
                  <a:pt x="79" y="247"/>
                </a:lnTo>
                <a:lnTo>
                  <a:pt x="86" y="251"/>
                </a:lnTo>
                <a:lnTo>
                  <a:pt x="94" y="256"/>
                </a:lnTo>
                <a:lnTo>
                  <a:pt x="103" y="259"/>
                </a:lnTo>
                <a:lnTo>
                  <a:pt x="97" y="290"/>
                </a:lnTo>
                <a:lnTo>
                  <a:pt x="154" y="300"/>
                </a:lnTo>
                <a:lnTo>
                  <a:pt x="160" y="269"/>
                </a:lnTo>
                <a:lnTo>
                  <a:pt x="168" y="267"/>
                </a:lnTo>
                <a:lnTo>
                  <a:pt x="177" y="265"/>
                </a:lnTo>
                <a:lnTo>
                  <a:pt x="186" y="263"/>
                </a:lnTo>
                <a:lnTo>
                  <a:pt x="194" y="261"/>
                </a:lnTo>
                <a:lnTo>
                  <a:pt x="213" y="287"/>
                </a:lnTo>
                <a:lnTo>
                  <a:pt x="260" y="253"/>
                </a:lnTo>
                <a:lnTo>
                  <a:pt x="241" y="226"/>
                </a:lnTo>
                <a:lnTo>
                  <a:pt x="247" y="219"/>
                </a:lnTo>
                <a:lnTo>
                  <a:pt x="251" y="211"/>
                </a:lnTo>
                <a:lnTo>
                  <a:pt x="256" y="204"/>
                </a:lnTo>
                <a:lnTo>
                  <a:pt x="259" y="196"/>
                </a:lnTo>
                <a:lnTo>
                  <a:pt x="292" y="20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7008813" y="3760788"/>
            <a:ext cx="366713" cy="366713"/>
          </a:xfrm>
          <a:custGeom>
            <a:avLst/>
            <a:gdLst/>
            <a:ahLst/>
            <a:cxnLst>
              <a:cxn ang="0">
                <a:pos x="275" y="246"/>
              </a:cxn>
              <a:cxn ang="0">
                <a:pos x="268" y="261"/>
              </a:cxn>
              <a:cxn ang="0">
                <a:pos x="258" y="272"/>
              </a:cxn>
              <a:cxn ang="0">
                <a:pos x="244" y="280"/>
              </a:cxn>
              <a:cxn ang="0">
                <a:pos x="228" y="283"/>
              </a:cxn>
              <a:cxn ang="0">
                <a:pos x="208" y="279"/>
              </a:cxn>
              <a:cxn ang="0">
                <a:pos x="193" y="268"/>
              </a:cxn>
              <a:cxn ang="0">
                <a:pos x="182" y="253"/>
              </a:cxn>
              <a:cxn ang="0">
                <a:pos x="178" y="233"/>
              </a:cxn>
              <a:cxn ang="0">
                <a:pos x="182" y="215"/>
              </a:cxn>
              <a:cxn ang="0">
                <a:pos x="193" y="199"/>
              </a:cxn>
              <a:cxn ang="0">
                <a:pos x="208" y="187"/>
              </a:cxn>
              <a:cxn ang="0">
                <a:pos x="228" y="184"/>
              </a:cxn>
              <a:cxn ang="0">
                <a:pos x="248" y="187"/>
              </a:cxn>
              <a:cxn ang="0">
                <a:pos x="264" y="199"/>
              </a:cxn>
              <a:cxn ang="0">
                <a:pos x="274" y="215"/>
              </a:cxn>
              <a:cxn ang="0">
                <a:pos x="278" y="233"/>
              </a:cxn>
              <a:cxn ang="0">
                <a:pos x="276" y="240"/>
              </a:cxn>
              <a:cxn ang="0">
                <a:pos x="275" y="246"/>
              </a:cxn>
              <a:cxn ang="0">
                <a:pos x="414" y="242"/>
              </a:cxn>
              <a:cxn ang="0">
                <a:pos x="415" y="231"/>
              </a:cxn>
              <a:cxn ang="0">
                <a:pos x="462" y="214"/>
              </a:cxn>
              <a:cxn ang="0">
                <a:pos x="391" y="141"/>
              </a:cxn>
              <a:cxn ang="0">
                <a:pos x="376" y="118"/>
              </a:cxn>
              <a:cxn ang="0">
                <a:pos x="358" y="99"/>
              </a:cxn>
              <a:cxn ang="0">
                <a:pos x="304" y="14"/>
              </a:cxn>
              <a:cxn ang="0">
                <a:pos x="274" y="54"/>
              </a:cxn>
              <a:cxn ang="0">
                <a:pos x="261" y="50"/>
              </a:cxn>
              <a:cxn ang="0">
                <a:pos x="248" y="49"/>
              </a:cxn>
              <a:cxn ang="0">
                <a:pos x="235" y="48"/>
              </a:cxn>
              <a:cxn ang="0">
                <a:pos x="214" y="0"/>
              </a:cxn>
              <a:cxn ang="0">
                <a:pos x="142" y="72"/>
              </a:cxn>
              <a:cxn ang="0">
                <a:pos x="130" y="79"/>
              </a:cxn>
              <a:cxn ang="0">
                <a:pos x="118" y="86"/>
              </a:cxn>
              <a:cxn ang="0">
                <a:pos x="108" y="95"/>
              </a:cxn>
              <a:cxn ang="0">
                <a:pos x="99" y="104"/>
              </a:cxn>
              <a:cxn ang="0">
                <a:pos x="16" y="160"/>
              </a:cxn>
              <a:cxn ang="0">
                <a:pos x="52" y="194"/>
              </a:cxn>
              <a:cxn ang="0">
                <a:pos x="48" y="221"/>
              </a:cxn>
              <a:cxn ang="0">
                <a:pos x="0" y="248"/>
              </a:cxn>
              <a:cxn ang="0">
                <a:pos x="71" y="321"/>
              </a:cxn>
              <a:cxn ang="0">
                <a:pos x="86" y="342"/>
              </a:cxn>
              <a:cxn ang="0">
                <a:pos x="105" y="362"/>
              </a:cxn>
              <a:cxn ang="0">
                <a:pos x="158" y="448"/>
              </a:cxn>
              <a:cxn ang="0">
                <a:pos x="189" y="408"/>
              </a:cxn>
              <a:cxn ang="0">
                <a:pos x="201" y="411"/>
              </a:cxn>
              <a:cxn ang="0">
                <a:pos x="214" y="413"/>
              </a:cxn>
              <a:cxn ang="0">
                <a:pos x="228" y="414"/>
              </a:cxn>
              <a:cxn ang="0">
                <a:pos x="249" y="462"/>
              </a:cxn>
              <a:cxn ang="0">
                <a:pos x="321" y="390"/>
              </a:cxn>
              <a:cxn ang="0">
                <a:pos x="333" y="383"/>
              </a:cxn>
              <a:cxn ang="0">
                <a:pos x="343" y="375"/>
              </a:cxn>
              <a:cxn ang="0">
                <a:pos x="354" y="367"/>
              </a:cxn>
              <a:cxn ang="0">
                <a:pos x="363" y="357"/>
              </a:cxn>
              <a:cxn ang="0">
                <a:pos x="450" y="304"/>
              </a:cxn>
              <a:cxn ang="0">
                <a:pos x="409" y="271"/>
              </a:cxn>
              <a:cxn ang="0">
                <a:pos x="412" y="254"/>
              </a:cxn>
            </a:cxnLst>
            <a:rect l="0" t="0" r="r" b="b"/>
            <a:pathLst>
              <a:path w="462" h="462">
                <a:moveTo>
                  <a:pt x="414" y="246"/>
                </a:moveTo>
                <a:lnTo>
                  <a:pt x="275" y="246"/>
                </a:lnTo>
                <a:lnTo>
                  <a:pt x="273" y="254"/>
                </a:lnTo>
                <a:lnTo>
                  <a:pt x="268" y="261"/>
                </a:lnTo>
                <a:lnTo>
                  <a:pt x="264" y="267"/>
                </a:lnTo>
                <a:lnTo>
                  <a:pt x="258" y="272"/>
                </a:lnTo>
                <a:lnTo>
                  <a:pt x="251" y="277"/>
                </a:lnTo>
                <a:lnTo>
                  <a:pt x="244" y="280"/>
                </a:lnTo>
                <a:lnTo>
                  <a:pt x="236" y="281"/>
                </a:lnTo>
                <a:lnTo>
                  <a:pt x="228" y="283"/>
                </a:lnTo>
                <a:lnTo>
                  <a:pt x="218" y="281"/>
                </a:lnTo>
                <a:lnTo>
                  <a:pt x="208" y="279"/>
                </a:lnTo>
                <a:lnTo>
                  <a:pt x="200" y="275"/>
                </a:lnTo>
                <a:lnTo>
                  <a:pt x="193" y="268"/>
                </a:lnTo>
                <a:lnTo>
                  <a:pt x="186" y="261"/>
                </a:lnTo>
                <a:lnTo>
                  <a:pt x="182" y="253"/>
                </a:lnTo>
                <a:lnTo>
                  <a:pt x="180" y="244"/>
                </a:lnTo>
                <a:lnTo>
                  <a:pt x="178" y="233"/>
                </a:lnTo>
                <a:lnTo>
                  <a:pt x="180" y="224"/>
                </a:lnTo>
                <a:lnTo>
                  <a:pt x="182" y="215"/>
                </a:lnTo>
                <a:lnTo>
                  <a:pt x="186" y="206"/>
                </a:lnTo>
                <a:lnTo>
                  <a:pt x="193" y="199"/>
                </a:lnTo>
                <a:lnTo>
                  <a:pt x="200" y="193"/>
                </a:lnTo>
                <a:lnTo>
                  <a:pt x="208" y="187"/>
                </a:lnTo>
                <a:lnTo>
                  <a:pt x="218" y="185"/>
                </a:lnTo>
                <a:lnTo>
                  <a:pt x="228" y="184"/>
                </a:lnTo>
                <a:lnTo>
                  <a:pt x="238" y="185"/>
                </a:lnTo>
                <a:lnTo>
                  <a:pt x="248" y="187"/>
                </a:lnTo>
                <a:lnTo>
                  <a:pt x="256" y="193"/>
                </a:lnTo>
                <a:lnTo>
                  <a:pt x="264" y="199"/>
                </a:lnTo>
                <a:lnTo>
                  <a:pt x="269" y="206"/>
                </a:lnTo>
                <a:lnTo>
                  <a:pt x="274" y="215"/>
                </a:lnTo>
                <a:lnTo>
                  <a:pt x="276" y="224"/>
                </a:lnTo>
                <a:lnTo>
                  <a:pt x="278" y="233"/>
                </a:lnTo>
                <a:lnTo>
                  <a:pt x="278" y="235"/>
                </a:lnTo>
                <a:lnTo>
                  <a:pt x="276" y="240"/>
                </a:lnTo>
                <a:lnTo>
                  <a:pt x="275" y="244"/>
                </a:lnTo>
                <a:lnTo>
                  <a:pt x="275" y="246"/>
                </a:lnTo>
                <a:lnTo>
                  <a:pt x="414" y="246"/>
                </a:lnTo>
                <a:lnTo>
                  <a:pt x="414" y="242"/>
                </a:lnTo>
                <a:lnTo>
                  <a:pt x="415" y="237"/>
                </a:lnTo>
                <a:lnTo>
                  <a:pt x="415" y="231"/>
                </a:lnTo>
                <a:lnTo>
                  <a:pt x="415" y="227"/>
                </a:lnTo>
                <a:lnTo>
                  <a:pt x="462" y="214"/>
                </a:lnTo>
                <a:lnTo>
                  <a:pt x="439" y="129"/>
                </a:lnTo>
                <a:lnTo>
                  <a:pt x="391" y="141"/>
                </a:lnTo>
                <a:lnTo>
                  <a:pt x="384" y="130"/>
                </a:lnTo>
                <a:lnTo>
                  <a:pt x="376" y="118"/>
                </a:lnTo>
                <a:lnTo>
                  <a:pt x="367" y="108"/>
                </a:lnTo>
                <a:lnTo>
                  <a:pt x="358" y="99"/>
                </a:lnTo>
                <a:lnTo>
                  <a:pt x="381" y="57"/>
                </a:lnTo>
                <a:lnTo>
                  <a:pt x="304" y="14"/>
                </a:lnTo>
                <a:lnTo>
                  <a:pt x="281" y="55"/>
                </a:lnTo>
                <a:lnTo>
                  <a:pt x="274" y="54"/>
                </a:lnTo>
                <a:lnTo>
                  <a:pt x="268" y="51"/>
                </a:lnTo>
                <a:lnTo>
                  <a:pt x="261" y="50"/>
                </a:lnTo>
                <a:lnTo>
                  <a:pt x="255" y="49"/>
                </a:lnTo>
                <a:lnTo>
                  <a:pt x="248" y="49"/>
                </a:lnTo>
                <a:lnTo>
                  <a:pt x="241" y="48"/>
                </a:lnTo>
                <a:lnTo>
                  <a:pt x="235" y="48"/>
                </a:lnTo>
                <a:lnTo>
                  <a:pt x="228" y="48"/>
                </a:lnTo>
                <a:lnTo>
                  <a:pt x="214" y="0"/>
                </a:lnTo>
                <a:lnTo>
                  <a:pt x="128" y="24"/>
                </a:lnTo>
                <a:lnTo>
                  <a:pt x="142" y="72"/>
                </a:lnTo>
                <a:lnTo>
                  <a:pt x="136" y="76"/>
                </a:lnTo>
                <a:lnTo>
                  <a:pt x="130" y="79"/>
                </a:lnTo>
                <a:lnTo>
                  <a:pt x="124" y="83"/>
                </a:lnTo>
                <a:lnTo>
                  <a:pt x="118" y="86"/>
                </a:lnTo>
                <a:lnTo>
                  <a:pt x="114" y="91"/>
                </a:lnTo>
                <a:lnTo>
                  <a:pt x="108" y="95"/>
                </a:lnTo>
                <a:lnTo>
                  <a:pt x="103" y="100"/>
                </a:lnTo>
                <a:lnTo>
                  <a:pt x="99" y="104"/>
                </a:lnTo>
                <a:lnTo>
                  <a:pt x="60" y="81"/>
                </a:lnTo>
                <a:lnTo>
                  <a:pt x="16" y="160"/>
                </a:lnTo>
                <a:lnTo>
                  <a:pt x="55" y="181"/>
                </a:lnTo>
                <a:lnTo>
                  <a:pt x="52" y="194"/>
                </a:lnTo>
                <a:lnTo>
                  <a:pt x="50" y="208"/>
                </a:lnTo>
                <a:lnTo>
                  <a:pt x="48" y="221"/>
                </a:lnTo>
                <a:lnTo>
                  <a:pt x="48" y="234"/>
                </a:lnTo>
                <a:lnTo>
                  <a:pt x="0" y="248"/>
                </a:lnTo>
                <a:lnTo>
                  <a:pt x="24" y="333"/>
                </a:lnTo>
                <a:lnTo>
                  <a:pt x="71" y="321"/>
                </a:lnTo>
                <a:lnTo>
                  <a:pt x="78" y="332"/>
                </a:lnTo>
                <a:lnTo>
                  <a:pt x="86" y="342"/>
                </a:lnTo>
                <a:lnTo>
                  <a:pt x="95" y="353"/>
                </a:lnTo>
                <a:lnTo>
                  <a:pt x="105" y="362"/>
                </a:lnTo>
                <a:lnTo>
                  <a:pt x="80" y="405"/>
                </a:lnTo>
                <a:lnTo>
                  <a:pt x="158" y="448"/>
                </a:lnTo>
                <a:lnTo>
                  <a:pt x="182" y="407"/>
                </a:lnTo>
                <a:lnTo>
                  <a:pt x="189" y="408"/>
                </a:lnTo>
                <a:lnTo>
                  <a:pt x="195" y="410"/>
                </a:lnTo>
                <a:lnTo>
                  <a:pt x="201" y="411"/>
                </a:lnTo>
                <a:lnTo>
                  <a:pt x="208" y="411"/>
                </a:lnTo>
                <a:lnTo>
                  <a:pt x="214" y="413"/>
                </a:lnTo>
                <a:lnTo>
                  <a:pt x="221" y="414"/>
                </a:lnTo>
                <a:lnTo>
                  <a:pt x="228" y="414"/>
                </a:lnTo>
                <a:lnTo>
                  <a:pt x="235" y="414"/>
                </a:lnTo>
                <a:lnTo>
                  <a:pt x="249" y="462"/>
                </a:lnTo>
                <a:lnTo>
                  <a:pt x="334" y="438"/>
                </a:lnTo>
                <a:lnTo>
                  <a:pt x="321" y="390"/>
                </a:lnTo>
                <a:lnTo>
                  <a:pt x="327" y="386"/>
                </a:lnTo>
                <a:lnTo>
                  <a:pt x="333" y="383"/>
                </a:lnTo>
                <a:lnTo>
                  <a:pt x="338" y="379"/>
                </a:lnTo>
                <a:lnTo>
                  <a:pt x="343" y="375"/>
                </a:lnTo>
                <a:lnTo>
                  <a:pt x="349" y="371"/>
                </a:lnTo>
                <a:lnTo>
                  <a:pt x="354" y="367"/>
                </a:lnTo>
                <a:lnTo>
                  <a:pt x="358" y="362"/>
                </a:lnTo>
                <a:lnTo>
                  <a:pt x="363" y="357"/>
                </a:lnTo>
                <a:lnTo>
                  <a:pt x="407" y="382"/>
                </a:lnTo>
                <a:lnTo>
                  <a:pt x="450" y="304"/>
                </a:lnTo>
                <a:lnTo>
                  <a:pt x="408" y="280"/>
                </a:lnTo>
                <a:lnTo>
                  <a:pt x="409" y="271"/>
                </a:lnTo>
                <a:lnTo>
                  <a:pt x="411" y="263"/>
                </a:lnTo>
                <a:lnTo>
                  <a:pt x="412" y="254"/>
                </a:lnTo>
                <a:lnTo>
                  <a:pt x="414" y="24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 State Transfer </a:t>
            </a:r>
            <a:r>
              <a:rPr lang="en-US" sz="2000" dirty="0" smtClean="0"/>
              <a:t>(Roy Fielding)</a:t>
            </a:r>
            <a:endParaRPr lang="en-US" dirty="0" smtClean="0"/>
          </a:p>
          <a:p>
            <a:r>
              <a:rPr lang="en-US" dirty="0" smtClean="0"/>
              <a:t>An architectural style (no a protocol)</a:t>
            </a:r>
          </a:p>
          <a:p>
            <a:r>
              <a:rPr lang="en-US" dirty="0" smtClean="0"/>
              <a:t>Web centric</a:t>
            </a:r>
          </a:p>
          <a:p>
            <a:r>
              <a:rPr lang="en-US" dirty="0" smtClean="0"/>
              <a:t>Simple (a different way of thinking)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1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is a </a:t>
            </a:r>
            <a:r>
              <a:rPr lang="en-US" b="1" dirty="0" smtClean="0"/>
              <a:t>Resource</a:t>
            </a:r>
          </a:p>
          <a:p>
            <a:r>
              <a:rPr lang="en-US" dirty="0" smtClean="0"/>
              <a:t>Resources have Names</a:t>
            </a:r>
          </a:p>
          <a:p>
            <a:r>
              <a:rPr lang="en-US" dirty="0" smtClean="0"/>
              <a:t>Resources are addressable via </a:t>
            </a:r>
            <a:r>
              <a:rPr lang="en-US" b="1" dirty="0" smtClean="0"/>
              <a:t>URI</a:t>
            </a:r>
            <a:r>
              <a:rPr lang="en-US" dirty="0" smtClean="0"/>
              <a:t>s</a:t>
            </a:r>
          </a:p>
          <a:p>
            <a:r>
              <a:rPr lang="en-US" dirty="0" smtClean="0"/>
              <a:t>Resources are </a:t>
            </a:r>
            <a:r>
              <a:rPr lang="en-US" b="1" dirty="0" smtClean="0"/>
              <a:t>self descriptive</a:t>
            </a:r>
          </a:p>
          <a:p>
            <a:pPr lvl="1"/>
            <a:r>
              <a:rPr lang="en-US" dirty="0" smtClean="0"/>
              <a:t>content types (“application/xml”) </a:t>
            </a:r>
          </a:p>
          <a:p>
            <a:r>
              <a:rPr lang="en-US" dirty="0" smtClean="0"/>
              <a:t>Resources are </a:t>
            </a:r>
            <a:r>
              <a:rPr lang="en-US" b="1" dirty="0" smtClean="0"/>
              <a:t>stateless</a:t>
            </a:r>
          </a:p>
          <a:p>
            <a:r>
              <a:rPr lang="en-US" dirty="0" smtClean="0"/>
              <a:t>Resources are manipulated via </a:t>
            </a:r>
            <a:r>
              <a:rPr lang="en-US" b="1" dirty="0" smtClean="0"/>
              <a:t>verbs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0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in, JSON out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5794375" y="2628900"/>
            <a:ext cx="904875" cy="2476500"/>
            <a:chOff x="5794375" y="2400300"/>
            <a:chExt cx="904875" cy="2476500"/>
          </a:xfrm>
        </p:grpSpPr>
        <p:sp>
          <p:nvSpPr>
            <p:cNvPr id="5" name="tower"/>
            <p:cNvSpPr>
              <a:spLocks noEditPoints="1" noChangeArrowheads="1"/>
            </p:cNvSpPr>
            <p:nvPr/>
          </p:nvSpPr>
          <p:spPr bwMode="auto">
            <a:xfrm>
              <a:off x="5794375" y="2400300"/>
              <a:ext cx="904875" cy="24765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7400" y="3563915"/>
              <a:ext cx="461665" cy="123668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HTTP Server</a:t>
              </a:r>
              <a:endParaRPr lang="en-US" dirty="0"/>
            </a:p>
          </p:txBody>
        </p:sp>
      </p:grpSp>
      <p:sp>
        <p:nvSpPr>
          <p:cNvPr id="7" name="laptop"/>
          <p:cNvSpPr>
            <a:spLocks noEditPoints="1" noChangeArrowheads="1"/>
          </p:cNvSpPr>
          <p:nvPr/>
        </p:nvSpPr>
        <p:spPr bwMode="auto">
          <a:xfrm>
            <a:off x="1295400" y="2968670"/>
            <a:ext cx="914400" cy="6858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 flipH="1">
            <a:off x="1446510" y="3865585"/>
            <a:ext cx="534690" cy="101121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2667000" y="3654470"/>
            <a:ext cx="2743200" cy="3841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9000" y="3364468"/>
            <a:ext cx="18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 Message Bus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3974068"/>
            <a:ext cx="161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Response</a:t>
            </a:r>
            <a:endParaRPr lang="en-US" dirty="0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6477000" y="3457575"/>
            <a:ext cx="573088" cy="569913"/>
          </a:xfrm>
          <a:custGeom>
            <a:avLst/>
            <a:gdLst/>
            <a:ahLst/>
            <a:cxnLst>
              <a:cxn ang="0">
                <a:pos x="722" y="355"/>
              </a:cxn>
              <a:cxn ang="0">
                <a:pos x="534" y="356"/>
              </a:cxn>
              <a:cxn ang="0">
                <a:pos x="534" y="358"/>
              </a:cxn>
              <a:cxn ang="0">
                <a:pos x="530" y="393"/>
              </a:cxn>
              <a:cxn ang="0">
                <a:pos x="504" y="455"/>
              </a:cxn>
              <a:cxn ang="0">
                <a:pos x="458" y="502"/>
              </a:cxn>
              <a:cxn ang="0">
                <a:pos x="395" y="529"/>
              </a:cxn>
              <a:cxn ang="0">
                <a:pos x="325" y="529"/>
              </a:cxn>
              <a:cxn ang="0">
                <a:pos x="263" y="502"/>
              </a:cxn>
              <a:cxn ang="0">
                <a:pos x="217" y="455"/>
              </a:cxn>
              <a:cxn ang="0">
                <a:pos x="190" y="393"/>
              </a:cxn>
              <a:cxn ang="0">
                <a:pos x="190" y="324"/>
              </a:cxn>
              <a:cxn ang="0">
                <a:pos x="217" y="262"/>
              </a:cxn>
              <a:cxn ang="0">
                <a:pos x="263" y="216"/>
              </a:cxn>
              <a:cxn ang="0">
                <a:pos x="325" y="190"/>
              </a:cxn>
              <a:cxn ang="0">
                <a:pos x="394" y="190"/>
              </a:cxn>
              <a:cxn ang="0">
                <a:pos x="454" y="214"/>
              </a:cxn>
              <a:cxn ang="0">
                <a:pos x="500" y="259"/>
              </a:cxn>
              <a:cxn ang="0">
                <a:pos x="528" y="320"/>
              </a:cxn>
              <a:cxn ang="0">
                <a:pos x="722" y="355"/>
              </a:cxn>
              <a:cxn ang="0">
                <a:pos x="642" y="289"/>
              </a:cxn>
              <a:cxn ang="0">
                <a:pos x="628" y="247"/>
              </a:cxn>
              <a:cxn ang="0">
                <a:pos x="610" y="210"/>
              </a:cxn>
              <a:cxn ang="0">
                <a:pos x="564" y="57"/>
              </a:cxn>
              <a:cxn ang="0">
                <a:pos x="500" y="106"/>
              </a:cxn>
              <a:cxn ang="0">
                <a:pos x="482" y="97"/>
              </a:cxn>
              <a:cxn ang="0">
                <a:pos x="462" y="89"/>
              </a:cxn>
              <a:cxn ang="0">
                <a:pos x="442" y="82"/>
              </a:cxn>
              <a:cxn ang="0">
                <a:pos x="431" y="0"/>
              </a:cxn>
              <a:cxn ang="0">
                <a:pos x="289" y="78"/>
              </a:cxn>
              <a:cxn ang="0">
                <a:pos x="269" y="85"/>
              </a:cxn>
              <a:cxn ang="0">
                <a:pos x="249" y="92"/>
              </a:cxn>
              <a:cxn ang="0">
                <a:pos x="229" y="101"/>
              </a:cxn>
              <a:cxn ang="0">
                <a:pos x="211" y="112"/>
              </a:cxn>
              <a:cxn ang="0">
                <a:pos x="61" y="160"/>
              </a:cxn>
              <a:cxn ang="0">
                <a:pos x="101" y="229"/>
              </a:cxn>
              <a:cxn ang="0">
                <a:pos x="85" y="268"/>
              </a:cxn>
              <a:cxn ang="0">
                <a:pos x="0" y="289"/>
              </a:cxn>
              <a:cxn ang="0">
                <a:pos x="80" y="429"/>
              </a:cxn>
              <a:cxn ang="0">
                <a:pos x="93" y="469"/>
              </a:cxn>
              <a:cxn ang="0">
                <a:pos x="112" y="507"/>
              </a:cxn>
              <a:cxn ang="0">
                <a:pos x="158" y="661"/>
              </a:cxn>
              <a:cxn ang="0">
                <a:pos x="220" y="613"/>
              </a:cxn>
              <a:cxn ang="0">
                <a:pos x="239" y="622"/>
              </a:cxn>
              <a:cxn ang="0">
                <a:pos x="258" y="630"/>
              </a:cxn>
              <a:cxn ang="0">
                <a:pos x="279" y="637"/>
              </a:cxn>
              <a:cxn ang="0">
                <a:pos x="289" y="719"/>
              </a:cxn>
              <a:cxn ang="0">
                <a:pos x="431" y="639"/>
              </a:cxn>
              <a:cxn ang="0">
                <a:pos x="452" y="634"/>
              </a:cxn>
              <a:cxn ang="0">
                <a:pos x="471" y="627"/>
              </a:cxn>
              <a:cxn ang="0">
                <a:pos x="491" y="617"/>
              </a:cxn>
              <a:cxn ang="0">
                <a:pos x="510" y="607"/>
              </a:cxn>
              <a:cxn ang="0">
                <a:pos x="665" y="563"/>
              </a:cxn>
              <a:cxn ang="0">
                <a:pos x="620" y="489"/>
              </a:cxn>
              <a:cxn ang="0">
                <a:pos x="636" y="450"/>
              </a:cxn>
              <a:cxn ang="0">
                <a:pos x="722" y="429"/>
              </a:cxn>
            </a:cxnLst>
            <a:rect l="0" t="0" r="r" b="b"/>
            <a:pathLst>
              <a:path w="722" h="719">
                <a:moveTo>
                  <a:pt x="722" y="429"/>
                </a:moveTo>
                <a:lnTo>
                  <a:pt x="722" y="355"/>
                </a:lnTo>
                <a:lnTo>
                  <a:pt x="534" y="355"/>
                </a:lnTo>
                <a:lnTo>
                  <a:pt x="534" y="356"/>
                </a:lnTo>
                <a:lnTo>
                  <a:pt x="534" y="356"/>
                </a:lnTo>
                <a:lnTo>
                  <a:pt x="534" y="358"/>
                </a:lnTo>
                <a:lnTo>
                  <a:pt x="534" y="359"/>
                </a:lnTo>
                <a:lnTo>
                  <a:pt x="530" y="393"/>
                </a:lnTo>
                <a:lnTo>
                  <a:pt x="520" y="427"/>
                </a:lnTo>
                <a:lnTo>
                  <a:pt x="504" y="455"/>
                </a:lnTo>
                <a:lnTo>
                  <a:pt x="483" y="482"/>
                </a:lnTo>
                <a:lnTo>
                  <a:pt x="458" y="502"/>
                </a:lnTo>
                <a:lnTo>
                  <a:pt x="428" y="519"/>
                </a:lnTo>
                <a:lnTo>
                  <a:pt x="395" y="529"/>
                </a:lnTo>
                <a:lnTo>
                  <a:pt x="361" y="532"/>
                </a:lnTo>
                <a:lnTo>
                  <a:pt x="325" y="529"/>
                </a:lnTo>
                <a:lnTo>
                  <a:pt x="293" y="519"/>
                </a:lnTo>
                <a:lnTo>
                  <a:pt x="263" y="502"/>
                </a:lnTo>
                <a:lnTo>
                  <a:pt x="237" y="482"/>
                </a:lnTo>
                <a:lnTo>
                  <a:pt x="217" y="455"/>
                </a:lnTo>
                <a:lnTo>
                  <a:pt x="201" y="427"/>
                </a:lnTo>
                <a:lnTo>
                  <a:pt x="190" y="393"/>
                </a:lnTo>
                <a:lnTo>
                  <a:pt x="187" y="359"/>
                </a:lnTo>
                <a:lnTo>
                  <a:pt x="190" y="324"/>
                </a:lnTo>
                <a:lnTo>
                  <a:pt x="201" y="292"/>
                </a:lnTo>
                <a:lnTo>
                  <a:pt x="217" y="262"/>
                </a:lnTo>
                <a:lnTo>
                  <a:pt x="237" y="237"/>
                </a:lnTo>
                <a:lnTo>
                  <a:pt x="263" y="216"/>
                </a:lnTo>
                <a:lnTo>
                  <a:pt x="293" y="200"/>
                </a:lnTo>
                <a:lnTo>
                  <a:pt x="325" y="190"/>
                </a:lnTo>
                <a:lnTo>
                  <a:pt x="361" y="186"/>
                </a:lnTo>
                <a:lnTo>
                  <a:pt x="394" y="190"/>
                </a:lnTo>
                <a:lnTo>
                  <a:pt x="425" y="199"/>
                </a:lnTo>
                <a:lnTo>
                  <a:pt x="454" y="214"/>
                </a:lnTo>
                <a:lnTo>
                  <a:pt x="480" y="235"/>
                </a:lnTo>
                <a:lnTo>
                  <a:pt x="500" y="259"/>
                </a:lnTo>
                <a:lnTo>
                  <a:pt x="518" y="287"/>
                </a:lnTo>
                <a:lnTo>
                  <a:pt x="528" y="320"/>
                </a:lnTo>
                <a:lnTo>
                  <a:pt x="534" y="355"/>
                </a:lnTo>
                <a:lnTo>
                  <a:pt x="722" y="355"/>
                </a:lnTo>
                <a:lnTo>
                  <a:pt x="722" y="289"/>
                </a:lnTo>
                <a:lnTo>
                  <a:pt x="642" y="289"/>
                </a:lnTo>
                <a:lnTo>
                  <a:pt x="636" y="268"/>
                </a:lnTo>
                <a:lnTo>
                  <a:pt x="628" y="247"/>
                </a:lnTo>
                <a:lnTo>
                  <a:pt x="620" y="229"/>
                </a:lnTo>
                <a:lnTo>
                  <a:pt x="610" y="210"/>
                </a:lnTo>
                <a:lnTo>
                  <a:pt x="663" y="158"/>
                </a:lnTo>
                <a:lnTo>
                  <a:pt x="564" y="57"/>
                </a:lnTo>
                <a:lnTo>
                  <a:pt x="510" y="112"/>
                </a:lnTo>
                <a:lnTo>
                  <a:pt x="500" y="106"/>
                </a:lnTo>
                <a:lnTo>
                  <a:pt x="491" y="101"/>
                </a:lnTo>
                <a:lnTo>
                  <a:pt x="482" y="97"/>
                </a:lnTo>
                <a:lnTo>
                  <a:pt x="471" y="92"/>
                </a:lnTo>
                <a:lnTo>
                  <a:pt x="462" y="89"/>
                </a:lnTo>
                <a:lnTo>
                  <a:pt x="452" y="85"/>
                </a:lnTo>
                <a:lnTo>
                  <a:pt x="442" y="82"/>
                </a:lnTo>
                <a:lnTo>
                  <a:pt x="431" y="78"/>
                </a:lnTo>
                <a:lnTo>
                  <a:pt x="431" y="0"/>
                </a:lnTo>
                <a:lnTo>
                  <a:pt x="289" y="0"/>
                </a:lnTo>
                <a:lnTo>
                  <a:pt x="289" y="78"/>
                </a:lnTo>
                <a:lnTo>
                  <a:pt x="279" y="82"/>
                </a:lnTo>
                <a:lnTo>
                  <a:pt x="269" y="85"/>
                </a:lnTo>
                <a:lnTo>
                  <a:pt x="258" y="89"/>
                </a:lnTo>
                <a:lnTo>
                  <a:pt x="249" y="92"/>
                </a:lnTo>
                <a:lnTo>
                  <a:pt x="239" y="97"/>
                </a:lnTo>
                <a:lnTo>
                  <a:pt x="229" y="101"/>
                </a:lnTo>
                <a:lnTo>
                  <a:pt x="220" y="106"/>
                </a:lnTo>
                <a:lnTo>
                  <a:pt x="211" y="112"/>
                </a:lnTo>
                <a:lnTo>
                  <a:pt x="161" y="60"/>
                </a:lnTo>
                <a:lnTo>
                  <a:pt x="61" y="160"/>
                </a:lnTo>
                <a:lnTo>
                  <a:pt x="112" y="210"/>
                </a:lnTo>
                <a:lnTo>
                  <a:pt x="101" y="229"/>
                </a:lnTo>
                <a:lnTo>
                  <a:pt x="93" y="247"/>
                </a:lnTo>
                <a:lnTo>
                  <a:pt x="85" y="268"/>
                </a:lnTo>
                <a:lnTo>
                  <a:pt x="80" y="289"/>
                </a:lnTo>
                <a:lnTo>
                  <a:pt x="0" y="289"/>
                </a:lnTo>
                <a:lnTo>
                  <a:pt x="0" y="429"/>
                </a:lnTo>
                <a:lnTo>
                  <a:pt x="80" y="429"/>
                </a:lnTo>
                <a:lnTo>
                  <a:pt x="85" y="450"/>
                </a:lnTo>
                <a:lnTo>
                  <a:pt x="93" y="469"/>
                </a:lnTo>
                <a:lnTo>
                  <a:pt x="101" y="489"/>
                </a:lnTo>
                <a:lnTo>
                  <a:pt x="112" y="507"/>
                </a:lnTo>
                <a:lnTo>
                  <a:pt x="59" y="561"/>
                </a:lnTo>
                <a:lnTo>
                  <a:pt x="158" y="661"/>
                </a:lnTo>
                <a:lnTo>
                  <a:pt x="211" y="607"/>
                </a:lnTo>
                <a:lnTo>
                  <a:pt x="220" y="613"/>
                </a:lnTo>
                <a:lnTo>
                  <a:pt x="229" y="617"/>
                </a:lnTo>
                <a:lnTo>
                  <a:pt x="239" y="622"/>
                </a:lnTo>
                <a:lnTo>
                  <a:pt x="249" y="627"/>
                </a:lnTo>
                <a:lnTo>
                  <a:pt x="258" y="630"/>
                </a:lnTo>
                <a:lnTo>
                  <a:pt x="269" y="634"/>
                </a:lnTo>
                <a:lnTo>
                  <a:pt x="279" y="637"/>
                </a:lnTo>
                <a:lnTo>
                  <a:pt x="289" y="639"/>
                </a:lnTo>
                <a:lnTo>
                  <a:pt x="289" y="719"/>
                </a:lnTo>
                <a:lnTo>
                  <a:pt x="431" y="719"/>
                </a:lnTo>
                <a:lnTo>
                  <a:pt x="431" y="639"/>
                </a:lnTo>
                <a:lnTo>
                  <a:pt x="442" y="637"/>
                </a:lnTo>
                <a:lnTo>
                  <a:pt x="452" y="634"/>
                </a:lnTo>
                <a:lnTo>
                  <a:pt x="462" y="630"/>
                </a:lnTo>
                <a:lnTo>
                  <a:pt x="471" y="627"/>
                </a:lnTo>
                <a:lnTo>
                  <a:pt x="482" y="622"/>
                </a:lnTo>
                <a:lnTo>
                  <a:pt x="491" y="617"/>
                </a:lnTo>
                <a:lnTo>
                  <a:pt x="500" y="613"/>
                </a:lnTo>
                <a:lnTo>
                  <a:pt x="510" y="607"/>
                </a:lnTo>
                <a:lnTo>
                  <a:pt x="566" y="663"/>
                </a:lnTo>
                <a:lnTo>
                  <a:pt x="665" y="563"/>
                </a:lnTo>
                <a:lnTo>
                  <a:pt x="610" y="507"/>
                </a:lnTo>
                <a:lnTo>
                  <a:pt x="620" y="489"/>
                </a:lnTo>
                <a:lnTo>
                  <a:pt x="628" y="469"/>
                </a:lnTo>
                <a:lnTo>
                  <a:pt x="636" y="450"/>
                </a:lnTo>
                <a:lnTo>
                  <a:pt x="642" y="429"/>
                </a:lnTo>
                <a:lnTo>
                  <a:pt x="722" y="42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7116763" y="3527425"/>
            <a:ext cx="239713" cy="238125"/>
          </a:xfrm>
          <a:custGeom>
            <a:avLst/>
            <a:gdLst/>
            <a:ahLst/>
            <a:cxnLst>
              <a:cxn ang="0">
                <a:pos x="298" y="158"/>
              </a:cxn>
              <a:cxn ang="0">
                <a:pos x="224" y="172"/>
              </a:cxn>
              <a:cxn ang="0">
                <a:pos x="211" y="197"/>
              </a:cxn>
              <a:cxn ang="0">
                <a:pos x="191" y="216"/>
              </a:cxn>
              <a:cxn ang="0">
                <a:pos x="166" y="226"/>
              </a:cxn>
              <a:cxn ang="0">
                <a:pos x="136" y="226"/>
              </a:cxn>
              <a:cxn ang="0">
                <a:pos x="108" y="216"/>
              </a:cxn>
              <a:cxn ang="0">
                <a:pos x="88" y="195"/>
              </a:cxn>
              <a:cxn ang="0">
                <a:pos x="76" y="167"/>
              </a:cxn>
              <a:cxn ang="0">
                <a:pos x="75" y="138"/>
              </a:cxn>
              <a:cxn ang="0">
                <a:pos x="85" y="110"/>
              </a:cxn>
              <a:cxn ang="0">
                <a:pos x="106" y="89"/>
              </a:cxn>
              <a:cxn ang="0">
                <a:pos x="132" y="78"/>
              </a:cxn>
              <a:cxn ang="0">
                <a:pos x="164" y="77"/>
              </a:cxn>
              <a:cxn ang="0">
                <a:pos x="191" y="87"/>
              </a:cxn>
              <a:cxn ang="0">
                <a:pos x="212" y="108"/>
              </a:cxn>
              <a:cxn ang="0">
                <a:pos x="225" y="134"/>
              </a:cxn>
              <a:cxn ang="0">
                <a:pos x="227" y="151"/>
              </a:cxn>
              <a:cxn ang="0">
                <a:pos x="226" y="156"/>
              </a:cxn>
              <a:cxn ang="0">
                <a:pos x="298" y="158"/>
              </a:cxn>
              <a:cxn ang="0">
                <a:pos x="269" y="139"/>
              </a:cxn>
              <a:cxn ang="0">
                <a:pos x="266" y="121"/>
              </a:cxn>
              <a:cxn ang="0">
                <a:pos x="260" y="105"/>
              </a:cxn>
              <a:cxn ang="0">
                <a:pos x="252" y="39"/>
              </a:cxn>
              <a:cxn ang="0">
                <a:pos x="219" y="52"/>
              </a:cxn>
              <a:cxn ang="0">
                <a:pos x="204" y="43"/>
              </a:cxn>
              <a:cxn ang="0">
                <a:pos x="201" y="9"/>
              </a:cxn>
              <a:cxn ang="0">
                <a:pos x="138" y="31"/>
              </a:cxn>
              <a:cxn ang="0">
                <a:pos x="130" y="32"/>
              </a:cxn>
              <a:cxn ang="0">
                <a:pos x="121" y="33"/>
              </a:cxn>
              <a:cxn ang="0">
                <a:pos x="113" y="35"/>
              </a:cxn>
              <a:cxn ang="0">
                <a:pos x="104" y="39"/>
              </a:cxn>
              <a:cxn ang="0">
                <a:pos x="38" y="47"/>
              </a:cxn>
              <a:cxn ang="0">
                <a:pos x="52" y="80"/>
              </a:cxn>
              <a:cxn ang="0">
                <a:pos x="43" y="95"/>
              </a:cxn>
              <a:cxn ang="0">
                <a:pos x="9" y="98"/>
              </a:cxn>
              <a:cxn ang="0">
                <a:pos x="30" y="159"/>
              </a:cxn>
              <a:cxn ang="0">
                <a:pos x="32" y="177"/>
              </a:cxn>
              <a:cxn ang="0">
                <a:pos x="38" y="194"/>
              </a:cxn>
              <a:cxn ang="0">
                <a:pos x="46" y="261"/>
              </a:cxn>
              <a:cxn ang="0">
                <a:pos x="79" y="247"/>
              </a:cxn>
              <a:cxn ang="0">
                <a:pos x="94" y="256"/>
              </a:cxn>
              <a:cxn ang="0">
                <a:pos x="97" y="290"/>
              </a:cxn>
              <a:cxn ang="0">
                <a:pos x="160" y="269"/>
              </a:cxn>
              <a:cxn ang="0">
                <a:pos x="177" y="265"/>
              </a:cxn>
              <a:cxn ang="0">
                <a:pos x="194" y="261"/>
              </a:cxn>
              <a:cxn ang="0">
                <a:pos x="260" y="253"/>
              </a:cxn>
              <a:cxn ang="0">
                <a:pos x="247" y="219"/>
              </a:cxn>
              <a:cxn ang="0">
                <a:pos x="256" y="204"/>
              </a:cxn>
              <a:cxn ang="0">
                <a:pos x="292" y="201"/>
              </a:cxn>
            </a:cxnLst>
            <a:rect l="0" t="0" r="r" b="b"/>
            <a:pathLst>
              <a:path w="301" h="300">
                <a:moveTo>
                  <a:pt x="292" y="201"/>
                </a:moveTo>
                <a:lnTo>
                  <a:pt x="298" y="158"/>
                </a:lnTo>
                <a:lnTo>
                  <a:pt x="226" y="158"/>
                </a:lnTo>
                <a:lnTo>
                  <a:pt x="224" y="172"/>
                </a:lnTo>
                <a:lnTo>
                  <a:pt x="218" y="186"/>
                </a:lnTo>
                <a:lnTo>
                  <a:pt x="211" y="197"/>
                </a:lnTo>
                <a:lnTo>
                  <a:pt x="202" y="207"/>
                </a:lnTo>
                <a:lnTo>
                  <a:pt x="191" y="216"/>
                </a:lnTo>
                <a:lnTo>
                  <a:pt x="179" y="221"/>
                </a:lnTo>
                <a:lnTo>
                  <a:pt x="166" y="226"/>
                </a:lnTo>
                <a:lnTo>
                  <a:pt x="152" y="227"/>
                </a:lnTo>
                <a:lnTo>
                  <a:pt x="136" y="226"/>
                </a:lnTo>
                <a:lnTo>
                  <a:pt x="122" y="221"/>
                </a:lnTo>
                <a:lnTo>
                  <a:pt x="108" y="216"/>
                </a:lnTo>
                <a:lnTo>
                  <a:pt x="98" y="207"/>
                </a:lnTo>
                <a:lnTo>
                  <a:pt x="88" y="195"/>
                </a:lnTo>
                <a:lnTo>
                  <a:pt x="81" y="182"/>
                </a:lnTo>
                <a:lnTo>
                  <a:pt x="76" y="167"/>
                </a:lnTo>
                <a:lnTo>
                  <a:pt x="74" y="152"/>
                </a:lnTo>
                <a:lnTo>
                  <a:pt x="75" y="138"/>
                </a:lnTo>
                <a:lnTo>
                  <a:pt x="79" y="123"/>
                </a:lnTo>
                <a:lnTo>
                  <a:pt x="85" y="110"/>
                </a:lnTo>
                <a:lnTo>
                  <a:pt x="94" y="98"/>
                </a:lnTo>
                <a:lnTo>
                  <a:pt x="106" y="89"/>
                </a:lnTo>
                <a:lnTo>
                  <a:pt x="119" y="82"/>
                </a:lnTo>
                <a:lnTo>
                  <a:pt x="132" y="78"/>
                </a:lnTo>
                <a:lnTo>
                  <a:pt x="147" y="75"/>
                </a:lnTo>
                <a:lnTo>
                  <a:pt x="164" y="77"/>
                </a:lnTo>
                <a:lnTo>
                  <a:pt x="177" y="81"/>
                </a:lnTo>
                <a:lnTo>
                  <a:pt x="191" y="87"/>
                </a:lnTo>
                <a:lnTo>
                  <a:pt x="203" y="96"/>
                </a:lnTo>
                <a:lnTo>
                  <a:pt x="212" y="108"/>
                </a:lnTo>
                <a:lnTo>
                  <a:pt x="220" y="120"/>
                </a:lnTo>
                <a:lnTo>
                  <a:pt x="225" y="134"/>
                </a:lnTo>
                <a:lnTo>
                  <a:pt x="227" y="149"/>
                </a:lnTo>
                <a:lnTo>
                  <a:pt x="227" y="151"/>
                </a:lnTo>
                <a:lnTo>
                  <a:pt x="227" y="154"/>
                </a:lnTo>
                <a:lnTo>
                  <a:pt x="226" y="156"/>
                </a:lnTo>
                <a:lnTo>
                  <a:pt x="226" y="158"/>
                </a:lnTo>
                <a:lnTo>
                  <a:pt x="298" y="158"/>
                </a:lnTo>
                <a:lnTo>
                  <a:pt x="301" y="143"/>
                </a:lnTo>
                <a:lnTo>
                  <a:pt x="269" y="139"/>
                </a:lnTo>
                <a:lnTo>
                  <a:pt x="267" y="131"/>
                </a:lnTo>
                <a:lnTo>
                  <a:pt x="266" y="121"/>
                </a:lnTo>
                <a:lnTo>
                  <a:pt x="264" y="113"/>
                </a:lnTo>
                <a:lnTo>
                  <a:pt x="260" y="105"/>
                </a:lnTo>
                <a:lnTo>
                  <a:pt x="287" y="86"/>
                </a:lnTo>
                <a:lnTo>
                  <a:pt x="252" y="39"/>
                </a:lnTo>
                <a:lnTo>
                  <a:pt x="226" y="58"/>
                </a:lnTo>
                <a:lnTo>
                  <a:pt x="219" y="52"/>
                </a:lnTo>
                <a:lnTo>
                  <a:pt x="211" y="48"/>
                </a:lnTo>
                <a:lnTo>
                  <a:pt x="204" y="43"/>
                </a:lnTo>
                <a:lnTo>
                  <a:pt x="196" y="40"/>
                </a:lnTo>
                <a:lnTo>
                  <a:pt x="201" y="9"/>
                </a:lnTo>
                <a:lnTo>
                  <a:pt x="143" y="0"/>
                </a:lnTo>
                <a:lnTo>
                  <a:pt x="138" y="31"/>
                </a:lnTo>
                <a:lnTo>
                  <a:pt x="134" y="31"/>
                </a:lnTo>
                <a:lnTo>
                  <a:pt x="130" y="32"/>
                </a:lnTo>
                <a:lnTo>
                  <a:pt x="126" y="33"/>
                </a:lnTo>
                <a:lnTo>
                  <a:pt x="121" y="33"/>
                </a:lnTo>
                <a:lnTo>
                  <a:pt x="116" y="34"/>
                </a:lnTo>
                <a:lnTo>
                  <a:pt x="113" y="35"/>
                </a:lnTo>
                <a:lnTo>
                  <a:pt x="108" y="37"/>
                </a:lnTo>
                <a:lnTo>
                  <a:pt x="104" y="39"/>
                </a:lnTo>
                <a:lnTo>
                  <a:pt x="85" y="12"/>
                </a:lnTo>
                <a:lnTo>
                  <a:pt x="38" y="47"/>
                </a:lnTo>
                <a:lnTo>
                  <a:pt x="56" y="73"/>
                </a:lnTo>
                <a:lnTo>
                  <a:pt x="52" y="80"/>
                </a:lnTo>
                <a:lnTo>
                  <a:pt x="46" y="88"/>
                </a:lnTo>
                <a:lnTo>
                  <a:pt x="43" y="95"/>
                </a:lnTo>
                <a:lnTo>
                  <a:pt x="39" y="103"/>
                </a:lnTo>
                <a:lnTo>
                  <a:pt x="9" y="98"/>
                </a:lnTo>
                <a:lnTo>
                  <a:pt x="0" y="155"/>
                </a:lnTo>
                <a:lnTo>
                  <a:pt x="30" y="159"/>
                </a:lnTo>
                <a:lnTo>
                  <a:pt x="31" y="167"/>
                </a:lnTo>
                <a:lnTo>
                  <a:pt x="32" y="177"/>
                </a:lnTo>
                <a:lnTo>
                  <a:pt x="35" y="185"/>
                </a:lnTo>
                <a:lnTo>
                  <a:pt x="38" y="194"/>
                </a:lnTo>
                <a:lnTo>
                  <a:pt x="11" y="213"/>
                </a:lnTo>
                <a:lnTo>
                  <a:pt x="46" y="261"/>
                </a:lnTo>
                <a:lnTo>
                  <a:pt x="73" y="241"/>
                </a:lnTo>
                <a:lnTo>
                  <a:pt x="79" y="247"/>
                </a:lnTo>
                <a:lnTo>
                  <a:pt x="86" y="251"/>
                </a:lnTo>
                <a:lnTo>
                  <a:pt x="94" y="256"/>
                </a:lnTo>
                <a:lnTo>
                  <a:pt x="103" y="259"/>
                </a:lnTo>
                <a:lnTo>
                  <a:pt x="97" y="290"/>
                </a:lnTo>
                <a:lnTo>
                  <a:pt x="154" y="300"/>
                </a:lnTo>
                <a:lnTo>
                  <a:pt x="160" y="269"/>
                </a:lnTo>
                <a:lnTo>
                  <a:pt x="168" y="267"/>
                </a:lnTo>
                <a:lnTo>
                  <a:pt x="177" y="265"/>
                </a:lnTo>
                <a:lnTo>
                  <a:pt x="186" y="263"/>
                </a:lnTo>
                <a:lnTo>
                  <a:pt x="194" y="261"/>
                </a:lnTo>
                <a:lnTo>
                  <a:pt x="213" y="287"/>
                </a:lnTo>
                <a:lnTo>
                  <a:pt x="260" y="253"/>
                </a:lnTo>
                <a:lnTo>
                  <a:pt x="241" y="226"/>
                </a:lnTo>
                <a:lnTo>
                  <a:pt x="247" y="219"/>
                </a:lnTo>
                <a:lnTo>
                  <a:pt x="251" y="211"/>
                </a:lnTo>
                <a:lnTo>
                  <a:pt x="256" y="204"/>
                </a:lnTo>
                <a:lnTo>
                  <a:pt x="259" y="196"/>
                </a:lnTo>
                <a:lnTo>
                  <a:pt x="292" y="20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7008813" y="3760788"/>
            <a:ext cx="366713" cy="366713"/>
          </a:xfrm>
          <a:custGeom>
            <a:avLst/>
            <a:gdLst/>
            <a:ahLst/>
            <a:cxnLst>
              <a:cxn ang="0">
                <a:pos x="275" y="246"/>
              </a:cxn>
              <a:cxn ang="0">
                <a:pos x="268" y="261"/>
              </a:cxn>
              <a:cxn ang="0">
                <a:pos x="258" y="272"/>
              </a:cxn>
              <a:cxn ang="0">
                <a:pos x="244" y="280"/>
              </a:cxn>
              <a:cxn ang="0">
                <a:pos x="228" y="283"/>
              </a:cxn>
              <a:cxn ang="0">
                <a:pos x="208" y="279"/>
              </a:cxn>
              <a:cxn ang="0">
                <a:pos x="193" y="268"/>
              </a:cxn>
              <a:cxn ang="0">
                <a:pos x="182" y="253"/>
              </a:cxn>
              <a:cxn ang="0">
                <a:pos x="178" y="233"/>
              </a:cxn>
              <a:cxn ang="0">
                <a:pos x="182" y="215"/>
              </a:cxn>
              <a:cxn ang="0">
                <a:pos x="193" y="199"/>
              </a:cxn>
              <a:cxn ang="0">
                <a:pos x="208" y="187"/>
              </a:cxn>
              <a:cxn ang="0">
                <a:pos x="228" y="184"/>
              </a:cxn>
              <a:cxn ang="0">
                <a:pos x="248" y="187"/>
              </a:cxn>
              <a:cxn ang="0">
                <a:pos x="264" y="199"/>
              </a:cxn>
              <a:cxn ang="0">
                <a:pos x="274" y="215"/>
              </a:cxn>
              <a:cxn ang="0">
                <a:pos x="278" y="233"/>
              </a:cxn>
              <a:cxn ang="0">
                <a:pos x="276" y="240"/>
              </a:cxn>
              <a:cxn ang="0">
                <a:pos x="275" y="246"/>
              </a:cxn>
              <a:cxn ang="0">
                <a:pos x="414" y="242"/>
              </a:cxn>
              <a:cxn ang="0">
                <a:pos x="415" y="231"/>
              </a:cxn>
              <a:cxn ang="0">
                <a:pos x="462" y="214"/>
              </a:cxn>
              <a:cxn ang="0">
                <a:pos x="391" y="141"/>
              </a:cxn>
              <a:cxn ang="0">
                <a:pos x="376" y="118"/>
              </a:cxn>
              <a:cxn ang="0">
                <a:pos x="358" y="99"/>
              </a:cxn>
              <a:cxn ang="0">
                <a:pos x="304" y="14"/>
              </a:cxn>
              <a:cxn ang="0">
                <a:pos x="274" y="54"/>
              </a:cxn>
              <a:cxn ang="0">
                <a:pos x="261" y="50"/>
              </a:cxn>
              <a:cxn ang="0">
                <a:pos x="248" y="49"/>
              </a:cxn>
              <a:cxn ang="0">
                <a:pos x="235" y="48"/>
              </a:cxn>
              <a:cxn ang="0">
                <a:pos x="214" y="0"/>
              </a:cxn>
              <a:cxn ang="0">
                <a:pos x="142" y="72"/>
              </a:cxn>
              <a:cxn ang="0">
                <a:pos x="130" y="79"/>
              </a:cxn>
              <a:cxn ang="0">
                <a:pos x="118" y="86"/>
              </a:cxn>
              <a:cxn ang="0">
                <a:pos x="108" y="95"/>
              </a:cxn>
              <a:cxn ang="0">
                <a:pos x="99" y="104"/>
              </a:cxn>
              <a:cxn ang="0">
                <a:pos x="16" y="160"/>
              </a:cxn>
              <a:cxn ang="0">
                <a:pos x="52" y="194"/>
              </a:cxn>
              <a:cxn ang="0">
                <a:pos x="48" y="221"/>
              </a:cxn>
              <a:cxn ang="0">
                <a:pos x="0" y="248"/>
              </a:cxn>
              <a:cxn ang="0">
                <a:pos x="71" y="321"/>
              </a:cxn>
              <a:cxn ang="0">
                <a:pos x="86" y="342"/>
              </a:cxn>
              <a:cxn ang="0">
                <a:pos x="105" y="362"/>
              </a:cxn>
              <a:cxn ang="0">
                <a:pos x="158" y="448"/>
              </a:cxn>
              <a:cxn ang="0">
                <a:pos x="189" y="408"/>
              </a:cxn>
              <a:cxn ang="0">
                <a:pos x="201" y="411"/>
              </a:cxn>
              <a:cxn ang="0">
                <a:pos x="214" y="413"/>
              </a:cxn>
              <a:cxn ang="0">
                <a:pos x="228" y="414"/>
              </a:cxn>
              <a:cxn ang="0">
                <a:pos x="249" y="462"/>
              </a:cxn>
              <a:cxn ang="0">
                <a:pos x="321" y="390"/>
              </a:cxn>
              <a:cxn ang="0">
                <a:pos x="333" y="383"/>
              </a:cxn>
              <a:cxn ang="0">
                <a:pos x="343" y="375"/>
              </a:cxn>
              <a:cxn ang="0">
                <a:pos x="354" y="367"/>
              </a:cxn>
              <a:cxn ang="0">
                <a:pos x="363" y="357"/>
              </a:cxn>
              <a:cxn ang="0">
                <a:pos x="450" y="304"/>
              </a:cxn>
              <a:cxn ang="0">
                <a:pos x="409" y="271"/>
              </a:cxn>
              <a:cxn ang="0">
                <a:pos x="412" y="254"/>
              </a:cxn>
            </a:cxnLst>
            <a:rect l="0" t="0" r="r" b="b"/>
            <a:pathLst>
              <a:path w="462" h="462">
                <a:moveTo>
                  <a:pt x="414" y="246"/>
                </a:moveTo>
                <a:lnTo>
                  <a:pt x="275" y="246"/>
                </a:lnTo>
                <a:lnTo>
                  <a:pt x="273" y="254"/>
                </a:lnTo>
                <a:lnTo>
                  <a:pt x="268" y="261"/>
                </a:lnTo>
                <a:lnTo>
                  <a:pt x="264" y="267"/>
                </a:lnTo>
                <a:lnTo>
                  <a:pt x="258" y="272"/>
                </a:lnTo>
                <a:lnTo>
                  <a:pt x="251" y="277"/>
                </a:lnTo>
                <a:lnTo>
                  <a:pt x="244" y="280"/>
                </a:lnTo>
                <a:lnTo>
                  <a:pt x="236" y="281"/>
                </a:lnTo>
                <a:lnTo>
                  <a:pt x="228" y="283"/>
                </a:lnTo>
                <a:lnTo>
                  <a:pt x="218" y="281"/>
                </a:lnTo>
                <a:lnTo>
                  <a:pt x="208" y="279"/>
                </a:lnTo>
                <a:lnTo>
                  <a:pt x="200" y="275"/>
                </a:lnTo>
                <a:lnTo>
                  <a:pt x="193" y="268"/>
                </a:lnTo>
                <a:lnTo>
                  <a:pt x="186" y="261"/>
                </a:lnTo>
                <a:lnTo>
                  <a:pt x="182" y="253"/>
                </a:lnTo>
                <a:lnTo>
                  <a:pt x="180" y="244"/>
                </a:lnTo>
                <a:lnTo>
                  <a:pt x="178" y="233"/>
                </a:lnTo>
                <a:lnTo>
                  <a:pt x="180" y="224"/>
                </a:lnTo>
                <a:lnTo>
                  <a:pt x="182" y="215"/>
                </a:lnTo>
                <a:lnTo>
                  <a:pt x="186" y="206"/>
                </a:lnTo>
                <a:lnTo>
                  <a:pt x="193" y="199"/>
                </a:lnTo>
                <a:lnTo>
                  <a:pt x="200" y="193"/>
                </a:lnTo>
                <a:lnTo>
                  <a:pt x="208" y="187"/>
                </a:lnTo>
                <a:lnTo>
                  <a:pt x="218" y="185"/>
                </a:lnTo>
                <a:lnTo>
                  <a:pt x="228" y="184"/>
                </a:lnTo>
                <a:lnTo>
                  <a:pt x="238" y="185"/>
                </a:lnTo>
                <a:lnTo>
                  <a:pt x="248" y="187"/>
                </a:lnTo>
                <a:lnTo>
                  <a:pt x="256" y="193"/>
                </a:lnTo>
                <a:lnTo>
                  <a:pt x="264" y="199"/>
                </a:lnTo>
                <a:lnTo>
                  <a:pt x="269" y="206"/>
                </a:lnTo>
                <a:lnTo>
                  <a:pt x="274" y="215"/>
                </a:lnTo>
                <a:lnTo>
                  <a:pt x="276" y="224"/>
                </a:lnTo>
                <a:lnTo>
                  <a:pt x="278" y="233"/>
                </a:lnTo>
                <a:lnTo>
                  <a:pt x="278" y="235"/>
                </a:lnTo>
                <a:lnTo>
                  <a:pt x="276" y="240"/>
                </a:lnTo>
                <a:lnTo>
                  <a:pt x="275" y="244"/>
                </a:lnTo>
                <a:lnTo>
                  <a:pt x="275" y="246"/>
                </a:lnTo>
                <a:lnTo>
                  <a:pt x="414" y="246"/>
                </a:lnTo>
                <a:lnTo>
                  <a:pt x="414" y="242"/>
                </a:lnTo>
                <a:lnTo>
                  <a:pt x="415" y="237"/>
                </a:lnTo>
                <a:lnTo>
                  <a:pt x="415" y="231"/>
                </a:lnTo>
                <a:lnTo>
                  <a:pt x="415" y="227"/>
                </a:lnTo>
                <a:lnTo>
                  <a:pt x="462" y="214"/>
                </a:lnTo>
                <a:lnTo>
                  <a:pt x="439" y="129"/>
                </a:lnTo>
                <a:lnTo>
                  <a:pt x="391" y="141"/>
                </a:lnTo>
                <a:lnTo>
                  <a:pt x="384" y="130"/>
                </a:lnTo>
                <a:lnTo>
                  <a:pt x="376" y="118"/>
                </a:lnTo>
                <a:lnTo>
                  <a:pt x="367" y="108"/>
                </a:lnTo>
                <a:lnTo>
                  <a:pt x="358" y="99"/>
                </a:lnTo>
                <a:lnTo>
                  <a:pt x="381" y="57"/>
                </a:lnTo>
                <a:lnTo>
                  <a:pt x="304" y="14"/>
                </a:lnTo>
                <a:lnTo>
                  <a:pt x="281" y="55"/>
                </a:lnTo>
                <a:lnTo>
                  <a:pt x="274" y="54"/>
                </a:lnTo>
                <a:lnTo>
                  <a:pt x="268" y="51"/>
                </a:lnTo>
                <a:lnTo>
                  <a:pt x="261" y="50"/>
                </a:lnTo>
                <a:lnTo>
                  <a:pt x="255" y="49"/>
                </a:lnTo>
                <a:lnTo>
                  <a:pt x="248" y="49"/>
                </a:lnTo>
                <a:lnTo>
                  <a:pt x="241" y="48"/>
                </a:lnTo>
                <a:lnTo>
                  <a:pt x="235" y="48"/>
                </a:lnTo>
                <a:lnTo>
                  <a:pt x="228" y="48"/>
                </a:lnTo>
                <a:lnTo>
                  <a:pt x="214" y="0"/>
                </a:lnTo>
                <a:lnTo>
                  <a:pt x="128" y="24"/>
                </a:lnTo>
                <a:lnTo>
                  <a:pt x="142" y="72"/>
                </a:lnTo>
                <a:lnTo>
                  <a:pt x="136" y="76"/>
                </a:lnTo>
                <a:lnTo>
                  <a:pt x="130" y="79"/>
                </a:lnTo>
                <a:lnTo>
                  <a:pt x="124" y="83"/>
                </a:lnTo>
                <a:lnTo>
                  <a:pt x="118" y="86"/>
                </a:lnTo>
                <a:lnTo>
                  <a:pt x="114" y="91"/>
                </a:lnTo>
                <a:lnTo>
                  <a:pt x="108" y="95"/>
                </a:lnTo>
                <a:lnTo>
                  <a:pt x="103" y="100"/>
                </a:lnTo>
                <a:lnTo>
                  <a:pt x="99" y="104"/>
                </a:lnTo>
                <a:lnTo>
                  <a:pt x="60" y="81"/>
                </a:lnTo>
                <a:lnTo>
                  <a:pt x="16" y="160"/>
                </a:lnTo>
                <a:lnTo>
                  <a:pt x="55" y="181"/>
                </a:lnTo>
                <a:lnTo>
                  <a:pt x="52" y="194"/>
                </a:lnTo>
                <a:lnTo>
                  <a:pt x="50" y="208"/>
                </a:lnTo>
                <a:lnTo>
                  <a:pt x="48" y="221"/>
                </a:lnTo>
                <a:lnTo>
                  <a:pt x="48" y="234"/>
                </a:lnTo>
                <a:lnTo>
                  <a:pt x="0" y="248"/>
                </a:lnTo>
                <a:lnTo>
                  <a:pt x="24" y="333"/>
                </a:lnTo>
                <a:lnTo>
                  <a:pt x="71" y="321"/>
                </a:lnTo>
                <a:lnTo>
                  <a:pt x="78" y="332"/>
                </a:lnTo>
                <a:lnTo>
                  <a:pt x="86" y="342"/>
                </a:lnTo>
                <a:lnTo>
                  <a:pt x="95" y="353"/>
                </a:lnTo>
                <a:lnTo>
                  <a:pt x="105" y="362"/>
                </a:lnTo>
                <a:lnTo>
                  <a:pt x="80" y="405"/>
                </a:lnTo>
                <a:lnTo>
                  <a:pt x="158" y="448"/>
                </a:lnTo>
                <a:lnTo>
                  <a:pt x="182" y="407"/>
                </a:lnTo>
                <a:lnTo>
                  <a:pt x="189" y="408"/>
                </a:lnTo>
                <a:lnTo>
                  <a:pt x="195" y="410"/>
                </a:lnTo>
                <a:lnTo>
                  <a:pt x="201" y="411"/>
                </a:lnTo>
                <a:lnTo>
                  <a:pt x="208" y="411"/>
                </a:lnTo>
                <a:lnTo>
                  <a:pt x="214" y="413"/>
                </a:lnTo>
                <a:lnTo>
                  <a:pt x="221" y="414"/>
                </a:lnTo>
                <a:lnTo>
                  <a:pt x="228" y="414"/>
                </a:lnTo>
                <a:lnTo>
                  <a:pt x="235" y="414"/>
                </a:lnTo>
                <a:lnTo>
                  <a:pt x="249" y="462"/>
                </a:lnTo>
                <a:lnTo>
                  <a:pt x="334" y="438"/>
                </a:lnTo>
                <a:lnTo>
                  <a:pt x="321" y="390"/>
                </a:lnTo>
                <a:lnTo>
                  <a:pt x="327" y="386"/>
                </a:lnTo>
                <a:lnTo>
                  <a:pt x="333" y="383"/>
                </a:lnTo>
                <a:lnTo>
                  <a:pt x="338" y="379"/>
                </a:lnTo>
                <a:lnTo>
                  <a:pt x="343" y="375"/>
                </a:lnTo>
                <a:lnTo>
                  <a:pt x="349" y="371"/>
                </a:lnTo>
                <a:lnTo>
                  <a:pt x="354" y="367"/>
                </a:lnTo>
                <a:lnTo>
                  <a:pt x="358" y="362"/>
                </a:lnTo>
                <a:lnTo>
                  <a:pt x="363" y="357"/>
                </a:lnTo>
                <a:lnTo>
                  <a:pt x="407" y="382"/>
                </a:lnTo>
                <a:lnTo>
                  <a:pt x="450" y="304"/>
                </a:lnTo>
                <a:lnTo>
                  <a:pt x="408" y="280"/>
                </a:lnTo>
                <a:lnTo>
                  <a:pt x="409" y="271"/>
                </a:lnTo>
                <a:lnTo>
                  <a:pt x="411" y="263"/>
                </a:lnTo>
                <a:lnTo>
                  <a:pt x="412" y="254"/>
                </a:lnTo>
                <a:lnTo>
                  <a:pt x="414" y="24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</a:t>
            </a:r>
            <a:r>
              <a:rPr lang="en-US" dirty="0" smtClean="0"/>
              <a:t>resource, </a:t>
            </a:r>
            <a:r>
              <a:rPr lang="en-US" dirty="0"/>
              <a:t>use </a:t>
            </a:r>
            <a:r>
              <a:rPr lang="en-US" dirty="0" smtClean="0"/>
              <a:t>POST</a:t>
            </a:r>
            <a:endParaRPr lang="en-US" dirty="0"/>
          </a:p>
          <a:p>
            <a:r>
              <a:rPr lang="en-US" dirty="0"/>
              <a:t>To retrieve a resource, use </a:t>
            </a:r>
            <a:r>
              <a:rPr lang="en-US" dirty="0" smtClean="0"/>
              <a:t>GET</a:t>
            </a:r>
            <a:endParaRPr lang="en-US" dirty="0"/>
          </a:p>
          <a:p>
            <a:r>
              <a:rPr lang="en-US" dirty="0"/>
              <a:t>To change the </a:t>
            </a:r>
            <a:r>
              <a:rPr lang="en-US" dirty="0" smtClean="0"/>
              <a:t>state/update, </a:t>
            </a:r>
            <a:r>
              <a:rPr lang="en-US" dirty="0"/>
              <a:t>use </a:t>
            </a:r>
            <a:r>
              <a:rPr lang="en-US" dirty="0" smtClean="0"/>
              <a:t>PUT</a:t>
            </a:r>
          </a:p>
          <a:p>
            <a:r>
              <a:rPr lang="en-US" dirty="0" smtClean="0"/>
              <a:t>To delete </a:t>
            </a:r>
            <a:r>
              <a:rPr lang="en-US" dirty="0"/>
              <a:t>a resource, use </a:t>
            </a:r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2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Directory </a:t>
            </a:r>
            <a:r>
              <a:rPr lang="en-US" dirty="0"/>
              <a:t>structure-like </a:t>
            </a:r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myservice.edu</a:t>
            </a:r>
            <a:r>
              <a:rPr lang="en-US" sz="2400" dirty="0"/>
              <a:t>/university/course/{number}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myservice.edu</a:t>
            </a:r>
            <a:r>
              <a:rPr lang="en-US" sz="2000" dirty="0"/>
              <a:t>/</a:t>
            </a:r>
            <a:r>
              <a:rPr lang="en-US" sz="2000" dirty="0" err="1"/>
              <a:t>mit</a:t>
            </a:r>
            <a:r>
              <a:rPr lang="en-US" sz="2000" dirty="0"/>
              <a:t>/1/100</a:t>
            </a:r>
          </a:p>
          <a:p>
            <a:endParaRPr lang="en-US" sz="2400" dirty="0"/>
          </a:p>
          <a:p>
            <a:r>
              <a:rPr lang="en-US" sz="2400" dirty="0"/>
              <a:t>http://</a:t>
            </a:r>
            <a:r>
              <a:rPr lang="en-US" sz="2400" dirty="0" err="1"/>
              <a:t>myservice.edu</a:t>
            </a:r>
            <a:r>
              <a:rPr lang="en-US" sz="2400" dirty="0"/>
              <a:t>/university/{number}/{semester}/{year}</a:t>
            </a:r>
          </a:p>
        </p:txBody>
      </p:sp>
    </p:spTree>
    <p:extLst>
      <p:ext uri="{BB962C8B-B14F-4D97-AF65-F5344CB8AC3E}">
        <p14:creationId xmlns:p14="http://schemas.microsoft.com/office/powerpoint/2010/main" val="58857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Requires Connections</a:t>
            </a:r>
          </a:p>
        </p:txBody>
      </p:sp>
      <p:pic>
        <p:nvPicPr>
          <p:cNvPr id="3" name="Picture 2" descr="fligh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403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4841" y="5638800"/>
            <a:ext cx="181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Flight Routes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96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34321"/>
            <a:ext cx="1828800" cy="2585884"/>
          </a:xfrm>
          <a:prstGeom prst="rect">
            <a:avLst/>
          </a:prstGeom>
        </p:spPr>
      </p:pic>
      <p:sp>
        <p:nvSpPr>
          <p:cNvPr id="308" name="Rectangle 307"/>
          <p:cNvSpPr/>
          <p:nvPr/>
        </p:nvSpPr>
        <p:spPr>
          <a:xfrm>
            <a:off x="6629400" y="1828800"/>
            <a:ext cx="566736" cy="685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28" name="tower"/>
          <p:cNvSpPr>
            <a:spLocks noEditPoints="1" noChangeArrowheads="1"/>
          </p:cNvSpPr>
          <p:nvPr/>
        </p:nvSpPr>
        <p:spPr bwMode="auto">
          <a:xfrm>
            <a:off x="4949614" y="1447800"/>
            <a:ext cx="957474" cy="1352550"/>
          </a:xfrm>
          <a:custGeom>
            <a:avLst/>
            <a:gdLst>
              <a:gd name="T0" fmla="*/ 0 w 21600"/>
              <a:gd name="T1" fmla="*/ 86 h 21600"/>
              <a:gd name="T2" fmla="*/ 178 w 21600"/>
              <a:gd name="T3" fmla="*/ 0 h 21600"/>
              <a:gd name="T4" fmla="*/ 288 w 21600"/>
              <a:gd name="T5" fmla="*/ 0 h 21600"/>
              <a:gd name="T6" fmla="*/ 576 w 21600"/>
              <a:gd name="T7" fmla="*/ 0 h 21600"/>
              <a:gd name="T8" fmla="*/ 576 w 21600"/>
              <a:gd name="T9" fmla="*/ 459 h 21600"/>
              <a:gd name="T10" fmla="*/ 576 w 21600"/>
              <a:gd name="T11" fmla="*/ 766 h 21600"/>
              <a:gd name="T12" fmla="*/ 404 w 21600"/>
              <a:gd name="T13" fmla="*/ 852 h 21600"/>
              <a:gd name="T14" fmla="*/ 282 w 21600"/>
              <a:gd name="T15" fmla="*/ 852 h 21600"/>
              <a:gd name="T16" fmla="*/ 0 w 21600"/>
              <a:gd name="T17" fmla="*/ 852 h 21600"/>
              <a:gd name="T18" fmla="*/ 0 w 21600"/>
              <a:gd name="T19" fmla="*/ 455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0 w 21600"/>
              <a:gd name="T31" fmla="*/ 22538 h 21600"/>
              <a:gd name="T32" fmla="*/ 21488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95864" y="1970088"/>
            <a:ext cx="566736" cy="685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32387" y="1990726"/>
            <a:ext cx="499137" cy="635000"/>
            <a:chOff x="4995863" y="2003425"/>
            <a:chExt cx="499137" cy="635000"/>
          </a:xfrm>
        </p:grpSpPr>
        <p:graphicFrame>
          <p:nvGraphicFramePr>
            <p:cNvPr id="1028" name="Object 5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826319"/>
                </p:ext>
              </p:extLst>
            </p:nvPr>
          </p:nvGraphicFramePr>
          <p:xfrm>
            <a:off x="5291800" y="2003425"/>
            <a:ext cx="2032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Image" r:id="rId4" imgW="203031" imgH="634697" progId="">
                    <p:embed/>
                  </p:oleObj>
                </mc:Choice>
                <mc:Fallback>
                  <p:oleObj name="Image" r:id="rId4" imgW="203031" imgH="63469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800" y="2003425"/>
                          <a:ext cx="203200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5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3348575"/>
                </p:ext>
              </p:extLst>
            </p:nvPr>
          </p:nvGraphicFramePr>
          <p:xfrm>
            <a:off x="4995863" y="2003425"/>
            <a:ext cx="2032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Image" r:id="rId6" imgW="203031" imgH="634697" progId="">
                    <p:embed/>
                  </p:oleObj>
                </mc:Choice>
                <mc:Fallback>
                  <p:oleObj name="Image" r:id="rId6" imgW="203031" imgH="63469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863" y="2003425"/>
                          <a:ext cx="203200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" name="Object 5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930202"/>
              </p:ext>
            </p:extLst>
          </p:nvPr>
        </p:nvGraphicFramePr>
        <p:xfrm>
          <a:off x="6700838" y="1860332"/>
          <a:ext cx="203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Image" r:id="rId7" imgW="203031" imgH="634697" progId="">
                  <p:embed/>
                </p:oleObj>
              </mc:Choice>
              <mc:Fallback>
                <p:oleObj name="Image" r:id="rId7" imgW="203031" imgH="6346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1860332"/>
                        <a:ext cx="203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53384"/>
              </p:ext>
            </p:extLst>
          </p:nvPr>
        </p:nvGraphicFramePr>
        <p:xfrm>
          <a:off x="6975476" y="1853982"/>
          <a:ext cx="203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Image" r:id="rId9" imgW="203031" imgH="647391" progId="">
                  <p:embed/>
                </p:oleObj>
              </mc:Choice>
              <mc:Fallback>
                <p:oleObj name="Image" r:id="rId9" imgW="203031" imgH="64739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6" y="1853982"/>
                        <a:ext cx="203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3" name="Freeform 598"/>
          <p:cNvSpPr>
            <a:spLocks/>
          </p:cNvSpPr>
          <p:nvPr/>
        </p:nvSpPr>
        <p:spPr bwMode="auto">
          <a:xfrm>
            <a:off x="5399088" y="2005013"/>
            <a:ext cx="1387475" cy="323850"/>
          </a:xfrm>
          <a:custGeom>
            <a:avLst/>
            <a:gdLst>
              <a:gd name="T0" fmla="*/ 0 w 609"/>
              <a:gd name="T1" fmla="*/ 204 h 204"/>
              <a:gd name="T2" fmla="*/ 250 w 609"/>
              <a:gd name="T3" fmla="*/ 21 h 204"/>
              <a:gd name="T4" fmla="*/ 609 w 609"/>
              <a:gd name="T5" fmla="*/ 75 h 204"/>
              <a:gd name="T6" fmla="*/ 0 60000 65536"/>
              <a:gd name="T7" fmla="*/ 0 60000 65536"/>
              <a:gd name="T8" fmla="*/ 0 60000 65536"/>
              <a:gd name="T9" fmla="*/ 0 w 609"/>
              <a:gd name="T10" fmla="*/ 0 h 204"/>
              <a:gd name="T11" fmla="*/ 609 w 609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" h="204">
                <a:moveTo>
                  <a:pt x="0" y="204"/>
                </a:moveTo>
                <a:cubicBezTo>
                  <a:pt x="74" y="123"/>
                  <a:pt x="149" y="42"/>
                  <a:pt x="250" y="21"/>
                </a:cubicBezTo>
                <a:cubicBezTo>
                  <a:pt x="351" y="0"/>
                  <a:pt x="549" y="65"/>
                  <a:pt x="609" y="75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" name="Freeform 599"/>
          <p:cNvSpPr>
            <a:spLocks/>
          </p:cNvSpPr>
          <p:nvPr/>
        </p:nvSpPr>
        <p:spPr bwMode="auto">
          <a:xfrm>
            <a:off x="5441950" y="2227263"/>
            <a:ext cx="1624013" cy="284163"/>
          </a:xfrm>
          <a:custGeom>
            <a:avLst/>
            <a:gdLst>
              <a:gd name="T0" fmla="*/ 759 w 759"/>
              <a:gd name="T1" fmla="*/ 84 h 179"/>
              <a:gd name="T2" fmla="*/ 345 w 759"/>
              <a:gd name="T3" fmla="*/ 16 h 179"/>
              <a:gd name="T4" fmla="*/ 0 w 759"/>
              <a:gd name="T5" fmla="*/ 179 h 179"/>
              <a:gd name="T6" fmla="*/ 0 60000 65536"/>
              <a:gd name="T7" fmla="*/ 0 60000 65536"/>
              <a:gd name="T8" fmla="*/ 0 60000 65536"/>
              <a:gd name="T9" fmla="*/ 0 w 759"/>
              <a:gd name="T10" fmla="*/ 0 h 179"/>
              <a:gd name="T11" fmla="*/ 759 w 759"/>
              <a:gd name="T12" fmla="*/ 179 h 1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9" h="179">
                <a:moveTo>
                  <a:pt x="759" y="84"/>
                </a:moveTo>
                <a:cubicBezTo>
                  <a:pt x="615" y="42"/>
                  <a:pt x="471" y="0"/>
                  <a:pt x="345" y="16"/>
                </a:cubicBezTo>
                <a:cubicBezTo>
                  <a:pt x="219" y="32"/>
                  <a:pt x="109" y="105"/>
                  <a:pt x="0" y="179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Connecting</a:t>
            </a:r>
          </a:p>
        </p:txBody>
      </p:sp>
      <p:pic>
        <p:nvPicPr>
          <p:cNvPr id="1032" name="Picture 3" descr="BS00369_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" y="1411288"/>
            <a:ext cx="1828800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170" name="Rectangle 298"/>
          <p:cNvSpPr>
            <a:spLocks noChangeArrowheads="1"/>
          </p:cNvSpPr>
          <p:nvPr/>
        </p:nvSpPr>
        <p:spPr bwMode="auto">
          <a:xfrm>
            <a:off x="152400" y="1066800"/>
            <a:ext cx="360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1980s “Internetworking Protocols”</a:t>
            </a:r>
          </a:p>
        </p:txBody>
      </p:sp>
      <p:sp>
        <p:nvSpPr>
          <p:cNvPr id="336171" name="Rectangle 299"/>
          <p:cNvSpPr>
            <a:spLocks noChangeArrowheads="1"/>
          </p:cNvSpPr>
          <p:nvPr/>
        </p:nvSpPr>
        <p:spPr bwMode="auto">
          <a:xfrm>
            <a:off x="4648200" y="1066800"/>
            <a:ext cx="1548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1995, Web 1.0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6172" name="Rectangle 300"/>
          <p:cNvSpPr>
            <a:spLocks noChangeArrowheads="1"/>
          </p:cNvSpPr>
          <p:nvPr/>
        </p:nvSpPr>
        <p:spPr bwMode="auto">
          <a:xfrm>
            <a:off x="2152650" y="1676400"/>
            <a:ext cx="23298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Connecting Computers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Internet</a:t>
            </a:r>
          </a:p>
        </p:txBody>
      </p:sp>
      <p:sp>
        <p:nvSpPr>
          <p:cNvPr id="336173" name="Rectangle 301"/>
          <p:cNvSpPr>
            <a:spLocks noChangeArrowheads="1"/>
          </p:cNvSpPr>
          <p:nvPr/>
        </p:nvSpPr>
        <p:spPr bwMode="auto">
          <a:xfrm>
            <a:off x="6305343" y="1248847"/>
            <a:ext cx="1832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Document linking </a:t>
            </a:r>
          </a:p>
        </p:txBody>
      </p:sp>
      <p:sp>
        <p:nvSpPr>
          <p:cNvPr id="336174" name="Rectangle 302"/>
          <p:cNvSpPr>
            <a:spLocks noChangeArrowheads="1"/>
          </p:cNvSpPr>
          <p:nvPr/>
        </p:nvSpPr>
        <p:spPr bwMode="auto">
          <a:xfrm>
            <a:off x="2815635" y="3276600"/>
            <a:ext cx="1548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2005, Web 2.0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6175" name="Rectangle 303"/>
          <p:cNvSpPr>
            <a:spLocks noChangeArrowheads="1"/>
          </p:cNvSpPr>
          <p:nvPr/>
        </p:nvSpPr>
        <p:spPr bwMode="auto">
          <a:xfrm>
            <a:off x="5867400" y="4114800"/>
            <a:ext cx="33528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Connecting software/data: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buFontTx/>
              <a:buChar char="•"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Databases</a:t>
            </a:r>
          </a:p>
          <a:p>
            <a:pPr eaLnBrk="0" hangingPunct="0">
              <a:buFontTx/>
              <a:buChar char="•"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Computational resources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buFontTx/>
              <a:buChar char="•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Simulation and visualization tools</a:t>
            </a:r>
          </a:p>
          <a:p>
            <a:pPr eaLnBrk="0" hangingPunct="0">
              <a:buFontTx/>
              <a:buChar char="•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Number crunching power of computers</a:t>
            </a:r>
          </a:p>
        </p:txBody>
      </p:sp>
      <p:grpSp>
        <p:nvGrpSpPr>
          <p:cNvPr id="1041" name="Group 306"/>
          <p:cNvGrpSpPr>
            <a:grpSpLocks/>
          </p:cNvGrpSpPr>
          <p:nvPr/>
        </p:nvGrpSpPr>
        <p:grpSpPr bwMode="auto">
          <a:xfrm>
            <a:off x="1447800" y="3643313"/>
            <a:ext cx="4459288" cy="3048000"/>
            <a:chOff x="1313" y="2208"/>
            <a:chExt cx="2809" cy="1920"/>
          </a:xfrm>
        </p:grpSpPr>
        <p:grpSp>
          <p:nvGrpSpPr>
            <p:cNvPr id="1042" name="Group 307"/>
            <p:cNvGrpSpPr>
              <a:grpSpLocks/>
            </p:cNvGrpSpPr>
            <p:nvPr/>
          </p:nvGrpSpPr>
          <p:grpSpPr bwMode="auto">
            <a:xfrm>
              <a:off x="1313" y="2304"/>
              <a:ext cx="2764" cy="1781"/>
              <a:chOff x="1176" y="1364"/>
              <a:chExt cx="2114" cy="1083"/>
            </a:xfrm>
          </p:grpSpPr>
          <p:sp>
            <p:nvSpPr>
              <p:cNvPr id="1231" name="AutoShape 308"/>
              <p:cNvSpPr>
                <a:spLocks noChangeAspect="1" noChangeArrowheads="1" noTextEdit="1"/>
              </p:cNvSpPr>
              <p:nvPr/>
            </p:nvSpPr>
            <p:spPr bwMode="auto">
              <a:xfrm>
                <a:off x="1176" y="1364"/>
                <a:ext cx="2114" cy="1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Freeform 309"/>
              <p:cNvSpPr>
                <a:spLocks/>
              </p:cNvSpPr>
              <p:nvPr/>
            </p:nvSpPr>
            <p:spPr bwMode="auto">
              <a:xfrm>
                <a:off x="1176" y="1364"/>
                <a:ext cx="2114" cy="1083"/>
              </a:xfrm>
              <a:custGeom>
                <a:avLst/>
                <a:gdLst>
                  <a:gd name="T0" fmla="*/ 1165 w 2114"/>
                  <a:gd name="T1" fmla="*/ 5 h 1083"/>
                  <a:gd name="T2" fmla="*/ 1135 w 2114"/>
                  <a:gd name="T3" fmla="*/ 4 h 1083"/>
                  <a:gd name="T4" fmla="*/ 1105 w 2114"/>
                  <a:gd name="T5" fmla="*/ 2 h 1083"/>
                  <a:gd name="T6" fmla="*/ 1075 w 2114"/>
                  <a:gd name="T7" fmla="*/ 0 h 1083"/>
                  <a:gd name="T8" fmla="*/ 1043 w 2114"/>
                  <a:gd name="T9" fmla="*/ 0 h 1083"/>
                  <a:gd name="T10" fmla="*/ 1011 w 2114"/>
                  <a:gd name="T11" fmla="*/ 2 h 1083"/>
                  <a:gd name="T12" fmla="*/ 981 w 2114"/>
                  <a:gd name="T13" fmla="*/ 4 h 1083"/>
                  <a:gd name="T14" fmla="*/ 950 w 2114"/>
                  <a:gd name="T15" fmla="*/ 5 h 1083"/>
                  <a:gd name="T16" fmla="*/ 838 w 2114"/>
                  <a:gd name="T17" fmla="*/ 14 h 1083"/>
                  <a:gd name="T18" fmla="*/ 654 w 2114"/>
                  <a:gd name="T19" fmla="*/ 44 h 1083"/>
                  <a:gd name="T20" fmla="*/ 487 w 2114"/>
                  <a:gd name="T21" fmla="*/ 89 h 1083"/>
                  <a:gd name="T22" fmla="*/ 338 w 2114"/>
                  <a:gd name="T23" fmla="*/ 149 h 1083"/>
                  <a:gd name="T24" fmla="*/ 211 w 2114"/>
                  <a:gd name="T25" fmla="*/ 220 h 1083"/>
                  <a:gd name="T26" fmla="*/ 112 w 2114"/>
                  <a:gd name="T27" fmla="*/ 302 h 1083"/>
                  <a:gd name="T28" fmla="*/ 41 w 2114"/>
                  <a:gd name="T29" fmla="*/ 394 h 1083"/>
                  <a:gd name="T30" fmla="*/ 5 w 2114"/>
                  <a:gd name="T31" fmla="*/ 492 h 1083"/>
                  <a:gd name="T32" fmla="*/ 5 w 2114"/>
                  <a:gd name="T33" fmla="*/ 595 h 1083"/>
                  <a:gd name="T34" fmla="*/ 41 w 2114"/>
                  <a:gd name="T35" fmla="*/ 692 h 1083"/>
                  <a:gd name="T36" fmla="*/ 112 w 2114"/>
                  <a:gd name="T37" fmla="*/ 783 h 1083"/>
                  <a:gd name="T38" fmla="*/ 211 w 2114"/>
                  <a:gd name="T39" fmla="*/ 865 h 1083"/>
                  <a:gd name="T40" fmla="*/ 338 w 2114"/>
                  <a:gd name="T41" fmla="*/ 936 h 1083"/>
                  <a:gd name="T42" fmla="*/ 487 w 2114"/>
                  <a:gd name="T43" fmla="*/ 994 h 1083"/>
                  <a:gd name="T44" fmla="*/ 654 w 2114"/>
                  <a:gd name="T45" fmla="*/ 1040 h 1083"/>
                  <a:gd name="T46" fmla="*/ 838 w 2114"/>
                  <a:gd name="T47" fmla="*/ 1069 h 1083"/>
                  <a:gd name="T48" fmla="*/ 950 w 2114"/>
                  <a:gd name="T49" fmla="*/ 1079 h 1083"/>
                  <a:gd name="T50" fmla="*/ 981 w 2114"/>
                  <a:gd name="T51" fmla="*/ 1081 h 1083"/>
                  <a:gd name="T52" fmla="*/ 1011 w 2114"/>
                  <a:gd name="T53" fmla="*/ 1083 h 1083"/>
                  <a:gd name="T54" fmla="*/ 1043 w 2114"/>
                  <a:gd name="T55" fmla="*/ 1083 h 1083"/>
                  <a:gd name="T56" fmla="*/ 1075 w 2114"/>
                  <a:gd name="T57" fmla="*/ 1083 h 1083"/>
                  <a:gd name="T58" fmla="*/ 1105 w 2114"/>
                  <a:gd name="T59" fmla="*/ 1083 h 1083"/>
                  <a:gd name="T60" fmla="*/ 1135 w 2114"/>
                  <a:gd name="T61" fmla="*/ 1081 h 1083"/>
                  <a:gd name="T62" fmla="*/ 1165 w 2114"/>
                  <a:gd name="T63" fmla="*/ 1079 h 1083"/>
                  <a:gd name="T64" fmla="*/ 1277 w 2114"/>
                  <a:gd name="T65" fmla="*/ 1069 h 1083"/>
                  <a:gd name="T66" fmla="*/ 1460 w 2114"/>
                  <a:gd name="T67" fmla="*/ 1040 h 1083"/>
                  <a:gd name="T68" fmla="*/ 1629 w 2114"/>
                  <a:gd name="T69" fmla="*/ 994 h 1083"/>
                  <a:gd name="T70" fmla="*/ 1778 w 2114"/>
                  <a:gd name="T71" fmla="*/ 936 h 1083"/>
                  <a:gd name="T72" fmla="*/ 1904 w 2114"/>
                  <a:gd name="T73" fmla="*/ 865 h 1083"/>
                  <a:gd name="T74" fmla="*/ 2004 w 2114"/>
                  <a:gd name="T75" fmla="*/ 783 h 1083"/>
                  <a:gd name="T76" fmla="*/ 2073 w 2114"/>
                  <a:gd name="T77" fmla="*/ 692 h 1083"/>
                  <a:gd name="T78" fmla="*/ 2109 w 2114"/>
                  <a:gd name="T79" fmla="*/ 595 h 1083"/>
                  <a:gd name="T80" fmla="*/ 2109 w 2114"/>
                  <a:gd name="T81" fmla="*/ 492 h 1083"/>
                  <a:gd name="T82" fmla="*/ 2073 w 2114"/>
                  <a:gd name="T83" fmla="*/ 394 h 1083"/>
                  <a:gd name="T84" fmla="*/ 2004 w 2114"/>
                  <a:gd name="T85" fmla="*/ 302 h 1083"/>
                  <a:gd name="T86" fmla="*/ 1904 w 2114"/>
                  <a:gd name="T87" fmla="*/ 220 h 1083"/>
                  <a:gd name="T88" fmla="*/ 1778 w 2114"/>
                  <a:gd name="T89" fmla="*/ 149 h 1083"/>
                  <a:gd name="T90" fmla="*/ 1629 w 2114"/>
                  <a:gd name="T91" fmla="*/ 89 h 1083"/>
                  <a:gd name="T92" fmla="*/ 1460 w 2114"/>
                  <a:gd name="T93" fmla="*/ 44 h 1083"/>
                  <a:gd name="T94" fmla="*/ 1277 w 2114"/>
                  <a:gd name="T95" fmla="*/ 14 h 108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14"/>
                  <a:gd name="T145" fmla="*/ 0 h 1083"/>
                  <a:gd name="T146" fmla="*/ 2114 w 2114"/>
                  <a:gd name="T147" fmla="*/ 1083 h 108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14" h="1083">
                    <a:moveTo>
                      <a:pt x="1180" y="7"/>
                    </a:moveTo>
                    <a:lnTo>
                      <a:pt x="1165" y="5"/>
                    </a:lnTo>
                    <a:lnTo>
                      <a:pt x="1149" y="5"/>
                    </a:lnTo>
                    <a:lnTo>
                      <a:pt x="1135" y="4"/>
                    </a:lnTo>
                    <a:lnTo>
                      <a:pt x="1119" y="2"/>
                    </a:lnTo>
                    <a:lnTo>
                      <a:pt x="1105" y="2"/>
                    </a:lnTo>
                    <a:lnTo>
                      <a:pt x="1089" y="0"/>
                    </a:lnTo>
                    <a:lnTo>
                      <a:pt x="1075" y="0"/>
                    </a:lnTo>
                    <a:lnTo>
                      <a:pt x="1059" y="0"/>
                    </a:lnTo>
                    <a:lnTo>
                      <a:pt x="1043" y="0"/>
                    </a:lnTo>
                    <a:lnTo>
                      <a:pt x="1027" y="0"/>
                    </a:lnTo>
                    <a:lnTo>
                      <a:pt x="1011" y="2"/>
                    </a:lnTo>
                    <a:lnTo>
                      <a:pt x="997" y="2"/>
                    </a:lnTo>
                    <a:lnTo>
                      <a:pt x="981" y="4"/>
                    </a:lnTo>
                    <a:lnTo>
                      <a:pt x="966" y="5"/>
                    </a:lnTo>
                    <a:lnTo>
                      <a:pt x="950" y="5"/>
                    </a:lnTo>
                    <a:lnTo>
                      <a:pt x="936" y="7"/>
                    </a:lnTo>
                    <a:lnTo>
                      <a:pt x="838" y="14"/>
                    </a:lnTo>
                    <a:lnTo>
                      <a:pt x="744" y="27"/>
                    </a:lnTo>
                    <a:lnTo>
                      <a:pt x="654" y="44"/>
                    </a:lnTo>
                    <a:lnTo>
                      <a:pt x="568" y="64"/>
                    </a:lnTo>
                    <a:lnTo>
                      <a:pt x="487" y="89"/>
                    </a:lnTo>
                    <a:lnTo>
                      <a:pt x="409" y="117"/>
                    </a:lnTo>
                    <a:lnTo>
                      <a:pt x="338" y="149"/>
                    </a:lnTo>
                    <a:lnTo>
                      <a:pt x="272" y="183"/>
                    </a:lnTo>
                    <a:lnTo>
                      <a:pt x="211" y="220"/>
                    </a:lnTo>
                    <a:lnTo>
                      <a:pt x="158" y="259"/>
                    </a:lnTo>
                    <a:lnTo>
                      <a:pt x="112" y="302"/>
                    </a:lnTo>
                    <a:lnTo>
                      <a:pt x="73" y="346"/>
                    </a:lnTo>
                    <a:lnTo>
                      <a:pt x="41" y="394"/>
                    </a:lnTo>
                    <a:lnTo>
                      <a:pt x="20" y="442"/>
                    </a:lnTo>
                    <a:lnTo>
                      <a:pt x="5" y="492"/>
                    </a:lnTo>
                    <a:lnTo>
                      <a:pt x="0" y="543"/>
                    </a:lnTo>
                    <a:lnTo>
                      <a:pt x="5" y="595"/>
                    </a:lnTo>
                    <a:lnTo>
                      <a:pt x="20" y="644"/>
                    </a:lnTo>
                    <a:lnTo>
                      <a:pt x="41" y="692"/>
                    </a:lnTo>
                    <a:lnTo>
                      <a:pt x="73" y="739"/>
                    </a:lnTo>
                    <a:lnTo>
                      <a:pt x="112" y="783"/>
                    </a:lnTo>
                    <a:lnTo>
                      <a:pt x="158" y="826"/>
                    </a:lnTo>
                    <a:lnTo>
                      <a:pt x="211" y="865"/>
                    </a:lnTo>
                    <a:lnTo>
                      <a:pt x="272" y="902"/>
                    </a:lnTo>
                    <a:lnTo>
                      <a:pt x="338" y="936"/>
                    </a:lnTo>
                    <a:lnTo>
                      <a:pt x="409" y="968"/>
                    </a:lnTo>
                    <a:lnTo>
                      <a:pt x="487" y="994"/>
                    </a:lnTo>
                    <a:lnTo>
                      <a:pt x="568" y="1019"/>
                    </a:lnTo>
                    <a:lnTo>
                      <a:pt x="654" y="1040"/>
                    </a:lnTo>
                    <a:lnTo>
                      <a:pt x="744" y="1056"/>
                    </a:lnTo>
                    <a:lnTo>
                      <a:pt x="838" y="1069"/>
                    </a:lnTo>
                    <a:lnTo>
                      <a:pt x="936" y="1078"/>
                    </a:lnTo>
                    <a:lnTo>
                      <a:pt x="950" y="1079"/>
                    </a:lnTo>
                    <a:lnTo>
                      <a:pt x="966" y="1079"/>
                    </a:lnTo>
                    <a:lnTo>
                      <a:pt x="981" y="1081"/>
                    </a:lnTo>
                    <a:lnTo>
                      <a:pt x="997" y="1081"/>
                    </a:lnTo>
                    <a:lnTo>
                      <a:pt x="1011" y="1083"/>
                    </a:lnTo>
                    <a:lnTo>
                      <a:pt x="1027" y="1083"/>
                    </a:lnTo>
                    <a:lnTo>
                      <a:pt x="1043" y="1083"/>
                    </a:lnTo>
                    <a:lnTo>
                      <a:pt x="1059" y="1083"/>
                    </a:lnTo>
                    <a:lnTo>
                      <a:pt x="1075" y="1083"/>
                    </a:lnTo>
                    <a:lnTo>
                      <a:pt x="1089" y="1083"/>
                    </a:lnTo>
                    <a:lnTo>
                      <a:pt x="1105" y="1083"/>
                    </a:lnTo>
                    <a:lnTo>
                      <a:pt x="1119" y="1081"/>
                    </a:lnTo>
                    <a:lnTo>
                      <a:pt x="1135" y="1081"/>
                    </a:lnTo>
                    <a:lnTo>
                      <a:pt x="1149" y="1079"/>
                    </a:lnTo>
                    <a:lnTo>
                      <a:pt x="1165" y="1079"/>
                    </a:lnTo>
                    <a:lnTo>
                      <a:pt x="1180" y="1078"/>
                    </a:lnTo>
                    <a:lnTo>
                      <a:pt x="1277" y="1069"/>
                    </a:lnTo>
                    <a:lnTo>
                      <a:pt x="1371" y="1056"/>
                    </a:lnTo>
                    <a:lnTo>
                      <a:pt x="1460" y="1040"/>
                    </a:lnTo>
                    <a:lnTo>
                      <a:pt x="1547" y="1019"/>
                    </a:lnTo>
                    <a:lnTo>
                      <a:pt x="1629" y="994"/>
                    </a:lnTo>
                    <a:lnTo>
                      <a:pt x="1707" y="968"/>
                    </a:lnTo>
                    <a:lnTo>
                      <a:pt x="1778" y="936"/>
                    </a:lnTo>
                    <a:lnTo>
                      <a:pt x="1844" y="902"/>
                    </a:lnTo>
                    <a:lnTo>
                      <a:pt x="1904" y="865"/>
                    </a:lnTo>
                    <a:lnTo>
                      <a:pt x="1958" y="826"/>
                    </a:lnTo>
                    <a:lnTo>
                      <a:pt x="2004" y="783"/>
                    </a:lnTo>
                    <a:lnTo>
                      <a:pt x="2041" y="739"/>
                    </a:lnTo>
                    <a:lnTo>
                      <a:pt x="2073" y="692"/>
                    </a:lnTo>
                    <a:lnTo>
                      <a:pt x="2096" y="644"/>
                    </a:lnTo>
                    <a:lnTo>
                      <a:pt x="2109" y="595"/>
                    </a:lnTo>
                    <a:lnTo>
                      <a:pt x="2114" y="543"/>
                    </a:lnTo>
                    <a:lnTo>
                      <a:pt x="2109" y="492"/>
                    </a:lnTo>
                    <a:lnTo>
                      <a:pt x="2096" y="442"/>
                    </a:lnTo>
                    <a:lnTo>
                      <a:pt x="2073" y="394"/>
                    </a:lnTo>
                    <a:lnTo>
                      <a:pt x="2041" y="346"/>
                    </a:lnTo>
                    <a:lnTo>
                      <a:pt x="2004" y="302"/>
                    </a:lnTo>
                    <a:lnTo>
                      <a:pt x="1958" y="259"/>
                    </a:lnTo>
                    <a:lnTo>
                      <a:pt x="1904" y="220"/>
                    </a:lnTo>
                    <a:lnTo>
                      <a:pt x="1844" y="183"/>
                    </a:lnTo>
                    <a:lnTo>
                      <a:pt x="1778" y="149"/>
                    </a:lnTo>
                    <a:lnTo>
                      <a:pt x="1707" y="117"/>
                    </a:lnTo>
                    <a:lnTo>
                      <a:pt x="1629" y="89"/>
                    </a:lnTo>
                    <a:lnTo>
                      <a:pt x="1547" y="64"/>
                    </a:lnTo>
                    <a:lnTo>
                      <a:pt x="1460" y="44"/>
                    </a:lnTo>
                    <a:lnTo>
                      <a:pt x="1371" y="27"/>
                    </a:lnTo>
                    <a:lnTo>
                      <a:pt x="1277" y="14"/>
                    </a:lnTo>
                    <a:lnTo>
                      <a:pt x="1180" y="7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Freeform 310"/>
              <p:cNvSpPr>
                <a:spLocks/>
              </p:cNvSpPr>
              <p:nvPr/>
            </p:nvSpPr>
            <p:spPr bwMode="auto">
              <a:xfrm>
                <a:off x="2247" y="2282"/>
                <a:ext cx="176" cy="69"/>
              </a:xfrm>
              <a:custGeom>
                <a:avLst/>
                <a:gdLst>
                  <a:gd name="T0" fmla="*/ 0 w 176"/>
                  <a:gd name="T1" fmla="*/ 69 h 69"/>
                  <a:gd name="T2" fmla="*/ 0 w 176"/>
                  <a:gd name="T3" fmla="*/ 0 h 69"/>
                  <a:gd name="T4" fmla="*/ 176 w 176"/>
                  <a:gd name="T5" fmla="*/ 0 h 69"/>
                  <a:gd name="T6" fmla="*/ 165 w 176"/>
                  <a:gd name="T7" fmla="*/ 19 h 69"/>
                  <a:gd name="T8" fmla="*/ 153 w 176"/>
                  <a:gd name="T9" fmla="*/ 37 h 69"/>
                  <a:gd name="T10" fmla="*/ 139 w 176"/>
                  <a:gd name="T11" fmla="*/ 53 h 69"/>
                  <a:gd name="T12" fmla="*/ 126 w 176"/>
                  <a:gd name="T13" fmla="*/ 69 h 69"/>
                  <a:gd name="T14" fmla="*/ 0 w 176"/>
                  <a:gd name="T15" fmla="*/ 69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6"/>
                  <a:gd name="T25" fmla="*/ 0 h 69"/>
                  <a:gd name="T26" fmla="*/ 176 w 176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6" h="69">
                    <a:moveTo>
                      <a:pt x="0" y="69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165" y="19"/>
                    </a:lnTo>
                    <a:lnTo>
                      <a:pt x="153" y="37"/>
                    </a:lnTo>
                    <a:lnTo>
                      <a:pt x="139" y="53"/>
                    </a:lnTo>
                    <a:lnTo>
                      <a:pt x="126" y="69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Freeform 311"/>
              <p:cNvSpPr>
                <a:spLocks/>
              </p:cNvSpPr>
              <p:nvPr/>
            </p:nvSpPr>
            <p:spPr bwMode="auto">
              <a:xfrm>
                <a:off x="2045" y="2282"/>
                <a:ext cx="177" cy="69"/>
              </a:xfrm>
              <a:custGeom>
                <a:avLst/>
                <a:gdLst>
                  <a:gd name="T0" fmla="*/ 49 w 177"/>
                  <a:gd name="T1" fmla="*/ 69 h 69"/>
                  <a:gd name="T2" fmla="*/ 37 w 177"/>
                  <a:gd name="T3" fmla="*/ 53 h 69"/>
                  <a:gd name="T4" fmla="*/ 25 w 177"/>
                  <a:gd name="T5" fmla="*/ 37 h 69"/>
                  <a:gd name="T6" fmla="*/ 12 w 177"/>
                  <a:gd name="T7" fmla="*/ 19 h 69"/>
                  <a:gd name="T8" fmla="*/ 0 w 177"/>
                  <a:gd name="T9" fmla="*/ 0 h 69"/>
                  <a:gd name="T10" fmla="*/ 177 w 177"/>
                  <a:gd name="T11" fmla="*/ 0 h 69"/>
                  <a:gd name="T12" fmla="*/ 177 w 177"/>
                  <a:gd name="T13" fmla="*/ 69 h 69"/>
                  <a:gd name="T14" fmla="*/ 49 w 177"/>
                  <a:gd name="T15" fmla="*/ 69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7"/>
                  <a:gd name="T25" fmla="*/ 0 h 69"/>
                  <a:gd name="T26" fmla="*/ 177 w 177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7" h="69">
                    <a:moveTo>
                      <a:pt x="49" y="69"/>
                    </a:moveTo>
                    <a:lnTo>
                      <a:pt x="37" y="53"/>
                    </a:lnTo>
                    <a:lnTo>
                      <a:pt x="25" y="37"/>
                    </a:lnTo>
                    <a:lnTo>
                      <a:pt x="12" y="19"/>
                    </a:lnTo>
                    <a:lnTo>
                      <a:pt x="0" y="0"/>
                    </a:lnTo>
                    <a:lnTo>
                      <a:pt x="177" y="0"/>
                    </a:lnTo>
                    <a:lnTo>
                      <a:pt x="177" y="69"/>
                    </a:lnTo>
                    <a:lnTo>
                      <a:pt x="49" y="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Freeform 312"/>
              <p:cNvSpPr>
                <a:spLocks/>
              </p:cNvSpPr>
              <p:nvPr/>
            </p:nvSpPr>
            <p:spPr bwMode="auto">
              <a:xfrm>
                <a:off x="2045" y="1460"/>
                <a:ext cx="177" cy="69"/>
              </a:xfrm>
              <a:custGeom>
                <a:avLst/>
                <a:gdLst>
                  <a:gd name="T0" fmla="*/ 177 w 177"/>
                  <a:gd name="T1" fmla="*/ 0 h 69"/>
                  <a:gd name="T2" fmla="*/ 177 w 177"/>
                  <a:gd name="T3" fmla="*/ 69 h 69"/>
                  <a:gd name="T4" fmla="*/ 0 w 177"/>
                  <a:gd name="T5" fmla="*/ 69 h 69"/>
                  <a:gd name="T6" fmla="*/ 12 w 177"/>
                  <a:gd name="T7" fmla="*/ 50 h 69"/>
                  <a:gd name="T8" fmla="*/ 25 w 177"/>
                  <a:gd name="T9" fmla="*/ 32 h 69"/>
                  <a:gd name="T10" fmla="*/ 39 w 177"/>
                  <a:gd name="T11" fmla="*/ 16 h 69"/>
                  <a:gd name="T12" fmla="*/ 51 w 177"/>
                  <a:gd name="T13" fmla="*/ 0 h 69"/>
                  <a:gd name="T14" fmla="*/ 177 w 177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7"/>
                  <a:gd name="T25" fmla="*/ 0 h 69"/>
                  <a:gd name="T26" fmla="*/ 177 w 177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7" h="69">
                    <a:moveTo>
                      <a:pt x="177" y="0"/>
                    </a:moveTo>
                    <a:lnTo>
                      <a:pt x="177" y="69"/>
                    </a:lnTo>
                    <a:lnTo>
                      <a:pt x="0" y="69"/>
                    </a:lnTo>
                    <a:lnTo>
                      <a:pt x="12" y="50"/>
                    </a:lnTo>
                    <a:lnTo>
                      <a:pt x="25" y="32"/>
                    </a:lnTo>
                    <a:lnTo>
                      <a:pt x="39" y="16"/>
                    </a:lnTo>
                    <a:lnTo>
                      <a:pt x="51" y="0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Freeform 313"/>
              <p:cNvSpPr>
                <a:spLocks/>
              </p:cNvSpPr>
              <p:nvPr/>
            </p:nvSpPr>
            <p:spPr bwMode="auto">
              <a:xfrm>
                <a:off x="2247" y="1460"/>
                <a:ext cx="176" cy="69"/>
              </a:xfrm>
              <a:custGeom>
                <a:avLst/>
                <a:gdLst>
                  <a:gd name="T0" fmla="*/ 125 w 176"/>
                  <a:gd name="T1" fmla="*/ 0 h 69"/>
                  <a:gd name="T2" fmla="*/ 139 w 176"/>
                  <a:gd name="T3" fmla="*/ 16 h 69"/>
                  <a:gd name="T4" fmla="*/ 151 w 176"/>
                  <a:gd name="T5" fmla="*/ 32 h 69"/>
                  <a:gd name="T6" fmla="*/ 164 w 176"/>
                  <a:gd name="T7" fmla="*/ 50 h 69"/>
                  <a:gd name="T8" fmla="*/ 176 w 176"/>
                  <a:gd name="T9" fmla="*/ 69 h 69"/>
                  <a:gd name="T10" fmla="*/ 0 w 176"/>
                  <a:gd name="T11" fmla="*/ 69 h 69"/>
                  <a:gd name="T12" fmla="*/ 0 w 176"/>
                  <a:gd name="T13" fmla="*/ 0 h 69"/>
                  <a:gd name="T14" fmla="*/ 125 w 176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6"/>
                  <a:gd name="T25" fmla="*/ 0 h 69"/>
                  <a:gd name="T26" fmla="*/ 176 w 176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6" h="69">
                    <a:moveTo>
                      <a:pt x="125" y="0"/>
                    </a:moveTo>
                    <a:lnTo>
                      <a:pt x="139" y="16"/>
                    </a:lnTo>
                    <a:lnTo>
                      <a:pt x="151" y="32"/>
                    </a:lnTo>
                    <a:lnTo>
                      <a:pt x="164" y="50"/>
                    </a:lnTo>
                    <a:lnTo>
                      <a:pt x="176" y="69"/>
                    </a:lnTo>
                    <a:lnTo>
                      <a:pt x="0" y="69"/>
                    </a:lnTo>
                    <a:lnTo>
                      <a:pt x="0" y="0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Freeform 314"/>
              <p:cNvSpPr>
                <a:spLocks/>
              </p:cNvSpPr>
              <p:nvPr/>
            </p:nvSpPr>
            <p:spPr bwMode="auto">
              <a:xfrm>
                <a:off x="2762" y="1794"/>
                <a:ext cx="249" cy="101"/>
              </a:xfrm>
              <a:custGeom>
                <a:avLst/>
                <a:gdLst>
                  <a:gd name="T0" fmla="*/ 13 w 249"/>
                  <a:gd name="T1" fmla="*/ 101 h 101"/>
                  <a:gd name="T2" fmla="*/ 11 w 249"/>
                  <a:gd name="T3" fmla="*/ 74 h 101"/>
                  <a:gd name="T4" fmla="*/ 9 w 249"/>
                  <a:gd name="T5" fmla="*/ 49 h 101"/>
                  <a:gd name="T6" fmla="*/ 6 w 249"/>
                  <a:gd name="T7" fmla="*/ 25 h 101"/>
                  <a:gd name="T8" fmla="*/ 0 w 249"/>
                  <a:gd name="T9" fmla="*/ 0 h 101"/>
                  <a:gd name="T10" fmla="*/ 231 w 249"/>
                  <a:gd name="T11" fmla="*/ 0 h 101"/>
                  <a:gd name="T12" fmla="*/ 238 w 249"/>
                  <a:gd name="T13" fmla="*/ 25 h 101"/>
                  <a:gd name="T14" fmla="*/ 244 w 249"/>
                  <a:gd name="T15" fmla="*/ 49 h 101"/>
                  <a:gd name="T16" fmla="*/ 247 w 249"/>
                  <a:gd name="T17" fmla="*/ 74 h 101"/>
                  <a:gd name="T18" fmla="*/ 249 w 249"/>
                  <a:gd name="T19" fmla="*/ 101 h 101"/>
                  <a:gd name="T20" fmla="*/ 13 w 249"/>
                  <a:gd name="T21" fmla="*/ 101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9"/>
                  <a:gd name="T34" fmla="*/ 0 h 101"/>
                  <a:gd name="T35" fmla="*/ 249 w 249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9" h="101">
                    <a:moveTo>
                      <a:pt x="13" y="101"/>
                    </a:moveTo>
                    <a:lnTo>
                      <a:pt x="11" y="74"/>
                    </a:lnTo>
                    <a:lnTo>
                      <a:pt x="9" y="49"/>
                    </a:lnTo>
                    <a:lnTo>
                      <a:pt x="6" y="25"/>
                    </a:lnTo>
                    <a:lnTo>
                      <a:pt x="0" y="0"/>
                    </a:lnTo>
                    <a:lnTo>
                      <a:pt x="231" y="0"/>
                    </a:lnTo>
                    <a:lnTo>
                      <a:pt x="238" y="25"/>
                    </a:lnTo>
                    <a:lnTo>
                      <a:pt x="244" y="49"/>
                    </a:lnTo>
                    <a:lnTo>
                      <a:pt x="247" y="74"/>
                    </a:lnTo>
                    <a:lnTo>
                      <a:pt x="249" y="101"/>
                    </a:lnTo>
                    <a:lnTo>
                      <a:pt x="13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" name="Freeform 315"/>
              <p:cNvSpPr>
                <a:spLocks/>
              </p:cNvSpPr>
              <p:nvPr/>
            </p:nvSpPr>
            <p:spPr bwMode="auto">
              <a:xfrm>
                <a:off x="2464" y="2168"/>
                <a:ext cx="215" cy="89"/>
              </a:xfrm>
              <a:custGeom>
                <a:avLst/>
                <a:gdLst>
                  <a:gd name="T0" fmla="*/ 0 w 215"/>
                  <a:gd name="T1" fmla="*/ 89 h 89"/>
                  <a:gd name="T2" fmla="*/ 9 w 215"/>
                  <a:gd name="T3" fmla="*/ 68 h 89"/>
                  <a:gd name="T4" fmla="*/ 16 w 215"/>
                  <a:gd name="T5" fmla="*/ 46 h 89"/>
                  <a:gd name="T6" fmla="*/ 25 w 215"/>
                  <a:gd name="T7" fmla="*/ 23 h 89"/>
                  <a:gd name="T8" fmla="*/ 32 w 215"/>
                  <a:gd name="T9" fmla="*/ 0 h 89"/>
                  <a:gd name="T10" fmla="*/ 215 w 215"/>
                  <a:gd name="T11" fmla="*/ 0 h 89"/>
                  <a:gd name="T12" fmla="*/ 208 w 215"/>
                  <a:gd name="T13" fmla="*/ 13 h 89"/>
                  <a:gd name="T14" fmla="*/ 201 w 215"/>
                  <a:gd name="T15" fmla="*/ 23 h 89"/>
                  <a:gd name="T16" fmla="*/ 192 w 215"/>
                  <a:gd name="T17" fmla="*/ 36 h 89"/>
                  <a:gd name="T18" fmla="*/ 185 w 215"/>
                  <a:gd name="T19" fmla="*/ 46 h 89"/>
                  <a:gd name="T20" fmla="*/ 176 w 215"/>
                  <a:gd name="T21" fmla="*/ 57 h 89"/>
                  <a:gd name="T22" fmla="*/ 167 w 215"/>
                  <a:gd name="T23" fmla="*/ 68 h 89"/>
                  <a:gd name="T24" fmla="*/ 156 w 215"/>
                  <a:gd name="T25" fmla="*/ 78 h 89"/>
                  <a:gd name="T26" fmla="*/ 147 w 215"/>
                  <a:gd name="T27" fmla="*/ 89 h 89"/>
                  <a:gd name="T28" fmla="*/ 0 w 215"/>
                  <a:gd name="T29" fmla="*/ 89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5"/>
                  <a:gd name="T46" fmla="*/ 0 h 89"/>
                  <a:gd name="T47" fmla="*/ 215 w 215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5" h="89">
                    <a:moveTo>
                      <a:pt x="0" y="89"/>
                    </a:moveTo>
                    <a:lnTo>
                      <a:pt x="9" y="68"/>
                    </a:lnTo>
                    <a:lnTo>
                      <a:pt x="16" y="46"/>
                    </a:lnTo>
                    <a:lnTo>
                      <a:pt x="25" y="23"/>
                    </a:lnTo>
                    <a:lnTo>
                      <a:pt x="32" y="0"/>
                    </a:lnTo>
                    <a:lnTo>
                      <a:pt x="215" y="0"/>
                    </a:lnTo>
                    <a:lnTo>
                      <a:pt x="208" y="13"/>
                    </a:lnTo>
                    <a:lnTo>
                      <a:pt x="201" y="23"/>
                    </a:lnTo>
                    <a:lnTo>
                      <a:pt x="192" y="36"/>
                    </a:lnTo>
                    <a:lnTo>
                      <a:pt x="185" y="46"/>
                    </a:lnTo>
                    <a:lnTo>
                      <a:pt x="176" y="57"/>
                    </a:lnTo>
                    <a:lnTo>
                      <a:pt x="167" y="68"/>
                    </a:lnTo>
                    <a:lnTo>
                      <a:pt x="156" y="78"/>
                    </a:lnTo>
                    <a:lnTo>
                      <a:pt x="147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" name="Freeform 316"/>
              <p:cNvSpPr>
                <a:spLocks/>
              </p:cNvSpPr>
              <p:nvPr/>
            </p:nvSpPr>
            <p:spPr bwMode="auto">
              <a:xfrm>
                <a:off x="1789" y="2168"/>
                <a:ext cx="217" cy="89"/>
              </a:xfrm>
              <a:custGeom>
                <a:avLst/>
                <a:gdLst>
                  <a:gd name="T0" fmla="*/ 66 w 217"/>
                  <a:gd name="T1" fmla="*/ 89 h 89"/>
                  <a:gd name="T2" fmla="*/ 57 w 217"/>
                  <a:gd name="T3" fmla="*/ 78 h 89"/>
                  <a:gd name="T4" fmla="*/ 48 w 217"/>
                  <a:gd name="T5" fmla="*/ 68 h 89"/>
                  <a:gd name="T6" fmla="*/ 39 w 217"/>
                  <a:gd name="T7" fmla="*/ 57 h 89"/>
                  <a:gd name="T8" fmla="*/ 30 w 217"/>
                  <a:gd name="T9" fmla="*/ 46 h 89"/>
                  <a:gd name="T10" fmla="*/ 21 w 217"/>
                  <a:gd name="T11" fmla="*/ 36 h 89"/>
                  <a:gd name="T12" fmla="*/ 14 w 217"/>
                  <a:gd name="T13" fmla="*/ 23 h 89"/>
                  <a:gd name="T14" fmla="*/ 7 w 217"/>
                  <a:gd name="T15" fmla="*/ 13 h 89"/>
                  <a:gd name="T16" fmla="*/ 0 w 217"/>
                  <a:gd name="T17" fmla="*/ 0 h 89"/>
                  <a:gd name="T18" fmla="*/ 181 w 217"/>
                  <a:gd name="T19" fmla="*/ 0 h 89"/>
                  <a:gd name="T20" fmla="*/ 190 w 217"/>
                  <a:gd name="T21" fmla="*/ 23 h 89"/>
                  <a:gd name="T22" fmla="*/ 197 w 217"/>
                  <a:gd name="T23" fmla="*/ 46 h 89"/>
                  <a:gd name="T24" fmla="*/ 206 w 217"/>
                  <a:gd name="T25" fmla="*/ 68 h 89"/>
                  <a:gd name="T26" fmla="*/ 217 w 217"/>
                  <a:gd name="T27" fmla="*/ 89 h 89"/>
                  <a:gd name="T28" fmla="*/ 66 w 217"/>
                  <a:gd name="T29" fmla="*/ 89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7"/>
                  <a:gd name="T46" fmla="*/ 0 h 89"/>
                  <a:gd name="T47" fmla="*/ 217 w 217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7" h="89">
                    <a:moveTo>
                      <a:pt x="66" y="89"/>
                    </a:moveTo>
                    <a:lnTo>
                      <a:pt x="57" y="78"/>
                    </a:lnTo>
                    <a:lnTo>
                      <a:pt x="48" y="68"/>
                    </a:lnTo>
                    <a:lnTo>
                      <a:pt x="39" y="57"/>
                    </a:lnTo>
                    <a:lnTo>
                      <a:pt x="30" y="46"/>
                    </a:lnTo>
                    <a:lnTo>
                      <a:pt x="21" y="36"/>
                    </a:lnTo>
                    <a:lnTo>
                      <a:pt x="14" y="23"/>
                    </a:lnTo>
                    <a:lnTo>
                      <a:pt x="7" y="13"/>
                    </a:lnTo>
                    <a:lnTo>
                      <a:pt x="0" y="0"/>
                    </a:lnTo>
                    <a:lnTo>
                      <a:pt x="181" y="0"/>
                    </a:lnTo>
                    <a:lnTo>
                      <a:pt x="190" y="23"/>
                    </a:lnTo>
                    <a:lnTo>
                      <a:pt x="197" y="46"/>
                    </a:lnTo>
                    <a:lnTo>
                      <a:pt x="206" y="68"/>
                    </a:lnTo>
                    <a:lnTo>
                      <a:pt x="217" y="89"/>
                    </a:lnTo>
                    <a:lnTo>
                      <a:pt x="66" y="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" name="Freeform 317"/>
              <p:cNvSpPr>
                <a:spLocks/>
              </p:cNvSpPr>
              <p:nvPr/>
            </p:nvSpPr>
            <p:spPr bwMode="auto">
              <a:xfrm>
                <a:off x="1789" y="1554"/>
                <a:ext cx="217" cy="89"/>
              </a:xfrm>
              <a:custGeom>
                <a:avLst/>
                <a:gdLst>
                  <a:gd name="T0" fmla="*/ 217 w 217"/>
                  <a:gd name="T1" fmla="*/ 0 h 89"/>
                  <a:gd name="T2" fmla="*/ 208 w 217"/>
                  <a:gd name="T3" fmla="*/ 21 h 89"/>
                  <a:gd name="T4" fmla="*/ 199 w 217"/>
                  <a:gd name="T5" fmla="*/ 43 h 89"/>
                  <a:gd name="T6" fmla="*/ 190 w 217"/>
                  <a:gd name="T7" fmla="*/ 66 h 89"/>
                  <a:gd name="T8" fmla="*/ 183 w 217"/>
                  <a:gd name="T9" fmla="*/ 89 h 89"/>
                  <a:gd name="T10" fmla="*/ 0 w 217"/>
                  <a:gd name="T11" fmla="*/ 89 h 89"/>
                  <a:gd name="T12" fmla="*/ 7 w 217"/>
                  <a:gd name="T13" fmla="*/ 76 h 89"/>
                  <a:gd name="T14" fmla="*/ 14 w 217"/>
                  <a:gd name="T15" fmla="*/ 66 h 89"/>
                  <a:gd name="T16" fmla="*/ 23 w 217"/>
                  <a:gd name="T17" fmla="*/ 53 h 89"/>
                  <a:gd name="T18" fmla="*/ 32 w 217"/>
                  <a:gd name="T19" fmla="*/ 43 h 89"/>
                  <a:gd name="T20" fmla="*/ 39 w 217"/>
                  <a:gd name="T21" fmla="*/ 32 h 89"/>
                  <a:gd name="T22" fmla="*/ 48 w 217"/>
                  <a:gd name="T23" fmla="*/ 21 h 89"/>
                  <a:gd name="T24" fmla="*/ 59 w 217"/>
                  <a:gd name="T25" fmla="*/ 11 h 89"/>
                  <a:gd name="T26" fmla="*/ 67 w 217"/>
                  <a:gd name="T27" fmla="*/ 0 h 89"/>
                  <a:gd name="T28" fmla="*/ 217 w 217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7"/>
                  <a:gd name="T46" fmla="*/ 0 h 89"/>
                  <a:gd name="T47" fmla="*/ 217 w 217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7" h="89">
                    <a:moveTo>
                      <a:pt x="217" y="0"/>
                    </a:moveTo>
                    <a:lnTo>
                      <a:pt x="208" y="21"/>
                    </a:lnTo>
                    <a:lnTo>
                      <a:pt x="199" y="43"/>
                    </a:lnTo>
                    <a:lnTo>
                      <a:pt x="190" y="66"/>
                    </a:lnTo>
                    <a:lnTo>
                      <a:pt x="183" y="89"/>
                    </a:lnTo>
                    <a:lnTo>
                      <a:pt x="0" y="89"/>
                    </a:lnTo>
                    <a:lnTo>
                      <a:pt x="7" y="76"/>
                    </a:lnTo>
                    <a:lnTo>
                      <a:pt x="14" y="66"/>
                    </a:lnTo>
                    <a:lnTo>
                      <a:pt x="23" y="53"/>
                    </a:lnTo>
                    <a:lnTo>
                      <a:pt x="32" y="43"/>
                    </a:lnTo>
                    <a:lnTo>
                      <a:pt x="39" y="32"/>
                    </a:lnTo>
                    <a:lnTo>
                      <a:pt x="48" y="21"/>
                    </a:lnTo>
                    <a:lnTo>
                      <a:pt x="59" y="11"/>
                    </a:lnTo>
                    <a:lnTo>
                      <a:pt x="67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" name="Freeform 318"/>
              <p:cNvSpPr>
                <a:spLocks/>
              </p:cNvSpPr>
              <p:nvPr/>
            </p:nvSpPr>
            <p:spPr bwMode="auto">
              <a:xfrm>
                <a:off x="2462" y="1554"/>
                <a:ext cx="215" cy="89"/>
              </a:xfrm>
              <a:custGeom>
                <a:avLst/>
                <a:gdLst>
                  <a:gd name="T0" fmla="*/ 149 w 215"/>
                  <a:gd name="T1" fmla="*/ 0 h 89"/>
                  <a:gd name="T2" fmla="*/ 158 w 215"/>
                  <a:gd name="T3" fmla="*/ 11 h 89"/>
                  <a:gd name="T4" fmla="*/ 167 w 215"/>
                  <a:gd name="T5" fmla="*/ 21 h 89"/>
                  <a:gd name="T6" fmla="*/ 176 w 215"/>
                  <a:gd name="T7" fmla="*/ 32 h 89"/>
                  <a:gd name="T8" fmla="*/ 185 w 215"/>
                  <a:gd name="T9" fmla="*/ 43 h 89"/>
                  <a:gd name="T10" fmla="*/ 194 w 215"/>
                  <a:gd name="T11" fmla="*/ 53 h 89"/>
                  <a:gd name="T12" fmla="*/ 201 w 215"/>
                  <a:gd name="T13" fmla="*/ 66 h 89"/>
                  <a:gd name="T14" fmla="*/ 208 w 215"/>
                  <a:gd name="T15" fmla="*/ 76 h 89"/>
                  <a:gd name="T16" fmla="*/ 215 w 215"/>
                  <a:gd name="T17" fmla="*/ 89 h 89"/>
                  <a:gd name="T18" fmla="*/ 34 w 215"/>
                  <a:gd name="T19" fmla="*/ 89 h 89"/>
                  <a:gd name="T20" fmla="*/ 25 w 215"/>
                  <a:gd name="T21" fmla="*/ 66 h 89"/>
                  <a:gd name="T22" fmla="*/ 18 w 215"/>
                  <a:gd name="T23" fmla="*/ 43 h 89"/>
                  <a:gd name="T24" fmla="*/ 9 w 215"/>
                  <a:gd name="T25" fmla="*/ 21 h 89"/>
                  <a:gd name="T26" fmla="*/ 0 w 215"/>
                  <a:gd name="T27" fmla="*/ 0 h 89"/>
                  <a:gd name="T28" fmla="*/ 149 w 215"/>
                  <a:gd name="T29" fmla="*/ 0 h 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5"/>
                  <a:gd name="T46" fmla="*/ 0 h 89"/>
                  <a:gd name="T47" fmla="*/ 215 w 215"/>
                  <a:gd name="T48" fmla="*/ 89 h 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5" h="89">
                    <a:moveTo>
                      <a:pt x="149" y="0"/>
                    </a:moveTo>
                    <a:lnTo>
                      <a:pt x="158" y="11"/>
                    </a:lnTo>
                    <a:lnTo>
                      <a:pt x="167" y="21"/>
                    </a:lnTo>
                    <a:lnTo>
                      <a:pt x="176" y="32"/>
                    </a:lnTo>
                    <a:lnTo>
                      <a:pt x="185" y="43"/>
                    </a:lnTo>
                    <a:lnTo>
                      <a:pt x="194" y="53"/>
                    </a:lnTo>
                    <a:lnTo>
                      <a:pt x="201" y="66"/>
                    </a:lnTo>
                    <a:lnTo>
                      <a:pt x="208" y="76"/>
                    </a:lnTo>
                    <a:lnTo>
                      <a:pt x="215" y="89"/>
                    </a:lnTo>
                    <a:lnTo>
                      <a:pt x="34" y="89"/>
                    </a:lnTo>
                    <a:lnTo>
                      <a:pt x="25" y="66"/>
                    </a:lnTo>
                    <a:lnTo>
                      <a:pt x="18" y="43"/>
                    </a:lnTo>
                    <a:lnTo>
                      <a:pt x="9" y="21"/>
                    </a:lnTo>
                    <a:lnTo>
                      <a:pt x="0" y="0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" name="Freeform 319"/>
              <p:cNvSpPr>
                <a:spLocks/>
              </p:cNvSpPr>
              <p:nvPr/>
            </p:nvSpPr>
            <p:spPr bwMode="auto">
              <a:xfrm>
                <a:off x="1958" y="1794"/>
                <a:ext cx="264" cy="101"/>
              </a:xfrm>
              <a:custGeom>
                <a:avLst/>
                <a:gdLst>
                  <a:gd name="T0" fmla="*/ 264 w 264"/>
                  <a:gd name="T1" fmla="*/ 0 h 101"/>
                  <a:gd name="T2" fmla="*/ 264 w 264"/>
                  <a:gd name="T3" fmla="*/ 101 h 101"/>
                  <a:gd name="T4" fmla="*/ 0 w 264"/>
                  <a:gd name="T5" fmla="*/ 101 h 101"/>
                  <a:gd name="T6" fmla="*/ 0 w 264"/>
                  <a:gd name="T7" fmla="*/ 74 h 101"/>
                  <a:gd name="T8" fmla="*/ 1 w 264"/>
                  <a:gd name="T9" fmla="*/ 49 h 101"/>
                  <a:gd name="T10" fmla="*/ 5 w 264"/>
                  <a:gd name="T11" fmla="*/ 25 h 101"/>
                  <a:gd name="T12" fmla="*/ 7 w 264"/>
                  <a:gd name="T13" fmla="*/ 0 h 101"/>
                  <a:gd name="T14" fmla="*/ 264 w 264"/>
                  <a:gd name="T15" fmla="*/ 0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4"/>
                  <a:gd name="T25" fmla="*/ 0 h 101"/>
                  <a:gd name="T26" fmla="*/ 264 w 264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4" h="101">
                    <a:moveTo>
                      <a:pt x="264" y="0"/>
                    </a:moveTo>
                    <a:lnTo>
                      <a:pt x="264" y="101"/>
                    </a:lnTo>
                    <a:lnTo>
                      <a:pt x="0" y="101"/>
                    </a:lnTo>
                    <a:lnTo>
                      <a:pt x="0" y="74"/>
                    </a:lnTo>
                    <a:lnTo>
                      <a:pt x="1" y="49"/>
                    </a:lnTo>
                    <a:lnTo>
                      <a:pt x="5" y="25"/>
                    </a:lnTo>
                    <a:lnTo>
                      <a:pt x="7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Freeform 320"/>
              <p:cNvSpPr>
                <a:spLocks/>
              </p:cNvSpPr>
              <p:nvPr/>
            </p:nvSpPr>
            <p:spPr bwMode="auto">
              <a:xfrm>
                <a:off x="1968" y="1668"/>
                <a:ext cx="254" cy="101"/>
              </a:xfrm>
              <a:custGeom>
                <a:avLst/>
                <a:gdLst>
                  <a:gd name="T0" fmla="*/ 0 w 254"/>
                  <a:gd name="T1" fmla="*/ 101 h 101"/>
                  <a:gd name="T2" fmla="*/ 4 w 254"/>
                  <a:gd name="T3" fmla="*/ 74 h 101"/>
                  <a:gd name="T4" fmla="*/ 9 w 254"/>
                  <a:gd name="T5" fmla="*/ 49 h 101"/>
                  <a:gd name="T6" fmla="*/ 15 w 254"/>
                  <a:gd name="T7" fmla="*/ 24 h 101"/>
                  <a:gd name="T8" fmla="*/ 22 w 254"/>
                  <a:gd name="T9" fmla="*/ 0 h 101"/>
                  <a:gd name="T10" fmla="*/ 254 w 254"/>
                  <a:gd name="T11" fmla="*/ 0 h 101"/>
                  <a:gd name="T12" fmla="*/ 254 w 254"/>
                  <a:gd name="T13" fmla="*/ 101 h 101"/>
                  <a:gd name="T14" fmla="*/ 0 w 254"/>
                  <a:gd name="T15" fmla="*/ 101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4"/>
                  <a:gd name="T25" fmla="*/ 0 h 101"/>
                  <a:gd name="T26" fmla="*/ 254 w 254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4" h="101">
                    <a:moveTo>
                      <a:pt x="0" y="101"/>
                    </a:moveTo>
                    <a:lnTo>
                      <a:pt x="4" y="74"/>
                    </a:lnTo>
                    <a:lnTo>
                      <a:pt x="9" y="49"/>
                    </a:lnTo>
                    <a:lnTo>
                      <a:pt x="15" y="24"/>
                    </a:lnTo>
                    <a:lnTo>
                      <a:pt x="22" y="0"/>
                    </a:lnTo>
                    <a:lnTo>
                      <a:pt x="254" y="0"/>
                    </a:lnTo>
                    <a:lnTo>
                      <a:pt x="254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Freeform 321"/>
              <p:cNvSpPr>
                <a:spLocks/>
              </p:cNvSpPr>
              <p:nvPr/>
            </p:nvSpPr>
            <p:spPr bwMode="auto">
              <a:xfrm>
                <a:off x="1958" y="1920"/>
                <a:ext cx="264" cy="97"/>
              </a:xfrm>
              <a:custGeom>
                <a:avLst/>
                <a:gdLst>
                  <a:gd name="T0" fmla="*/ 264 w 264"/>
                  <a:gd name="T1" fmla="*/ 0 h 97"/>
                  <a:gd name="T2" fmla="*/ 264 w 264"/>
                  <a:gd name="T3" fmla="*/ 97 h 97"/>
                  <a:gd name="T4" fmla="*/ 7 w 264"/>
                  <a:gd name="T5" fmla="*/ 97 h 97"/>
                  <a:gd name="T6" fmla="*/ 5 w 264"/>
                  <a:gd name="T7" fmla="*/ 74 h 97"/>
                  <a:gd name="T8" fmla="*/ 1 w 264"/>
                  <a:gd name="T9" fmla="*/ 49 h 97"/>
                  <a:gd name="T10" fmla="*/ 0 w 264"/>
                  <a:gd name="T11" fmla="*/ 25 h 97"/>
                  <a:gd name="T12" fmla="*/ 0 w 264"/>
                  <a:gd name="T13" fmla="*/ 0 h 97"/>
                  <a:gd name="T14" fmla="*/ 264 w 264"/>
                  <a:gd name="T15" fmla="*/ 0 h 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4"/>
                  <a:gd name="T25" fmla="*/ 0 h 97"/>
                  <a:gd name="T26" fmla="*/ 264 w 264"/>
                  <a:gd name="T27" fmla="*/ 97 h 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4" h="97">
                    <a:moveTo>
                      <a:pt x="264" y="0"/>
                    </a:moveTo>
                    <a:lnTo>
                      <a:pt x="264" y="97"/>
                    </a:lnTo>
                    <a:lnTo>
                      <a:pt x="7" y="97"/>
                    </a:lnTo>
                    <a:lnTo>
                      <a:pt x="5" y="74"/>
                    </a:lnTo>
                    <a:lnTo>
                      <a:pt x="1" y="49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Freeform 322"/>
              <p:cNvSpPr>
                <a:spLocks/>
              </p:cNvSpPr>
              <p:nvPr/>
            </p:nvSpPr>
            <p:spPr bwMode="auto">
              <a:xfrm>
                <a:off x="1968" y="2042"/>
                <a:ext cx="254" cy="101"/>
              </a:xfrm>
              <a:custGeom>
                <a:avLst/>
                <a:gdLst>
                  <a:gd name="T0" fmla="*/ 254 w 254"/>
                  <a:gd name="T1" fmla="*/ 0 h 101"/>
                  <a:gd name="T2" fmla="*/ 254 w 254"/>
                  <a:gd name="T3" fmla="*/ 101 h 101"/>
                  <a:gd name="T4" fmla="*/ 22 w 254"/>
                  <a:gd name="T5" fmla="*/ 101 h 101"/>
                  <a:gd name="T6" fmla="*/ 15 w 254"/>
                  <a:gd name="T7" fmla="*/ 77 h 101"/>
                  <a:gd name="T8" fmla="*/ 9 w 254"/>
                  <a:gd name="T9" fmla="*/ 52 h 101"/>
                  <a:gd name="T10" fmla="*/ 4 w 254"/>
                  <a:gd name="T11" fmla="*/ 27 h 101"/>
                  <a:gd name="T12" fmla="*/ 0 w 254"/>
                  <a:gd name="T13" fmla="*/ 0 h 101"/>
                  <a:gd name="T14" fmla="*/ 254 w 254"/>
                  <a:gd name="T15" fmla="*/ 0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4"/>
                  <a:gd name="T25" fmla="*/ 0 h 101"/>
                  <a:gd name="T26" fmla="*/ 254 w 254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4" h="101">
                    <a:moveTo>
                      <a:pt x="254" y="0"/>
                    </a:moveTo>
                    <a:lnTo>
                      <a:pt x="254" y="101"/>
                    </a:lnTo>
                    <a:lnTo>
                      <a:pt x="22" y="101"/>
                    </a:lnTo>
                    <a:lnTo>
                      <a:pt x="15" y="77"/>
                    </a:lnTo>
                    <a:lnTo>
                      <a:pt x="9" y="52"/>
                    </a:lnTo>
                    <a:lnTo>
                      <a:pt x="4" y="27"/>
                    </a:lnTo>
                    <a:lnTo>
                      <a:pt x="0" y="0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Freeform 323"/>
              <p:cNvSpPr>
                <a:spLocks/>
              </p:cNvSpPr>
              <p:nvPr/>
            </p:nvSpPr>
            <p:spPr bwMode="auto">
              <a:xfrm>
                <a:off x="2247" y="2042"/>
                <a:ext cx="252" cy="101"/>
              </a:xfrm>
              <a:custGeom>
                <a:avLst/>
                <a:gdLst>
                  <a:gd name="T0" fmla="*/ 0 w 252"/>
                  <a:gd name="T1" fmla="*/ 0 h 101"/>
                  <a:gd name="T2" fmla="*/ 252 w 252"/>
                  <a:gd name="T3" fmla="*/ 0 h 101"/>
                  <a:gd name="T4" fmla="*/ 249 w 252"/>
                  <a:gd name="T5" fmla="*/ 27 h 101"/>
                  <a:gd name="T6" fmla="*/ 244 w 252"/>
                  <a:gd name="T7" fmla="*/ 52 h 101"/>
                  <a:gd name="T8" fmla="*/ 238 w 252"/>
                  <a:gd name="T9" fmla="*/ 77 h 101"/>
                  <a:gd name="T10" fmla="*/ 233 w 252"/>
                  <a:gd name="T11" fmla="*/ 101 h 101"/>
                  <a:gd name="T12" fmla="*/ 0 w 252"/>
                  <a:gd name="T13" fmla="*/ 101 h 101"/>
                  <a:gd name="T14" fmla="*/ 0 w 252"/>
                  <a:gd name="T15" fmla="*/ 0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2"/>
                  <a:gd name="T25" fmla="*/ 0 h 101"/>
                  <a:gd name="T26" fmla="*/ 252 w 252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2" h="101">
                    <a:moveTo>
                      <a:pt x="0" y="0"/>
                    </a:moveTo>
                    <a:lnTo>
                      <a:pt x="252" y="0"/>
                    </a:lnTo>
                    <a:lnTo>
                      <a:pt x="249" y="27"/>
                    </a:lnTo>
                    <a:lnTo>
                      <a:pt x="244" y="52"/>
                    </a:lnTo>
                    <a:lnTo>
                      <a:pt x="238" y="77"/>
                    </a:lnTo>
                    <a:lnTo>
                      <a:pt x="233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Freeform 324"/>
              <p:cNvSpPr>
                <a:spLocks/>
              </p:cNvSpPr>
              <p:nvPr/>
            </p:nvSpPr>
            <p:spPr bwMode="auto">
              <a:xfrm>
                <a:off x="2247" y="1920"/>
                <a:ext cx="261" cy="97"/>
              </a:xfrm>
              <a:custGeom>
                <a:avLst/>
                <a:gdLst>
                  <a:gd name="T0" fmla="*/ 0 w 261"/>
                  <a:gd name="T1" fmla="*/ 97 h 97"/>
                  <a:gd name="T2" fmla="*/ 0 w 261"/>
                  <a:gd name="T3" fmla="*/ 0 h 97"/>
                  <a:gd name="T4" fmla="*/ 261 w 261"/>
                  <a:gd name="T5" fmla="*/ 0 h 97"/>
                  <a:gd name="T6" fmla="*/ 261 w 261"/>
                  <a:gd name="T7" fmla="*/ 25 h 97"/>
                  <a:gd name="T8" fmla="*/ 260 w 261"/>
                  <a:gd name="T9" fmla="*/ 49 h 97"/>
                  <a:gd name="T10" fmla="*/ 258 w 261"/>
                  <a:gd name="T11" fmla="*/ 74 h 97"/>
                  <a:gd name="T12" fmla="*/ 254 w 261"/>
                  <a:gd name="T13" fmla="*/ 97 h 97"/>
                  <a:gd name="T14" fmla="*/ 0 w 261"/>
                  <a:gd name="T15" fmla="*/ 97 h 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1"/>
                  <a:gd name="T25" fmla="*/ 0 h 97"/>
                  <a:gd name="T26" fmla="*/ 261 w 261"/>
                  <a:gd name="T27" fmla="*/ 97 h 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1" h="97">
                    <a:moveTo>
                      <a:pt x="0" y="97"/>
                    </a:moveTo>
                    <a:lnTo>
                      <a:pt x="0" y="0"/>
                    </a:lnTo>
                    <a:lnTo>
                      <a:pt x="261" y="0"/>
                    </a:lnTo>
                    <a:lnTo>
                      <a:pt x="261" y="25"/>
                    </a:lnTo>
                    <a:lnTo>
                      <a:pt x="260" y="49"/>
                    </a:lnTo>
                    <a:lnTo>
                      <a:pt x="258" y="74"/>
                    </a:lnTo>
                    <a:lnTo>
                      <a:pt x="254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Freeform 325"/>
              <p:cNvSpPr>
                <a:spLocks/>
              </p:cNvSpPr>
              <p:nvPr/>
            </p:nvSpPr>
            <p:spPr bwMode="auto">
              <a:xfrm>
                <a:off x="2247" y="1794"/>
                <a:ext cx="261" cy="101"/>
              </a:xfrm>
              <a:custGeom>
                <a:avLst/>
                <a:gdLst>
                  <a:gd name="T0" fmla="*/ 0 w 261"/>
                  <a:gd name="T1" fmla="*/ 101 h 101"/>
                  <a:gd name="T2" fmla="*/ 0 w 261"/>
                  <a:gd name="T3" fmla="*/ 0 h 101"/>
                  <a:gd name="T4" fmla="*/ 254 w 261"/>
                  <a:gd name="T5" fmla="*/ 0 h 101"/>
                  <a:gd name="T6" fmla="*/ 258 w 261"/>
                  <a:gd name="T7" fmla="*/ 25 h 101"/>
                  <a:gd name="T8" fmla="*/ 260 w 261"/>
                  <a:gd name="T9" fmla="*/ 49 h 101"/>
                  <a:gd name="T10" fmla="*/ 261 w 261"/>
                  <a:gd name="T11" fmla="*/ 74 h 101"/>
                  <a:gd name="T12" fmla="*/ 261 w 261"/>
                  <a:gd name="T13" fmla="*/ 101 h 101"/>
                  <a:gd name="T14" fmla="*/ 0 w 261"/>
                  <a:gd name="T15" fmla="*/ 101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1"/>
                  <a:gd name="T25" fmla="*/ 0 h 101"/>
                  <a:gd name="T26" fmla="*/ 261 w 261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1" h="101">
                    <a:moveTo>
                      <a:pt x="0" y="101"/>
                    </a:moveTo>
                    <a:lnTo>
                      <a:pt x="0" y="0"/>
                    </a:lnTo>
                    <a:lnTo>
                      <a:pt x="254" y="0"/>
                    </a:lnTo>
                    <a:lnTo>
                      <a:pt x="258" y="25"/>
                    </a:lnTo>
                    <a:lnTo>
                      <a:pt x="260" y="49"/>
                    </a:lnTo>
                    <a:lnTo>
                      <a:pt x="261" y="74"/>
                    </a:lnTo>
                    <a:lnTo>
                      <a:pt x="261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Freeform 326"/>
              <p:cNvSpPr>
                <a:spLocks/>
              </p:cNvSpPr>
              <p:nvPr/>
            </p:nvSpPr>
            <p:spPr bwMode="auto">
              <a:xfrm>
                <a:off x="2247" y="1668"/>
                <a:ext cx="251" cy="101"/>
              </a:xfrm>
              <a:custGeom>
                <a:avLst/>
                <a:gdLst>
                  <a:gd name="T0" fmla="*/ 0 w 251"/>
                  <a:gd name="T1" fmla="*/ 101 h 101"/>
                  <a:gd name="T2" fmla="*/ 0 w 251"/>
                  <a:gd name="T3" fmla="*/ 0 h 101"/>
                  <a:gd name="T4" fmla="*/ 231 w 251"/>
                  <a:gd name="T5" fmla="*/ 0 h 101"/>
                  <a:gd name="T6" fmla="*/ 236 w 251"/>
                  <a:gd name="T7" fmla="*/ 24 h 101"/>
                  <a:gd name="T8" fmla="*/ 242 w 251"/>
                  <a:gd name="T9" fmla="*/ 49 h 101"/>
                  <a:gd name="T10" fmla="*/ 247 w 251"/>
                  <a:gd name="T11" fmla="*/ 74 h 101"/>
                  <a:gd name="T12" fmla="*/ 251 w 251"/>
                  <a:gd name="T13" fmla="*/ 101 h 101"/>
                  <a:gd name="T14" fmla="*/ 0 w 251"/>
                  <a:gd name="T15" fmla="*/ 101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1"/>
                  <a:gd name="T25" fmla="*/ 0 h 101"/>
                  <a:gd name="T26" fmla="*/ 251 w 251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1" h="101">
                    <a:moveTo>
                      <a:pt x="0" y="101"/>
                    </a:moveTo>
                    <a:lnTo>
                      <a:pt x="0" y="0"/>
                    </a:lnTo>
                    <a:lnTo>
                      <a:pt x="231" y="0"/>
                    </a:lnTo>
                    <a:lnTo>
                      <a:pt x="236" y="24"/>
                    </a:lnTo>
                    <a:lnTo>
                      <a:pt x="242" y="49"/>
                    </a:lnTo>
                    <a:lnTo>
                      <a:pt x="247" y="74"/>
                    </a:lnTo>
                    <a:lnTo>
                      <a:pt x="251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" name="Freeform 327"/>
              <p:cNvSpPr>
                <a:spLocks/>
              </p:cNvSpPr>
              <p:nvPr/>
            </p:nvSpPr>
            <p:spPr bwMode="auto">
              <a:xfrm>
                <a:off x="2503" y="1668"/>
                <a:ext cx="229" cy="101"/>
              </a:xfrm>
              <a:custGeom>
                <a:avLst/>
                <a:gdLst>
                  <a:gd name="T0" fmla="*/ 0 w 229"/>
                  <a:gd name="T1" fmla="*/ 0 h 101"/>
                  <a:gd name="T2" fmla="*/ 188 w 229"/>
                  <a:gd name="T3" fmla="*/ 0 h 101"/>
                  <a:gd name="T4" fmla="*/ 201 w 229"/>
                  <a:gd name="T5" fmla="*/ 24 h 101"/>
                  <a:gd name="T6" fmla="*/ 211 w 229"/>
                  <a:gd name="T7" fmla="*/ 49 h 101"/>
                  <a:gd name="T8" fmla="*/ 220 w 229"/>
                  <a:gd name="T9" fmla="*/ 74 h 101"/>
                  <a:gd name="T10" fmla="*/ 229 w 229"/>
                  <a:gd name="T11" fmla="*/ 101 h 101"/>
                  <a:gd name="T12" fmla="*/ 20 w 229"/>
                  <a:gd name="T13" fmla="*/ 101 h 101"/>
                  <a:gd name="T14" fmla="*/ 16 w 229"/>
                  <a:gd name="T15" fmla="*/ 74 h 101"/>
                  <a:gd name="T16" fmla="*/ 12 w 229"/>
                  <a:gd name="T17" fmla="*/ 49 h 101"/>
                  <a:gd name="T18" fmla="*/ 7 w 229"/>
                  <a:gd name="T19" fmla="*/ 24 h 101"/>
                  <a:gd name="T20" fmla="*/ 0 w 229"/>
                  <a:gd name="T21" fmla="*/ 0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9"/>
                  <a:gd name="T34" fmla="*/ 0 h 101"/>
                  <a:gd name="T35" fmla="*/ 229 w 229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9" h="101">
                    <a:moveTo>
                      <a:pt x="0" y="0"/>
                    </a:moveTo>
                    <a:lnTo>
                      <a:pt x="188" y="0"/>
                    </a:lnTo>
                    <a:lnTo>
                      <a:pt x="201" y="24"/>
                    </a:lnTo>
                    <a:lnTo>
                      <a:pt x="211" y="49"/>
                    </a:lnTo>
                    <a:lnTo>
                      <a:pt x="220" y="74"/>
                    </a:lnTo>
                    <a:lnTo>
                      <a:pt x="229" y="101"/>
                    </a:lnTo>
                    <a:lnTo>
                      <a:pt x="20" y="101"/>
                    </a:lnTo>
                    <a:lnTo>
                      <a:pt x="16" y="74"/>
                    </a:lnTo>
                    <a:lnTo>
                      <a:pt x="12" y="49"/>
                    </a:lnTo>
                    <a:lnTo>
                      <a:pt x="7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" name="Freeform 328"/>
              <p:cNvSpPr>
                <a:spLocks/>
              </p:cNvSpPr>
              <p:nvPr/>
            </p:nvSpPr>
            <p:spPr bwMode="auto">
              <a:xfrm>
                <a:off x="2247" y="1554"/>
                <a:ext cx="224" cy="89"/>
              </a:xfrm>
              <a:custGeom>
                <a:avLst/>
                <a:gdLst>
                  <a:gd name="T0" fmla="*/ 224 w 224"/>
                  <a:gd name="T1" fmla="*/ 89 h 89"/>
                  <a:gd name="T2" fmla="*/ 0 w 224"/>
                  <a:gd name="T3" fmla="*/ 89 h 89"/>
                  <a:gd name="T4" fmla="*/ 0 w 224"/>
                  <a:gd name="T5" fmla="*/ 0 h 89"/>
                  <a:gd name="T6" fmla="*/ 189 w 224"/>
                  <a:gd name="T7" fmla="*/ 0 h 89"/>
                  <a:gd name="T8" fmla="*/ 199 w 224"/>
                  <a:gd name="T9" fmla="*/ 21 h 89"/>
                  <a:gd name="T10" fmla="*/ 208 w 224"/>
                  <a:gd name="T11" fmla="*/ 43 h 89"/>
                  <a:gd name="T12" fmla="*/ 217 w 224"/>
                  <a:gd name="T13" fmla="*/ 66 h 89"/>
                  <a:gd name="T14" fmla="*/ 224 w 224"/>
                  <a:gd name="T15" fmla="*/ 89 h 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4"/>
                  <a:gd name="T25" fmla="*/ 0 h 89"/>
                  <a:gd name="T26" fmla="*/ 224 w 224"/>
                  <a:gd name="T27" fmla="*/ 89 h 8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4" h="89">
                    <a:moveTo>
                      <a:pt x="224" y="89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189" y="0"/>
                    </a:lnTo>
                    <a:lnTo>
                      <a:pt x="199" y="21"/>
                    </a:lnTo>
                    <a:lnTo>
                      <a:pt x="208" y="43"/>
                    </a:lnTo>
                    <a:lnTo>
                      <a:pt x="217" y="66"/>
                    </a:lnTo>
                    <a:lnTo>
                      <a:pt x="224" y="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2" name="Freeform 329"/>
              <p:cNvSpPr>
                <a:spLocks/>
              </p:cNvSpPr>
              <p:nvPr/>
            </p:nvSpPr>
            <p:spPr bwMode="auto">
              <a:xfrm>
                <a:off x="1997" y="1554"/>
                <a:ext cx="225" cy="89"/>
              </a:xfrm>
              <a:custGeom>
                <a:avLst/>
                <a:gdLst>
                  <a:gd name="T0" fmla="*/ 225 w 225"/>
                  <a:gd name="T1" fmla="*/ 89 h 89"/>
                  <a:gd name="T2" fmla="*/ 0 w 225"/>
                  <a:gd name="T3" fmla="*/ 89 h 89"/>
                  <a:gd name="T4" fmla="*/ 9 w 225"/>
                  <a:gd name="T5" fmla="*/ 66 h 89"/>
                  <a:gd name="T6" fmla="*/ 16 w 225"/>
                  <a:gd name="T7" fmla="*/ 43 h 89"/>
                  <a:gd name="T8" fmla="*/ 25 w 225"/>
                  <a:gd name="T9" fmla="*/ 21 h 89"/>
                  <a:gd name="T10" fmla="*/ 35 w 225"/>
                  <a:gd name="T11" fmla="*/ 0 h 89"/>
                  <a:gd name="T12" fmla="*/ 225 w 225"/>
                  <a:gd name="T13" fmla="*/ 0 h 89"/>
                  <a:gd name="T14" fmla="*/ 225 w 225"/>
                  <a:gd name="T15" fmla="*/ 89 h 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5"/>
                  <a:gd name="T25" fmla="*/ 0 h 89"/>
                  <a:gd name="T26" fmla="*/ 225 w 225"/>
                  <a:gd name="T27" fmla="*/ 89 h 8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5" h="89">
                    <a:moveTo>
                      <a:pt x="225" y="89"/>
                    </a:moveTo>
                    <a:lnTo>
                      <a:pt x="0" y="89"/>
                    </a:lnTo>
                    <a:lnTo>
                      <a:pt x="9" y="66"/>
                    </a:lnTo>
                    <a:lnTo>
                      <a:pt x="16" y="43"/>
                    </a:lnTo>
                    <a:lnTo>
                      <a:pt x="25" y="21"/>
                    </a:lnTo>
                    <a:lnTo>
                      <a:pt x="35" y="0"/>
                    </a:lnTo>
                    <a:lnTo>
                      <a:pt x="225" y="0"/>
                    </a:lnTo>
                    <a:lnTo>
                      <a:pt x="225" y="89"/>
                    </a:lnTo>
                    <a:close/>
                  </a:path>
                </a:pathLst>
              </a:custGeom>
              <a:solidFill>
                <a:srgbClr val="9EFF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3" name="Freeform 330"/>
              <p:cNvSpPr>
                <a:spLocks/>
              </p:cNvSpPr>
              <p:nvPr/>
            </p:nvSpPr>
            <p:spPr bwMode="auto">
              <a:xfrm>
                <a:off x="1736" y="1668"/>
                <a:ext cx="227" cy="101"/>
              </a:xfrm>
              <a:custGeom>
                <a:avLst/>
                <a:gdLst>
                  <a:gd name="T0" fmla="*/ 227 w 227"/>
                  <a:gd name="T1" fmla="*/ 0 h 101"/>
                  <a:gd name="T2" fmla="*/ 222 w 227"/>
                  <a:gd name="T3" fmla="*/ 24 h 101"/>
                  <a:gd name="T4" fmla="*/ 216 w 227"/>
                  <a:gd name="T5" fmla="*/ 49 h 101"/>
                  <a:gd name="T6" fmla="*/ 211 w 227"/>
                  <a:gd name="T7" fmla="*/ 74 h 101"/>
                  <a:gd name="T8" fmla="*/ 207 w 227"/>
                  <a:gd name="T9" fmla="*/ 101 h 101"/>
                  <a:gd name="T10" fmla="*/ 0 w 227"/>
                  <a:gd name="T11" fmla="*/ 101 h 101"/>
                  <a:gd name="T12" fmla="*/ 7 w 227"/>
                  <a:gd name="T13" fmla="*/ 74 h 101"/>
                  <a:gd name="T14" fmla="*/ 17 w 227"/>
                  <a:gd name="T15" fmla="*/ 49 h 101"/>
                  <a:gd name="T16" fmla="*/ 26 w 227"/>
                  <a:gd name="T17" fmla="*/ 24 h 101"/>
                  <a:gd name="T18" fmla="*/ 39 w 227"/>
                  <a:gd name="T19" fmla="*/ 0 h 101"/>
                  <a:gd name="T20" fmla="*/ 227 w 227"/>
                  <a:gd name="T21" fmla="*/ 0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7"/>
                  <a:gd name="T34" fmla="*/ 0 h 101"/>
                  <a:gd name="T35" fmla="*/ 227 w 227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7" h="101">
                    <a:moveTo>
                      <a:pt x="227" y="0"/>
                    </a:moveTo>
                    <a:lnTo>
                      <a:pt x="222" y="24"/>
                    </a:lnTo>
                    <a:lnTo>
                      <a:pt x="216" y="49"/>
                    </a:lnTo>
                    <a:lnTo>
                      <a:pt x="211" y="74"/>
                    </a:lnTo>
                    <a:lnTo>
                      <a:pt x="207" y="101"/>
                    </a:lnTo>
                    <a:lnTo>
                      <a:pt x="0" y="101"/>
                    </a:lnTo>
                    <a:lnTo>
                      <a:pt x="7" y="74"/>
                    </a:lnTo>
                    <a:lnTo>
                      <a:pt x="17" y="49"/>
                    </a:lnTo>
                    <a:lnTo>
                      <a:pt x="26" y="24"/>
                    </a:lnTo>
                    <a:lnTo>
                      <a:pt x="39" y="0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4" name="Freeform 331"/>
              <p:cNvSpPr>
                <a:spLocks/>
              </p:cNvSpPr>
              <p:nvPr/>
            </p:nvSpPr>
            <p:spPr bwMode="auto">
              <a:xfrm>
                <a:off x="1716" y="1794"/>
                <a:ext cx="224" cy="101"/>
              </a:xfrm>
              <a:custGeom>
                <a:avLst/>
                <a:gdLst>
                  <a:gd name="T0" fmla="*/ 224 w 224"/>
                  <a:gd name="T1" fmla="*/ 0 h 101"/>
                  <a:gd name="T2" fmla="*/ 222 w 224"/>
                  <a:gd name="T3" fmla="*/ 25 h 101"/>
                  <a:gd name="T4" fmla="*/ 219 w 224"/>
                  <a:gd name="T5" fmla="*/ 49 h 101"/>
                  <a:gd name="T6" fmla="*/ 217 w 224"/>
                  <a:gd name="T7" fmla="*/ 74 h 101"/>
                  <a:gd name="T8" fmla="*/ 217 w 224"/>
                  <a:gd name="T9" fmla="*/ 101 h 101"/>
                  <a:gd name="T10" fmla="*/ 0 w 224"/>
                  <a:gd name="T11" fmla="*/ 101 h 101"/>
                  <a:gd name="T12" fmla="*/ 2 w 224"/>
                  <a:gd name="T13" fmla="*/ 74 h 101"/>
                  <a:gd name="T14" fmla="*/ 4 w 224"/>
                  <a:gd name="T15" fmla="*/ 49 h 101"/>
                  <a:gd name="T16" fmla="*/ 7 w 224"/>
                  <a:gd name="T17" fmla="*/ 25 h 101"/>
                  <a:gd name="T18" fmla="*/ 12 w 224"/>
                  <a:gd name="T19" fmla="*/ 0 h 101"/>
                  <a:gd name="T20" fmla="*/ 224 w 224"/>
                  <a:gd name="T21" fmla="*/ 0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4"/>
                  <a:gd name="T34" fmla="*/ 0 h 101"/>
                  <a:gd name="T35" fmla="*/ 224 w 224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4" h="101">
                    <a:moveTo>
                      <a:pt x="224" y="0"/>
                    </a:moveTo>
                    <a:lnTo>
                      <a:pt x="222" y="25"/>
                    </a:lnTo>
                    <a:lnTo>
                      <a:pt x="219" y="49"/>
                    </a:lnTo>
                    <a:lnTo>
                      <a:pt x="217" y="74"/>
                    </a:lnTo>
                    <a:lnTo>
                      <a:pt x="217" y="101"/>
                    </a:lnTo>
                    <a:lnTo>
                      <a:pt x="0" y="101"/>
                    </a:lnTo>
                    <a:lnTo>
                      <a:pt x="2" y="74"/>
                    </a:lnTo>
                    <a:lnTo>
                      <a:pt x="4" y="49"/>
                    </a:lnTo>
                    <a:lnTo>
                      <a:pt x="7" y="25"/>
                    </a:lnTo>
                    <a:lnTo>
                      <a:pt x="12" y="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5" name="Freeform 332"/>
              <p:cNvSpPr>
                <a:spLocks/>
              </p:cNvSpPr>
              <p:nvPr/>
            </p:nvSpPr>
            <p:spPr bwMode="auto">
              <a:xfrm>
                <a:off x="1716" y="1920"/>
                <a:ext cx="224" cy="97"/>
              </a:xfrm>
              <a:custGeom>
                <a:avLst/>
                <a:gdLst>
                  <a:gd name="T0" fmla="*/ 217 w 224"/>
                  <a:gd name="T1" fmla="*/ 0 h 97"/>
                  <a:gd name="T2" fmla="*/ 217 w 224"/>
                  <a:gd name="T3" fmla="*/ 25 h 97"/>
                  <a:gd name="T4" fmla="*/ 219 w 224"/>
                  <a:gd name="T5" fmla="*/ 49 h 97"/>
                  <a:gd name="T6" fmla="*/ 222 w 224"/>
                  <a:gd name="T7" fmla="*/ 74 h 97"/>
                  <a:gd name="T8" fmla="*/ 224 w 224"/>
                  <a:gd name="T9" fmla="*/ 97 h 97"/>
                  <a:gd name="T10" fmla="*/ 12 w 224"/>
                  <a:gd name="T11" fmla="*/ 97 h 97"/>
                  <a:gd name="T12" fmla="*/ 7 w 224"/>
                  <a:gd name="T13" fmla="*/ 74 h 97"/>
                  <a:gd name="T14" fmla="*/ 4 w 224"/>
                  <a:gd name="T15" fmla="*/ 49 h 97"/>
                  <a:gd name="T16" fmla="*/ 2 w 224"/>
                  <a:gd name="T17" fmla="*/ 25 h 97"/>
                  <a:gd name="T18" fmla="*/ 0 w 224"/>
                  <a:gd name="T19" fmla="*/ 0 h 97"/>
                  <a:gd name="T20" fmla="*/ 217 w 224"/>
                  <a:gd name="T21" fmla="*/ 0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4"/>
                  <a:gd name="T34" fmla="*/ 0 h 97"/>
                  <a:gd name="T35" fmla="*/ 224 w 224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4" h="97">
                    <a:moveTo>
                      <a:pt x="217" y="0"/>
                    </a:moveTo>
                    <a:lnTo>
                      <a:pt x="217" y="25"/>
                    </a:lnTo>
                    <a:lnTo>
                      <a:pt x="219" y="49"/>
                    </a:lnTo>
                    <a:lnTo>
                      <a:pt x="222" y="74"/>
                    </a:lnTo>
                    <a:lnTo>
                      <a:pt x="224" y="97"/>
                    </a:lnTo>
                    <a:lnTo>
                      <a:pt x="12" y="97"/>
                    </a:lnTo>
                    <a:lnTo>
                      <a:pt x="7" y="74"/>
                    </a:lnTo>
                    <a:lnTo>
                      <a:pt x="4" y="49"/>
                    </a:lnTo>
                    <a:lnTo>
                      <a:pt x="2" y="25"/>
                    </a:lnTo>
                    <a:lnTo>
                      <a:pt x="0" y="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" name="Freeform 333"/>
              <p:cNvSpPr>
                <a:spLocks/>
              </p:cNvSpPr>
              <p:nvPr/>
            </p:nvSpPr>
            <p:spPr bwMode="auto">
              <a:xfrm>
                <a:off x="1734" y="2042"/>
                <a:ext cx="229" cy="101"/>
              </a:xfrm>
              <a:custGeom>
                <a:avLst/>
                <a:gdLst>
                  <a:gd name="T0" fmla="*/ 209 w 229"/>
                  <a:gd name="T1" fmla="*/ 0 h 101"/>
                  <a:gd name="T2" fmla="*/ 213 w 229"/>
                  <a:gd name="T3" fmla="*/ 27 h 101"/>
                  <a:gd name="T4" fmla="*/ 218 w 229"/>
                  <a:gd name="T5" fmla="*/ 52 h 101"/>
                  <a:gd name="T6" fmla="*/ 224 w 229"/>
                  <a:gd name="T7" fmla="*/ 77 h 101"/>
                  <a:gd name="T8" fmla="*/ 229 w 229"/>
                  <a:gd name="T9" fmla="*/ 101 h 101"/>
                  <a:gd name="T10" fmla="*/ 41 w 229"/>
                  <a:gd name="T11" fmla="*/ 101 h 101"/>
                  <a:gd name="T12" fmla="*/ 28 w 229"/>
                  <a:gd name="T13" fmla="*/ 77 h 101"/>
                  <a:gd name="T14" fmla="*/ 18 w 229"/>
                  <a:gd name="T15" fmla="*/ 52 h 101"/>
                  <a:gd name="T16" fmla="*/ 9 w 229"/>
                  <a:gd name="T17" fmla="*/ 27 h 101"/>
                  <a:gd name="T18" fmla="*/ 0 w 229"/>
                  <a:gd name="T19" fmla="*/ 0 h 101"/>
                  <a:gd name="T20" fmla="*/ 209 w 229"/>
                  <a:gd name="T21" fmla="*/ 0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9"/>
                  <a:gd name="T34" fmla="*/ 0 h 101"/>
                  <a:gd name="T35" fmla="*/ 229 w 229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9" h="101">
                    <a:moveTo>
                      <a:pt x="209" y="0"/>
                    </a:moveTo>
                    <a:lnTo>
                      <a:pt x="213" y="27"/>
                    </a:lnTo>
                    <a:lnTo>
                      <a:pt x="218" y="52"/>
                    </a:lnTo>
                    <a:lnTo>
                      <a:pt x="224" y="77"/>
                    </a:lnTo>
                    <a:lnTo>
                      <a:pt x="229" y="101"/>
                    </a:lnTo>
                    <a:lnTo>
                      <a:pt x="41" y="101"/>
                    </a:lnTo>
                    <a:lnTo>
                      <a:pt x="28" y="77"/>
                    </a:lnTo>
                    <a:lnTo>
                      <a:pt x="18" y="52"/>
                    </a:lnTo>
                    <a:lnTo>
                      <a:pt x="9" y="27"/>
                    </a:lnTo>
                    <a:lnTo>
                      <a:pt x="0" y="0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7" name="Freeform 334"/>
              <p:cNvSpPr>
                <a:spLocks/>
              </p:cNvSpPr>
              <p:nvPr/>
            </p:nvSpPr>
            <p:spPr bwMode="auto">
              <a:xfrm>
                <a:off x="1997" y="2168"/>
                <a:ext cx="225" cy="89"/>
              </a:xfrm>
              <a:custGeom>
                <a:avLst/>
                <a:gdLst>
                  <a:gd name="T0" fmla="*/ 0 w 225"/>
                  <a:gd name="T1" fmla="*/ 0 h 89"/>
                  <a:gd name="T2" fmla="*/ 225 w 225"/>
                  <a:gd name="T3" fmla="*/ 0 h 89"/>
                  <a:gd name="T4" fmla="*/ 225 w 225"/>
                  <a:gd name="T5" fmla="*/ 89 h 89"/>
                  <a:gd name="T6" fmla="*/ 35 w 225"/>
                  <a:gd name="T7" fmla="*/ 89 h 89"/>
                  <a:gd name="T8" fmla="*/ 25 w 225"/>
                  <a:gd name="T9" fmla="*/ 68 h 89"/>
                  <a:gd name="T10" fmla="*/ 16 w 225"/>
                  <a:gd name="T11" fmla="*/ 46 h 89"/>
                  <a:gd name="T12" fmla="*/ 7 w 225"/>
                  <a:gd name="T13" fmla="*/ 23 h 89"/>
                  <a:gd name="T14" fmla="*/ 0 w 225"/>
                  <a:gd name="T15" fmla="*/ 0 h 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5"/>
                  <a:gd name="T25" fmla="*/ 0 h 89"/>
                  <a:gd name="T26" fmla="*/ 225 w 225"/>
                  <a:gd name="T27" fmla="*/ 89 h 8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5" h="89">
                    <a:moveTo>
                      <a:pt x="0" y="0"/>
                    </a:moveTo>
                    <a:lnTo>
                      <a:pt x="225" y="0"/>
                    </a:lnTo>
                    <a:lnTo>
                      <a:pt x="225" y="89"/>
                    </a:lnTo>
                    <a:lnTo>
                      <a:pt x="35" y="89"/>
                    </a:lnTo>
                    <a:lnTo>
                      <a:pt x="25" y="68"/>
                    </a:lnTo>
                    <a:lnTo>
                      <a:pt x="16" y="46"/>
                    </a:lnTo>
                    <a:lnTo>
                      <a:pt x="7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8" name="Freeform 335"/>
              <p:cNvSpPr>
                <a:spLocks/>
              </p:cNvSpPr>
              <p:nvPr/>
            </p:nvSpPr>
            <p:spPr bwMode="auto">
              <a:xfrm>
                <a:off x="2247" y="2168"/>
                <a:ext cx="226" cy="89"/>
              </a:xfrm>
              <a:custGeom>
                <a:avLst/>
                <a:gdLst>
                  <a:gd name="T0" fmla="*/ 0 w 226"/>
                  <a:gd name="T1" fmla="*/ 0 h 89"/>
                  <a:gd name="T2" fmla="*/ 226 w 226"/>
                  <a:gd name="T3" fmla="*/ 0 h 89"/>
                  <a:gd name="T4" fmla="*/ 217 w 226"/>
                  <a:gd name="T5" fmla="*/ 23 h 89"/>
                  <a:gd name="T6" fmla="*/ 208 w 226"/>
                  <a:gd name="T7" fmla="*/ 46 h 89"/>
                  <a:gd name="T8" fmla="*/ 199 w 226"/>
                  <a:gd name="T9" fmla="*/ 68 h 89"/>
                  <a:gd name="T10" fmla="*/ 190 w 226"/>
                  <a:gd name="T11" fmla="*/ 89 h 89"/>
                  <a:gd name="T12" fmla="*/ 0 w 226"/>
                  <a:gd name="T13" fmla="*/ 89 h 89"/>
                  <a:gd name="T14" fmla="*/ 0 w 226"/>
                  <a:gd name="T15" fmla="*/ 0 h 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26"/>
                  <a:gd name="T25" fmla="*/ 0 h 89"/>
                  <a:gd name="T26" fmla="*/ 226 w 226"/>
                  <a:gd name="T27" fmla="*/ 89 h 8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26" h="89">
                    <a:moveTo>
                      <a:pt x="0" y="0"/>
                    </a:moveTo>
                    <a:lnTo>
                      <a:pt x="226" y="0"/>
                    </a:lnTo>
                    <a:lnTo>
                      <a:pt x="217" y="23"/>
                    </a:lnTo>
                    <a:lnTo>
                      <a:pt x="208" y="46"/>
                    </a:lnTo>
                    <a:lnTo>
                      <a:pt x="199" y="68"/>
                    </a:lnTo>
                    <a:lnTo>
                      <a:pt x="190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" name="Freeform 336"/>
              <p:cNvSpPr>
                <a:spLocks/>
              </p:cNvSpPr>
              <p:nvPr/>
            </p:nvSpPr>
            <p:spPr bwMode="auto">
              <a:xfrm>
                <a:off x="2503" y="2042"/>
                <a:ext cx="229" cy="101"/>
              </a:xfrm>
              <a:custGeom>
                <a:avLst/>
                <a:gdLst>
                  <a:gd name="T0" fmla="*/ 0 w 229"/>
                  <a:gd name="T1" fmla="*/ 101 h 101"/>
                  <a:gd name="T2" fmla="*/ 7 w 229"/>
                  <a:gd name="T3" fmla="*/ 77 h 101"/>
                  <a:gd name="T4" fmla="*/ 12 w 229"/>
                  <a:gd name="T5" fmla="*/ 52 h 101"/>
                  <a:gd name="T6" fmla="*/ 18 w 229"/>
                  <a:gd name="T7" fmla="*/ 27 h 101"/>
                  <a:gd name="T8" fmla="*/ 21 w 229"/>
                  <a:gd name="T9" fmla="*/ 0 h 101"/>
                  <a:gd name="T10" fmla="*/ 229 w 229"/>
                  <a:gd name="T11" fmla="*/ 0 h 101"/>
                  <a:gd name="T12" fmla="*/ 220 w 229"/>
                  <a:gd name="T13" fmla="*/ 27 h 101"/>
                  <a:gd name="T14" fmla="*/ 211 w 229"/>
                  <a:gd name="T15" fmla="*/ 52 h 101"/>
                  <a:gd name="T16" fmla="*/ 201 w 229"/>
                  <a:gd name="T17" fmla="*/ 77 h 101"/>
                  <a:gd name="T18" fmla="*/ 190 w 229"/>
                  <a:gd name="T19" fmla="*/ 101 h 101"/>
                  <a:gd name="T20" fmla="*/ 0 w 229"/>
                  <a:gd name="T21" fmla="*/ 101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9"/>
                  <a:gd name="T34" fmla="*/ 0 h 101"/>
                  <a:gd name="T35" fmla="*/ 229 w 229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9" h="101">
                    <a:moveTo>
                      <a:pt x="0" y="101"/>
                    </a:moveTo>
                    <a:lnTo>
                      <a:pt x="7" y="77"/>
                    </a:lnTo>
                    <a:lnTo>
                      <a:pt x="12" y="52"/>
                    </a:lnTo>
                    <a:lnTo>
                      <a:pt x="18" y="27"/>
                    </a:lnTo>
                    <a:lnTo>
                      <a:pt x="21" y="0"/>
                    </a:lnTo>
                    <a:lnTo>
                      <a:pt x="229" y="0"/>
                    </a:lnTo>
                    <a:lnTo>
                      <a:pt x="220" y="27"/>
                    </a:lnTo>
                    <a:lnTo>
                      <a:pt x="211" y="52"/>
                    </a:lnTo>
                    <a:lnTo>
                      <a:pt x="201" y="77"/>
                    </a:lnTo>
                    <a:lnTo>
                      <a:pt x="190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Freeform 337"/>
              <p:cNvSpPr>
                <a:spLocks/>
              </p:cNvSpPr>
              <p:nvPr/>
            </p:nvSpPr>
            <p:spPr bwMode="auto">
              <a:xfrm>
                <a:off x="2526" y="1920"/>
                <a:ext cx="224" cy="97"/>
              </a:xfrm>
              <a:custGeom>
                <a:avLst/>
                <a:gdLst>
                  <a:gd name="T0" fmla="*/ 0 w 224"/>
                  <a:gd name="T1" fmla="*/ 97 h 97"/>
                  <a:gd name="T2" fmla="*/ 4 w 224"/>
                  <a:gd name="T3" fmla="*/ 74 h 97"/>
                  <a:gd name="T4" fmla="*/ 5 w 224"/>
                  <a:gd name="T5" fmla="*/ 49 h 97"/>
                  <a:gd name="T6" fmla="*/ 7 w 224"/>
                  <a:gd name="T7" fmla="*/ 25 h 97"/>
                  <a:gd name="T8" fmla="*/ 7 w 224"/>
                  <a:gd name="T9" fmla="*/ 0 h 97"/>
                  <a:gd name="T10" fmla="*/ 224 w 224"/>
                  <a:gd name="T11" fmla="*/ 0 h 97"/>
                  <a:gd name="T12" fmla="*/ 222 w 224"/>
                  <a:gd name="T13" fmla="*/ 25 h 97"/>
                  <a:gd name="T14" fmla="*/ 220 w 224"/>
                  <a:gd name="T15" fmla="*/ 49 h 97"/>
                  <a:gd name="T16" fmla="*/ 217 w 224"/>
                  <a:gd name="T17" fmla="*/ 74 h 97"/>
                  <a:gd name="T18" fmla="*/ 212 w 224"/>
                  <a:gd name="T19" fmla="*/ 97 h 97"/>
                  <a:gd name="T20" fmla="*/ 0 w 224"/>
                  <a:gd name="T21" fmla="*/ 97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4"/>
                  <a:gd name="T34" fmla="*/ 0 h 97"/>
                  <a:gd name="T35" fmla="*/ 224 w 224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4" h="97">
                    <a:moveTo>
                      <a:pt x="0" y="97"/>
                    </a:moveTo>
                    <a:lnTo>
                      <a:pt x="4" y="74"/>
                    </a:lnTo>
                    <a:lnTo>
                      <a:pt x="5" y="49"/>
                    </a:lnTo>
                    <a:lnTo>
                      <a:pt x="7" y="25"/>
                    </a:lnTo>
                    <a:lnTo>
                      <a:pt x="7" y="0"/>
                    </a:lnTo>
                    <a:lnTo>
                      <a:pt x="224" y="0"/>
                    </a:lnTo>
                    <a:lnTo>
                      <a:pt x="222" y="25"/>
                    </a:lnTo>
                    <a:lnTo>
                      <a:pt x="220" y="49"/>
                    </a:lnTo>
                    <a:lnTo>
                      <a:pt x="217" y="74"/>
                    </a:lnTo>
                    <a:lnTo>
                      <a:pt x="212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Freeform 338"/>
              <p:cNvSpPr>
                <a:spLocks/>
              </p:cNvSpPr>
              <p:nvPr/>
            </p:nvSpPr>
            <p:spPr bwMode="auto">
              <a:xfrm>
                <a:off x="2526" y="1794"/>
                <a:ext cx="224" cy="101"/>
              </a:xfrm>
              <a:custGeom>
                <a:avLst/>
                <a:gdLst>
                  <a:gd name="T0" fmla="*/ 7 w 224"/>
                  <a:gd name="T1" fmla="*/ 101 h 101"/>
                  <a:gd name="T2" fmla="*/ 7 w 224"/>
                  <a:gd name="T3" fmla="*/ 74 h 101"/>
                  <a:gd name="T4" fmla="*/ 5 w 224"/>
                  <a:gd name="T5" fmla="*/ 49 h 101"/>
                  <a:gd name="T6" fmla="*/ 4 w 224"/>
                  <a:gd name="T7" fmla="*/ 25 h 101"/>
                  <a:gd name="T8" fmla="*/ 0 w 224"/>
                  <a:gd name="T9" fmla="*/ 0 h 101"/>
                  <a:gd name="T10" fmla="*/ 212 w 224"/>
                  <a:gd name="T11" fmla="*/ 0 h 101"/>
                  <a:gd name="T12" fmla="*/ 217 w 224"/>
                  <a:gd name="T13" fmla="*/ 25 h 101"/>
                  <a:gd name="T14" fmla="*/ 220 w 224"/>
                  <a:gd name="T15" fmla="*/ 49 h 101"/>
                  <a:gd name="T16" fmla="*/ 222 w 224"/>
                  <a:gd name="T17" fmla="*/ 74 h 101"/>
                  <a:gd name="T18" fmla="*/ 224 w 224"/>
                  <a:gd name="T19" fmla="*/ 101 h 101"/>
                  <a:gd name="T20" fmla="*/ 7 w 224"/>
                  <a:gd name="T21" fmla="*/ 101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4"/>
                  <a:gd name="T34" fmla="*/ 0 h 101"/>
                  <a:gd name="T35" fmla="*/ 224 w 224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4" h="101">
                    <a:moveTo>
                      <a:pt x="7" y="101"/>
                    </a:moveTo>
                    <a:lnTo>
                      <a:pt x="7" y="74"/>
                    </a:lnTo>
                    <a:lnTo>
                      <a:pt x="5" y="49"/>
                    </a:lnTo>
                    <a:lnTo>
                      <a:pt x="4" y="25"/>
                    </a:lnTo>
                    <a:lnTo>
                      <a:pt x="0" y="0"/>
                    </a:lnTo>
                    <a:lnTo>
                      <a:pt x="212" y="0"/>
                    </a:lnTo>
                    <a:lnTo>
                      <a:pt x="217" y="25"/>
                    </a:lnTo>
                    <a:lnTo>
                      <a:pt x="220" y="49"/>
                    </a:lnTo>
                    <a:lnTo>
                      <a:pt x="222" y="74"/>
                    </a:lnTo>
                    <a:lnTo>
                      <a:pt x="224" y="101"/>
                    </a:lnTo>
                    <a:lnTo>
                      <a:pt x="7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Freeform 339"/>
              <p:cNvSpPr>
                <a:spLocks/>
              </p:cNvSpPr>
              <p:nvPr/>
            </p:nvSpPr>
            <p:spPr bwMode="auto">
              <a:xfrm>
                <a:off x="2720" y="1668"/>
                <a:ext cx="263" cy="101"/>
              </a:xfrm>
              <a:custGeom>
                <a:avLst/>
                <a:gdLst>
                  <a:gd name="T0" fmla="*/ 37 w 263"/>
                  <a:gd name="T1" fmla="*/ 101 h 101"/>
                  <a:gd name="T2" fmla="*/ 30 w 263"/>
                  <a:gd name="T3" fmla="*/ 74 h 101"/>
                  <a:gd name="T4" fmla="*/ 21 w 263"/>
                  <a:gd name="T5" fmla="*/ 49 h 101"/>
                  <a:gd name="T6" fmla="*/ 10 w 263"/>
                  <a:gd name="T7" fmla="*/ 24 h 101"/>
                  <a:gd name="T8" fmla="*/ 0 w 263"/>
                  <a:gd name="T9" fmla="*/ 0 h 101"/>
                  <a:gd name="T10" fmla="*/ 204 w 263"/>
                  <a:gd name="T11" fmla="*/ 0 h 101"/>
                  <a:gd name="T12" fmla="*/ 213 w 263"/>
                  <a:gd name="T13" fmla="*/ 12 h 101"/>
                  <a:gd name="T14" fmla="*/ 222 w 263"/>
                  <a:gd name="T15" fmla="*/ 24 h 101"/>
                  <a:gd name="T16" fmla="*/ 229 w 263"/>
                  <a:gd name="T17" fmla="*/ 37 h 101"/>
                  <a:gd name="T18" fmla="*/ 238 w 263"/>
                  <a:gd name="T19" fmla="*/ 49 h 101"/>
                  <a:gd name="T20" fmla="*/ 245 w 263"/>
                  <a:gd name="T21" fmla="*/ 62 h 101"/>
                  <a:gd name="T22" fmla="*/ 250 w 263"/>
                  <a:gd name="T23" fmla="*/ 74 h 101"/>
                  <a:gd name="T24" fmla="*/ 257 w 263"/>
                  <a:gd name="T25" fmla="*/ 88 h 101"/>
                  <a:gd name="T26" fmla="*/ 263 w 263"/>
                  <a:gd name="T27" fmla="*/ 101 h 101"/>
                  <a:gd name="T28" fmla="*/ 37 w 263"/>
                  <a:gd name="T29" fmla="*/ 101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3"/>
                  <a:gd name="T46" fmla="*/ 0 h 101"/>
                  <a:gd name="T47" fmla="*/ 263 w 263"/>
                  <a:gd name="T48" fmla="*/ 101 h 10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3" h="101">
                    <a:moveTo>
                      <a:pt x="37" y="101"/>
                    </a:moveTo>
                    <a:lnTo>
                      <a:pt x="30" y="74"/>
                    </a:lnTo>
                    <a:lnTo>
                      <a:pt x="21" y="49"/>
                    </a:lnTo>
                    <a:lnTo>
                      <a:pt x="10" y="24"/>
                    </a:lnTo>
                    <a:lnTo>
                      <a:pt x="0" y="0"/>
                    </a:lnTo>
                    <a:lnTo>
                      <a:pt x="204" y="0"/>
                    </a:lnTo>
                    <a:lnTo>
                      <a:pt x="213" y="12"/>
                    </a:lnTo>
                    <a:lnTo>
                      <a:pt x="222" y="24"/>
                    </a:lnTo>
                    <a:lnTo>
                      <a:pt x="229" y="37"/>
                    </a:lnTo>
                    <a:lnTo>
                      <a:pt x="238" y="49"/>
                    </a:lnTo>
                    <a:lnTo>
                      <a:pt x="245" y="62"/>
                    </a:lnTo>
                    <a:lnTo>
                      <a:pt x="250" y="74"/>
                    </a:lnTo>
                    <a:lnTo>
                      <a:pt x="257" y="88"/>
                    </a:lnTo>
                    <a:lnTo>
                      <a:pt x="263" y="101"/>
                    </a:lnTo>
                    <a:lnTo>
                      <a:pt x="37" y="10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" name="Freeform 340"/>
              <p:cNvSpPr>
                <a:spLocks/>
              </p:cNvSpPr>
              <p:nvPr/>
            </p:nvSpPr>
            <p:spPr bwMode="auto">
              <a:xfrm>
                <a:off x="2643" y="1554"/>
                <a:ext cx="260" cy="89"/>
              </a:xfrm>
              <a:custGeom>
                <a:avLst/>
                <a:gdLst>
                  <a:gd name="T0" fmla="*/ 63 w 260"/>
                  <a:gd name="T1" fmla="*/ 89 h 89"/>
                  <a:gd name="T2" fmla="*/ 55 w 260"/>
                  <a:gd name="T3" fmla="*/ 76 h 89"/>
                  <a:gd name="T4" fmla="*/ 48 w 260"/>
                  <a:gd name="T5" fmla="*/ 66 h 89"/>
                  <a:gd name="T6" fmla="*/ 41 w 260"/>
                  <a:gd name="T7" fmla="*/ 53 h 89"/>
                  <a:gd name="T8" fmla="*/ 34 w 260"/>
                  <a:gd name="T9" fmla="*/ 43 h 89"/>
                  <a:gd name="T10" fmla="*/ 27 w 260"/>
                  <a:gd name="T11" fmla="*/ 32 h 89"/>
                  <a:gd name="T12" fmla="*/ 18 w 260"/>
                  <a:gd name="T13" fmla="*/ 21 h 89"/>
                  <a:gd name="T14" fmla="*/ 9 w 260"/>
                  <a:gd name="T15" fmla="*/ 11 h 89"/>
                  <a:gd name="T16" fmla="*/ 0 w 260"/>
                  <a:gd name="T17" fmla="*/ 0 h 89"/>
                  <a:gd name="T18" fmla="*/ 158 w 260"/>
                  <a:gd name="T19" fmla="*/ 0 h 89"/>
                  <a:gd name="T20" fmla="*/ 173 w 260"/>
                  <a:gd name="T21" fmla="*/ 11 h 89"/>
                  <a:gd name="T22" fmla="*/ 187 w 260"/>
                  <a:gd name="T23" fmla="*/ 21 h 89"/>
                  <a:gd name="T24" fmla="*/ 199 w 260"/>
                  <a:gd name="T25" fmla="*/ 32 h 89"/>
                  <a:gd name="T26" fmla="*/ 214 w 260"/>
                  <a:gd name="T27" fmla="*/ 43 h 89"/>
                  <a:gd name="T28" fmla="*/ 226 w 260"/>
                  <a:gd name="T29" fmla="*/ 53 h 89"/>
                  <a:gd name="T30" fmla="*/ 237 w 260"/>
                  <a:gd name="T31" fmla="*/ 66 h 89"/>
                  <a:gd name="T32" fmla="*/ 249 w 260"/>
                  <a:gd name="T33" fmla="*/ 76 h 89"/>
                  <a:gd name="T34" fmla="*/ 260 w 260"/>
                  <a:gd name="T35" fmla="*/ 89 h 89"/>
                  <a:gd name="T36" fmla="*/ 63 w 260"/>
                  <a:gd name="T37" fmla="*/ 89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0"/>
                  <a:gd name="T58" fmla="*/ 0 h 89"/>
                  <a:gd name="T59" fmla="*/ 260 w 260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0" h="89">
                    <a:moveTo>
                      <a:pt x="63" y="89"/>
                    </a:moveTo>
                    <a:lnTo>
                      <a:pt x="55" y="76"/>
                    </a:lnTo>
                    <a:lnTo>
                      <a:pt x="48" y="66"/>
                    </a:lnTo>
                    <a:lnTo>
                      <a:pt x="41" y="53"/>
                    </a:lnTo>
                    <a:lnTo>
                      <a:pt x="34" y="43"/>
                    </a:lnTo>
                    <a:lnTo>
                      <a:pt x="27" y="32"/>
                    </a:lnTo>
                    <a:lnTo>
                      <a:pt x="18" y="21"/>
                    </a:lnTo>
                    <a:lnTo>
                      <a:pt x="9" y="11"/>
                    </a:lnTo>
                    <a:lnTo>
                      <a:pt x="0" y="0"/>
                    </a:lnTo>
                    <a:lnTo>
                      <a:pt x="158" y="0"/>
                    </a:lnTo>
                    <a:lnTo>
                      <a:pt x="173" y="11"/>
                    </a:lnTo>
                    <a:lnTo>
                      <a:pt x="187" y="21"/>
                    </a:lnTo>
                    <a:lnTo>
                      <a:pt x="199" y="32"/>
                    </a:lnTo>
                    <a:lnTo>
                      <a:pt x="214" y="43"/>
                    </a:lnTo>
                    <a:lnTo>
                      <a:pt x="226" y="53"/>
                    </a:lnTo>
                    <a:lnTo>
                      <a:pt x="237" y="66"/>
                    </a:lnTo>
                    <a:lnTo>
                      <a:pt x="249" y="76"/>
                    </a:lnTo>
                    <a:lnTo>
                      <a:pt x="260" y="89"/>
                    </a:lnTo>
                    <a:lnTo>
                      <a:pt x="63" y="8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Freeform 341"/>
              <p:cNvSpPr>
                <a:spLocks/>
              </p:cNvSpPr>
              <p:nvPr/>
            </p:nvSpPr>
            <p:spPr bwMode="auto">
              <a:xfrm>
                <a:off x="2842" y="1554"/>
                <a:ext cx="277" cy="89"/>
              </a:xfrm>
              <a:custGeom>
                <a:avLst/>
                <a:gdLst>
                  <a:gd name="T0" fmla="*/ 0 w 277"/>
                  <a:gd name="T1" fmla="*/ 0 h 89"/>
                  <a:gd name="T2" fmla="*/ 142 w 277"/>
                  <a:gd name="T3" fmla="*/ 0 h 89"/>
                  <a:gd name="T4" fmla="*/ 160 w 277"/>
                  <a:gd name="T5" fmla="*/ 11 h 89"/>
                  <a:gd name="T6" fmla="*/ 180 w 277"/>
                  <a:gd name="T7" fmla="*/ 21 h 89"/>
                  <a:gd name="T8" fmla="*/ 198 w 277"/>
                  <a:gd name="T9" fmla="*/ 32 h 89"/>
                  <a:gd name="T10" fmla="*/ 214 w 277"/>
                  <a:gd name="T11" fmla="*/ 43 h 89"/>
                  <a:gd name="T12" fmla="*/ 231 w 277"/>
                  <a:gd name="T13" fmla="*/ 53 h 89"/>
                  <a:gd name="T14" fmla="*/ 247 w 277"/>
                  <a:gd name="T15" fmla="*/ 66 h 89"/>
                  <a:gd name="T16" fmla="*/ 263 w 277"/>
                  <a:gd name="T17" fmla="*/ 76 h 89"/>
                  <a:gd name="T18" fmla="*/ 277 w 277"/>
                  <a:gd name="T19" fmla="*/ 89 h 89"/>
                  <a:gd name="T20" fmla="*/ 93 w 277"/>
                  <a:gd name="T21" fmla="*/ 89 h 89"/>
                  <a:gd name="T22" fmla="*/ 82 w 277"/>
                  <a:gd name="T23" fmla="*/ 76 h 89"/>
                  <a:gd name="T24" fmla="*/ 71 w 277"/>
                  <a:gd name="T25" fmla="*/ 66 h 89"/>
                  <a:gd name="T26" fmla="*/ 61 w 277"/>
                  <a:gd name="T27" fmla="*/ 53 h 89"/>
                  <a:gd name="T28" fmla="*/ 50 w 277"/>
                  <a:gd name="T29" fmla="*/ 43 h 89"/>
                  <a:gd name="T30" fmla="*/ 38 w 277"/>
                  <a:gd name="T31" fmla="*/ 32 h 89"/>
                  <a:gd name="T32" fmla="*/ 25 w 277"/>
                  <a:gd name="T33" fmla="*/ 21 h 89"/>
                  <a:gd name="T34" fmla="*/ 13 w 277"/>
                  <a:gd name="T35" fmla="*/ 11 h 89"/>
                  <a:gd name="T36" fmla="*/ 0 w 277"/>
                  <a:gd name="T37" fmla="*/ 0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7"/>
                  <a:gd name="T58" fmla="*/ 0 h 89"/>
                  <a:gd name="T59" fmla="*/ 277 w 277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7" h="89">
                    <a:moveTo>
                      <a:pt x="0" y="0"/>
                    </a:moveTo>
                    <a:lnTo>
                      <a:pt x="142" y="0"/>
                    </a:lnTo>
                    <a:lnTo>
                      <a:pt x="160" y="11"/>
                    </a:lnTo>
                    <a:lnTo>
                      <a:pt x="180" y="21"/>
                    </a:lnTo>
                    <a:lnTo>
                      <a:pt x="198" y="32"/>
                    </a:lnTo>
                    <a:lnTo>
                      <a:pt x="214" y="43"/>
                    </a:lnTo>
                    <a:lnTo>
                      <a:pt x="231" y="53"/>
                    </a:lnTo>
                    <a:lnTo>
                      <a:pt x="247" y="66"/>
                    </a:lnTo>
                    <a:lnTo>
                      <a:pt x="263" y="76"/>
                    </a:lnTo>
                    <a:lnTo>
                      <a:pt x="277" y="89"/>
                    </a:lnTo>
                    <a:lnTo>
                      <a:pt x="93" y="89"/>
                    </a:lnTo>
                    <a:lnTo>
                      <a:pt x="82" y="76"/>
                    </a:lnTo>
                    <a:lnTo>
                      <a:pt x="71" y="66"/>
                    </a:lnTo>
                    <a:lnTo>
                      <a:pt x="61" y="53"/>
                    </a:lnTo>
                    <a:lnTo>
                      <a:pt x="50" y="43"/>
                    </a:lnTo>
                    <a:lnTo>
                      <a:pt x="38" y="32"/>
                    </a:lnTo>
                    <a:lnTo>
                      <a:pt x="25" y="21"/>
                    </a:lnTo>
                    <a:lnTo>
                      <a:pt x="13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FF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" name="Freeform 342"/>
              <p:cNvSpPr>
                <a:spLocks/>
              </p:cNvSpPr>
              <p:nvPr/>
            </p:nvSpPr>
            <p:spPr bwMode="auto">
              <a:xfrm>
                <a:off x="2686" y="1460"/>
                <a:ext cx="247" cy="69"/>
              </a:xfrm>
              <a:custGeom>
                <a:avLst/>
                <a:gdLst>
                  <a:gd name="T0" fmla="*/ 123 w 247"/>
                  <a:gd name="T1" fmla="*/ 69 h 69"/>
                  <a:gd name="T2" fmla="*/ 108 w 247"/>
                  <a:gd name="T3" fmla="*/ 60 h 69"/>
                  <a:gd name="T4" fmla="*/ 94 w 247"/>
                  <a:gd name="T5" fmla="*/ 51 h 69"/>
                  <a:gd name="T6" fmla="*/ 80 w 247"/>
                  <a:gd name="T7" fmla="*/ 41 h 69"/>
                  <a:gd name="T8" fmla="*/ 64 w 247"/>
                  <a:gd name="T9" fmla="*/ 32 h 69"/>
                  <a:gd name="T10" fmla="*/ 48 w 247"/>
                  <a:gd name="T11" fmla="*/ 23 h 69"/>
                  <a:gd name="T12" fmla="*/ 32 w 247"/>
                  <a:gd name="T13" fmla="*/ 16 h 69"/>
                  <a:gd name="T14" fmla="*/ 16 w 247"/>
                  <a:gd name="T15" fmla="*/ 7 h 69"/>
                  <a:gd name="T16" fmla="*/ 0 w 247"/>
                  <a:gd name="T17" fmla="*/ 0 h 69"/>
                  <a:gd name="T18" fmla="*/ 55 w 247"/>
                  <a:gd name="T19" fmla="*/ 0 h 69"/>
                  <a:gd name="T20" fmla="*/ 80 w 247"/>
                  <a:gd name="T21" fmla="*/ 7 h 69"/>
                  <a:gd name="T22" fmla="*/ 107 w 247"/>
                  <a:gd name="T23" fmla="*/ 16 h 69"/>
                  <a:gd name="T24" fmla="*/ 131 w 247"/>
                  <a:gd name="T25" fmla="*/ 23 h 69"/>
                  <a:gd name="T26" fmla="*/ 155 w 247"/>
                  <a:gd name="T27" fmla="*/ 32 h 69"/>
                  <a:gd name="T28" fmla="*/ 179 w 247"/>
                  <a:gd name="T29" fmla="*/ 41 h 69"/>
                  <a:gd name="T30" fmla="*/ 203 w 247"/>
                  <a:gd name="T31" fmla="*/ 50 h 69"/>
                  <a:gd name="T32" fmla="*/ 224 w 247"/>
                  <a:gd name="T33" fmla="*/ 58 h 69"/>
                  <a:gd name="T34" fmla="*/ 247 w 247"/>
                  <a:gd name="T35" fmla="*/ 69 h 69"/>
                  <a:gd name="T36" fmla="*/ 123 w 247"/>
                  <a:gd name="T37" fmla="*/ 69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7"/>
                  <a:gd name="T58" fmla="*/ 0 h 69"/>
                  <a:gd name="T59" fmla="*/ 247 w 247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7" h="69">
                    <a:moveTo>
                      <a:pt x="123" y="69"/>
                    </a:moveTo>
                    <a:lnTo>
                      <a:pt x="108" y="60"/>
                    </a:lnTo>
                    <a:lnTo>
                      <a:pt x="94" y="51"/>
                    </a:lnTo>
                    <a:lnTo>
                      <a:pt x="80" y="41"/>
                    </a:lnTo>
                    <a:lnTo>
                      <a:pt x="64" y="32"/>
                    </a:lnTo>
                    <a:lnTo>
                      <a:pt x="48" y="23"/>
                    </a:lnTo>
                    <a:lnTo>
                      <a:pt x="32" y="16"/>
                    </a:lnTo>
                    <a:lnTo>
                      <a:pt x="16" y="7"/>
                    </a:lnTo>
                    <a:lnTo>
                      <a:pt x="0" y="0"/>
                    </a:lnTo>
                    <a:lnTo>
                      <a:pt x="55" y="0"/>
                    </a:lnTo>
                    <a:lnTo>
                      <a:pt x="80" y="7"/>
                    </a:lnTo>
                    <a:lnTo>
                      <a:pt x="107" y="16"/>
                    </a:lnTo>
                    <a:lnTo>
                      <a:pt x="131" y="23"/>
                    </a:lnTo>
                    <a:lnTo>
                      <a:pt x="155" y="32"/>
                    </a:lnTo>
                    <a:lnTo>
                      <a:pt x="179" y="41"/>
                    </a:lnTo>
                    <a:lnTo>
                      <a:pt x="203" y="50"/>
                    </a:lnTo>
                    <a:lnTo>
                      <a:pt x="224" y="58"/>
                    </a:lnTo>
                    <a:lnTo>
                      <a:pt x="247" y="69"/>
                    </a:lnTo>
                    <a:lnTo>
                      <a:pt x="123" y="69"/>
                    </a:lnTo>
                    <a:close/>
                  </a:path>
                </a:pathLst>
              </a:custGeom>
              <a:solidFill>
                <a:srgbClr val="9EFF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Freeform 343"/>
              <p:cNvSpPr>
                <a:spLocks/>
              </p:cNvSpPr>
              <p:nvPr/>
            </p:nvSpPr>
            <p:spPr bwMode="auto">
              <a:xfrm>
                <a:off x="2537" y="1460"/>
                <a:ext cx="227" cy="69"/>
              </a:xfrm>
              <a:custGeom>
                <a:avLst/>
                <a:gdLst>
                  <a:gd name="T0" fmla="*/ 227 w 227"/>
                  <a:gd name="T1" fmla="*/ 69 h 69"/>
                  <a:gd name="T2" fmla="*/ 83 w 227"/>
                  <a:gd name="T3" fmla="*/ 69 h 69"/>
                  <a:gd name="T4" fmla="*/ 74 w 227"/>
                  <a:gd name="T5" fmla="*/ 60 h 69"/>
                  <a:gd name="T6" fmla="*/ 64 w 227"/>
                  <a:gd name="T7" fmla="*/ 51 h 69"/>
                  <a:gd name="T8" fmla="*/ 53 w 227"/>
                  <a:gd name="T9" fmla="*/ 41 h 69"/>
                  <a:gd name="T10" fmla="*/ 44 w 227"/>
                  <a:gd name="T11" fmla="*/ 32 h 69"/>
                  <a:gd name="T12" fmla="*/ 34 w 227"/>
                  <a:gd name="T13" fmla="*/ 23 h 69"/>
                  <a:gd name="T14" fmla="*/ 23 w 227"/>
                  <a:gd name="T15" fmla="*/ 16 h 69"/>
                  <a:gd name="T16" fmla="*/ 10 w 227"/>
                  <a:gd name="T17" fmla="*/ 7 h 69"/>
                  <a:gd name="T18" fmla="*/ 0 w 227"/>
                  <a:gd name="T19" fmla="*/ 0 h 69"/>
                  <a:gd name="T20" fmla="*/ 85 w 227"/>
                  <a:gd name="T21" fmla="*/ 0 h 69"/>
                  <a:gd name="T22" fmla="*/ 105 w 227"/>
                  <a:gd name="T23" fmla="*/ 7 h 69"/>
                  <a:gd name="T24" fmla="*/ 122 w 227"/>
                  <a:gd name="T25" fmla="*/ 16 h 69"/>
                  <a:gd name="T26" fmla="*/ 142 w 227"/>
                  <a:gd name="T27" fmla="*/ 23 h 69"/>
                  <a:gd name="T28" fmla="*/ 160 w 227"/>
                  <a:gd name="T29" fmla="*/ 32 h 69"/>
                  <a:gd name="T30" fmla="*/ 177 w 227"/>
                  <a:gd name="T31" fmla="*/ 41 h 69"/>
                  <a:gd name="T32" fmla="*/ 193 w 227"/>
                  <a:gd name="T33" fmla="*/ 50 h 69"/>
                  <a:gd name="T34" fmla="*/ 211 w 227"/>
                  <a:gd name="T35" fmla="*/ 58 h 69"/>
                  <a:gd name="T36" fmla="*/ 227 w 227"/>
                  <a:gd name="T37" fmla="*/ 69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7"/>
                  <a:gd name="T58" fmla="*/ 0 h 69"/>
                  <a:gd name="T59" fmla="*/ 227 w 227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7" h="69">
                    <a:moveTo>
                      <a:pt x="227" y="69"/>
                    </a:moveTo>
                    <a:lnTo>
                      <a:pt x="83" y="69"/>
                    </a:lnTo>
                    <a:lnTo>
                      <a:pt x="74" y="60"/>
                    </a:lnTo>
                    <a:lnTo>
                      <a:pt x="64" y="51"/>
                    </a:lnTo>
                    <a:lnTo>
                      <a:pt x="53" y="41"/>
                    </a:lnTo>
                    <a:lnTo>
                      <a:pt x="44" y="32"/>
                    </a:lnTo>
                    <a:lnTo>
                      <a:pt x="34" y="23"/>
                    </a:lnTo>
                    <a:lnTo>
                      <a:pt x="23" y="16"/>
                    </a:lnTo>
                    <a:lnTo>
                      <a:pt x="10" y="7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105" y="7"/>
                    </a:lnTo>
                    <a:lnTo>
                      <a:pt x="122" y="16"/>
                    </a:lnTo>
                    <a:lnTo>
                      <a:pt x="142" y="23"/>
                    </a:lnTo>
                    <a:lnTo>
                      <a:pt x="160" y="32"/>
                    </a:lnTo>
                    <a:lnTo>
                      <a:pt x="177" y="41"/>
                    </a:lnTo>
                    <a:lnTo>
                      <a:pt x="193" y="50"/>
                    </a:lnTo>
                    <a:lnTo>
                      <a:pt x="211" y="58"/>
                    </a:lnTo>
                    <a:lnTo>
                      <a:pt x="227" y="6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7" name="Freeform 344"/>
              <p:cNvSpPr>
                <a:spLocks/>
              </p:cNvSpPr>
              <p:nvPr/>
            </p:nvSpPr>
            <p:spPr bwMode="auto">
              <a:xfrm>
                <a:off x="2404" y="1460"/>
                <a:ext cx="183" cy="69"/>
              </a:xfrm>
              <a:custGeom>
                <a:avLst/>
                <a:gdLst>
                  <a:gd name="T0" fmla="*/ 183 w 183"/>
                  <a:gd name="T1" fmla="*/ 69 h 69"/>
                  <a:gd name="T2" fmla="*/ 46 w 183"/>
                  <a:gd name="T3" fmla="*/ 69 h 69"/>
                  <a:gd name="T4" fmla="*/ 35 w 183"/>
                  <a:gd name="T5" fmla="*/ 51 h 69"/>
                  <a:gd name="T6" fmla="*/ 23 w 183"/>
                  <a:gd name="T7" fmla="*/ 32 h 69"/>
                  <a:gd name="T8" fmla="*/ 12 w 183"/>
                  <a:gd name="T9" fmla="*/ 16 h 69"/>
                  <a:gd name="T10" fmla="*/ 0 w 183"/>
                  <a:gd name="T11" fmla="*/ 0 h 69"/>
                  <a:gd name="T12" fmla="*/ 87 w 183"/>
                  <a:gd name="T13" fmla="*/ 0 h 69"/>
                  <a:gd name="T14" fmla="*/ 99 w 183"/>
                  <a:gd name="T15" fmla="*/ 7 h 69"/>
                  <a:gd name="T16" fmla="*/ 113 w 183"/>
                  <a:gd name="T17" fmla="*/ 16 h 69"/>
                  <a:gd name="T18" fmla="*/ 126 w 183"/>
                  <a:gd name="T19" fmla="*/ 23 h 69"/>
                  <a:gd name="T20" fmla="*/ 138 w 183"/>
                  <a:gd name="T21" fmla="*/ 32 h 69"/>
                  <a:gd name="T22" fmla="*/ 149 w 183"/>
                  <a:gd name="T23" fmla="*/ 41 h 69"/>
                  <a:gd name="T24" fmla="*/ 161 w 183"/>
                  <a:gd name="T25" fmla="*/ 50 h 69"/>
                  <a:gd name="T26" fmla="*/ 172 w 183"/>
                  <a:gd name="T27" fmla="*/ 58 h 69"/>
                  <a:gd name="T28" fmla="*/ 183 w 183"/>
                  <a:gd name="T29" fmla="*/ 69 h 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3"/>
                  <a:gd name="T46" fmla="*/ 0 h 69"/>
                  <a:gd name="T47" fmla="*/ 183 w 183"/>
                  <a:gd name="T48" fmla="*/ 69 h 6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3" h="69">
                    <a:moveTo>
                      <a:pt x="183" y="69"/>
                    </a:moveTo>
                    <a:lnTo>
                      <a:pt x="46" y="69"/>
                    </a:lnTo>
                    <a:lnTo>
                      <a:pt x="35" y="51"/>
                    </a:lnTo>
                    <a:lnTo>
                      <a:pt x="23" y="32"/>
                    </a:lnTo>
                    <a:lnTo>
                      <a:pt x="12" y="16"/>
                    </a:lnTo>
                    <a:lnTo>
                      <a:pt x="0" y="0"/>
                    </a:lnTo>
                    <a:lnTo>
                      <a:pt x="87" y="0"/>
                    </a:lnTo>
                    <a:lnTo>
                      <a:pt x="99" y="7"/>
                    </a:lnTo>
                    <a:lnTo>
                      <a:pt x="113" y="16"/>
                    </a:lnTo>
                    <a:lnTo>
                      <a:pt x="126" y="23"/>
                    </a:lnTo>
                    <a:lnTo>
                      <a:pt x="138" y="32"/>
                    </a:lnTo>
                    <a:lnTo>
                      <a:pt x="149" y="41"/>
                    </a:lnTo>
                    <a:lnTo>
                      <a:pt x="161" y="50"/>
                    </a:lnTo>
                    <a:lnTo>
                      <a:pt x="172" y="58"/>
                    </a:lnTo>
                    <a:lnTo>
                      <a:pt x="183" y="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8" name="Freeform 345"/>
              <p:cNvSpPr>
                <a:spLocks/>
              </p:cNvSpPr>
              <p:nvPr/>
            </p:nvSpPr>
            <p:spPr bwMode="auto">
              <a:xfrm>
                <a:off x="1881" y="1460"/>
                <a:ext cx="183" cy="69"/>
              </a:xfrm>
              <a:custGeom>
                <a:avLst/>
                <a:gdLst>
                  <a:gd name="T0" fmla="*/ 137 w 183"/>
                  <a:gd name="T1" fmla="*/ 69 h 69"/>
                  <a:gd name="T2" fmla="*/ 0 w 183"/>
                  <a:gd name="T3" fmla="*/ 69 h 69"/>
                  <a:gd name="T4" fmla="*/ 11 w 183"/>
                  <a:gd name="T5" fmla="*/ 58 h 69"/>
                  <a:gd name="T6" fmla="*/ 22 w 183"/>
                  <a:gd name="T7" fmla="*/ 50 h 69"/>
                  <a:gd name="T8" fmla="*/ 34 w 183"/>
                  <a:gd name="T9" fmla="*/ 41 h 69"/>
                  <a:gd name="T10" fmla="*/ 45 w 183"/>
                  <a:gd name="T11" fmla="*/ 32 h 69"/>
                  <a:gd name="T12" fmla="*/ 57 w 183"/>
                  <a:gd name="T13" fmla="*/ 23 h 69"/>
                  <a:gd name="T14" fmla="*/ 70 w 183"/>
                  <a:gd name="T15" fmla="*/ 16 h 69"/>
                  <a:gd name="T16" fmla="*/ 82 w 183"/>
                  <a:gd name="T17" fmla="*/ 7 h 69"/>
                  <a:gd name="T18" fmla="*/ 94 w 183"/>
                  <a:gd name="T19" fmla="*/ 0 h 69"/>
                  <a:gd name="T20" fmla="*/ 183 w 183"/>
                  <a:gd name="T21" fmla="*/ 0 h 69"/>
                  <a:gd name="T22" fmla="*/ 171 w 183"/>
                  <a:gd name="T23" fmla="*/ 16 h 69"/>
                  <a:gd name="T24" fmla="*/ 160 w 183"/>
                  <a:gd name="T25" fmla="*/ 32 h 69"/>
                  <a:gd name="T26" fmla="*/ 148 w 183"/>
                  <a:gd name="T27" fmla="*/ 51 h 69"/>
                  <a:gd name="T28" fmla="*/ 137 w 183"/>
                  <a:gd name="T29" fmla="*/ 69 h 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3"/>
                  <a:gd name="T46" fmla="*/ 0 h 69"/>
                  <a:gd name="T47" fmla="*/ 183 w 183"/>
                  <a:gd name="T48" fmla="*/ 69 h 6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3" h="69">
                    <a:moveTo>
                      <a:pt x="137" y="69"/>
                    </a:moveTo>
                    <a:lnTo>
                      <a:pt x="0" y="69"/>
                    </a:lnTo>
                    <a:lnTo>
                      <a:pt x="11" y="58"/>
                    </a:lnTo>
                    <a:lnTo>
                      <a:pt x="22" y="50"/>
                    </a:lnTo>
                    <a:lnTo>
                      <a:pt x="34" y="41"/>
                    </a:lnTo>
                    <a:lnTo>
                      <a:pt x="45" y="32"/>
                    </a:lnTo>
                    <a:lnTo>
                      <a:pt x="57" y="23"/>
                    </a:lnTo>
                    <a:lnTo>
                      <a:pt x="70" y="16"/>
                    </a:lnTo>
                    <a:lnTo>
                      <a:pt x="82" y="7"/>
                    </a:lnTo>
                    <a:lnTo>
                      <a:pt x="94" y="0"/>
                    </a:lnTo>
                    <a:lnTo>
                      <a:pt x="183" y="0"/>
                    </a:lnTo>
                    <a:lnTo>
                      <a:pt x="171" y="16"/>
                    </a:lnTo>
                    <a:lnTo>
                      <a:pt x="160" y="32"/>
                    </a:lnTo>
                    <a:lnTo>
                      <a:pt x="148" y="51"/>
                    </a:lnTo>
                    <a:lnTo>
                      <a:pt x="137" y="6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9" name="Freeform 346"/>
              <p:cNvSpPr>
                <a:spLocks/>
              </p:cNvSpPr>
              <p:nvPr/>
            </p:nvSpPr>
            <p:spPr bwMode="auto">
              <a:xfrm>
                <a:off x="1702" y="1460"/>
                <a:ext cx="227" cy="69"/>
              </a:xfrm>
              <a:custGeom>
                <a:avLst/>
                <a:gdLst>
                  <a:gd name="T0" fmla="*/ 144 w 227"/>
                  <a:gd name="T1" fmla="*/ 69 h 69"/>
                  <a:gd name="T2" fmla="*/ 0 w 227"/>
                  <a:gd name="T3" fmla="*/ 69 h 69"/>
                  <a:gd name="T4" fmla="*/ 16 w 227"/>
                  <a:gd name="T5" fmla="*/ 58 h 69"/>
                  <a:gd name="T6" fmla="*/ 34 w 227"/>
                  <a:gd name="T7" fmla="*/ 50 h 69"/>
                  <a:gd name="T8" fmla="*/ 50 w 227"/>
                  <a:gd name="T9" fmla="*/ 41 h 69"/>
                  <a:gd name="T10" fmla="*/ 67 w 227"/>
                  <a:gd name="T11" fmla="*/ 32 h 69"/>
                  <a:gd name="T12" fmla="*/ 85 w 227"/>
                  <a:gd name="T13" fmla="*/ 23 h 69"/>
                  <a:gd name="T14" fmla="*/ 105 w 227"/>
                  <a:gd name="T15" fmla="*/ 16 h 69"/>
                  <a:gd name="T16" fmla="*/ 122 w 227"/>
                  <a:gd name="T17" fmla="*/ 7 h 69"/>
                  <a:gd name="T18" fmla="*/ 142 w 227"/>
                  <a:gd name="T19" fmla="*/ 0 h 69"/>
                  <a:gd name="T20" fmla="*/ 227 w 227"/>
                  <a:gd name="T21" fmla="*/ 0 h 69"/>
                  <a:gd name="T22" fmla="*/ 217 w 227"/>
                  <a:gd name="T23" fmla="*/ 7 h 69"/>
                  <a:gd name="T24" fmla="*/ 204 w 227"/>
                  <a:gd name="T25" fmla="*/ 16 h 69"/>
                  <a:gd name="T26" fmla="*/ 193 w 227"/>
                  <a:gd name="T27" fmla="*/ 23 h 69"/>
                  <a:gd name="T28" fmla="*/ 183 w 227"/>
                  <a:gd name="T29" fmla="*/ 32 h 69"/>
                  <a:gd name="T30" fmla="*/ 174 w 227"/>
                  <a:gd name="T31" fmla="*/ 41 h 69"/>
                  <a:gd name="T32" fmla="*/ 163 w 227"/>
                  <a:gd name="T33" fmla="*/ 51 h 69"/>
                  <a:gd name="T34" fmla="*/ 153 w 227"/>
                  <a:gd name="T35" fmla="*/ 60 h 69"/>
                  <a:gd name="T36" fmla="*/ 144 w 227"/>
                  <a:gd name="T37" fmla="*/ 69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7"/>
                  <a:gd name="T58" fmla="*/ 0 h 69"/>
                  <a:gd name="T59" fmla="*/ 227 w 227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7" h="69">
                    <a:moveTo>
                      <a:pt x="144" y="69"/>
                    </a:moveTo>
                    <a:lnTo>
                      <a:pt x="0" y="69"/>
                    </a:lnTo>
                    <a:lnTo>
                      <a:pt x="16" y="58"/>
                    </a:lnTo>
                    <a:lnTo>
                      <a:pt x="34" y="50"/>
                    </a:lnTo>
                    <a:lnTo>
                      <a:pt x="50" y="41"/>
                    </a:lnTo>
                    <a:lnTo>
                      <a:pt x="67" y="32"/>
                    </a:lnTo>
                    <a:lnTo>
                      <a:pt x="85" y="23"/>
                    </a:lnTo>
                    <a:lnTo>
                      <a:pt x="105" y="16"/>
                    </a:lnTo>
                    <a:lnTo>
                      <a:pt x="122" y="7"/>
                    </a:lnTo>
                    <a:lnTo>
                      <a:pt x="142" y="0"/>
                    </a:lnTo>
                    <a:lnTo>
                      <a:pt x="227" y="0"/>
                    </a:lnTo>
                    <a:lnTo>
                      <a:pt x="217" y="7"/>
                    </a:lnTo>
                    <a:lnTo>
                      <a:pt x="204" y="16"/>
                    </a:lnTo>
                    <a:lnTo>
                      <a:pt x="193" y="23"/>
                    </a:lnTo>
                    <a:lnTo>
                      <a:pt x="183" y="32"/>
                    </a:lnTo>
                    <a:lnTo>
                      <a:pt x="174" y="41"/>
                    </a:lnTo>
                    <a:lnTo>
                      <a:pt x="163" y="51"/>
                    </a:lnTo>
                    <a:lnTo>
                      <a:pt x="153" y="60"/>
                    </a:lnTo>
                    <a:lnTo>
                      <a:pt x="144" y="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" name="Freeform 347"/>
              <p:cNvSpPr>
                <a:spLocks/>
              </p:cNvSpPr>
              <p:nvPr/>
            </p:nvSpPr>
            <p:spPr bwMode="auto">
              <a:xfrm>
                <a:off x="1533" y="1460"/>
                <a:ext cx="247" cy="69"/>
              </a:xfrm>
              <a:custGeom>
                <a:avLst/>
                <a:gdLst>
                  <a:gd name="T0" fmla="*/ 124 w 247"/>
                  <a:gd name="T1" fmla="*/ 69 h 69"/>
                  <a:gd name="T2" fmla="*/ 0 w 247"/>
                  <a:gd name="T3" fmla="*/ 69 h 69"/>
                  <a:gd name="T4" fmla="*/ 23 w 247"/>
                  <a:gd name="T5" fmla="*/ 58 h 69"/>
                  <a:gd name="T6" fmla="*/ 44 w 247"/>
                  <a:gd name="T7" fmla="*/ 50 h 69"/>
                  <a:gd name="T8" fmla="*/ 68 w 247"/>
                  <a:gd name="T9" fmla="*/ 41 h 69"/>
                  <a:gd name="T10" fmla="*/ 92 w 247"/>
                  <a:gd name="T11" fmla="*/ 32 h 69"/>
                  <a:gd name="T12" fmla="*/ 116 w 247"/>
                  <a:gd name="T13" fmla="*/ 23 h 69"/>
                  <a:gd name="T14" fmla="*/ 140 w 247"/>
                  <a:gd name="T15" fmla="*/ 16 h 69"/>
                  <a:gd name="T16" fmla="*/ 167 w 247"/>
                  <a:gd name="T17" fmla="*/ 7 h 69"/>
                  <a:gd name="T18" fmla="*/ 192 w 247"/>
                  <a:gd name="T19" fmla="*/ 0 h 69"/>
                  <a:gd name="T20" fmla="*/ 247 w 247"/>
                  <a:gd name="T21" fmla="*/ 0 h 69"/>
                  <a:gd name="T22" fmla="*/ 231 w 247"/>
                  <a:gd name="T23" fmla="*/ 7 h 69"/>
                  <a:gd name="T24" fmla="*/ 215 w 247"/>
                  <a:gd name="T25" fmla="*/ 16 h 69"/>
                  <a:gd name="T26" fmla="*/ 199 w 247"/>
                  <a:gd name="T27" fmla="*/ 23 h 69"/>
                  <a:gd name="T28" fmla="*/ 183 w 247"/>
                  <a:gd name="T29" fmla="*/ 32 h 69"/>
                  <a:gd name="T30" fmla="*/ 167 w 247"/>
                  <a:gd name="T31" fmla="*/ 41 h 69"/>
                  <a:gd name="T32" fmla="*/ 153 w 247"/>
                  <a:gd name="T33" fmla="*/ 51 h 69"/>
                  <a:gd name="T34" fmla="*/ 139 w 247"/>
                  <a:gd name="T35" fmla="*/ 60 h 69"/>
                  <a:gd name="T36" fmla="*/ 124 w 247"/>
                  <a:gd name="T37" fmla="*/ 69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7"/>
                  <a:gd name="T58" fmla="*/ 0 h 69"/>
                  <a:gd name="T59" fmla="*/ 247 w 247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7" h="69">
                    <a:moveTo>
                      <a:pt x="124" y="69"/>
                    </a:moveTo>
                    <a:lnTo>
                      <a:pt x="0" y="69"/>
                    </a:lnTo>
                    <a:lnTo>
                      <a:pt x="23" y="58"/>
                    </a:lnTo>
                    <a:lnTo>
                      <a:pt x="44" y="50"/>
                    </a:lnTo>
                    <a:lnTo>
                      <a:pt x="68" y="41"/>
                    </a:lnTo>
                    <a:lnTo>
                      <a:pt x="92" y="32"/>
                    </a:lnTo>
                    <a:lnTo>
                      <a:pt x="116" y="23"/>
                    </a:lnTo>
                    <a:lnTo>
                      <a:pt x="140" y="16"/>
                    </a:lnTo>
                    <a:lnTo>
                      <a:pt x="167" y="7"/>
                    </a:lnTo>
                    <a:lnTo>
                      <a:pt x="192" y="0"/>
                    </a:lnTo>
                    <a:lnTo>
                      <a:pt x="247" y="0"/>
                    </a:lnTo>
                    <a:lnTo>
                      <a:pt x="231" y="7"/>
                    </a:lnTo>
                    <a:lnTo>
                      <a:pt x="215" y="16"/>
                    </a:lnTo>
                    <a:lnTo>
                      <a:pt x="199" y="23"/>
                    </a:lnTo>
                    <a:lnTo>
                      <a:pt x="183" y="32"/>
                    </a:lnTo>
                    <a:lnTo>
                      <a:pt x="167" y="41"/>
                    </a:lnTo>
                    <a:lnTo>
                      <a:pt x="153" y="51"/>
                    </a:lnTo>
                    <a:lnTo>
                      <a:pt x="139" y="60"/>
                    </a:lnTo>
                    <a:lnTo>
                      <a:pt x="124" y="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" name="Freeform 348"/>
              <p:cNvSpPr>
                <a:spLocks/>
              </p:cNvSpPr>
              <p:nvPr/>
            </p:nvSpPr>
            <p:spPr bwMode="auto">
              <a:xfrm>
                <a:off x="1348" y="1554"/>
                <a:ext cx="276" cy="89"/>
              </a:xfrm>
              <a:custGeom>
                <a:avLst/>
                <a:gdLst>
                  <a:gd name="T0" fmla="*/ 276 w 276"/>
                  <a:gd name="T1" fmla="*/ 0 h 89"/>
                  <a:gd name="T2" fmla="*/ 263 w 276"/>
                  <a:gd name="T3" fmla="*/ 11 h 89"/>
                  <a:gd name="T4" fmla="*/ 251 w 276"/>
                  <a:gd name="T5" fmla="*/ 21 h 89"/>
                  <a:gd name="T6" fmla="*/ 238 w 276"/>
                  <a:gd name="T7" fmla="*/ 32 h 89"/>
                  <a:gd name="T8" fmla="*/ 226 w 276"/>
                  <a:gd name="T9" fmla="*/ 43 h 89"/>
                  <a:gd name="T10" fmla="*/ 215 w 276"/>
                  <a:gd name="T11" fmla="*/ 53 h 89"/>
                  <a:gd name="T12" fmla="*/ 205 w 276"/>
                  <a:gd name="T13" fmla="*/ 66 h 89"/>
                  <a:gd name="T14" fmla="*/ 194 w 276"/>
                  <a:gd name="T15" fmla="*/ 76 h 89"/>
                  <a:gd name="T16" fmla="*/ 183 w 276"/>
                  <a:gd name="T17" fmla="*/ 89 h 89"/>
                  <a:gd name="T18" fmla="*/ 0 w 276"/>
                  <a:gd name="T19" fmla="*/ 89 h 89"/>
                  <a:gd name="T20" fmla="*/ 15 w 276"/>
                  <a:gd name="T21" fmla="*/ 76 h 89"/>
                  <a:gd name="T22" fmla="*/ 31 w 276"/>
                  <a:gd name="T23" fmla="*/ 66 h 89"/>
                  <a:gd name="T24" fmla="*/ 47 w 276"/>
                  <a:gd name="T25" fmla="*/ 53 h 89"/>
                  <a:gd name="T26" fmla="*/ 62 w 276"/>
                  <a:gd name="T27" fmla="*/ 43 h 89"/>
                  <a:gd name="T28" fmla="*/ 80 w 276"/>
                  <a:gd name="T29" fmla="*/ 32 h 89"/>
                  <a:gd name="T30" fmla="*/ 96 w 276"/>
                  <a:gd name="T31" fmla="*/ 21 h 89"/>
                  <a:gd name="T32" fmla="*/ 116 w 276"/>
                  <a:gd name="T33" fmla="*/ 11 h 89"/>
                  <a:gd name="T34" fmla="*/ 134 w 276"/>
                  <a:gd name="T35" fmla="*/ 0 h 89"/>
                  <a:gd name="T36" fmla="*/ 276 w 276"/>
                  <a:gd name="T37" fmla="*/ 0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6"/>
                  <a:gd name="T58" fmla="*/ 0 h 89"/>
                  <a:gd name="T59" fmla="*/ 276 w 276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6" h="89">
                    <a:moveTo>
                      <a:pt x="276" y="0"/>
                    </a:moveTo>
                    <a:lnTo>
                      <a:pt x="263" y="11"/>
                    </a:lnTo>
                    <a:lnTo>
                      <a:pt x="251" y="21"/>
                    </a:lnTo>
                    <a:lnTo>
                      <a:pt x="238" y="32"/>
                    </a:lnTo>
                    <a:lnTo>
                      <a:pt x="226" y="43"/>
                    </a:lnTo>
                    <a:lnTo>
                      <a:pt x="215" y="53"/>
                    </a:lnTo>
                    <a:lnTo>
                      <a:pt x="205" y="66"/>
                    </a:lnTo>
                    <a:lnTo>
                      <a:pt x="194" y="76"/>
                    </a:lnTo>
                    <a:lnTo>
                      <a:pt x="183" y="89"/>
                    </a:lnTo>
                    <a:lnTo>
                      <a:pt x="0" y="89"/>
                    </a:lnTo>
                    <a:lnTo>
                      <a:pt x="15" y="76"/>
                    </a:lnTo>
                    <a:lnTo>
                      <a:pt x="31" y="66"/>
                    </a:lnTo>
                    <a:lnTo>
                      <a:pt x="47" y="53"/>
                    </a:lnTo>
                    <a:lnTo>
                      <a:pt x="62" y="43"/>
                    </a:lnTo>
                    <a:lnTo>
                      <a:pt x="80" y="32"/>
                    </a:lnTo>
                    <a:lnTo>
                      <a:pt x="96" y="21"/>
                    </a:lnTo>
                    <a:lnTo>
                      <a:pt x="116" y="11"/>
                    </a:lnTo>
                    <a:lnTo>
                      <a:pt x="134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" name="Freeform 349"/>
              <p:cNvSpPr>
                <a:spLocks/>
              </p:cNvSpPr>
              <p:nvPr/>
            </p:nvSpPr>
            <p:spPr bwMode="auto">
              <a:xfrm>
                <a:off x="1563" y="1554"/>
                <a:ext cx="260" cy="89"/>
              </a:xfrm>
              <a:custGeom>
                <a:avLst/>
                <a:gdLst>
                  <a:gd name="T0" fmla="*/ 102 w 260"/>
                  <a:gd name="T1" fmla="*/ 0 h 89"/>
                  <a:gd name="T2" fmla="*/ 260 w 260"/>
                  <a:gd name="T3" fmla="*/ 0 h 89"/>
                  <a:gd name="T4" fmla="*/ 251 w 260"/>
                  <a:gd name="T5" fmla="*/ 11 h 89"/>
                  <a:gd name="T6" fmla="*/ 242 w 260"/>
                  <a:gd name="T7" fmla="*/ 21 h 89"/>
                  <a:gd name="T8" fmla="*/ 235 w 260"/>
                  <a:gd name="T9" fmla="*/ 32 h 89"/>
                  <a:gd name="T10" fmla="*/ 226 w 260"/>
                  <a:gd name="T11" fmla="*/ 43 h 89"/>
                  <a:gd name="T12" fmla="*/ 219 w 260"/>
                  <a:gd name="T13" fmla="*/ 53 h 89"/>
                  <a:gd name="T14" fmla="*/ 212 w 260"/>
                  <a:gd name="T15" fmla="*/ 66 h 89"/>
                  <a:gd name="T16" fmla="*/ 205 w 260"/>
                  <a:gd name="T17" fmla="*/ 76 h 89"/>
                  <a:gd name="T18" fmla="*/ 197 w 260"/>
                  <a:gd name="T19" fmla="*/ 89 h 89"/>
                  <a:gd name="T20" fmla="*/ 0 w 260"/>
                  <a:gd name="T21" fmla="*/ 89 h 89"/>
                  <a:gd name="T22" fmla="*/ 11 w 260"/>
                  <a:gd name="T23" fmla="*/ 76 h 89"/>
                  <a:gd name="T24" fmla="*/ 23 w 260"/>
                  <a:gd name="T25" fmla="*/ 66 h 89"/>
                  <a:gd name="T26" fmla="*/ 34 w 260"/>
                  <a:gd name="T27" fmla="*/ 53 h 89"/>
                  <a:gd name="T28" fmla="*/ 46 w 260"/>
                  <a:gd name="T29" fmla="*/ 43 h 89"/>
                  <a:gd name="T30" fmla="*/ 61 w 260"/>
                  <a:gd name="T31" fmla="*/ 32 h 89"/>
                  <a:gd name="T32" fmla="*/ 73 w 260"/>
                  <a:gd name="T33" fmla="*/ 21 h 89"/>
                  <a:gd name="T34" fmla="*/ 87 w 260"/>
                  <a:gd name="T35" fmla="*/ 11 h 89"/>
                  <a:gd name="T36" fmla="*/ 102 w 260"/>
                  <a:gd name="T37" fmla="*/ 0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0"/>
                  <a:gd name="T58" fmla="*/ 0 h 89"/>
                  <a:gd name="T59" fmla="*/ 260 w 260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0" h="89">
                    <a:moveTo>
                      <a:pt x="102" y="0"/>
                    </a:moveTo>
                    <a:lnTo>
                      <a:pt x="260" y="0"/>
                    </a:lnTo>
                    <a:lnTo>
                      <a:pt x="251" y="11"/>
                    </a:lnTo>
                    <a:lnTo>
                      <a:pt x="242" y="21"/>
                    </a:lnTo>
                    <a:lnTo>
                      <a:pt x="235" y="32"/>
                    </a:lnTo>
                    <a:lnTo>
                      <a:pt x="226" y="43"/>
                    </a:lnTo>
                    <a:lnTo>
                      <a:pt x="219" y="53"/>
                    </a:lnTo>
                    <a:lnTo>
                      <a:pt x="212" y="66"/>
                    </a:lnTo>
                    <a:lnTo>
                      <a:pt x="205" y="76"/>
                    </a:lnTo>
                    <a:lnTo>
                      <a:pt x="197" y="89"/>
                    </a:lnTo>
                    <a:lnTo>
                      <a:pt x="0" y="89"/>
                    </a:lnTo>
                    <a:lnTo>
                      <a:pt x="11" y="76"/>
                    </a:lnTo>
                    <a:lnTo>
                      <a:pt x="23" y="66"/>
                    </a:lnTo>
                    <a:lnTo>
                      <a:pt x="34" y="53"/>
                    </a:lnTo>
                    <a:lnTo>
                      <a:pt x="46" y="43"/>
                    </a:lnTo>
                    <a:lnTo>
                      <a:pt x="61" y="32"/>
                    </a:lnTo>
                    <a:lnTo>
                      <a:pt x="73" y="21"/>
                    </a:lnTo>
                    <a:lnTo>
                      <a:pt x="87" y="1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3" name="Freeform 350"/>
              <p:cNvSpPr>
                <a:spLocks/>
              </p:cNvSpPr>
              <p:nvPr/>
            </p:nvSpPr>
            <p:spPr bwMode="auto">
              <a:xfrm>
                <a:off x="1483" y="1668"/>
                <a:ext cx="263" cy="101"/>
              </a:xfrm>
              <a:custGeom>
                <a:avLst/>
                <a:gdLst>
                  <a:gd name="T0" fmla="*/ 263 w 263"/>
                  <a:gd name="T1" fmla="*/ 0 h 101"/>
                  <a:gd name="T2" fmla="*/ 253 w 263"/>
                  <a:gd name="T3" fmla="*/ 24 h 101"/>
                  <a:gd name="T4" fmla="*/ 244 w 263"/>
                  <a:gd name="T5" fmla="*/ 49 h 101"/>
                  <a:gd name="T6" fmla="*/ 235 w 263"/>
                  <a:gd name="T7" fmla="*/ 74 h 101"/>
                  <a:gd name="T8" fmla="*/ 226 w 263"/>
                  <a:gd name="T9" fmla="*/ 101 h 101"/>
                  <a:gd name="T10" fmla="*/ 0 w 263"/>
                  <a:gd name="T11" fmla="*/ 101 h 101"/>
                  <a:gd name="T12" fmla="*/ 6 w 263"/>
                  <a:gd name="T13" fmla="*/ 88 h 101"/>
                  <a:gd name="T14" fmla="*/ 13 w 263"/>
                  <a:gd name="T15" fmla="*/ 74 h 101"/>
                  <a:gd name="T16" fmla="*/ 18 w 263"/>
                  <a:gd name="T17" fmla="*/ 62 h 101"/>
                  <a:gd name="T18" fmla="*/ 25 w 263"/>
                  <a:gd name="T19" fmla="*/ 49 h 101"/>
                  <a:gd name="T20" fmla="*/ 34 w 263"/>
                  <a:gd name="T21" fmla="*/ 37 h 101"/>
                  <a:gd name="T22" fmla="*/ 41 w 263"/>
                  <a:gd name="T23" fmla="*/ 24 h 101"/>
                  <a:gd name="T24" fmla="*/ 50 w 263"/>
                  <a:gd name="T25" fmla="*/ 12 h 101"/>
                  <a:gd name="T26" fmla="*/ 59 w 263"/>
                  <a:gd name="T27" fmla="*/ 0 h 101"/>
                  <a:gd name="T28" fmla="*/ 263 w 263"/>
                  <a:gd name="T29" fmla="*/ 0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3"/>
                  <a:gd name="T46" fmla="*/ 0 h 101"/>
                  <a:gd name="T47" fmla="*/ 263 w 263"/>
                  <a:gd name="T48" fmla="*/ 101 h 10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3" h="101">
                    <a:moveTo>
                      <a:pt x="263" y="0"/>
                    </a:moveTo>
                    <a:lnTo>
                      <a:pt x="253" y="24"/>
                    </a:lnTo>
                    <a:lnTo>
                      <a:pt x="244" y="49"/>
                    </a:lnTo>
                    <a:lnTo>
                      <a:pt x="235" y="74"/>
                    </a:lnTo>
                    <a:lnTo>
                      <a:pt x="226" y="101"/>
                    </a:lnTo>
                    <a:lnTo>
                      <a:pt x="0" y="101"/>
                    </a:lnTo>
                    <a:lnTo>
                      <a:pt x="6" y="88"/>
                    </a:lnTo>
                    <a:lnTo>
                      <a:pt x="13" y="74"/>
                    </a:lnTo>
                    <a:lnTo>
                      <a:pt x="18" y="62"/>
                    </a:lnTo>
                    <a:lnTo>
                      <a:pt x="25" y="49"/>
                    </a:lnTo>
                    <a:lnTo>
                      <a:pt x="34" y="37"/>
                    </a:lnTo>
                    <a:lnTo>
                      <a:pt x="41" y="24"/>
                    </a:lnTo>
                    <a:lnTo>
                      <a:pt x="50" y="12"/>
                    </a:lnTo>
                    <a:lnTo>
                      <a:pt x="59" y="0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4" name="Freeform 351"/>
              <p:cNvSpPr>
                <a:spLocks/>
              </p:cNvSpPr>
              <p:nvPr/>
            </p:nvSpPr>
            <p:spPr bwMode="auto">
              <a:xfrm>
                <a:off x="1455" y="1794"/>
                <a:ext cx="249" cy="101"/>
              </a:xfrm>
              <a:custGeom>
                <a:avLst/>
                <a:gdLst>
                  <a:gd name="T0" fmla="*/ 249 w 249"/>
                  <a:gd name="T1" fmla="*/ 0 h 101"/>
                  <a:gd name="T2" fmla="*/ 243 w 249"/>
                  <a:gd name="T3" fmla="*/ 25 h 101"/>
                  <a:gd name="T4" fmla="*/ 240 w 249"/>
                  <a:gd name="T5" fmla="*/ 49 h 101"/>
                  <a:gd name="T6" fmla="*/ 238 w 249"/>
                  <a:gd name="T7" fmla="*/ 74 h 101"/>
                  <a:gd name="T8" fmla="*/ 236 w 249"/>
                  <a:gd name="T9" fmla="*/ 101 h 101"/>
                  <a:gd name="T10" fmla="*/ 0 w 249"/>
                  <a:gd name="T11" fmla="*/ 101 h 101"/>
                  <a:gd name="T12" fmla="*/ 2 w 249"/>
                  <a:gd name="T13" fmla="*/ 74 h 101"/>
                  <a:gd name="T14" fmla="*/ 5 w 249"/>
                  <a:gd name="T15" fmla="*/ 49 h 101"/>
                  <a:gd name="T16" fmla="*/ 11 w 249"/>
                  <a:gd name="T17" fmla="*/ 25 h 101"/>
                  <a:gd name="T18" fmla="*/ 18 w 249"/>
                  <a:gd name="T19" fmla="*/ 0 h 101"/>
                  <a:gd name="T20" fmla="*/ 249 w 249"/>
                  <a:gd name="T21" fmla="*/ 0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9"/>
                  <a:gd name="T34" fmla="*/ 0 h 101"/>
                  <a:gd name="T35" fmla="*/ 249 w 249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9" h="101">
                    <a:moveTo>
                      <a:pt x="249" y="0"/>
                    </a:moveTo>
                    <a:lnTo>
                      <a:pt x="243" y="25"/>
                    </a:lnTo>
                    <a:lnTo>
                      <a:pt x="240" y="49"/>
                    </a:lnTo>
                    <a:lnTo>
                      <a:pt x="238" y="74"/>
                    </a:lnTo>
                    <a:lnTo>
                      <a:pt x="236" y="101"/>
                    </a:lnTo>
                    <a:lnTo>
                      <a:pt x="0" y="101"/>
                    </a:lnTo>
                    <a:lnTo>
                      <a:pt x="2" y="74"/>
                    </a:lnTo>
                    <a:lnTo>
                      <a:pt x="5" y="49"/>
                    </a:lnTo>
                    <a:lnTo>
                      <a:pt x="11" y="25"/>
                    </a:lnTo>
                    <a:lnTo>
                      <a:pt x="18" y="0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5" name="Freeform 352"/>
              <p:cNvSpPr>
                <a:spLocks/>
              </p:cNvSpPr>
              <p:nvPr/>
            </p:nvSpPr>
            <p:spPr bwMode="auto">
              <a:xfrm>
                <a:off x="1201" y="1794"/>
                <a:ext cx="247" cy="101"/>
              </a:xfrm>
              <a:custGeom>
                <a:avLst/>
                <a:gdLst>
                  <a:gd name="T0" fmla="*/ 229 w 247"/>
                  <a:gd name="T1" fmla="*/ 101 h 101"/>
                  <a:gd name="T2" fmla="*/ 0 w 247"/>
                  <a:gd name="T3" fmla="*/ 101 h 101"/>
                  <a:gd name="T4" fmla="*/ 2 w 247"/>
                  <a:gd name="T5" fmla="*/ 74 h 101"/>
                  <a:gd name="T6" fmla="*/ 7 w 247"/>
                  <a:gd name="T7" fmla="*/ 49 h 101"/>
                  <a:gd name="T8" fmla="*/ 16 w 247"/>
                  <a:gd name="T9" fmla="*/ 25 h 101"/>
                  <a:gd name="T10" fmla="*/ 25 w 247"/>
                  <a:gd name="T11" fmla="*/ 0 h 101"/>
                  <a:gd name="T12" fmla="*/ 247 w 247"/>
                  <a:gd name="T13" fmla="*/ 0 h 101"/>
                  <a:gd name="T14" fmla="*/ 240 w 247"/>
                  <a:gd name="T15" fmla="*/ 25 h 101"/>
                  <a:gd name="T16" fmla="*/ 234 w 247"/>
                  <a:gd name="T17" fmla="*/ 49 h 101"/>
                  <a:gd name="T18" fmla="*/ 231 w 247"/>
                  <a:gd name="T19" fmla="*/ 74 h 101"/>
                  <a:gd name="T20" fmla="*/ 229 w 247"/>
                  <a:gd name="T21" fmla="*/ 101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7"/>
                  <a:gd name="T34" fmla="*/ 0 h 101"/>
                  <a:gd name="T35" fmla="*/ 247 w 247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7" h="101">
                    <a:moveTo>
                      <a:pt x="229" y="101"/>
                    </a:moveTo>
                    <a:lnTo>
                      <a:pt x="0" y="101"/>
                    </a:lnTo>
                    <a:lnTo>
                      <a:pt x="2" y="74"/>
                    </a:lnTo>
                    <a:lnTo>
                      <a:pt x="7" y="49"/>
                    </a:lnTo>
                    <a:lnTo>
                      <a:pt x="16" y="25"/>
                    </a:lnTo>
                    <a:lnTo>
                      <a:pt x="25" y="0"/>
                    </a:lnTo>
                    <a:lnTo>
                      <a:pt x="247" y="0"/>
                    </a:lnTo>
                    <a:lnTo>
                      <a:pt x="240" y="25"/>
                    </a:lnTo>
                    <a:lnTo>
                      <a:pt x="234" y="49"/>
                    </a:lnTo>
                    <a:lnTo>
                      <a:pt x="231" y="74"/>
                    </a:lnTo>
                    <a:lnTo>
                      <a:pt x="229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6" name="Freeform 353"/>
              <p:cNvSpPr>
                <a:spLocks/>
              </p:cNvSpPr>
              <p:nvPr/>
            </p:nvSpPr>
            <p:spPr bwMode="auto">
              <a:xfrm>
                <a:off x="1201" y="1920"/>
                <a:ext cx="245" cy="97"/>
              </a:xfrm>
              <a:custGeom>
                <a:avLst/>
                <a:gdLst>
                  <a:gd name="T0" fmla="*/ 229 w 245"/>
                  <a:gd name="T1" fmla="*/ 0 h 97"/>
                  <a:gd name="T2" fmla="*/ 231 w 245"/>
                  <a:gd name="T3" fmla="*/ 25 h 97"/>
                  <a:gd name="T4" fmla="*/ 234 w 245"/>
                  <a:gd name="T5" fmla="*/ 49 h 97"/>
                  <a:gd name="T6" fmla="*/ 238 w 245"/>
                  <a:gd name="T7" fmla="*/ 74 h 97"/>
                  <a:gd name="T8" fmla="*/ 245 w 245"/>
                  <a:gd name="T9" fmla="*/ 97 h 97"/>
                  <a:gd name="T10" fmla="*/ 25 w 245"/>
                  <a:gd name="T11" fmla="*/ 97 h 97"/>
                  <a:gd name="T12" fmla="*/ 16 w 245"/>
                  <a:gd name="T13" fmla="*/ 74 h 97"/>
                  <a:gd name="T14" fmla="*/ 7 w 245"/>
                  <a:gd name="T15" fmla="*/ 49 h 97"/>
                  <a:gd name="T16" fmla="*/ 2 w 245"/>
                  <a:gd name="T17" fmla="*/ 25 h 97"/>
                  <a:gd name="T18" fmla="*/ 0 w 245"/>
                  <a:gd name="T19" fmla="*/ 0 h 97"/>
                  <a:gd name="T20" fmla="*/ 229 w 245"/>
                  <a:gd name="T21" fmla="*/ 0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5"/>
                  <a:gd name="T34" fmla="*/ 0 h 97"/>
                  <a:gd name="T35" fmla="*/ 245 w 245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5" h="97">
                    <a:moveTo>
                      <a:pt x="229" y="0"/>
                    </a:moveTo>
                    <a:lnTo>
                      <a:pt x="231" y="25"/>
                    </a:lnTo>
                    <a:lnTo>
                      <a:pt x="234" y="49"/>
                    </a:lnTo>
                    <a:lnTo>
                      <a:pt x="238" y="74"/>
                    </a:lnTo>
                    <a:lnTo>
                      <a:pt x="245" y="97"/>
                    </a:lnTo>
                    <a:lnTo>
                      <a:pt x="25" y="97"/>
                    </a:lnTo>
                    <a:lnTo>
                      <a:pt x="16" y="74"/>
                    </a:lnTo>
                    <a:lnTo>
                      <a:pt x="7" y="49"/>
                    </a:lnTo>
                    <a:lnTo>
                      <a:pt x="2" y="25"/>
                    </a:lnTo>
                    <a:lnTo>
                      <a:pt x="0" y="0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7" name="Freeform 354"/>
              <p:cNvSpPr>
                <a:spLocks/>
              </p:cNvSpPr>
              <p:nvPr/>
            </p:nvSpPr>
            <p:spPr bwMode="auto">
              <a:xfrm>
                <a:off x="1455" y="1920"/>
                <a:ext cx="249" cy="97"/>
              </a:xfrm>
              <a:custGeom>
                <a:avLst/>
                <a:gdLst>
                  <a:gd name="T0" fmla="*/ 0 w 249"/>
                  <a:gd name="T1" fmla="*/ 0 h 97"/>
                  <a:gd name="T2" fmla="*/ 236 w 249"/>
                  <a:gd name="T3" fmla="*/ 0 h 97"/>
                  <a:gd name="T4" fmla="*/ 238 w 249"/>
                  <a:gd name="T5" fmla="*/ 25 h 97"/>
                  <a:gd name="T6" fmla="*/ 240 w 249"/>
                  <a:gd name="T7" fmla="*/ 49 h 97"/>
                  <a:gd name="T8" fmla="*/ 243 w 249"/>
                  <a:gd name="T9" fmla="*/ 74 h 97"/>
                  <a:gd name="T10" fmla="*/ 249 w 249"/>
                  <a:gd name="T11" fmla="*/ 97 h 97"/>
                  <a:gd name="T12" fmla="*/ 18 w 249"/>
                  <a:gd name="T13" fmla="*/ 97 h 97"/>
                  <a:gd name="T14" fmla="*/ 11 w 249"/>
                  <a:gd name="T15" fmla="*/ 74 h 97"/>
                  <a:gd name="T16" fmla="*/ 5 w 249"/>
                  <a:gd name="T17" fmla="*/ 49 h 97"/>
                  <a:gd name="T18" fmla="*/ 2 w 249"/>
                  <a:gd name="T19" fmla="*/ 25 h 97"/>
                  <a:gd name="T20" fmla="*/ 0 w 249"/>
                  <a:gd name="T21" fmla="*/ 0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9"/>
                  <a:gd name="T34" fmla="*/ 0 h 97"/>
                  <a:gd name="T35" fmla="*/ 249 w 249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9" h="97">
                    <a:moveTo>
                      <a:pt x="0" y="0"/>
                    </a:moveTo>
                    <a:lnTo>
                      <a:pt x="236" y="0"/>
                    </a:lnTo>
                    <a:lnTo>
                      <a:pt x="238" y="25"/>
                    </a:lnTo>
                    <a:lnTo>
                      <a:pt x="240" y="49"/>
                    </a:lnTo>
                    <a:lnTo>
                      <a:pt x="243" y="74"/>
                    </a:lnTo>
                    <a:lnTo>
                      <a:pt x="249" y="97"/>
                    </a:lnTo>
                    <a:lnTo>
                      <a:pt x="18" y="97"/>
                    </a:lnTo>
                    <a:lnTo>
                      <a:pt x="11" y="74"/>
                    </a:lnTo>
                    <a:lnTo>
                      <a:pt x="5" y="49"/>
                    </a:lnTo>
                    <a:lnTo>
                      <a:pt x="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8" name="Freeform 355"/>
              <p:cNvSpPr>
                <a:spLocks/>
              </p:cNvSpPr>
              <p:nvPr/>
            </p:nvSpPr>
            <p:spPr bwMode="auto">
              <a:xfrm>
                <a:off x="1482" y="2042"/>
                <a:ext cx="264" cy="101"/>
              </a:xfrm>
              <a:custGeom>
                <a:avLst/>
                <a:gdLst>
                  <a:gd name="T0" fmla="*/ 227 w 264"/>
                  <a:gd name="T1" fmla="*/ 0 h 101"/>
                  <a:gd name="T2" fmla="*/ 234 w 264"/>
                  <a:gd name="T3" fmla="*/ 27 h 101"/>
                  <a:gd name="T4" fmla="*/ 243 w 264"/>
                  <a:gd name="T5" fmla="*/ 52 h 101"/>
                  <a:gd name="T6" fmla="*/ 254 w 264"/>
                  <a:gd name="T7" fmla="*/ 77 h 101"/>
                  <a:gd name="T8" fmla="*/ 264 w 264"/>
                  <a:gd name="T9" fmla="*/ 101 h 101"/>
                  <a:gd name="T10" fmla="*/ 60 w 264"/>
                  <a:gd name="T11" fmla="*/ 101 h 101"/>
                  <a:gd name="T12" fmla="*/ 51 w 264"/>
                  <a:gd name="T13" fmla="*/ 89 h 101"/>
                  <a:gd name="T14" fmla="*/ 42 w 264"/>
                  <a:gd name="T15" fmla="*/ 77 h 101"/>
                  <a:gd name="T16" fmla="*/ 33 w 264"/>
                  <a:gd name="T17" fmla="*/ 64 h 101"/>
                  <a:gd name="T18" fmla="*/ 26 w 264"/>
                  <a:gd name="T19" fmla="*/ 52 h 101"/>
                  <a:gd name="T20" fmla="*/ 19 w 264"/>
                  <a:gd name="T21" fmla="*/ 39 h 101"/>
                  <a:gd name="T22" fmla="*/ 12 w 264"/>
                  <a:gd name="T23" fmla="*/ 27 h 101"/>
                  <a:gd name="T24" fmla="*/ 5 w 264"/>
                  <a:gd name="T25" fmla="*/ 13 h 101"/>
                  <a:gd name="T26" fmla="*/ 0 w 264"/>
                  <a:gd name="T27" fmla="*/ 0 h 101"/>
                  <a:gd name="T28" fmla="*/ 227 w 264"/>
                  <a:gd name="T29" fmla="*/ 0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4"/>
                  <a:gd name="T46" fmla="*/ 0 h 101"/>
                  <a:gd name="T47" fmla="*/ 264 w 264"/>
                  <a:gd name="T48" fmla="*/ 101 h 10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4" h="101">
                    <a:moveTo>
                      <a:pt x="227" y="0"/>
                    </a:moveTo>
                    <a:lnTo>
                      <a:pt x="234" y="27"/>
                    </a:lnTo>
                    <a:lnTo>
                      <a:pt x="243" y="52"/>
                    </a:lnTo>
                    <a:lnTo>
                      <a:pt x="254" y="77"/>
                    </a:lnTo>
                    <a:lnTo>
                      <a:pt x="264" y="101"/>
                    </a:lnTo>
                    <a:lnTo>
                      <a:pt x="60" y="101"/>
                    </a:lnTo>
                    <a:lnTo>
                      <a:pt x="51" y="89"/>
                    </a:lnTo>
                    <a:lnTo>
                      <a:pt x="42" y="77"/>
                    </a:lnTo>
                    <a:lnTo>
                      <a:pt x="33" y="64"/>
                    </a:lnTo>
                    <a:lnTo>
                      <a:pt x="26" y="52"/>
                    </a:lnTo>
                    <a:lnTo>
                      <a:pt x="19" y="39"/>
                    </a:lnTo>
                    <a:lnTo>
                      <a:pt x="12" y="27"/>
                    </a:lnTo>
                    <a:lnTo>
                      <a:pt x="5" y="13"/>
                    </a:lnTo>
                    <a:lnTo>
                      <a:pt x="0" y="0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9" name="Freeform 356"/>
              <p:cNvSpPr>
                <a:spLocks/>
              </p:cNvSpPr>
              <p:nvPr/>
            </p:nvSpPr>
            <p:spPr bwMode="auto">
              <a:xfrm>
                <a:off x="1563" y="2168"/>
                <a:ext cx="258" cy="89"/>
              </a:xfrm>
              <a:custGeom>
                <a:avLst/>
                <a:gdLst>
                  <a:gd name="T0" fmla="*/ 196 w 258"/>
                  <a:gd name="T1" fmla="*/ 0 h 89"/>
                  <a:gd name="T2" fmla="*/ 203 w 258"/>
                  <a:gd name="T3" fmla="*/ 13 h 89"/>
                  <a:gd name="T4" fmla="*/ 210 w 258"/>
                  <a:gd name="T5" fmla="*/ 23 h 89"/>
                  <a:gd name="T6" fmla="*/ 217 w 258"/>
                  <a:gd name="T7" fmla="*/ 36 h 89"/>
                  <a:gd name="T8" fmla="*/ 224 w 258"/>
                  <a:gd name="T9" fmla="*/ 46 h 89"/>
                  <a:gd name="T10" fmla="*/ 233 w 258"/>
                  <a:gd name="T11" fmla="*/ 57 h 89"/>
                  <a:gd name="T12" fmla="*/ 240 w 258"/>
                  <a:gd name="T13" fmla="*/ 68 h 89"/>
                  <a:gd name="T14" fmla="*/ 249 w 258"/>
                  <a:gd name="T15" fmla="*/ 78 h 89"/>
                  <a:gd name="T16" fmla="*/ 258 w 258"/>
                  <a:gd name="T17" fmla="*/ 89 h 89"/>
                  <a:gd name="T18" fmla="*/ 100 w 258"/>
                  <a:gd name="T19" fmla="*/ 89 h 89"/>
                  <a:gd name="T20" fmla="*/ 86 w 258"/>
                  <a:gd name="T21" fmla="*/ 78 h 89"/>
                  <a:gd name="T22" fmla="*/ 73 w 258"/>
                  <a:gd name="T23" fmla="*/ 68 h 89"/>
                  <a:gd name="T24" fmla="*/ 59 w 258"/>
                  <a:gd name="T25" fmla="*/ 57 h 89"/>
                  <a:gd name="T26" fmla="*/ 46 w 258"/>
                  <a:gd name="T27" fmla="*/ 46 h 89"/>
                  <a:gd name="T28" fmla="*/ 34 w 258"/>
                  <a:gd name="T29" fmla="*/ 36 h 89"/>
                  <a:gd name="T30" fmla="*/ 23 w 258"/>
                  <a:gd name="T31" fmla="*/ 23 h 89"/>
                  <a:gd name="T32" fmla="*/ 11 w 258"/>
                  <a:gd name="T33" fmla="*/ 13 h 89"/>
                  <a:gd name="T34" fmla="*/ 0 w 258"/>
                  <a:gd name="T35" fmla="*/ 0 h 89"/>
                  <a:gd name="T36" fmla="*/ 196 w 258"/>
                  <a:gd name="T37" fmla="*/ 0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89"/>
                  <a:gd name="T59" fmla="*/ 258 w 258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89">
                    <a:moveTo>
                      <a:pt x="196" y="0"/>
                    </a:moveTo>
                    <a:lnTo>
                      <a:pt x="203" y="13"/>
                    </a:lnTo>
                    <a:lnTo>
                      <a:pt x="210" y="23"/>
                    </a:lnTo>
                    <a:lnTo>
                      <a:pt x="217" y="36"/>
                    </a:lnTo>
                    <a:lnTo>
                      <a:pt x="224" y="46"/>
                    </a:lnTo>
                    <a:lnTo>
                      <a:pt x="233" y="57"/>
                    </a:lnTo>
                    <a:lnTo>
                      <a:pt x="240" y="68"/>
                    </a:lnTo>
                    <a:lnTo>
                      <a:pt x="249" y="78"/>
                    </a:lnTo>
                    <a:lnTo>
                      <a:pt x="258" y="89"/>
                    </a:lnTo>
                    <a:lnTo>
                      <a:pt x="100" y="89"/>
                    </a:lnTo>
                    <a:lnTo>
                      <a:pt x="86" y="78"/>
                    </a:lnTo>
                    <a:lnTo>
                      <a:pt x="73" y="68"/>
                    </a:lnTo>
                    <a:lnTo>
                      <a:pt x="59" y="57"/>
                    </a:lnTo>
                    <a:lnTo>
                      <a:pt x="46" y="46"/>
                    </a:lnTo>
                    <a:lnTo>
                      <a:pt x="34" y="36"/>
                    </a:lnTo>
                    <a:lnTo>
                      <a:pt x="23" y="23"/>
                    </a:lnTo>
                    <a:lnTo>
                      <a:pt x="11" y="13"/>
                    </a:lnTo>
                    <a:lnTo>
                      <a:pt x="0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" name="Freeform 357"/>
              <p:cNvSpPr>
                <a:spLocks/>
              </p:cNvSpPr>
              <p:nvPr/>
            </p:nvSpPr>
            <p:spPr bwMode="auto">
              <a:xfrm>
                <a:off x="1347" y="2168"/>
                <a:ext cx="275" cy="89"/>
              </a:xfrm>
              <a:custGeom>
                <a:avLst/>
                <a:gdLst>
                  <a:gd name="T0" fmla="*/ 275 w 275"/>
                  <a:gd name="T1" fmla="*/ 89 h 89"/>
                  <a:gd name="T2" fmla="*/ 133 w 275"/>
                  <a:gd name="T3" fmla="*/ 89 h 89"/>
                  <a:gd name="T4" fmla="*/ 115 w 275"/>
                  <a:gd name="T5" fmla="*/ 78 h 89"/>
                  <a:gd name="T6" fmla="*/ 95 w 275"/>
                  <a:gd name="T7" fmla="*/ 68 h 89"/>
                  <a:gd name="T8" fmla="*/ 79 w 275"/>
                  <a:gd name="T9" fmla="*/ 57 h 89"/>
                  <a:gd name="T10" fmla="*/ 62 w 275"/>
                  <a:gd name="T11" fmla="*/ 46 h 89"/>
                  <a:gd name="T12" fmla="*/ 46 w 275"/>
                  <a:gd name="T13" fmla="*/ 36 h 89"/>
                  <a:gd name="T14" fmla="*/ 30 w 275"/>
                  <a:gd name="T15" fmla="*/ 23 h 89"/>
                  <a:gd name="T16" fmla="*/ 14 w 275"/>
                  <a:gd name="T17" fmla="*/ 13 h 89"/>
                  <a:gd name="T18" fmla="*/ 0 w 275"/>
                  <a:gd name="T19" fmla="*/ 0 h 89"/>
                  <a:gd name="T20" fmla="*/ 183 w 275"/>
                  <a:gd name="T21" fmla="*/ 0 h 89"/>
                  <a:gd name="T22" fmla="*/ 193 w 275"/>
                  <a:gd name="T23" fmla="*/ 13 h 89"/>
                  <a:gd name="T24" fmla="*/ 204 w 275"/>
                  <a:gd name="T25" fmla="*/ 23 h 89"/>
                  <a:gd name="T26" fmla="*/ 214 w 275"/>
                  <a:gd name="T27" fmla="*/ 36 h 89"/>
                  <a:gd name="T28" fmla="*/ 225 w 275"/>
                  <a:gd name="T29" fmla="*/ 46 h 89"/>
                  <a:gd name="T30" fmla="*/ 238 w 275"/>
                  <a:gd name="T31" fmla="*/ 57 h 89"/>
                  <a:gd name="T32" fmla="*/ 250 w 275"/>
                  <a:gd name="T33" fmla="*/ 68 h 89"/>
                  <a:gd name="T34" fmla="*/ 262 w 275"/>
                  <a:gd name="T35" fmla="*/ 78 h 89"/>
                  <a:gd name="T36" fmla="*/ 275 w 275"/>
                  <a:gd name="T37" fmla="*/ 89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5"/>
                  <a:gd name="T58" fmla="*/ 0 h 89"/>
                  <a:gd name="T59" fmla="*/ 275 w 275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5" h="89">
                    <a:moveTo>
                      <a:pt x="275" y="89"/>
                    </a:moveTo>
                    <a:lnTo>
                      <a:pt x="133" y="89"/>
                    </a:lnTo>
                    <a:lnTo>
                      <a:pt x="115" y="78"/>
                    </a:lnTo>
                    <a:lnTo>
                      <a:pt x="95" y="68"/>
                    </a:lnTo>
                    <a:lnTo>
                      <a:pt x="79" y="57"/>
                    </a:lnTo>
                    <a:lnTo>
                      <a:pt x="62" y="46"/>
                    </a:lnTo>
                    <a:lnTo>
                      <a:pt x="46" y="36"/>
                    </a:lnTo>
                    <a:lnTo>
                      <a:pt x="30" y="23"/>
                    </a:lnTo>
                    <a:lnTo>
                      <a:pt x="14" y="13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93" y="13"/>
                    </a:lnTo>
                    <a:lnTo>
                      <a:pt x="204" y="23"/>
                    </a:lnTo>
                    <a:lnTo>
                      <a:pt x="214" y="36"/>
                    </a:lnTo>
                    <a:lnTo>
                      <a:pt x="225" y="46"/>
                    </a:lnTo>
                    <a:lnTo>
                      <a:pt x="238" y="57"/>
                    </a:lnTo>
                    <a:lnTo>
                      <a:pt x="250" y="68"/>
                    </a:lnTo>
                    <a:lnTo>
                      <a:pt x="262" y="78"/>
                    </a:lnTo>
                    <a:lnTo>
                      <a:pt x="275" y="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1" name="Freeform 358"/>
              <p:cNvSpPr>
                <a:spLocks/>
              </p:cNvSpPr>
              <p:nvPr/>
            </p:nvSpPr>
            <p:spPr bwMode="auto">
              <a:xfrm>
                <a:off x="1530" y="2282"/>
                <a:ext cx="248" cy="69"/>
              </a:xfrm>
              <a:custGeom>
                <a:avLst/>
                <a:gdLst>
                  <a:gd name="T0" fmla="*/ 126 w 248"/>
                  <a:gd name="T1" fmla="*/ 0 h 69"/>
                  <a:gd name="T2" fmla="*/ 140 w 248"/>
                  <a:gd name="T3" fmla="*/ 9 h 69"/>
                  <a:gd name="T4" fmla="*/ 154 w 248"/>
                  <a:gd name="T5" fmla="*/ 18 h 69"/>
                  <a:gd name="T6" fmla="*/ 168 w 248"/>
                  <a:gd name="T7" fmla="*/ 28 h 69"/>
                  <a:gd name="T8" fmla="*/ 184 w 248"/>
                  <a:gd name="T9" fmla="*/ 37 h 69"/>
                  <a:gd name="T10" fmla="*/ 200 w 248"/>
                  <a:gd name="T11" fmla="*/ 46 h 69"/>
                  <a:gd name="T12" fmla="*/ 216 w 248"/>
                  <a:gd name="T13" fmla="*/ 53 h 69"/>
                  <a:gd name="T14" fmla="*/ 232 w 248"/>
                  <a:gd name="T15" fmla="*/ 62 h 69"/>
                  <a:gd name="T16" fmla="*/ 248 w 248"/>
                  <a:gd name="T17" fmla="*/ 69 h 69"/>
                  <a:gd name="T18" fmla="*/ 190 w 248"/>
                  <a:gd name="T19" fmla="*/ 69 h 69"/>
                  <a:gd name="T20" fmla="*/ 165 w 248"/>
                  <a:gd name="T21" fmla="*/ 62 h 69"/>
                  <a:gd name="T22" fmla="*/ 140 w 248"/>
                  <a:gd name="T23" fmla="*/ 53 h 69"/>
                  <a:gd name="T24" fmla="*/ 115 w 248"/>
                  <a:gd name="T25" fmla="*/ 46 h 69"/>
                  <a:gd name="T26" fmla="*/ 92 w 248"/>
                  <a:gd name="T27" fmla="*/ 37 h 69"/>
                  <a:gd name="T28" fmla="*/ 67 w 248"/>
                  <a:gd name="T29" fmla="*/ 28 h 69"/>
                  <a:gd name="T30" fmla="*/ 44 w 248"/>
                  <a:gd name="T31" fmla="*/ 19 h 69"/>
                  <a:gd name="T32" fmla="*/ 23 w 248"/>
                  <a:gd name="T33" fmla="*/ 11 h 69"/>
                  <a:gd name="T34" fmla="*/ 0 w 248"/>
                  <a:gd name="T35" fmla="*/ 0 h 69"/>
                  <a:gd name="T36" fmla="*/ 126 w 248"/>
                  <a:gd name="T37" fmla="*/ 0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8"/>
                  <a:gd name="T58" fmla="*/ 0 h 69"/>
                  <a:gd name="T59" fmla="*/ 248 w 248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8" h="69">
                    <a:moveTo>
                      <a:pt x="126" y="0"/>
                    </a:moveTo>
                    <a:lnTo>
                      <a:pt x="140" y="9"/>
                    </a:lnTo>
                    <a:lnTo>
                      <a:pt x="154" y="18"/>
                    </a:lnTo>
                    <a:lnTo>
                      <a:pt x="168" y="28"/>
                    </a:lnTo>
                    <a:lnTo>
                      <a:pt x="184" y="37"/>
                    </a:lnTo>
                    <a:lnTo>
                      <a:pt x="200" y="46"/>
                    </a:lnTo>
                    <a:lnTo>
                      <a:pt x="216" y="53"/>
                    </a:lnTo>
                    <a:lnTo>
                      <a:pt x="232" y="62"/>
                    </a:lnTo>
                    <a:lnTo>
                      <a:pt x="248" y="69"/>
                    </a:lnTo>
                    <a:lnTo>
                      <a:pt x="190" y="69"/>
                    </a:lnTo>
                    <a:lnTo>
                      <a:pt x="165" y="62"/>
                    </a:lnTo>
                    <a:lnTo>
                      <a:pt x="140" y="53"/>
                    </a:lnTo>
                    <a:lnTo>
                      <a:pt x="115" y="46"/>
                    </a:lnTo>
                    <a:lnTo>
                      <a:pt x="92" y="37"/>
                    </a:lnTo>
                    <a:lnTo>
                      <a:pt x="67" y="28"/>
                    </a:lnTo>
                    <a:lnTo>
                      <a:pt x="44" y="19"/>
                    </a:lnTo>
                    <a:lnTo>
                      <a:pt x="23" y="11"/>
                    </a:lnTo>
                    <a:lnTo>
                      <a:pt x="0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" name="Freeform 359"/>
              <p:cNvSpPr>
                <a:spLocks/>
              </p:cNvSpPr>
              <p:nvPr/>
            </p:nvSpPr>
            <p:spPr bwMode="auto">
              <a:xfrm>
                <a:off x="1700" y="2282"/>
                <a:ext cx="227" cy="69"/>
              </a:xfrm>
              <a:custGeom>
                <a:avLst/>
                <a:gdLst>
                  <a:gd name="T0" fmla="*/ 0 w 227"/>
                  <a:gd name="T1" fmla="*/ 0 h 69"/>
                  <a:gd name="T2" fmla="*/ 144 w 227"/>
                  <a:gd name="T3" fmla="*/ 0 h 69"/>
                  <a:gd name="T4" fmla="*/ 153 w 227"/>
                  <a:gd name="T5" fmla="*/ 9 h 69"/>
                  <a:gd name="T6" fmla="*/ 163 w 227"/>
                  <a:gd name="T7" fmla="*/ 18 h 69"/>
                  <a:gd name="T8" fmla="*/ 174 w 227"/>
                  <a:gd name="T9" fmla="*/ 28 h 69"/>
                  <a:gd name="T10" fmla="*/ 183 w 227"/>
                  <a:gd name="T11" fmla="*/ 37 h 69"/>
                  <a:gd name="T12" fmla="*/ 194 w 227"/>
                  <a:gd name="T13" fmla="*/ 46 h 69"/>
                  <a:gd name="T14" fmla="*/ 204 w 227"/>
                  <a:gd name="T15" fmla="*/ 53 h 69"/>
                  <a:gd name="T16" fmla="*/ 217 w 227"/>
                  <a:gd name="T17" fmla="*/ 62 h 69"/>
                  <a:gd name="T18" fmla="*/ 227 w 227"/>
                  <a:gd name="T19" fmla="*/ 69 h 69"/>
                  <a:gd name="T20" fmla="*/ 140 w 227"/>
                  <a:gd name="T21" fmla="*/ 69 h 69"/>
                  <a:gd name="T22" fmla="*/ 121 w 227"/>
                  <a:gd name="T23" fmla="*/ 62 h 69"/>
                  <a:gd name="T24" fmla="*/ 103 w 227"/>
                  <a:gd name="T25" fmla="*/ 53 h 69"/>
                  <a:gd name="T26" fmla="*/ 85 w 227"/>
                  <a:gd name="T27" fmla="*/ 46 h 69"/>
                  <a:gd name="T28" fmla="*/ 68 w 227"/>
                  <a:gd name="T29" fmla="*/ 37 h 69"/>
                  <a:gd name="T30" fmla="*/ 50 w 227"/>
                  <a:gd name="T31" fmla="*/ 28 h 69"/>
                  <a:gd name="T32" fmla="*/ 32 w 227"/>
                  <a:gd name="T33" fmla="*/ 19 h 69"/>
                  <a:gd name="T34" fmla="*/ 16 w 227"/>
                  <a:gd name="T35" fmla="*/ 11 h 69"/>
                  <a:gd name="T36" fmla="*/ 0 w 227"/>
                  <a:gd name="T37" fmla="*/ 0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7"/>
                  <a:gd name="T58" fmla="*/ 0 h 69"/>
                  <a:gd name="T59" fmla="*/ 227 w 227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7" h="69">
                    <a:moveTo>
                      <a:pt x="0" y="0"/>
                    </a:moveTo>
                    <a:lnTo>
                      <a:pt x="144" y="0"/>
                    </a:lnTo>
                    <a:lnTo>
                      <a:pt x="153" y="9"/>
                    </a:lnTo>
                    <a:lnTo>
                      <a:pt x="163" y="18"/>
                    </a:lnTo>
                    <a:lnTo>
                      <a:pt x="174" y="28"/>
                    </a:lnTo>
                    <a:lnTo>
                      <a:pt x="183" y="37"/>
                    </a:lnTo>
                    <a:lnTo>
                      <a:pt x="194" y="46"/>
                    </a:lnTo>
                    <a:lnTo>
                      <a:pt x="204" y="53"/>
                    </a:lnTo>
                    <a:lnTo>
                      <a:pt x="217" y="62"/>
                    </a:lnTo>
                    <a:lnTo>
                      <a:pt x="227" y="69"/>
                    </a:lnTo>
                    <a:lnTo>
                      <a:pt x="140" y="69"/>
                    </a:lnTo>
                    <a:lnTo>
                      <a:pt x="121" y="62"/>
                    </a:lnTo>
                    <a:lnTo>
                      <a:pt x="103" y="53"/>
                    </a:lnTo>
                    <a:lnTo>
                      <a:pt x="85" y="46"/>
                    </a:lnTo>
                    <a:lnTo>
                      <a:pt x="68" y="37"/>
                    </a:lnTo>
                    <a:lnTo>
                      <a:pt x="50" y="28"/>
                    </a:lnTo>
                    <a:lnTo>
                      <a:pt x="32" y="19"/>
                    </a:lnTo>
                    <a:lnTo>
                      <a:pt x="16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3" name="Freeform 360"/>
              <p:cNvSpPr>
                <a:spLocks/>
              </p:cNvSpPr>
              <p:nvPr/>
            </p:nvSpPr>
            <p:spPr bwMode="auto">
              <a:xfrm>
                <a:off x="1879" y="2282"/>
                <a:ext cx="185" cy="69"/>
              </a:xfrm>
              <a:custGeom>
                <a:avLst/>
                <a:gdLst>
                  <a:gd name="T0" fmla="*/ 0 w 185"/>
                  <a:gd name="T1" fmla="*/ 0 h 69"/>
                  <a:gd name="T2" fmla="*/ 139 w 185"/>
                  <a:gd name="T3" fmla="*/ 0 h 69"/>
                  <a:gd name="T4" fmla="*/ 150 w 185"/>
                  <a:gd name="T5" fmla="*/ 18 h 69"/>
                  <a:gd name="T6" fmla="*/ 160 w 185"/>
                  <a:gd name="T7" fmla="*/ 37 h 69"/>
                  <a:gd name="T8" fmla="*/ 173 w 185"/>
                  <a:gd name="T9" fmla="*/ 53 h 69"/>
                  <a:gd name="T10" fmla="*/ 185 w 185"/>
                  <a:gd name="T11" fmla="*/ 69 h 69"/>
                  <a:gd name="T12" fmla="*/ 93 w 185"/>
                  <a:gd name="T13" fmla="*/ 69 h 69"/>
                  <a:gd name="T14" fmla="*/ 80 w 185"/>
                  <a:gd name="T15" fmla="*/ 62 h 69"/>
                  <a:gd name="T16" fmla="*/ 68 w 185"/>
                  <a:gd name="T17" fmla="*/ 53 h 69"/>
                  <a:gd name="T18" fmla="*/ 56 w 185"/>
                  <a:gd name="T19" fmla="*/ 46 h 69"/>
                  <a:gd name="T20" fmla="*/ 45 w 185"/>
                  <a:gd name="T21" fmla="*/ 37 h 69"/>
                  <a:gd name="T22" fmla="*/ 32 w 185"/>
                  <a:gd name="T23" fmla="*/ 28 h 69"/>
                  <a:gd name="T24" fmla="*/ 22 w 185"/>
                  <a:gd name="T25" fmla="*/ 19 h 69"/>
                  <a:gd name="T26" fmla="*/ 11 w 185"/>
                  <a:gd name="T27" fmla="*/ 11 h 69"/>
                  <a:gd name="T28" fmla="*/ 0 w 185"/>
                  <a:gd name="T29" fmla="*/ 0 h 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5"/>
                  <a:gd name="T46" fmla="*/ 0 h 69"/>
                  <a:gd name="T47" fmla="*/ 185 w 185"/>
                  <a:gd name="T48" fmla="*/ 69 h 6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5" h="69">
                    <a:moveTo>
                      <a:pt x="0" y="0"/>
                    </a:moveTo>
                    <a:lnTo>
                      <a:pt x="139" y="0"/>
                    </a:lnTo>
                    <a:lnTo>
                      <a:pt x="150" y="18"/>
                    </a:lnTo>
                    <a:lnTo>
                      <a:pt x="160" y="37"/>
                    </a:lnTo>
                    <a:lnTo>
                      <a:pt x="173" y="53"/>
                    </a:lnTo>
                    <a:lnTo>
                      <a:pt x="185" y="69"/>
                    </a:lnTo>
                    <a:lnTo>
                      <a:pt x="93" y="69"/>
                    </a:lnTo>
                    <a:lnTo>
                      <a:pt x="80" y="62"/>
                    </a:lnTo>
                    <a:lnTo>
                      <a:pt x="68" y="53"/>
                    </a:lnTo>
                    <a:lnTo>
                      <a:pt x="56" y="46"/>
                    </a:lnTo>
                    <a:lnTo>
                      <a:pt x="45" y="37"/>
                    </a:lnTo>
                    <a:lnTo>
                      <a:pt x="32" y="28"/>
                    </a:lnTo>
                    <a:lnTo>
                      <a:pt x="22" y="19"/>
                    </a:lnTo>
                    <a:lnTo>
                      <a:pt x="11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4" name="Freeform 361"/>
              <p:cNvSpPr>
                <a:spLocks/>
              </p:cNvSpPr>
              <p:nvPr/>
            </p:nvSpPr>
            <p:spPr bwMode="auto">
              <a:xfrm>
                <a:off x="2405" y="2282"/>
                <a:ext cx="182" cy="69"/>
              </a:xfrm>
              <a:custGeom>
                <a:avLst/>
                <a:gdLst>
                  <a:gd name="T0" fmla="*/ 45 w 182"/>
                  <a:gd name="T1" fmla="*/ 0 h 69"/>
                  <a:gd name="T2" fmla="*/ 182 w 182"/>
                  <a:gd name="T3" fmla="*/ 0 h 69"/>
                  <a:gd name="T4" fmla="*/ 171 w 182"/>
                  <a:gd name="T5" fmla="*/ 11 h 69"/>
                  <a:gd name="T6" fmla="*/ 160 w 182"/>
                  <a:gd name="T7" fmla="*/ 19 h 69"/>
                  <a:gd name="T8" fmla="*/ 150 w 182"/>
                  <a:gd name="T9" fmla="*/ 28 h 69"/>
                  <a:gd name="T10" fmla="*/ 137 w 182"/>
                  <a:gd name="T11" fmla="*/ 37 h 69"/>
                  <a:gd name="T12" fmla="*/ 126 w 182"/>
                  <a:gd name="T13" fmla="*/ 46 h 69"/>
                  <a:gd name="T14" fmla="*/ 114 w 182"/>
                  <a:gd name="T15" fmla="*/ 53 h 69"/>
                  <a:gd name="T16" fmla="*/ 102 w 182"/>
                  <a:gd name="T17" fmla="*/ 62 h 69"/>
                  <a:gd name="T18" fmla="*/ 89 w 182"/>
                  <a:gd name="T19" fmla="*/ 69 h 69"/>
                  <a:gd name="T20" fmla="*/ 0 w 182"/>
                  <a:gd name="T21" fmla="*/ 69 h 69"/>
                  <a:gd name="T22" fmla="*/ 13 w 182"/>
                  <a:gd name="T23" fmla="*/ 53 h 69"/>
                  <a:gd name="T24" fmla="*/ 23 w 182"/>
                  <a:gd name="T25" fmla="*/ 37 h 69"/>
                  <a:gd name="T26" fmla="*/ 34 w 182"/>
                  <a:gd name="T27" fmla="*/ 18 h 69"/>
                  <a:gd name="T28" fmla="*/ 45 w 182"/>
                  <a:gd name="T29" fmla="*/ 0 h 6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2"/>
                  <a:gd name="T46" fmla="*/ 0 h 69"/>
                  <a:gd name="T47" fmla="*/ 182 w 182"/>
                  <a:gd name="T48" fmla="*/ 69 h 6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2" h="69">
                    <a:moveTo>
                      <a:pt x="45" y="0"/>
                    </a:moveTo>
                    <a:lnTo>
                      <a:pt x="182" y="0"/>
                    </a:lnTo>
                    <a:lnTo>
                      <a:pt x="171" y="11"/>
                    </a:lnTo>
                    <a:lnTo>
                      <a:pt x="160" y="19"/>
                    </a:lnTo>
                    <a:lnTo>
                      <a:pt x="150" y="28"/>
                    </a:lnTo>
                    <a:lnTo>
                      <a:pt x="137" y="37"/>
                    </a:lnTo>
                    <a:lnTo>
                      <a:pt x="126" y="46"/>
                    </a:lnTo>
                    <a:lnTo>
                      <a:pt x="114" y="53"/>
                    </a:lnTo>
                    <a:lnTo>
                      <a:pt x="102" y="62"/>
                    </a:lnTo>
                    <a:lnTo>
                      <a:pt x="89" y="69"/>
                    </a:lnTo>
                    <a:lnTo>
                      <a:pt x="0" y="69"/>
                    </a:lnTo>
                    <a:lnTo>
                      <a:pt x="13" y="53"/>
                    </a:lnTo>
                    <a:lnTo>
                      <a:pt x="23" y="37"/>
                    </a:lnTo>
                    <a:lnTo>
                      <a:pt x="34" y="1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5" name="Freeform 362"/>
              <p:cNvSpPr>
                <a:spLocks/>
              </p:cNvSpPr>
              <p:nvPr/>
            </p:nvSpPr>
            <p:spPr bwMode="auto">
              <a:xfrm>
                <a:off x="2540" y="2282"/>
                <a:ext cx="226" cy="69"/>
              </a:xfrm>
              <a:custGeom>
                <a:avLst/>
                <a:gdLst>
                  <a:gd name="T0" fmla="*/ 82 w 226"/>
                  <a:gd name="T1" fmla="*/ 0 h 69"/>
                  <a:gd name="T2" fmla="*/ 226 w 226"/>
                  <a:gd name="T3" fmla="*/ 0 h 69"/>
                  <a:gd name="T4" fmla="*/ 210 w 226"/>
                  <a:gd name="T5" fmla="*/ 11 h 69"/>
                  <a:gd name="T6" fmla="*/ 194 w 226"/>
                  <a:gd name="T7" fmla="*/ 19 h 69"/>
                  <a:gd name="T8" fmla="*/ 176 w 226"/>
                  <a:gd name="T9" fmla="*/ 28 h 69"/>
                  <a:gd name="T10" fmla="*/ 158 w 226"/>
                  <a:gd name="T11" fmla="*/ 37 h 69"/>
                  <a:gd name="T12" fmla="*/ 141 w 226"/>
                  <a:gd name="T13" fmla="*/ 46 h 69"/>
                  <a:gd name="T14" fmla="*/ 123 w 226"/>
                  <a:gd name="T15" fmla="*/ 53 h 69"/>
                  <a:gd name="T16" fmla="*/ 105 w 226"/>
                  <a:gd name="T17" fmla="*/ 62 h 69"/>
                  <a:gd name="T18" fmla="*/ 86 w 226"/>
                  <a:gd name="T19" fmla="*/ 69 h 69"/>
                  <a:gd name="T20" fmla="*/ 0 w 226"/>
                  <a:gd name="T21" fmla="*/ 69 h 69"/>
                  <a:gd name="T22" fmla="*/ 11 w 226"/>
                  <a:gd name="T23" fmla="*/ 62 h 69"/>
                  <a:gd name="T24" fmla="*/ 22 w 226"/>
                  <a:gd name="T25" fmla="*/ 53 h 69"/>
                  <a:gd name="T26" fmla="*/ 32 w 226"/>
                  <a:gd name="T27" fmla="*/ 46 h 69"/>
                  <a:gd name="T28" fmla="*/ 43 w 226"/>
                  <a:gd name="T29" fmla="*/ 37 h 69"/>
                  <a:gd name="T30" fmla="*/ 54 w 226"/>
                  <a:gd name="T31" fmla="*/ 28 h 69"/>
                  <a:gd name="T32" fmla="*/ 63 w 226"/>
                  <a:gd name="T33" fmla="*/ 18 h 69"/>
                  <a:gd name="T34" fmla="*/ 73 w 226"/>
                  <a:gd name="T35" fmla="*/ 9 h 69"/>
                  <a:gd name="T36" fmla="*/ 82 w 226"/>
                  <a:gd name="T37" fmla="*/ 0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6"/>
                  <a:gd name="T58" fmla="*/ 0 h 69"/>
                  <a:gd name="T59" fmla="*/ 226 w 226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6" h="69">
                    <a:moveTo>
                      <a:pt x="82" y="0"/>
                    </a:moveTo>
                    <a:lnTo>
                      <a:pt x="226" y="0"/>
                    </a:lnTo>
                    <a:lnTo>
                      <a:pt x="210" y="11"/>
                    </a:lnTo>
                    <a:lnTo>
                      <a:pt x="194" y="19"/>
                    </a:lnTo>
                    <a:lnTo>
                      <a:pt x="176" y="28"/>
                    </a:lnTo>
                    <a:lnTo>
                      <a:pt x="158" y="37"/>
                    </a:lnTo>
                    <a:lnTo>
                      <a:pt x="141" y="46"/>
                    </a:lnTo>
                    <a:lnTo>
                      <a:pt x="123" y="53"/>
                    </a:lnTo>
                    <a:lnTo>
                      <a:pt x="105" y="62"/>
                    </a:lnTo>
                    <a:lnTo>
                      <a:pt x="86" y="69"/>
                    </a:lnTo>
                    <a:lnTo>
                      <a:pt x="0" y="69"/>
                    </a:lnTo>
                    <a:lnTo>
                      <a:pt x="11" y="62"/>
                    </a:lnTo>
                    <a:lnTo>
                      <a:pt x="22" y="53"/>
                    </a:lnTo>
                    <a:lnTo>
                      <a:pt x="32" y="46"/>
                    </a:lnTo>
                    <a:lnTo>
                      <a:pt x="43" y="37"/>
                    </a:lnTo>
                    <a:lnTo>
                      <a:pt x="54" y="28"/>
                    </a:lnTo>
                    <a:lnTo>
                      <a:pt x="63" y="18"/>
                    </a:lnTo>
                    <a:lnTo>
                      <a:pt x="73" y="9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6" name="Freeform 363"/>
              <p:cNvSpPr>
                <a:spLocks/>
              </p:cNvSpPr>
              <p:nvPr/>
            </p:nvSpPr>
            <p:spPr bwMode="auto">
              <a:xfrm>
                <a:off x="2688" y="2282"/>
                <a:ext cx="248" cy="69"/>
              </a:xfrm>
              <a:custGeom>
                <a:avLst/>
                <a:gdLst>
                  <a:gd name="T0" fmla="*/ 122 w 248"/>
                  <a:gd name="T1" fmla="*/ 0 h 69"/>
                  <a:gd name="T2" fmla="*/ 248 w 248"/>
                  <a:gd name="T3" fmla="*/ 0 h 69"/>
                  <a:gd name="T4" fmla="*/ 227 w 248"/>
                  <a:gd name="T5" fmla="*/ 11 h 69"/>
                  <a:gd name="T6" fmla="*/ 204 w 248"/>
                  <a:gd name="T7" fmla="*/ 19 h 69"/>
                  <a:gd name="T8" fmla="*/ 181 w 248"/>
                  <a:gd name="T9" fmla="*/ 28 h 69"/>
                  <a:gd name="T10" fmla="*/ 158 w 248"/>
                  <a:gd name="T11" fmla="*/ 37 h 69"/>
                  <a:gd name="T12" fmla="*/ 133 w 248"/>
                  <a:gd name="T13" fmla="*/ 46 h 69"/>
                  <a:gd name="T14" fmla="*/ 110 w 248"/>
                  <a:gd name="T15" fmla="*/ 53 h 69"/>
                  <a:gd name="T16" fmla="*/ 83 w 248"/>
                  <a:gd name="T17" fmla="*/ 62 h 69"/>
                  <a:gd name="T18" fmla="*/ 58 w 248"/>
                  <a:gd name="T19" fmla="*/ 69 h 69"/>
                  <a:gd name="T20" fmla="*/ 0 w 248"/>
                  <a:gd name="T21" fmla="*/ 69 h 69"/>
                  <a:gd name="T22" fmla="*/ 16 w 248"/>
                  <a:gd name="T23" fmla="*/ 62 h 69"/>
                  <a:gd name="T24" fmla="*/ 32 w 248"/>
                  <a:gd name="T25" fmla="*/ 53 h 69"/>
                  <a:gd name="T26" fmla="*/ 48 w 248"/>
                  <a:gd name="T27" fmla="*/ 46 h 69"/>
                  <a:gd name="T28" fmla="*/ 64 w 248"/>
                  <a:gd name="T29" fmla="*/ 37 h 69"/>
                  <a:gd name="T30" fmla="*/ 80 w 248"/>
                  <a:gd name="T31" fmla="*/ 28 h 69"/>
                  <a:gd name="T32" fmla="*/ 94 w 248"/>
                  <a:gd name="T33" fmla="*/ 18 h 69"/>
                  <a:gd name="T34" fmla="*/ 108 w 248"/>
                  <a:gd name="T35" fmla="*/ 9 h 69"/>
                  <a:gd name="T36" fmla="*/ 122 w 248"/>
                  <a:gd name="T37" fmla="*/ 0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8"/>
                  <a:gd name="T58" fmla="*/ 0 h 69"/>
                  <a:gd name="T59" fmla="*/ 248 w 248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8" h="69">
                    <a:moveTo>
                      <a:pt x="122" y="0"/>
                    </a:moveTo>
                    <a:lnTo>
                      <a:pt x="248" y="0"/>
                    </a:lnTo>
                    <a:lnTo>
                      <a:pt x="227" y="11"/>
                    </a:lnTo>
                    <a:lnTo>
                      <a:pt x="204" y="19"/>
                    </a:lnTo>
                    <a:lnTo>
                      <a:pt x="181" y="28"/>
                    </a:lnTo>
                    <a:lnTo>
                      <a:pt x="158" y="37"/>
                    </a:lnTo>
                    <a:lnTo>
                      <a:pt x="133" y="46"/>
                    </a:lnTo>
                    <a:lnTo>
                      <a:pt x="110" y="53"/>
                    </a:lnTo>
                    <a:lnTo>
                      <a:pt x="83" y="62"/>
                    </a:lnTo>
                    <a:lnTo>
                      <a:pt x="58" y="69"/>
                    </a:lnTo>
                    <a:lnTo>
                      <a:pt x="0" y="69"/>
                    </a:lnTo>
                    <a:lnTo>
                      <a:pt x="16" y="62"/>
                    </a:lnTo>
                    <a:lnTo>
                      <a:pt x="32" y="53"/>
                    </a:lnTo>
                    <a:lnTo>
                      <a:pt x="48" y="46"/>
                    </a:lnTo>
                    <a:lnTo>
                      <a:pt x="64" y="37"/>
                    </a:lnTo>
                    <a:lnTo>
                      <a:pt x="80" y="28"/>
                    </a:lnTo>
                    <a:lnTo>
                      <a:pt x="94" y="18"/>
                    </a:lnTo>
                    <a:lnTo>
                      <a:pt x="108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7" name="Freeform 364"/>
              <p:cNvSpPr>
                <a:spLocks/>
              </p:cNvSpPr>
              <p:nvPr/>
            </p:nvSpPr>
            <p:spPr bwMode="auto">
              <a:xfrm>
                <a:off x="2844" y="2168"/>
                <a:ext cx="277" cy="89"/>
              </a:xfrm>
              <a:custGeom>
                <a:avLst/>
                <a:gdLst>
                  <a:gd name="T0" fmla="*/ 0 w 277"/>
                  <a:gd name="T1" fmla="*/ 89 h 89"/>
                  <a:gd name="T2" fmla="*/ 13 w 277"/>
                  <a:gd name="T3" fmla="*/ 78 h 89"/>
                  <a:gd name="T4" fmla="*/ 25 w 277"/>
                  <a:gd name="T5" fmla="*/ 68 h 89"/>
                  <a:gd name="T6" fmla="*/ 37 w 277"/>
                  <a:gd name="T7" fmla="*/ 57 h 89"/>
                  <a:gd name="T8" fmla="*/ 50 w 277"/>
                  <a:gd name="T9" fmla="*/ 46 h 89"/>
                  <a:gd name="T10" fmla="*/ 61 w 277"/>
                  <a:gd name="T11" fmla="*/ 36 h 89"/>
                  <a:gd name="T12" fmla="*/ 71 w 277"/>
                  <a:gd name="T13" fmla="*/ 23 h 89"/>
                  <a:gd name="T14" fmla="*/ 82 w 277"/>
                  <a:gd name="T15" fmla="*/ 13 h 89"/>
                  <a:gd name="T16" fmla="*/ 92 w 277"/>
                  <a:gd name="T17" fmla="*/ 0 h 89"/>
                  <a:gd name="T18" fmla="*/ 277 w 277"/>
                  <a:gd name="T19" fmla="*/ 0 h 89"/>
                  <a:gd name="T20" fmla="*/ 263 w 277"/>
                  <a:gd name="T21" fmla="*/ 13 h 89"/>
                  <a:gd name="T22" fmla="*/ 247 w 277"/>
                  <a:gd name="T23" fmla="*/ 23 h 89"/>
                  <a:gd name="T24" fmla="*/ 231 w 277"/>
                  <a:gd name="T25" fmla="*/ 36 h 89"/>
                  <a:gd name="T26" fmla="*/ 215 w 277"/>
                  <a:gd name="T27" fmla="*/ 46 h 89"/>
                  <a:gd name="T28" fmla="*/ 197 w 277"/>
                  <a:gd name="T29" fmla="*/ 57 h 89"/>
                  <a:gd name="T30" fmla="*/ 180 w 277"/>
                  <a:gd name="T31" fmla="*/ 68 h 89"/>
                  <a:gd name="T32" fmla="*/ 162 w 277"/>
                  <a:gd name="T33" fmla="*/ 78 h 89"/>
                  <a:gd name="T34" fmla="*/ 142 w 277"/>
                  <a:gd name="T35" fmla="*/ 89 h 89"/>
                  <a:gd name="T36" fmla="*/ 0 w 277"/>
                  <a:gd name="T37" fmla="*/ 89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7"/>
                  <a:gd name="T58" fmla="*/ 0 h 89"/>
                  <a:gd name="T59" fmla="*/ 277 w 277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7" h="89">
                    <a:moveTo>
                      <a:pt x="0" y="89"/>
                    </a:moveTo>
                    <a:lnTo>
                      <a:pt x="13" y="78"/>
                    </a:lnTo>
                    <a:lnTo>
                      <a:pt x="25" y="68"/>
                    </a:lnTo>
                    <a:lnTo>
                      <a:pt x="37" y="57"/>
                    </a:lnTo>
                    <a:lnTo>
                      <a:pt x="50" y="46"/>
                    </a:lnTo>
                    <a:lnTo>
                      <a:pt x="61" y="36"/>
                    </a:lnTo>
                    <a:lnTo>
                      <a:pt x="71" y="23"/>
                    </a:lnTo>
                    <a:lnTo>
                      <a:pt x="82" y="13"/>
                    </a:lnTo>
                    <a:lnTo>
                      <a:pt x="92" y="0"/>
                    </a:lnTo>
                    <a:lnTo>
                      <a:pt x="277" y="0"/>
                    </a:lnTo>
                    <a:lnTo>
                      <a:pt x="263" y="13"/>
                    </a:lnTo>
                    <a:lnTo>
                      <a:pt x="247" y="23"/>
                    </a:lnTo>
                    <a:lnTo>
                      <a:pt x="231" y="36"/>
                    </a:lnTo>
                    <a:lnTo>
                      <a:pt x="215" y="46"/>
                    </a:lnTo>
                    <a:lnTo>
                      <a:pt x="197" y="57"/>
                    </a:lnTo>
                    <a:lnTo>
                      <a:pt x="180" y="68"/>
                    </a:lnTo>
                    <a:lnTo>
                      <a:pt x="162" y="78"/>
                    </a:lnTo>
                    <a:lnTo>
                      <a:pt x="142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8" name="Freeform 365"/>
              <p:cNvSpPr>
                <a:spLocks/>
              </p:cNvSpPr>
              <p:nvPr/>
            </p:nvSpPr>
            <p:spPr bwMode="auto">
              <a:xfrm>
                <a:off x="2645" y="2168"/>
                <a:ext cx="260" cy="89"/>
              </a:xfrm>
              <a:custGeom>
                <a:avLst/>
                <a:gdLst>
                  <a:gd name="T0" fmla="*/ 158 w 260"/>
                  <a:gd name="T1" fmla="*/ 89 h 89"/>
                  <a:gd name="T2" fmla="*/ 0 w 260"/>
                  <a:gd name="T3" fmla="*/ 89 h 89"/>
                  <a:gd name="T4" fmla="*/ 9 w 260"/>
                  <a:gd name="T5" fmla="*/ 78 h 89"/>
                  <a:gd name="T6" fmla="*/ 18 w 260"/>
                  <a:gd name="T7" fmla="*/ 68 h 89"/>
                  <a:gd name="T8" fmla="*/ 25 w 260"/>
                  <a:gd name="T9" fmla="*/ 57 h 89"/>
                  <a:gd name="T10" fmla="*/ 34 w 260"/>
                  <a:gd name="T11" fmla="*/ 46 h 89"/>
                  <a:gd name="T12" fmla="*/ 41 w 260"/>
                  <a:gd name="T13" fmla="*/ 36 h 89"/>
                  <a:gd name="T14" fmla="*/ 48 w 260"/>
                  <a:gd name="T15" fmla="*/ 23 h 89"/>
                  <a:gd name="T16" fmla="*/ 55 w 260"/>
                  <a:gd name="T17" fmla="*/ 13 h 89"/>
                  <a:gd name="T18" fmla="*/ 62 w 260"/>
                  <a:gd name="T19" fmla="*/ 0 h 89"/>
                  <a:gd name="T20" fmla="*/ 260 w 260"/>
                  <a:gd name="T21" fmla="*/ 0 h 89"/>
                  <a:gd name="T22" fmla="*/ 249 w 260"/>
                  <a:gd name="T23" fmla="*/ 13 h 89"/>
                  <a:gd name="T24" fmla="*/ 236 w 260"/>
                  <a:gd name="T25" fmla="*/ 23 h 89"/>
                  <a:gd name="T26" fmla="*/ 226 w 260"/>
                  <a:gd name="T27" fmla="*/ 36 h 89"/>
                  <a:gd name="T28" fmla="*/ 213 w 260"/>
                  <a:gd name="T29" fmla="*/ 46 h 89"/>
                  <a:gd name="T30" fmla="*/ 199 w 260"/>
                  <a:gd name="T31" fmla="*/ 57 h 89"/>
                  <a:gd name="T32" fmla="*/ 187 w 260"/>
                  <a:gd name="T33" fmla="*/ 68 h 89"/>
                  <a:gd name="T34" fmla="*/ 172 w 260"/>
                  <a:gd name="T35" fmla="*/ 78 h 89"/>
                  <a:gd name="T36" fmla="*/ 158 w 260"/>
                  <a:gd name="T37" fmla="*/ 89 h 8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0"/>
                  <a:gd name="T58" fmla="*/ 0 h 89"/>
                  <a:gd name="T59" fmla="*/ 260 w 260"/>
                  <a:gd name="T60" fmla="*/ 89 h 8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0" h="89">
                    <a:moveTo>
                      <a:pt x="158" y="89"/>
                    </a:moveTo>
                    <a:lnTo>
                      <a:pt x="0" y="89"/>
                    </a:lnTo>
                    <a:lnTo>
                      <a:pt x="9" y="78"/>
                    </a:lnTo>
                    <a:lnTo>
                      <a:pt x="18" y="68"/>
                    </a:lnTo>
                    <a:lnTo>
                      <a:pt x="25" y="57"/>
                    </a:lnTo>
                    <a:lnTo>
                      <a:pt x="34" y="46"/>
                    </a:lnTo>
                    <a:lnTo>
                      <a:pt x="41" y="36"/>
                    </a:lnTo>
                    <a:lnTo>
                      <a:pt x="48" y="23"/>
                    </a:lnTo>
                    <a:lnTo>
                      <a:pt x="55" y="13"/>
                    </a:lnTo>
                    <a:lnTo>
                      <a:pt x="62" y="0"/>
                    </a:lnTo>
                    <a:lnTo>
                      <a:pt x="260" y="0"/>
                    </a:lnTo>
                    <a:lnTo>
                      <a:pt x="249" y="13"/>
                    </a:lnTo>
                    <a:lnTo>
                      <a:pt x="236" y="23"/>
                    </a:lnTo>
                    <a:lnTo>
                      <a:pt x="226" y="36"/>
                    </a:lnTo>
                    <a:lnTo>
                      <a:pt x="213" y="46"/>
                    </a:lnTo>
                    <a:lnTo>
                      <a:pt x="199" y="57"/>
                    </a:lnTo>
                    <a:lnTo>
                      <a:pt x="187" y="68"/>
                    </a:lnTo>
                    <a:lnTo>
                      <a:pt x="172" y="78"/>
                    </a:lnTo>
                    <a:lnTo>
                      <a:pt x="158" y="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9" name="Freeform 366"/>
              <p:cNvSpPr>
                <a:spLocks/>
              </p:cNvSpPr>
              <p:nvPr/>
            </p:nvSpPr>
            <p:spPr bwMode="auto">
              <a:xfrm>
                <a:off x="2720" y="2042"/>
                <a:ext cx="264" cy="101"/>
              </a:xfrm>
              <a:custGeom>
                <a:avLst/>
                <a:gdLst>
                  <a:gd name="T0" fmla="*/ 0 w 264"/>
                  <a:gd name="T1" fmla="*/ 101 h 101"/>
                  <a:gd name="T2" fmla="*/ 10 w 264"/>
                  <a:gd name="T3" fmla="*/ 77 h 101"/>
                  <a:gd name="T4" fmla="*/ 21 w 264"/>
                  <a:gd name="T5" fmla="*/ 52 h 101"/>
                  <a:gd name="T6" fmla="*/ 30 w 264"/>
                  <a:gd name="T7" fmla="*/ 27 h 101"/>
                  <a:gd name="T8" fmla="*/ 37 w 264"/>
                  <a:gd name="T9" fmla="*/ 0 h 101"/>
                  <a:gd name="T10" fmla="*/ 264 w 264"/>
                  <a:gd name="T11" fmla="*/ 0 h 101"/>
                  <a:gd name="T12" fmla="*/ 259 w 264"/>
                  <a:gd name="T13" fmla="*/ 13 h 101"/>
                  <a:gd name="T14" fmla="*/ 252 w 264"/>
                  <a:gd name="T15" fmla="*/ 27 h 101"/>
                  <a:gd name="T16" fmla="*/ 245 w 264"/>
                  <a:gd name="T17" fmla="*/ 39 h 101"/>
                  <a:gd name="T18" fmla="*/ 238 w 264"/>
                  <a:gd name="T19" fmla="*/ 52 h 101"/>
                  <a:gd name="T20" fmla="*/ 231 w 264"/>
                  <a:gd name="T21" fmla="*/ 64 h 101"/>
                  <a:gd name="T22" fmla="*/ 222 w 264"/>
                  <a:gd name="T23" fmla="*/ 77 h 101"/>
                  <a:gd name="T24" fmla="*/ 213 w 264"/>
                  <a:gd name="T25" fmla="*/ 89 h 101"/>
                  <a:gd name="T26" fmla="*/ 204 w 264"/>
                  <a:gd name="T27" fmla="*/ 101 h 101"/>
                  <a:gd name="T28" fmla="*/ 0 w 264"/>
                  <a:gd name="T29" fmla="*/ 101 h 10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4"/>
                  <a:gd name="T46" fmla="*/ 0 h 101"/>
                  <a:gd name="T47" fmla="*/ 264 w 264"/>
                  <a:gd name="T48" fmla="*/ 101 h 10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4" h="101">
                    <a:moveTo>
                      <a:pt x="0" y="101"/>
                    </a:moveTo>
                    <a:lnTo>
                      <a:pt x="10" y="77"/>
                    </a:lnTo>
                    <a:lnTo>
                      <a:pt x="21" y="52"/>
                    </a:lnTo>
                    <a:lnTo>
                      <a:pt x="30" y="27"/>
                    </a:lnTo>
                    <a:lnTo>
                      <a:pt x="37" y="0"/>
                    </a:lnTo>
                    <a:lnTo>
                      <a:pt x="264" y="0"/>
                    </a:lnTo>
                    <a:lnTo>
                      <a:pt x="259" y="13"/>
                    </a:lnTo>
                    <a:lnTo>
                      <a:pt x="252" y="27"/>
                    </a:lnTo>
                    <a:lnTo>
                      <a:pt x="245" y="39"/>
                    </a:lnTo>
                    <a:lnTo>
                      <a:pt x="238" y="52"/>
                    </a:lnTo>
                    <a:lnTo>
                      <a:pt x="231" y="64"/>
                    </a:lnTo>
                    <a:lnTo>
                      <a:pt x="222" y="77"/>
                    </a:lnTo>
                    <a:lnTo>
                      <a:pt x="213" y="89"/>
                    </a:lnTo>
                    <a:lnTo>
                      <a:pt x="204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" name="Freeform 367"/>
              <p:cNvSpPr>
                <a:spLocks/>
              </p:cNvSpPr>
              <p:nvPr/>
            </p:nvSpPr>
            <p:spPr bwMode="auto">
              <a:xfrm>
                <a:off x="2764" y="1920"/>
                <a:ext cx="247" cy="97"/>
              </a:xfrm>
              <a:custGeom>
                <a:avLst/>
                <a:gdLst>
                  <a:gd name="T0" fmla="*/ 0 w 247"/>
                  <a:gd name="T1" fmla="*/ 97 h 97"/>
                  <a:gd name="T2" fmla="*/ 4 w 247"/>
                  <a:gd name="T3" fmla="*/ 74 h 97"/>
                  <a:gd name="T4" fmla="*/ 7 w 247"/>
                  <a:gd name="T5" fmla="*/ 49 h 97"/>
                  <a:gd name="T6" fmla="*/ 9 w 247"/>
                  <a:gd name="T7" fmla="*/ 25 h 97"/>
                  <a:gd name="T8" fmla="*/ 11 w 247"/>
                  <a:gd name="T9" fmla="*/ 0 h 97"/>
                  <a:gd name="T10" fmla="*/ 247 w 247"/>
                  <a:gd name="T11" fmla="*/ 0 h 97"/>
                  <a:gd name="T12" fmla="*/ 245 w 247"/>
                  <a:gd name="T13" fmla="*/ 25 h 97"/>
                  <a:gd name="T14" fmla="*/ 242 w 247"/>
                  <a:gd name="T15" fmla="*/ 49 h 97"/>
                  <a:gd name="T16" fmla="*/ 236 w 247"/>
                  <a:gd name="T17" fmla="*/ 74 h 97"/>
                  <a:gd name="T18" fmla="*/ 229 w 247"/>
                  <a:gd name="T19" fmla="*/ 97 h 97"/>
                  <a:gd name="T20" fmla="*/ 0 w 247"/>
                  <a:gd name="T21" fmla="*/ 97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7"/>
                  <a:gd name="T34" fmla="*/ 0 h 97"/>
                  <a:gd name="T35" fmla="*/ 247 w 247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7" h="97">
                    <a:moveTo>
                      <a:pt x="0" y="97"/>
                    </a:moveTo>
                    <a:lnTo>
                      <a:pt x="4" y="74"/>
                    </a:lnTo>
                    <a:lnTo>
                      <a:pt x="7" y="49"/>
                    </a:lnTo>
                    <a:lnTo>
                      <a:pt x="9" y="25"/>
                    </a:lnTo>
                    <a:lnTo>
                      <a:pt x="11" y="0"/>
                    </a:lnTo>
                    <a:lnTo>
                      <a:pt x="247" y="0"/>
                    </a:lnTo>
                    <a:lnTo>
                      <a:pt x="245" y="25"/>
                    </a:lnTo>
                    <a:lnTo>
                      <a:pt x="242" y="49"/>
                    </a:lnTo>
                    <a:lnTo>
                      <a:pt x="236" y="74"/>
                    </a:lnTo>
                    <a:lnTo>
                      <a:pt x="229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1" name="Freeform 368"/>
              <p:cNvSpPr>
                <a:spLocks/>
              </p:cNvSpPr>
              <p:nvPr/>
            </p:nvSpPr>
            <p:spPr bwMode="auto">
              <a:xfrm>
                <a:off x="3020" y="1920"/>
                <a:ext cx="245" cy="97"/>
              </a:xfrm>
              <a:custGeom>
                <a:avLst/>
                <a:gdLst>
                  <a:gd name="T0" fmla="*/ 18 w 245"/>
                  <a:gd name="T1" fmla="*/ 0 h 97"/>
                  <a:gd name="T2" fmla="*/ 245 w 245"/>
                  <a:gd name="T3" fmla="*/ 0 h 97"/>
                  <a:gd name="T4" fmla="*/ 243 w 245"/>
                  <a:gd name="T5" fmla="*/ 25 h 97"/>
                  <a:gd name="T6" fmla="*/ 238 w 245"/>
                  <a:gd name="T7" fmla="*/ 49 h 97"/>
                  <a:gd name="T8" fmla="*/ 229 w 245"/>
                  <a:gd name="T9" fmla="*/ 74 h 97"/>
                  <a:gd name="T10" fmla="*/ 220 w 245"/>
                  <a:gd name="T11" fmla="*/ 97 h 97"/>
                  <a:gd name="T12" fmla="*/ 0 w 245"/>
                  <a:gd name="T13" fmla="*/ 97 h 97"/>
                  <a:gd name="T14" fmla="*/ 7 w 245"/>
                  <a:gd name="T15" fmla="*/ 74 h 97"/>
                  <a:gd name="T16" fmla="*/ 12 w 245"/>
                  <a:gd name="T17" fmla="*/ 49 h 97"/>
                  <a:gd name="T18" fmla="*/ 16 w 245"/>
                  <a:gd name="T19" fmla="*/ 25 h 97"/>
                  <a:gd name="T20" fmla="*/ 18 w 245"/>
                  <a:gd name="T21" fmla="*/ 0 h 9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5"/>
                  <a:gd name="T34" fmla="*/ 0 h 97"/>
                  <a:gd name="T35" fmla="*/ 245 w 245"/>
                  <a:gd name="T36" fmla="*/ 97 h 9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5" h="97">
                    <a:moveTo>
                      <a:pt x="18" y="0"/>
                    </a:moveTo>
                    <a:lnTo>
                      <a:pt x="245" y="0"/>
                    </a:lnTo>
                    <a:lnTo>
                      <a:pt x="243" y="25"/>
                    </a:lnTo>
                    <a:lnTo>
                      <a:pt x="238" y="49"/>
                    </a:lnTo>
                    <a:lnTo>
                      <a:pt x="229" y="74"/>
                    </a:lnTo>
                    <a:lnTo>
                      <a:pt x="220" y="97"/>
                    </a:lnTo>
                    <a:lnTo>
                      <a:pt x="0" y="97"/>
                    </a:lnTo>
                    <a:lnTo>
                      <a:pt x="7" y="74"/>
                    </a:lnTo>
                    <a:lnTo>
                      <a:pt x="12" y="49"/>
                    </a:lnTo>
                    <a:lnTo>
                      <a:pt x="16" y="25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" name="Freeform 369"/>
              <p:cNvSpPr>
                <a:spLocks/>
              </p:cNvSpPr>
              <p:nvPr/>
            </p:nvSpPr>
            <p:spPr bwMode="auto">
              <a:xfrm>
                <a:off x="3020" y="1794"/>
                <a:ext cx="245" cy="101"/>
              </a:xfrm>
              <a:custGeom>
                <a:avLst/>
                <a:gdLst>
                  <a:gd name="T0" fmla="*/ 18 w 245"/>
                  <a:gd name="T1" fmla="*/ 101 h 101"/>
                  <a:gd name="T2" fmla="*/ 16 w 245"/>
                  <a:gd name="T3" fmla="*/ 74 h 101"/>
                  <a:gd name="T4" fmla="*/ 12 w 245"/>
                  <a:gd name="T5" fmla="*/ 49 h 101"/>
                  <a:gd name="T6" fmla="*/ 7 w 245"/>
                  <a:gd name="T7" fmla="*/ 25 h 101"/>
                  <a:gd name="T8" fmla="*/ 0 w 245"/>
                  <a:gd name="T9" fmla="*/ 0 h 101"/>
                  <a:gd name="T10" fmla="*/ 220 w 245"/>
                  <a:gd name="T11" fmla="*/ 0 h 101"/>
                  <a:gd name="T12" fmla="*/ 229 w 245"/>
                  <a:gd name="T13" fmla="*/ 25 h 101"/>
                  <a:gd name="T14" fmla="*/ 238 w 245"/>
                  <a:gd name="T15" fmla="*/ 49 h 101"/>
                  <a:gd name="T16" fmla="*/ 243 w 245"/>
                  <a:gd name="T17" fmla="*/ 74 h 101"/>
                  <a:gd name="T18" fmla="*/ 245 w 245"/>
                  <a:gd name="T19" fmla="*/ 101 h 101"/>
                  <a:gd name="T20" fmla="*/ 18 w 245"/>
                  <a:gd name="T21" fmla="*/ 101 h 10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45"/>
                  <a:gd name="T34" fmla="*/ 0 h 101"/>
                  <a:gd name="T35" fmla="*/ 245 w 245"/>
                  <a:gd name="T36" fmla="*/ 101 h 10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45" h="101">
                    <a:moveTo>
                      <a:pt x="18" y="101"/>
                    </a:moveTo>
                    <a:lnTo>
                      <a:pt x="16" y="74"/>
                    </a:lnTo>
                    <a:lnTo>
                      <a:pt x="12" y="49"/>
                    </a:lnTo>
                    <a:lnTo>
                      <a:pt x="7" y="25"/>
                    </a:lnTo>
                    <a:lnTo>
                      <a:pt x="0" y="0"/>
                    </a:lnTo>
                    <a:lnTo>
                      <a:pt x="220" y="0"/>
                    </a:lnTo>
                    <a:lnTo>
                      <a:pt x="229" y="25"/>
                    </a:lnTo>
                    <a:lnTo>
                      <a:pt x="238" y="49"/>
                    </a:lnTo>
                    <a:lnTo>
                      <a:pt x="243" y="74"/>
                    </a:lnTo>
                    <a:lnTo>
                      <a:pt x="245" y="101"/>
                    </a:lnTo>
                    <a:lnTo>
                      <a:pt x="18" y="10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3" name="Freeform 370"/>
              <p:cNvSpPr>
                <a:spLocks/>
              </p:cNvSpPr>
              <p:nvPr/>
            </p:nvSpPr>
            <p:spPr bwMode="auto">
              <a:xfrm>
                <a:off x="2954" y="1668"/>
                <a:ext cx="274" cy="101"/>
              </a:xfrm>
              <a:custGeom>
                <a:avLst/>
                <a:gdLst>
                  <a:gd name="T0" fmla="*/ 274 w 274"/>
                  <a:gd name="T1" fmla="*/ 101 h 101"/>
                  <a:gd name="T2" fmla="*/ 57 w 274"/>
                  <a:gd name="T3" fmla="*/ 101 h 101"/>
                  <a:gd name="T4" fmla="*/ 52 w 274"/>
                  <a:gd name="T5" fmla="*/ 88 h 101"/>
                  <a:gd name="T6" fmla="*/ 45 w 274"/>
                  <a:gd name="T7" fmla="*/ 74 h 101"/>
                  <a:gd name="T8" fmla="*/ 39 w 274"/>
                  <a:gd name="T9" fmla="*/ 62 h 101"/>
                  <a:gd name="T10" fmla="*/ 32 w 274"/>
                  <a:gd name="T11" fmla="*/ 49 h 101"/>
                  <a:gd name="T12" fmla="*/ 25 w 274"/>
                  <a:gd name="T13" fmla="*/ 37 h 101"/>
                  <a:gd name="T14" fmla="*/ 16 w 274"/>
                  <a:gd name="T15" fmla="*/ 24 h 101"/>
                  <a:gd name="T16" fmla="*/ 9 w 274"/>
                  <a:gd name="T17" fmla="*/ 12 h 101"/>
                  <a:gd name="T18" fmla="*/ 0 w 274"/>
                  <a:gd name="T19" fmla="*/ 0 h 101"/>
                  <a:gd name="T20" fmla="*/ 192 w 274"/>
                  <a:gd name="T21" fmla="*/ 0 h 101"/>
                  <a:gd name="T22" fmla="*/ 205 w 274"/>
                  <a:gd name="T23" fmla="*/ 12 h 101"/>
                  <a:gd name="T24" fmla="*/ 217 w 274"/>
                  <a:gd name="T25" fmla="*/ 24 h 101"/>
                  <a:gd name="T26" fmla="*/ 228 w 274"/>
                  <a:gd name="T27" fmla="*/ 37 h 101"/>
                  <a:gd name="T28" fmla="*/ 238 w 274"/>
                  <a:gd name="T29" fmla="*/ 49 h 101"/>
                  <a:gd name="T30" fmla="*/ 249 w 274"/>
                  <a:gd name="T31" fmla="*/ 62 h 101"/>
                  <a:gd name="T32" fmla="*/ 258 w 274"/>
                  <a:gd name="T33" fmla="*/ 74 h 101"/>
                  <a:gd name="T34" fmla="*/ 267 w 274"/>
                  <a:gd name="T35" fmla="*/ 88 h 101"/>
                  <a:gd name="T36" fmla="*/ 274 w 274"/>
                  <a:gd name="T37" fmla="*/ 101 h 10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"/>
                  <a:gd name="T58" fmla="*/ 0 h 101"/>
                  <a:gd name="T59" fmla="*/ 274 w 274"/>
                  <a:gd name="T60" fmla="*/ 101 h 10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" h="101">
                    <a:moveTo>
                      <a:pt x="274" y="101"/>
                    </a:moveTo>
                    <a:lnTo>
                      <a:pt x="57" y="101"/>
                    </a:lnTo>
                    <a:lnTo>
                      <a:pt x="52" y="88"/>
                    </a:lnTo>
                    <a:lnTo>
                      <a:pt x="45" y="74"/>
                    </a:lnTo>
                    <a:lnTo>
                      <a:pt x="39" y="62"/>
                    </a:lnTo>
                    <a:lnTo>
                      <a:pt x="32" y="49"/>
                    </a:lnTo>
                    <a:lnTo>
                      <a:pt x="25" y="37"/>
                    </a:lnTo>
                    <a:lnTo>
                      <a:pt x="16" y="24"/>
                    </a:lnTo>
                    <a:lnTo>
                      <a:pt x="9" y="12"/>
                    </a:lnTo>
                    <a:lnTo>
                      <a:pt x="0" y="0"/>
                    </a:lnTo>
                    <a:lnTo>
                      <a:pt x="192" y="0"/>
                    </a:lnTo>
                    <a:lnTo>
                      <a:pt x="205" y="12"/>
                    </a:lnTo>
                    <a:lnTo>
                      <a:pt x="217" y="24"/>
                    </a:lnTo>
                    <a:lnTo>
                      <a:pt x="228" y="37"/>
                    </a:lnTo>
                    <a:lnTo>
                      <a:pt x="238" y="49"/>
                    </a:lnTo>
                    <a:lnTo>
                      <a:pt x="249" y="62"/>
                    </a:lnTo>
                    <a:lnTo>
                      <a:pt x="258" y="74"/>
                    </a:lnTo>
                    <a:lnTo>
                      <a:pt x="267" y="88"/>
                    </a:lnTo>
                    <a:lnTo>
                      <a:pt x="274" y="10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4" name="Freeform 371"/>
              <p:cNvSpPr>
                <a:spLocks/>
              </p:cNvSpPr>
              <p:nvPr/>
            </p:nvSpPr>
            <p:spPr bwMode="auto">
              <a:xfrm>
                <a:off x="2608" y="1428"/>
                <a:ext cx="34" cy="7"/>
              </a:xfrm>
              <a:custGeom>
                <a:avLst/>
                <a:gdLst>
                  <a:gd name="T0" fmla="*/ 34 w 34"/>
                  <a:gd name="T1" fmla="*/ 7 h 7"/>
                  <a:gd name="T2" fmla="*/ 18 w 34"/>
                  <a:gd name="T3" fmla="*/ 7 h 7"/>
                  <a:gd name="T4" fmla="*/ 14 w 34"/>
                  <a:gd name="T5" fmla="*/ 5 h 7"/>
                  <a:gd name="T6" fmla="*/ 9 w 34"/>
                  <a:gd name="T7" fmla="*/ 3 h 7"/>
                  <a:gd name="T8" fmla="*/ 3 w 34"/>
                  <a:gd name="T9" fmla="*/ 2 h 7"/>
                  <a:gd name="T10" fmla="*/ 0 w 34"/>
                  <a:gd name="T11" fmla="*/ 0 h 7"/>
                  <a:gd name="T12" fmla="*/ 9 w 34"/>
                  <a:gd name="T13" fmla="*/ 2 h 7"/>
                  <a:gd name="T14" fmla="*/ 18 w 34"/>
                  <a:gd name="T15" fmla="*/ 3 h 7"/>
                  <a:gd name="T16" fmla="*/ 25 w 34"/>
                  <a:gd name="T17" fmla="*/ 5 h 7"/>
                  <a:gd name="T18" fmla="*/ 34 w 34"/>
                  <a:gd name="T19" fmla="*/ 7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"/>
                  <a:gd name="T31" fmla="*/ 0 h 7"/>
                  <a:gd name="T32" fmla="*/ 34 w 34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" h="7">
                    <a:moveTo>
                      <a:pt x="34" y="7"/>
                    </a:moveTo>
                    <a:lnTo>
                      <a:pt x="18" y="7"/>
                    </a:lnTo>
                    <a:lnTo>
                      <a:pt x="14" y="5"/>
                    </a:lnTo>
                    <a:lnTo>
                      <a:pt x="9" y="3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9" y="2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34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" name="Freeform 372"/>
              <p:cNvSpPr>
                <a:spLocks/>
              </p:cNvSpPr>
              <p:nvPr/>
            </p:nvSpPr>
            <p:spPr bwMode="auto">
              <a:xfrm>
                <a:off x="2452" y="1410"/>
                <a:ext cx="97" cy="25"/>
              </a:xfrm>
              <a:custGeom>
                <a:avLst/>
                <a:gdLst>
                  <a:gd name="T0" fmla="*/ 97 w 97"/>
                  <a:gd name="T1" fmla="*/ 25 h 25"/>
                  <a:gd name="T2" fmla="*/ 46 w 97"/>
                  <a:gd name="T3" fmla="*/ 25 h 25"/>
                  <a:gd name="T4" fmla="*/ 33 w 97"/>
                  <a:gd name="T5" fmla="*/ 18 h 25"/>
                  <a:gd name="T6" fmla="*/ 23 w 97"/>
                  <a:gd name="T7" fmla="*/ 13 h 25"/>
                  <a:gd name="T8" fmla="*/ 12 w 97"/>
                  <a:gd name="T9" fmla="*/ 5 h 25"/>
                  <a:gd name="T10" fmla="*/ 0 w 97"/>
                  <a:gd name="T11" fmla="*/ 0 h 25"/>
                  <a:gd name="T12" fmla="*/ 12 w 97"/>
                  <a:gd name="T13" fmla="*/ 4 h 25"/>
                  <a:gd name="T14" fmla="*/ 24 w 97"/>
                  <a:gd name="T15" fmla="*/ 5 h 25"/>
                  <a:gd name="T16" fmla="*/ 37 w 97"/>
                  <a:gd name="T17" fmla="*/ 9 h 25"/>
                  <a:gd name="T18" fmla="*/ 49 w 97"/>
                  <a:gd name="T19" fmla="*/ 11 h 25"/>
                  <a:gd name="T20" fmla="*/ 60 w 97"/>
                  <a:gd name="T21" fmla="*/ 14 h 25"/>
                  <a:gd name="T22" fmla="*/ 72 w 97"/>
                  <a:gd name="T23" fmla="*/ 18 h 25"/>
                  <a:gd name="T24" fmla="*/ 85 w 97"/>
                  <a:gd name="T25" fmla="*/ 21 h 25"/>
                  <a:gd name="T26" fmla="*/ 97 w 97"/>
                  <a:gd name="T27" fmla="*/ 25 h 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7"/>
                  <a:gd name="T43" fmla="*/ 0 h 25"/>
                  <a:gd name="T44" fmla="*/ 97 w 97"/>
                  <a:gd name="T45" fmla="*/ 25 h 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7" h="25">
                    <a:moveTo>
                      <a:pt x="97" y="25"/>
                    </a:moveTo>
                    <a:lnTo>
                      <a:pt x="46" y="25"/>
                    </a:lnTo>
                    <a:lnTo>
                      <a:pt x="33" y="18"/>
                    </a:lnTo>
                    <a:lnTo>
                      <a:pt x="23" y="13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12" y="4"/>
                    </a:lnTo>
                    <a:lnTo>
                      <a:pt x="24" y="5"/>
                    </a:lnTo>
                    <a:lnTo>
                      <a:pt x="37" y="9"/>
                    </a:lnTo>
                    <a:lnTo>
                      <a:pt x="49" y="11"/>
                    </a:lnTo>
                    <a:lnTo>
                      <a:pt x="60" y="14"/>
                    </a:lnTo>
                    <a:lnTo>
                      <a:pt x="72" y="18"/>
                    </a:lnTo>
                    <a:lnTo>
                      <a:pt x="85" y="21"/>
                    </a:lnTo>
                    <a:lnTo>
                      <a:pt x="97" y="2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6" name="Freeform 373"/>
              <p:cNvSpPr>
                <a:spLocks/>
              </p:cNvSpPr>
              <p:nvPr/>
            </p:nvSpPr>
            <p:spPr bwMode="auto">
              <a:xfrm>
                <a:off x="2343" y="1401"/>
                <a:ext cx="101" cy="34"/>
              </a:xfrm>
              <a:custGeom>
                <a:avLst/>
                <a:gdLst>
                  <a:gd name="T0" fmla="*/ 101 w 101"/>
                  <a:gd name="T1" fmla="*/ 34 h 34"/>
                  <a:gd name="T2" fmla="*/ 39 w 101"/>
                  <a:gd name="T3" fmla="*/ 34 h 34"/>
                  <a:gd name="T4" fmla="*/ 30 w 101"/>
                  <a:gd name="T5" fmla="*/ 25 h 34"/>
                  <a:gd name="T6" fmla="*/ 20 w 101"/>
                  <a:gd name="T7" fmla="*/ 16 h 34"/>
                  <a:gd name="T8" fmla="*/ 9 w 101"/>
                  <a:gd name="T9" fmla="*/ 7 h 34"/>
                  <a:gd name="T10" fmla="*/ 0 w 101"/>
                  <a:gd name="T11" fmla="*/ 0 h 34"/>
                  <a:gd name="T12" fmla="*/ 13 w 101"/>
                  <a:gd name="T13" fmla="*/ 4 h 34"/>
                  <a:gd name="T14" fmla="*/ 27 w 101"/>
                  <a:gd name="T15" fmla="*/ 7 h 34"/>
                  <a:gd name="T16" fmla="*/ 39 w 101"/>
                  <a:gd name="T17" fmla="*/ 11 h 34"/>
                  <a:gd name="T18" fmla="*/ 52 w 101"/>
                  <a:gd name="T19" fmla="*/ 14 h 34"/>
                  <a:gd name="T20" fmla="*/ 64 w 101"/>
                  <a:gd name="T21" fmla="*/ 20 h 34"/>
                  <a:gd name="T22" fmla="*/ 77 w 101"/>
                  <a:gd name="T23" fmla="*/ 23 h 34"/>
                  <a:gd name="T24" fmla="*/ 89 w 101"/>
                  <a:gd name="T25" fmla="*/ 29 h 34"/>
                  <a:gd name="T26" fmla="*/ 101 w 101"/>
                  <a:gd name="T27" fmla="*/ 34 h 3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1"/>
                  <a:gd name="T43" fmla="*/ 0 h 34"/>
                  <a:gd name="T44" fmla="*/ 101 w 101"/>
                  <a:gd name="T45" fmla="*/ 34 h 3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1" h="34">
                    <a:moveTo>
                      <a:pt x="101" y="34"/>
                    </a:moveTo>
                    <a:lnTo>
                      <a:pt x="39" y="34"/>
                    </a:lnTo>
                    <a:lnTo>
                      <a:pt x="30" y="25"/>
                    </a:lnTo>
                    <a:lnTo>
                      <a:pt x="20" y="16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13" y="4"/>
                    </a:lnTo>
                    <a:lnTo>
                      <a:pt x="27" y="7"/>
                    </a:lnTo>
                    <a:lnTo>
                      <a:pt x="39" y="11"/>
                    </a:lnTo>
                    <a:lnTo>
                      <a:pt x="52" y="14"/>
                    </a:lnTo>
                    <a:lnTo>
                      <a:pt x="64" y="20"/>
                    </a:lnTo>
                    <a:lnTo>
                      <a:pt x="77" y="23"/>
                    </a:lnTo>
                    <a:lnTo>
                      <a:pt x="89" y="29"/>
                    </a:lnTo>
                    <a:lnTo>
                      <a:pt x="101" y="34"/>
                    </a:lnTo>
                    <a:close/>
                  </a:path>
                </a:pathLst>
              </a:custGeom>
              <a:solidFill>
                <a:srgbClr val="9EFF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7" name="Freeform 374"/>
              <p:cNvSpPr>
                <a:spLocks/>
              </p:cNvSpPr>
              <p:nvPr/>
            </p:nvSpPr>
            <p:spPr bwMode="auto">
              <a:xfrm>
                <a:off x="2247" y="1392"/>
                <a:ext cx="100" cy="43"/>
              </a:xfrm>
              <a:custGeom>
                <a:avLst/>
                <a:gdLst>
                  <a:gd name="T0" fmla="*/ 16 w 100"/>
                  <a:gd name="T1" fmla="*/ 0 h 43"/>
                  <a:gd name="T2" fmla="*/ 27 w 100"/>
                  <a:gd name="T3" fmla="*/ 2 h 43"/>
                  <a:gd name="T4" fmla="*/ 38 w 100"/>
                  <a:gd name="T5" fmla="*/ 6 h 43"/>
                  <a:gd name="T6" fmla="*/ 48 w 100"/>
                  <a:gd name="T7" fmla="*/ 11 h 43"/>
                  <a:gd name="T8" fmla="*/ 59 w 100"/>
                  <a:gd name="T9" fmla="*/ 16 h 43"/>
                  <a:gd name="T10" fmla="*/ 69 w 100"/>
                  <a:gd name="T11" fmla="*/ 22 h 43"/>
                  <a:gd name="T12" fmla="*/ 80 w 100"/>
                  <a:gd name="T13" fmla="*/ 29 h 43"/>
                  <a:gd name="T14" fmla="*/ 89 w 100"/>
                  <a:gd name="T15" fmla="*/ 36 h 43"/>
                  <a:gd name="T16" fmla="*/ 100 w 100"/>
                  <a:gd name="T17" fmla="*/ 43 h 43"/>
                  <a:gd name="T18" fmla="*/ 0 w 100"/>
                  <a:gd name="T19" fmla="*/ 43 h 43"/>
                  <a:gd name="T20" fmla="*/ 0 w 100"/>
                  <a:gd name="T21" fmla="*/ 0 h 43"/>
                  <a:gd name="T22" fmla="*/ 4 w 100"/>
                  <a:gd name="T23" fmla="*/ 0 h 43"/>
                  <a:gd name="T24" fmla="*/ 9 w 100"/>
                  <a:gd name="T25" fmla="*/ 0 h 43"/>
                  <a:gd name="T26" fmla="*/ 13 w 100"/>
                  <a:gd name="T27" fmla="*/ 0 h 43"/>
                  <a:gd name="T28" fmla="*/ 16 w 100"/>
                  <a:gd name="T29" fmla="*/ 0 h 4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0"/>
                  <a:gd name="T46" fmla="*/ 0 h 43"/>
                  <a:gd name="T47" fmla="*/ 100 w 100"/>
                  <a:gd name="T48" fmla="*/ 43 h 4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0" h="43">
                    <a:moveTo>
                      <a:pt x="16" y="0"/>
                    </a:moveTo>
                    <a:lnTo>
                      <a:pt x="27" y="2"/>
                    </a:lnTo>
                    <a:lnTo>
                      <a:pt x="38" y="6"/>
                    </a:lnTo>
                    <a:lnTo>
                      <a:pt x="48" y="11"/>
                    </a:lnTo>
                    <a:lnTo>
                      <a:pt x="59" y="16"/>
                    </a:lnTo>
                    <a:lnTo>
                      <a:pt x="69" y="22"/>
                    </a:lnTo>
                    <a:lnTo>
                      <a:pt x="80" y="29"/>
                    </a:lnTo>
                    <a:lnTo>
                      <a:pt x="89" y="36"/>
                    </a:lnTo>
                    <a:lnTo>
                      <a:pt x="100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EFF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8" name="Freeform 375"/>
              <p:cNvSpPr>
                <a:spLocks/>
              </p:cNvSpPr>
              <p:nvPr/>
            </p:nvSpPr>
            <p:spPr bwMode="auto">
              <a:xfrm>
                <a:off x="2121" y="1392"/>
                <a:ext cx="101" cy="43"/>
              </a:xfrm>
              <a:custGeom>
                <a:avLst/>
                <a:gdLst>
                  <a:gd name="T0" fmla="*/ 101 w 101"/>
                  <a:gd name="T1" fmla="*/ 0 h 43"/>
                  <a:gd name="T2" fmla="*/ 101 w 101"/>
                  <a:gd name="T3" fmla="*/ 43 h 43"/>
                  <a:gd name="T4" fmla="*/ 0 w 101"/>
                  <a:gd name="T5" fmla="*/ 43 h 43"/>
                  <a:gd name="T6" fmla="*/ 11 w 101"/>
                  <a:gd name="T7" fmla="*/ 36 h 43"/>
                  <a:gd name="T8" fmla="*/ 20 w 101"/>
                  <a:gd name="T9" fmla="*/ 29 h 43"/>
                  <a:gd name="T10" fmla="*/ 30 w 101"/>
                  <a:gd name="T11" fmla="*/ 22 h 43"/>
                  <a:gd name="T12" fmla="*/ 41 w 101"/>
                  <a:gd name="T13" fmla="*/ 16 h 43"/>
                  <a:gd name="T14" fmla="*/ 52 w 101"/>
                  <a:gd name="T15" fmla="*/ 11 h 43"/>
                  <a:gd name="T16" fmla="*/ 62 w 101"/>
                  <a:gd name="T17" fmla="*/ 6 h 43"/>
                  <a:gd name="T18" fmla="*/ 73 w 101"/>
                  <a:gd name="T19" fmla="*/ 2 h 43"/>
                  <a:gd name="T20" fmla="*/ 84 w 101"/>
                  <a:gd name="T21" fmla="*/ 0 h 43"/>
                  <a:gd name="T22" fmla="*/ 87 w 101"/>
                  <a:gd name="T23" fmla="*/ 0 h 43"/>
                  <a:gd name="T24" fmla="*/ 92 w 101"/>
                  <a:gd name="T25" fmla="*/ 0 h 43"/>
                  <a:gd name="T26" fmla="*/ 96 w 101"/>
                  <a:gd name="T27" fmla="*/ 0 h 43"/>
                  <a:gd name="T28" fmla="*/ 101 w 101"/>
                  <a:gd name="T29" fmla="*/ 0 h 4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1"/>
                  <a:gd name="T46" fmla="*/ 0 h 43"/>
                  <a:gd name="T47" fmla="*/ 101 w 101"/>
                  <a:gd name="T48" fmla="*/ 43 h 4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1" h="43">
                    <a:moveTo>
                      <a:pt x="101" y="0"/>
                    </a:moveTo>
                    <a:lnTo>
                      <a:pt x="101" y="43"/>
                    </a:lnTo>
                    <a:lnTo>
                      <a:pt x="0" y="43"/>
                    </a:lnTo>
                    <a:lnTo>
                      <a:pt x="11" y="36"/>
                    </a:lnTo>
                    <a:lnTo>
                      <a:pt x="20" y="29"/>
                    </a:lnTo>
                    <a:lnTo>
                      <a:pt x="30" y="22"/>
                    </a:lnTo>
                    <a:lnTo>
                      <a:pt x="41" y="16"/>
                    </a:lnTo>
                    <a:lnTo>
                      <a:pt x="52" y="11"/>
                    </a:lnTo>
                    <a:lnTo>
                      <a:pt x="62" y="6"/>
                    </a:lnTo>
                    <a:lnTo>
                      <a:pt x="73" y="2"/>
                    </a:lnTo>
                    <a:lnTo>
                      <a:pt x="84" y="0"/>
                    </a:lnTo>
                    <a:lnTo>
                      <a:pt x="87" y="0"/>
                    </a:lnTo>
                    <a:lnTo>
                      <a:pt x="92" y="0"/>
                    </a:lnTo>
                    <a:lnTo>
                      <a:pt x="96" y="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9" name="Freeform 376"/>
              <p:cNvSpPr>
                <a:spLocks/>
              </p:cNvSpPr>
              <p:nvPr/>
            </p:nvSpPr>
            <p:spPr bwMode="auto">
              <a:xfrm>
                <a:off x="2023" y="1401"/>
                <a:ext cx="103" cy="34"/>
              </a:xfrm>
              <a:custGeom>
                <a:avLst/>
                <a:gdLst>
                  <a:gd name="T0" fmla="*/ 103 w 103"/>
                  <a:gd name="T1" fmla="*/ 0 h 34"/>
                  <a:gd name="T2" fmla="*/ 93 w 103"/>
                  <a:gd name="T3" fmla="*/ 7 h 34"/>
                  <a:gd name="T4" fmla="*/ 84 w 103"/>
                  <a:gd name="T5" fmla="*/ 16 h 34"/>
                  <a:gd name="T6" fmla="*/ 73 w 103"/>
                  <a:gd name="T7" fmla="*/ 25 h 34"/>
                  <a:gd name="T8" fmla="*/ 64 w 103"/>
                  <a:gd name="T9" fmla="*/ 34 h 34"/>
                  <a:gd name="T10" fmla="*/ 0 w 103"/>
                  <a:gd name="T11" fmla="*/ 34 h 34"/>
                  <a:gd name="T12" fmla="*/ 13 w 103"/>
                  <a:gd name="T13" fmla="*/ 29 h 34"/>
                  <a:gd name="T14" fmla="*/ 25 w 103"/>
                  <a:gd name="T15" fmla="*/ 23 h 34"/>
                  <a:gd name="T16" fmla="*/ 38 w 103"/>
                  <a:gd name="T17" fmla="*/ 20 h 34"/>
                  <a:gd name="T18" fmla="*/ 50 w 103"/>
                  <a:gd name="T19" fmla="*/ 14 h 34"/>
                  <a:gd name="T20" fmla="*/ 64 w 103"/>
                  <a:gd name="T21" fmla="*/ 11 h 34"/>
                  <a:gd name="T22" fmla="*/ 77 w 103"/>
                  <a:gd name="T23" fmla="*/ 7 h 34"/>
                  <a:gd name="T24" fmla="*/ 91 w 103"/>
                  <a:gd name="T25" fmla="*/ 4 h 34"/>
                  <a:gd name="T26" fmla="*/ 103 w 103"/>
                  <a:gd name="T27" fmla="*/ 0 h 3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3"/>
                  <a:gd name="T43" fmla="*/ 0 h 34"/>
                  <a:gd name="T44" fmla="*/ 103 w 103"/>
                  <a:gd name="T45" fmla="*/ 34 h 3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3" h="34">
                    <a:moveTo>
                      <a:pt x="103" y="0"/>
                    </a:moveTo>
                    <a:lnTo>
                      <a:pt x="93" y="7"/>
                    </a:lnTo>
                    <a:lnTo>
                      <a:pt x="84" y="16"/>
                    </a:lnTo>
                    <a:lnTo>
                      <a:pt x="73" y="25"/>
                    </a:lnTo>
                    <a:lnTo>
                      <a:pt x="64" y="34"/>
                    </a:lnTo>
                    <a:lnTo>
                      <a:pt x="0" y="34"/>
                    </a:lnTo>
                    <a:lnTo>
                      <a:pt x="13" y="29"/>
                    </a:lnTo>
                    <a:lnTo>
                      <a:pt x="25" y="23"/>
                    </a:lnTo>
                    <a:lnTo>
                      <a:pt x="38" y="20"/>
                    </a:lnTo>
                    <a:lnTo>
                      <a:pt x="50" y="14"/>
                    </a:lnTo>
                    <a:lnTo>
                      <a:pt x="64" y="11"/>
                    </a:lnTo>
                    <a:lnTo>
                      <a:pt x="77" y="7"/>
                    </a:lnTo>
                    <a:lnTo>
                      <a:pt x="91" y="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" name="Freeform 377"/>
              <p:cNvSpPr>
                <a:spLocks/>
              </p:cNvSpPr>
              <p:nvPr/>
            </p:nvSpPr>
            <p:spPr bwMode="auto">
              <a:xfrm>
                <a:off x="1919" y="1410"/>
                <a:ext cx="97" cy="25"/>
              </a:xfrm>
              <a:custGeom>
                <a:avLst/>
                <a:gdLst>
                  <a:gd name="T0" fmla="*/ 49 w 97"/>
                  <a:gd name="T1" fmla="*/ 25 h 25"/>
                  <a:gd name="T2" fmla="*/ 0 w 97"/>
                  <a:gd name="T3" fmla="*/ 25 h 25"/>
                  <a:gd name="T4" fmla="*/ 12 w 97"/>
                  <a:gd name="T5" fmla="*/ 21 h 25"/>
                  <a:gd name="T6" fmla="*/ 24 w 97"/>
                  <a:gd name="T7" fmla="*/ 18 h 25"/>
                  <a:gd name="T8" fmla="*/ 35 w 97"/>
                  <a:gd name="T9" fmla="*/ 14 h 25"/>
                  <a:gd name="T10" fmla="*/ 48 w 97"/>
                  <a:gd name="T11" fmla="*/ 11 h 25"/>
                  <a:gd name="T12" fmla="*/ 60 w 97"/>
                  <a:gd name="T13" fmla="*/ 9 h 25"/>
                  <a:gd name="T14" fmla="*/ 72 w 97"/>
                  <a:gd name="T15" fmla="*/ 5 h 25"/>
                  <a:gd name="T16" fmla="*/ 85 w 97"/>
                  <a:gd name="T17" fmla="*/ 4 h 25"/>
                  <a:gd name="T18" fmla="*/ 97 w 97"/>
                  <a:gd name="T19" fmla="*/ 0 h 25"/>
                  <a:gd name="T20" fmla="*/ 85 w 97"/>
                  <a:gd name="T21" fmla="*/ 5 h 25"/>
                  <a:gd name="T22" fmla="*/ 74 w 97"/>
                  <a:gd name="T23" fmla="*/ 13 h 25"/>
                  <a:gd name="T24" fmla="*/ 62 w 97"/>
                  <a:gd name="T25" fmla="*/ 18 h 25"/>
                  <a:gd name="T26" fmla="*/ 49 w 97"/>
                  <a:gd name="T27" fmla="*/ 25 h 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7"/>
                  <a:gd name="T43" fmla="*/ 0 h 25"/>
                  <a:gd name="T44" fmla="*/ 97 w 97"/>
                  <a:gd name="T45" fmla="*/ 25 h 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7" h="25">
                    <a:moveTo>
                      <a:pt x="49" y="25"/>
                    </a:moveTo>
                    <a:lnTo>
                      <a:pt x="0" y="25"/>
                    </a:lnTo>
                    <a:lnTo>
                      <a:pt x="12" y="21"/>
                    </a:lnTo>
                    <a:lnTo>
                      <a:pt x="24" y="18"/>
                    </a:lnTo>
                    <a:lnTo>
                      <a:pt x="35" y="14"/>
                    </a:lnTo>
                    <a:lnTo>
                      <a:pt x="48" y="11"/>
                    </a:lnTo>
                    <a:lnTo>
                      <a:pt x="60" y="9"/>
                    </a:lnTo>
                    <a:lnTo>
                      <a:pt x="72" y="5"/>
                    </a:lnTo>
                    <a:lnTo>
                      <a:pt x="85" y="4"/>
                    </a:lnTo>
                    <a:lnTo>
                      <a:pt x="97" y="0"/>
                    </a:lnTo>
                    <a:lnTo>
                      <a:pt x="85" y="5"/>
                    </a:lnTo>
                    <a:lnTo>
                      <a:pt x="74" y="13"/>
                    </a:lnTo>
                    <a:lnTo>
                      <a:pt x="62" y="18"/>
                    </a:lnTo>
                    <a:lnTo>
                      <a:pt x="49" y="2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1" name="Freeform 378"/>
              <p:cNvSpPr>
                <a:spLocks/>
              </p:cNvSpPr>
              <p:nvPr/>
            </p:nvSpPr>
            <p:spPr bwMode="auto">
              <a:xfrm>
                <a:off x="1824" y="1428"/>
                <a:ext cx="34" cy="7"/>
              </a:xfrm>
              <a:custGeom>
                <a:avLst/>
                <a:gdLst>
                  <a:gd name="T0" fmla="*/ 16 w 34"/>
                  <a:gd name="T1" fmla="*/ 7 h 7"/>
                  <a:gd name="T2" fmla="*/ 0 w 34"/>
                  <a:gd name="T3" fmla="*/ 7 h 7"/>
                  <a:gd name="T4" fmla="*/ 9 w 34"/>
                  <a:gd name="T5" fmla="*/ 5 h 7"/>
                  <a:gd name="T6" fmla="*/ 18 w 34"/>
                  <a:gd name="T7" fmla="*/ 3 h 7"/>
                  <a:gd name="T8" fmla="*/ 25 w 34"/>
                  <a:gd name="T9" fmla="*/ 2 h 7"/>
                  <a:gd name="T10" fmla="*/ 34 w 34"/>
                  <a:gd name="T11" fmla="*/ 0 h 7"/>
                  <a:gd name="T12" fmla="*/ 31 w 34"/>
                  <a:gd name="T13" fmla="*/ 2 h 7"/>
                  <a:gd name="T14" fmla="*/ 25 w 34"/>
                  <a:gd name="T15" fmla="*/ 3 h 7"/>
                  <a:gd name="T16" fmla="*/ 20 w 34"/>
                  <a:gd name="T17" fmla="*/ 5 h 7"/>
                  <a:gd name="T18" fmla="*/ 16 w 34"/>
                  <a:gd name="T19" fmla="*/ 7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4"/>
                  <a:gd name="T31" fmla="*/ 0 h 7"/>
                  <a:gd name="T32" fmla="*/ 34 w 34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4" h="7">
                    <a:moveTo>
                      <a:pt x="16" y="7"/>
                    </a:moveTo>
                    <a:lnTo>
                      <a:pt x="0" y="7"/>
                    </a:lnTo>
                    <a:lnTo>
                      <a:pt x="9" y="5"/>
                    </a:lnTo>
                    <a:lnTo>
                      <a:pt x="18" y="3"/>
                    </a:lnTo>
                    <a:lnTo>
                      <a:pt x="25" y="2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25" y="3"/>
                    </a:lnTo>
                    <a:lnTo>
                      <a:pt x="20" y="5"/>
                    </a:lnTo>
                    <a:lnTo>
                      <a:pt x="16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2" name="Freeform 379"/>
              <p:cNvSpPr>
                <a:spLocks/>
              </p:cNvSpPr>
              <p:nvPr/>
            </p:nvSpPr>
            <p:spPr bwMode="auto">
              <a:xfrm>
                <a:off x="1240" y="1668"/>
                <a:ext cx="272" cy="101"/>
              </a:xfrm>
              <a:custGeom>
                <a:avLst/>
                <a:gdLst>
                  <a:gd name="T0" fmla="*/ 80 w 272"/>
                  <a:gd name="T1" fmla="*/ 0 h 101"/>
                  <a:gd name="T2" fmla="*/ 272 w 272"/>
                  <a:gd name="T3" fmla="*/ 0 h 101"/>
                  <a:gd name="T4" fmla="*/ 263 w 272"/>
                  <a:gd name="T5" fmla="*/ 12 h 101"/>
                  <a:gd name="T6" fmla="*/ 256 w 272"/>
                  <a:gd name="T7" fmla="*/ 24 h 101"/>
                  <a:gd name="T8" fmla="*/ 247 w 272"/>
                  <a:gd name="T9" fmla="*/ 37 h 101"/>
                  <a:gd name="T10" fmla="*/ 240 w 272"/>
                  <a:gd name="T11" fmla="*/ 49 h 101"/>
                  <a:gd name="T12" fmla="*/ 233 w 272"/>
                  <a:gd name="T13" fmla="*/ 62 h 101"/>
                  <a:gd name="T14" fmla="*/ 227 w 272"/>
                  <a:gd name="T15" fmla="*/ 74 h 101"/>
                  <a:gd name="T16" fmla="*/ 222 w 272"/>
                  <a:gd name="T17" fmla="*/ 88 h 101"/>
                  <a:gd name="T18" fmla="*/ 217 w 272"/>
                  <a:gd name="T19" fmla="*/ 101 h 101"/>
                  <a:gd name="T20" fmla="*/ 0 w 272"/>
                  <a:gd name="T21" fmla="*/ 101 h 101"/>
                  <a:gd name="T22" fmla="*/ 7 w 272"/>
                  <a:gd name="T23" fmla="*/ 88 h 101"/>
                  <a:gd name="T24" fmla="*/ 16 w 272"/>
                  <a:gd name="T25" fmla="*/ 74 h 101"/>
                  <a:gd name="T26" fmla="*/ 25 w 272"/>
                  <a:gd name="T27" fmla="*/ 62 h 101"/>
                  <a:gd name="T28" fmla="*/ 35 w 272"/>
                  <a:gd name="T29" fmla="*/ 49 h 101"/>
                  <a:gd name="T30" fmla="*/ 44 w 272"/>
                  <a:gd name="T31" fmla="*/ 37 h 101"/>
                  <a:gd name="T32" fmla="*/ 57 w 272"/>
                  <a:gd name="T33" fmla="*/ 24 h 101"/>
                  <a:gd name="T34" fmla="*/ 67 w 272"/>
                  <a:gd name="T35" fmla="*/ 12 h 101"/>
                  <a:gd name="T36" fmla="*/ 80 w 272"/>
                  <a:gd name="T37" fmla="*/ 0 h 10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2"/>
                  <a:gd name="T58" fmla="*/ 0 h 101"/>
                  <a:gd name="T59" fmla="*/ 272 w 272"/>
                  <a:gd name="T60" fmla="*/ 101 h 10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2" h="101">
                    <a:moveTo>
                      <a:pt x="80" y="0"/>
                    </a:moveTo>
                    <a:lnTo>
                      <a:pt x="272" y="0"/>
                    </a:lnTo>
                    <a:lnTo>
                      <a:pt x="263" y="12"/>
                    </a:lnTo>
                    <a:lnTo>
                      <a:pt x="256" y="24"/>
                    </a:lnTo>
                    <a:lnTo>
                      <a:pt x="247" y="37"/>
                    </a:lnTo>
                    <a:lnTo>
                      <a:pt x="240" y="49"/>
                    </a:lnTo>
                    <a:lnTo>
                      <a:pt x="233" y="62"/>
                    </a:lnTo>
                    <a:lnTo>
                      <a:pt x="227" y="74"/>
                    </a:lnTo>
                    <a:lnTo>
                      <a:pt x="222" y="88"/>
                    </a:lnTo>
                    <a:lnTo>
                      <a:pt x="217" y="101"/>
                    </a:lnTo>
                    <a:lnTo>
                      <a:pt x="0" y="101"/>
                    </a:lnTo>
                    <a:lnTo>
                      <a:pt x="7" y="88"/>
                    </a:lnTo>
                    <a:lnTo>
                      <a:pt x="16" y="74"/>
                    </a:lnTo>
                    <a:lnTo>
                      <a:pt x="25" y="62"/>
                    </a:lnTo>
                    <a:lnTo>
                      <a:pt x="35" y="49"/>
                    </a:lnTo>
                    <a:lnTo>
                      <a:pt x="44" y="37"/>
                    </a:lnTo>
                    <a:lnTo>
                      <a:pt x="57" y="24"/>
                    </a:lnTo>
                    <a:lnTo>
                      <a:pt x="67" y="1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3" name="Freeform 380"/>
              <p:cNvSpPr>
                <a:spLocks/>
              </p:cNvSpPr>
              <p:nvPr/>
            </p:nvSpPr>
            <p:spPr bwMode="auto">
              <a:xfrm>
                <a:off x="1238" y="2042"/>
                <a:ext cx="274" cy="101"/>
              </a:xfrm>
              <a:custGeom>
                <a:avLst/>
                <a:gdLst>
                  <a:gd name="T0" fmla="*/ 0 w 274"/>
                  <a:gd name="T1" fmla="*/ 0 h 101"/>
                  <a:gd name="T2" fmla="*/ 217 w 274"/>
                  <a:gd name="T3" fmla="*/ 0 h 101"/>
                  <a:gd name="T4" fmla="*/ 222 w 274"/>
                  <a:gd name="T5" fmla="*/ 13 h 101"/>
                  <a:gd name="T6" fmla="*/ 228 w 274"/>
                  <a:gd name="T7" fmla="*/ 27 h 101"/>
                  <a:gd name="T8" fmla="*/ 235 w 274"/>
                  <a:gd name="T9" fmla="*/ 39 h 101"/>
                  <a:gd name="T10" fmla="*/ 242 w 274"/>
                  <a:gd name="T11" fmla="*/ 52 h 101"/>
                  <a:gd name="T12" fmla="*/ 249 w 274"/>
                  <a:gd name="T13" fmla="*/ 64 h 101"/>
                  <a:gd name="T14" fmla="*/ 256 w 274"/>
                  <a:gd name="T15" fmla="*/ 77 h 101"/>
                  <a:gd name="T16" fmla="*/ 265 w 274"/>
                  <a:gd name="T17" fmla="*/ 89 h 101"/>
                  <a:gd name="T18" fmla="*/ 274 w 274"/>
                  <a:gd name="T19" fmla="*/ 101 h 101"/>
                  <a:gd name="T20" fmla="*/ 80 w 274"/>
                  <a:gd name="T21" fmla="*/ 101 h 101"/>
                  <a:gd name="T22" fmla="*/ 68 w 274"/>
                  <a:gd name="T23" fmla="*/ 89 h 101"/>
                  <a:gd name="T24" fmla="*/ 57 w 274"/>
                  <a:gd name="T25" fmla="*/ 77 h 101"/>
                  <a:gd name="T26" fmla="*/ 45 w 274"/>
                  <a:gd name="T27" fmla="*/ 64 h 101"/>
                  <a:gd name="T28" fmla="*/ 36 w 274"/>
                  <a:gd name="T29" fmla="*/ 52 h 101"/>
                  <a:gd name="T30" fmla="*/ 25 w 274"/>
                  <a:gd name="T31" fmla="*/ 39 h 101"/>
                  <a:gd name="T32" fmla="*/ 16 w 274"/>
                  <a:gd name="T33" fmla="*/ 27 h 101"/>
                  <a:gd name="T34" fmla="*/ 7 w 274"/>
                  <a:gd name="T35" fmla="*/ 13 h 101"/>
                  <a:gd name="T36" fmla="*/ 0 w 274"/>
                  <a:gd name="T37" fmla="*/ 0 h 10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4"/>
                  <a:gd name="T58" fmla="*/ 0 h 101"/>
                  <a:gd name="T59" fmla="*/ 274 w 274"/>
                  <a:gd name="T60" fmla="*/ 101 h 10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4" h="101">
                    <a:moveTo>
                      <a:pt x="0" y="0"/>
                    </a:moveTo>
                    <a:lnTo>
                      <a:pt x="217" y="0"/>
                    </a:lnTo>
                    <a:lnTo>
                      <a:pt x="222" y="13"/>
                    </a:lnTo>
                    <a:lnTo>
                      <a:pt x="228" y="27"/>
                    </a:lnTo>
                    <a:lnTo>
                      <a:pt x="235" y="39"/>
                    </a:lnTo>
                    <a:lnTo>
                      <a:pt x="242" y="52"/>
                    </a:lnTo>
                    <a:lnTo>
                      <a:pt x="249" y="64"/>
                    </a:lnTo>
                    <a:lnTo>
                      <a:pt x="256" y="77"/>
                    </a:lnTo>
                    <a:lnTo>
                      <a:pt x="265" y="89"/>
                    </a:lnTo>
                    <a:lnTo>
                      <a:pt x="274" y="101"/>
                    </a:lnTo>
                    <a:lnTo>
                      <a:pt x="80" y="101"/>
                    </a:lnTo>
                    <a:lnTo>
                      <a:pt x="68" y="89"/>
                    </a:lnTo>
                    <a:lnTo>
                      <a:pt x="57" y="77"/>
                    </a:lnTo>
                    <a:lnTo>
                      <a:pt x="45" y="64"/>
                    </a:lnTo>
                    <a:lnTo>
                      <a:pt x="36" y="52"/>
                    </a:lnTo>
                    <a:lnTo>
                      <a:pt x="25" y="39"/>
                    </a:lnTo>
                    <a:lnTo>
                      <a:pt x="16" y="27"/>
                    </a:lnTo>
                    <a:lnTo>
                      <a:pt x="7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4" name="Freeform 381"/>
              <p:cNvSpPr>
                <a:spLocks/>
              </p:cNvSpPr>
              <p:nvPr/>
            </p:nvSpPr>
            <p:spPr bwMode="auto">
              <a:xfrm>
                <a:off x="1819" y="2376"/>
                <a:ext cx="39" cy="9"/>
              </a:xfrm>
              <a:custGeom>
                <a:avLst/>
                <a:gdLst>
                  <a:gd name="T0" fmla="*/ 0 w 39"/>
                  <a:gd name="T1" fmla="*/ 0 h 9"/>
                  <a:gd name="T2" fmla="*/ 18 w 39"/>
                  <a:gd name="T3" fmla="*/ 0 h 9"/>
                  <a:gd name="T4" fmla="*/ 23 w 39"/>
                  <a:gd name="T5" fmla="*/ 2 h 9"/>
                  <a:gd name="T6" fmla="*/ 29 w 39"/>
                  <a:gd name="T7" fmla="*/ 4 h 9"/>
                  <a:gd name="T8" fmla="*/ 34 w 39"/>
                  <a:gd name="T9" fmla="*/ 7 h 9"/>
                  <a:gd name="T10" fmla="*/ 39 w 39"/>
                  <a:gd name="T11" fmla="*/ 9 h 9"/>
                  <a:gd name="T12" fmla="*/ 30 w 39"/>
                  <a:gd name="T13" fmla="*/ 7 h 9"/>
                  <a:gd name="T14" fmla="*/ 20 w 39"/>
                  <a:gd name="T15" fmla="*/ 4 h 9"/>
                  <a:gd name="T16" fmla="*/ 9 w 39"/>
                  <a:gd name="T17" fmla="*/ 2 h 9"/>
                  <a:gd name="T18" fmla="*/ 0 w 39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9"/>
                  <a:gd name="T32" fmla="*/ 39 w 39"/>
                  <a:gd name="T33" fmla="*/ 9 h 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9">
                    <a:moveTo>
                      <a:pt x="0" y="0"/>
                    </a:moveTo>
                    <a:lnTo>
                      <a:pt x="18" y="0"/>
                    </a:lnTo>
                    <a:lnTo>
                      <a:pt x="23" y="2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9" y="9"/>
                    </a:lnTo>
                    <a:lnTo>
                      <a:pt x="30" y="7"/>
                    </a:lnTo>
                    <a:lnTo>
                      <a:pt x="20" y="4"/>
                    </a:lnTo>
                    <a:lnTo>
                      <a:pt x="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5" name="Freeform 382"/>
              <p:cNvSpPr>
                <a:spLocks/>
              </p:cNvSpPr>
              <p:nvPr/>
            </p:nvSpPr>
            <p:spPr bwMode="auto">
              <a:xfrm>
                <a:off x="1913" y="2376"/>
                <a:ext cx="103" cy="27"/>
              </a:xfrm>
              <a:custGeom>
                <a:avLst/>
                <a:gdLst>
                  <a:gd name="T0" fmla="*/ 0 w 103"/>
                  <a:gd name="T1" fmla="*/ 0 h 27"/>
                  <a:gd name="T2" fmla="*/ 54 w 103"/>
                  <a:gd name="T3" fmla="*/ 0 h 27"/>
                  <a:gd name="T4" fmla="*/ 66 w 103"/>
                  <a:gd name="T5" fmla="*/ 7 h 27"/>
                  <a:gd name="T6" fmla="*/ 78 w 103"/>
                  <a:gd name="T7" fmla="*/ 12 h 27"/>
                  <a:gd name="T8" fmla="*/ 91 w 103"/>
                  <a:gd name="T9" fmla="*/ 20 h 27"/>
                  <a:gd name="T10" fmla="*/ 103 w 103"/>
                  <a:gd name="T11" fmla="*/ 27 h 27"/>
                  <a:gd name="T12" fmla="*/ 91 w 103"/>
                  <a:gd name="T13" fmla="*/ 23 h 27"/>
                  <a:gd name="T14" fmla="*/ 77 w 103"/>
                  <a:gd name="T15" fmla="*/ 21 h 27"/>
                  <a:gd name="T16" fmla="*/ 64 w 103"/>
                  <a:gd name="T17" fmla="*/ 18 h 27"/>
                  <a:gd name="T18" fmla="*/ 52 w 103"/>
                  <a:gd name="T19" fmla="*/ 14 h 27"/>
                  <a:gd name="T20" fmla="*/ 38 w 103"/>
                  <a:gd name="T21" fmla="*/ 11 h 27"/>
                  <a:gd name="T22" fmla="*/ 25 w 103"/>
                  <a:gd name="T23" fmla="*/ 7 h 27"/>
                  <a:gd name="T24" fmla="*/ 13 w 103"/>
                  <a:gd name="T25" fmla="*/ 4 h 27"/>
                  <a:gd name="T26" fmla="*/ 0 w 103"/>
                  <a:gd name="T27" fmla="*/ 0 h 2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3"/>
                  <a:gd name="T43" fmla="*/ 0 h 27"/>
                  <a:gd name="T44" fmla="*/ 103 w 103"/>
                  <a:gd name="T45" fmla="*/ 27 h 2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3" h="27">
                    <a:moveTo>
                      <a:pt x="0" y="0"/>
                    </a:moveTo>
                    <a:lnTo>
                      <a:pt x="54" y="0"/>
                    </a:lnTo>
                    <a:lnTo>
                      <a:pt x="66" y="7"/>
                    </a:lnTo>
                    <a:lnTo>
                      <a:pt x="78" y="12"/>
                    </a:lnTo>
                    <a:lnTo>
                      <a:pt x="91" y="20"/>
                    </a:lnTo>
                    <a:lnTo>
                      <a:pt x="103" y="27"/>
                    </a:lnTo>
                    <a:lnTo>
                      <a:pt x="91" y="23"/>
                    </a:lnTo>
                    <a:lnTo>
                      <a:pt x="77" y="21"/>
                    </a:lnTo>
                    <a:lnTo>
                      <a:pt x="64" y="18"/>
                    </a:lnTo>
                    <a:lnTo>
                      <a:pt x="52" y="14"/>
                    </a:lnTo>
                    <a:lnTo>
                      <a:pt x="38" y="11"/>
                    </a:lnTo>
                    <a:lnTo>
                      <a:pt x="25" y="7"/>
                    </a:lnTo>
                    <a:lnTo>
                      <a:pt x="1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6" name="Freeform 383"/>
              <p:cNvSpPr>
                <a:spLocks/>
              </p:cNvSpPr>
              <p:nvPr/>
            </p:nvSpPr>
            <p:spPr bwMode="auto">
              <a:xfrm>
                <a:off x="2020" y="2376"/>
                <a:ext cx="106" cy="35"/>
              </a:xfrm>
              <a:custGeom>
                <a:avLst/>
                <a:gdLst>
                  <a:gd name="T0" fmla="*/ 0 w 106"/>
                  <a:gd name="T1" fmla="*/ 0 h 35"/>
                  <a:gd name="T2" fmla="*/ 66 w 106"/>
                  <a:gd name="T3" fmla="*/ 0 h 35"/>
                  <a:gd name="T4" fmla="*/ 74 w 106"/>
                  <a:gd name="T5" fmla="*/ 11 h 35"/>
                  <a:gd name="T6" fmla="*/ 85 w 106"/>
                  <a:gd name="T7" fmla="*/ 20 h 35"/>
                  <a:gd name="T8" fmla="*/ 96 w 106"/>
                  <a:gd name="T9" fmla="*/ 27 h 35"/>
                  <a:gd name="T10" fmla="*/ 106 w 106"/>
                  <a:gd name="T11" fmla="*/ 35 h 35"/>
                  <a:gd name="T12" fmla="*/ 92 w 106"/>
                  <a:gd name="T13" fmla="*/ 32 h 35"/>
                  <a:gd name="T14" fmla="*/ 78 w 106"/>
                  <a:gd name="T15" fmla="*/ 28 h 35"/>
                  <a:gd name="T16" fmla="*/ 66 w 106"/>
                  <a:gd name="T17" fmla="*/ 25 h 35"/>
                  <a:gd name="T18" fmla="*/ 51 w 106"/>
                  <a:gd name="T19" fmla="*/ 20 h 35"/>
                  <a:gd name="T20" fmla="*/ 39 w 106"/>
                  <a:gd name="T21" fmla="*/ 16 h 35"/>
                  <a:gd name="T22" fmla="*/ 25 w 106"/>
                  <a:gd name="T23" fmla="*/ 11 h 35"/>
                  <a:gd name="T24" fmla="*/ 12 w 106"/>
                  <a:gd name="T25" fmla="*/ 5 h 35"/>
                  <a:gd name="T26" fmla="*/ 0 w 106"/>
                  <a:gd name="T27" fmla="*/ 0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"/>
                  <a:gd name="T43" fmla="*/ 0 h 35"/>
                  <a:gd name="T44" fmla="*/ 106 w 106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" h="35">
                    <a:moveTo>
                      <a:pt x="0" y="0"/>
                    </a:moveTo>
                    <a:lnTo>
                      <a:pt x="66" y="0"/>
                    </a:lnTo>
                    <a:lnTo>
                      <a:pt x="74" y="11"/>
                    </a:lnTo>
                    <a:lnTo>
                      <a:pt x="85" y="20"/>
                    </a:lnTo>
                    <a:lnTo>
                      <a:pt x="96" y="27"/>
                    </a:lnTo>
                    <a:lnTo>
                      <a:pt x="106" y="35"/>
                    </a:lnTo>
                    <a:lnTo>
                      <a:pt x="92" y="32"/>
                    </a:lnTo>
                    <a:lnTo>
                      <a:pt x="78" y="28"/>
                    </a:lnTo>
                    <a:lnTo>
                      <a:pt x="66" y="25"/>
                    </a:lnTo>
                    <a:lnTo>
                      <a:pt x="51" y="20"/>
                    </a:lnTo>
                    <a:lnTo>
                      <a:pt x="39" y="16"/>
                    </a:lnTo>
                    <a:lnTo>
                      <a:pt x="25" y="11"/>
                    </a:lnTo>
                    <a:lnTo>
                      <a:pt x="1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7" name="Freeform 384"/>
              <p:cNvSpPr>
                <a:spLocks/>
              </p:cNvSpPr>
              <p:nvPr/>
            </p:nvSpPr>
            <p:spPr bwMode="auto">
              <a:xfrm>
                <a:off x="2121" y="2376"/>
                <a:ext cx="101" cy="44"/>
              </a:xfrm>
              <a:custGeom>
                <a:avLst/>
                <a:gdLst>
                  <a:gd name="T0" fmla="*/ 84 w 101"/>
                  <a:gd name="T1" fmla="*/ 44 h 44"/>
                  <a:gd name="T2" fmla="*/ 73 w 101"/>
                  <a:gd name="T3" fmla="*/ 41 h 44"/>
                  <a:gd name="T4" fmla="*/ 60 w 101"/>
                  <a:gd name="T5" fmla="*/ 37 h 44"/>
                  <a:gd name="T6" fmla="*/ 50 w 101"/>
                  <a:gd name="T7" fmla="*/ 34 h 44"/>
                  <a:gd name="T8" fmla="*/ 39 w 101"/>
                  <a:gd name="T9" fmla="*/ 28 h 44"/>
                  <a:gd name="T10" fmla="*/ 30 w 101"/>
                  <a:gd name="T11" fmla="*/ 23 h 44"/>
                  <a:gd name="T12" fmla="*/ 20 w 101"/>
                  <a:gd name="T13" fmla="*/ 16 h 44"/>
                  <a:gd name="T14" fmla="*/ 9 w 101"/>
                  <a:gd name="T15" fmla="*/ 9 h 44"/>
                  <a:gd name="T16" fmla="*/ 0 w 101"/>
                  <a:gd name="T17" fmla="*/ 0 h 44"/>
                  <a:gd name="T18" fmla="*/ 101 w 101"/>
                  <a:gd name="T19" fmla="*/ 0 h 44"/>
                  <a:gd name="T20" fmla="*/ 101 w 101"/>
                  <a:gd name="T21" fmla="*/ 44 h 44"/>
                  <a:gd name="T22" fmla="*/ 96 w 101"/>
                  <a:gd name="T23" fmla="*/ 44 h 44"/>
                  <a:gd name="T24" fmla="*/ 92 w 101"/>
                  <a:gd name="T25" fmla="*/ 44 h 44"/>
                  <a:gd name="T26" fmla="*/ 87 w 101"/>
                  <a:gd name="T27" fmla="*/ 44 h 44"/>
                  <a:gd name="T28" fmla="*/ 84 w 101"/>
                  <a:gd name="T29" fmla="*/ 44 h 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1"/>
                  <a:gd name="T46" fmla="*/ 0 h 44"/>
                  <a:gd name="T47" fmla="*/ 101 w 101"/>
                  <a:gd name="T48" fmla="*/ 44 h 4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1" h="44">
                    <a:moveTo>
                      <a:pt x="84" y="44"/>
                    </a:moveTo>
                    <a:lnTo>
                      <a:pt x="73" y="41"/>
                    </a:lnTo>
                    <a:lnTo>
                      <a:pt x="60" y="37"/>
                    </a:lnTo>
                    <a:lnTo>
                      <a:pt x="50" y="34"/>
                    </a:lnTo>
                    <a:lnTo>
                      <a:pt x="39" y="28"/>
                    </a:lnTo>
                    <a:lnTo>
                      <a:pt x="30" y="23"/>
                    </a:lnTo>
                    <a:lnTo>
                      <a:pt x="20" y="1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101" y="0"/>
                    </a:lnTo>
                    <a:lnTo>
                      <a:pt x="101" y="44"/>
                    </a:lnTo>
                    <a:lnTo>
                      <a:pt x="96" y="44"/>
                    </a:lnTo>
                    <a:lnTo>
                      <a:pt x="92" y="44"/>
                    </a:lnTo>
                    <a:lnTo>
                      <a:pt x="87" y="44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8" name="Freeform 385"/>
              <p:cNvSpPr>
                <a:spLocks/>
              </p:cNvSpPr>
              <p:nvPr/>
            </p:nvSpPr>
            <p:spPr bwMode="auto">
              <a:xfrm>
                <a:off x="2247" y="2376"/>
                <a:ext cx="101" cy="44"/>
              </a:xfrm>
              <a:custGeom>
                <a:avLst/>
                <a:gdLst>
                  <a:gd name="T0" fmla="*/ 0 w 101"/>
                  <a:gd name="T1" fmla="*/ 44 h 44"/>
                  <a:gd name="T2" fmla="*/ 0 w 101"/>
                  <a:gd name="T3" fmla="*/ 0 h 44"/>
                  <a:gd name="T4" fmla="*/ 101 w 101"/>
                  <a:gd name="T5" fmla="*/ 0 h 44"/>
                  <a:gd name="T6" fmla="*/ 91 w 101"/>
                  <a:gd name="T7" fmla="*/ 9 h 44"/>
                  <a:gd name="T8" fmla="*/ 82 w 101"/>
                  <a:gd name="T9" fmla="*/ 16 h 44"/>
                  <a:gd name="T10" fmla="*/ 71 w 101"/>
                  <a:gd name="T11" fmla="*/ 23 h 44"/>
                  <a:gd name="T12" fmla="*/ 61 w 101"/>
                  <a:gd name="T13" fmla="*/ 28 h 44"/>
                  <a:gd name="T14" fmla="*/ 50 w 101"/>
                  <a:gd name="T15" fmla="*/ 34 h 44"/>
                  <a:gd name="T16" fmla="*/ 39 w 101"/>
                  <a:gd name="T17" fmla="*/ 37 h 44"/>
                  <a:gd name="T18" fmla="*/ 27 w 101"/>
                  <a:gd name="T19" fmla="*/ 41 h 44"/>
                  <a:gd name="T20" fmla="*/ 16 w 101"/>
                  <a:gd name="T21" fmla="*/ 44 h 44"/>
                  <a:gd name="T22" fmla="*/ 13 w 101"/>
                  <a:gd name="T23" fmla="*/ 44 h 44"/>
                  <a:gd name="T24" fmla="*/ 9 w 101"/>
                  <a:gd name="T25" fmla="*/ 44 h 44"/>
                  <a:gd name="T26" fmla="*/ 4 w 101"/>
                  <a:gd name="T27" fmla="*/ 44 h 44"/>
                  <a:gd name="T28" fmla="*/ 0 w 101"/>
                  <a:gd name="T29" fmla="*/ 44 h 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1"/>
                  <a:gd name="T46" fmla="*/ 0 h 44"/>
                  <a:gd name="T47" fmla="*/ 101 w 101"/>
                  <a:gd name="T48" fmla="*/ 44 h 4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1" h="44">
                    <a:moveTo>
                      <a:pt x="0" y="44"/>
                    </a:moveTo>
                    <a:lnTo>
                      <a:pt x="0" y="0"/>
                    </a:lnTo>
                    <a:lnTo>
                      <a:pt x="101" y="0"/>
                    </a:lnTo>
                    <a:lnTo>
                      <a:pt x="91" y="9"/>
                    </a:lnTo>
                    <a:lnTo>
                      <a:pt x="82" y="16"/>
                    </a:lnTo>
                    <a:lnTo>
                      <a:pt x="71" y="23"/>
                    </a:lnTo>
                    <a:lnTo>
                      <a:pt x="61" y="28"/>
                    </a:lnTo>
                    <a:lnTo>
                      <a:pt x="50" y="34"/>
                    </a:lnTo>
                    <a:lnTo>
                      <a:pt x="39" y="37"/>
                    </a:lnTo>
                    <a:lnTo>
                      <a:pt x="27" y="41"/>
                    </a:lnTo>
                    <a:lnTo>
                      <a:pt x="16" y="44"/>
                    </a:lnTo>
                    <a:lnTo>
                      <a:pt x="13" y="44"/>
                    </a:lnTo>
                    <a:lnTo>
                      <a:pt x="9" y="44"/>
                    </a:lnTo>
                    <a:lnTo>
                      <a:pt x="4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9" name="Freeform 386"/>
              <p:cNvSpPr>
                <a:spLocks/>
              </p:cNvSpPr>
              <p:nvPr/>
            </p:nvSpPr>
            <p:spPr bwMode="auto">
              <a:xfrm>
                <a:off x="2343" y="2376"/>
                <a:ext cx="105" cy="35"/>
              </a:xfrm>
              <a:custGeom>
                <a:avLst/>
                <a:gdLst>
                  <a:gd name="T0" fmla="*/ 0 w 105"/>
                  <a:gd name="T1" fmla="*/ 35 h 35"/>
                  <a:gd name="T2" fmla="*/ 9 w 105"/>
                  <a:gd name="T3" fmla="*/ 27 h 35"/>
                  <a:gd name="T4" fmla="*/ 20 w 105"/>
                  <a:gd name="T5" fmla="*/ 20 h 35"/>
                  <a:gd name="T6" fmla="*/ 30 w 105"/>
                  <a:gd name="T7" fmla="*/ 11 h 35"/>
                  <a:gd name="T8" fmla="*/ 39 w 105"/>
                  <a:gd name="T9" fmla="*/ 0 h 35"/>
                  <a:gd name="T10" fmla="*/ 105 w 105"/>
                  <a:gd name="T11" fmla="*/ 0 h 35"/>
                  <a:gd name="T12" fmla="*/ 93 w 105"/>
                  <a:gd name="T13" fmla="*/ 5 h 35"/>
                  <a:gd name="T14" fmla="*/ 80 w 105"/>
                  <a:gd name="T15" fmla="*/ 11 h 35"/>
                  <a:gd name="T16" fmla="*/ 66 w 105"/>
                  <a:gd name="T17" fmla="*/ 16 h 35"/>
                  <a:gd name="T18" fmla="*/ 53 w 105"/>
                  <a:gd name="T19" fmla="*/ 20 h 35"/>
                  <a:gd name="T20" fmla="*/ 39 w 105"/>
                  <a:gd name="T21" fmla="*/ 25 h 35"/>
                  <a:gd name="T22" fmla="*/ 27 w 105"/>
                  <a:gd name="T23" fmla="*/ 28 h 35"/>
                  <a:gd name="T24" fmla="*/ 13 w 105"/>
                  <a:gd name="T25" fmla="*/ 32 h 35"/>
                  <a:gd name="T26" fmla="*/ 0 w 105"/>
                  <a:gd name="T27" fmla="*/ 35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5"/>
                  <a:gd name="T43" fmla="*/ 0 h 35"/>
                  <a:gd name="T44" fmla="*/ 105 w 105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5" h="35">
                    <a:moveTo>
                      <a:pt x="0" y="35"/>
                    </a:moveTo>
                    <a:lnTo>
                      <a:pt x="9" y="27"/>
                    </a:lnTo>
                    <a:lnTo>
                      <a:pt x="20" y="20"/>
                    </a:lnTo>
                    <a:lnTo>
                      <a:pt x="30" y="11"/>
                    </a:lnTo>
                    <a:lnTo>
                      <a:pt x="39" y="0"/>
                    </a:lnTo>
                    <a:lnTo>
                      <a:pt x="105" y="0"/>
                    </a:lnTo>
                    <a:lnTo>
                      <a:pt x="93" y="5"/>
                    </a:lnTo>
                    <a:lnTo>
                      <a:pt x="80" y="11"/>
                    </a:lnTo>
                    <a:lnTo>
                      <a:pt x="66" y="16"/>
                    </a:lnTo>
                    <a:lnTo>
                      <a:pt x="53" y="20"/>
                    </a:lnTo>
                    <a:lnTo>
                      <a:pt x="39" y="25"/>
                    </a:lnTo>
                    <a:lnTo>
                      <a:pt x="27" y="28"/>
                    </a:lnTo>
                    <a:lnTo>
                      <a:pt x="13" y="32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" name="Freeform 387"/>
              <p:cNvSpPr>
                <a:spLocks/>
              </p:cNvSpPr>
              <p:nvPr/>
            </p:nvSpPr>
            <p:spPr bwMode="auto">
              <a:xfrm>
                <a:off x="2452" y="2376"/>
                <a:ext cx="101" cy="27"/>
              </a:xfrm>
              <a:custGeom>
                <a:avLst/>
                <a:gdLst>
                  <a:gd name="T0" fmla="*/ 47 w 101"/>
                  <a:gd name="T1" fmla="*/ 0 h 27"/>
                  <a:gd name="T2" fmla="*/ 101 w 101"/>
                  <a:gd name="T3" fmla="*/ 0 h 27"/>
                  <a:gd name="T4" fmla="*/ 88 w 101"/>
                  <a:gd name="T5" fmla="*/ 4 h 27"/>
                  <a:gd name="T6" fmla="*/ 76 w 101"/>
                  <a:gd name="T7" fmla="*/ 7 h 27"/>
                  <a:gd name="T8" fmla="*/ 63 w 101"/>
                  <a:gd name="T9" fmla="*/ 11 h 27"/>
                  <a:gd name="T10" fmla="*/ 51 w 101"/>
                  <a:gd name="T11" fmla="*/ 14 h 27"/>
                  <a:gd name="T12" fmla="*/ 37 w 101"/>
                  <a:gd name="T13" fmla="*/ 18 h 27"/>
                  <a:gd name="T14" fmla="*/ 24 w 101"/>
                  <a:gd name="T15" fmla="*/ 21 h 27"/>
                  <a:gd name="T16" fmla="*/ 12 w 101"/>
                  <a:gd name="T17" fmla="*/ 23 h 27"/>
                  <a:gd name="T18" fmla="*/ 0 w 101"/>
                  <a:gd name="T19" fmla="*/ 27 h 27"/>
                  <a:gd name="T20" fmla="*/ 12 w 101"/>
                  <a:gd name="T21" fmla="*/ 20 h 27"/>
                  <a:gd name="T22" fmla="*/ 24 w 101"/>
                  <a:gd name="T23" fmla="*/ 12 h 27"/>
                  <a:gd name="T24" fmla="*/ 35 w 101"/>
                  <a:gd name="T25" fmla="*/ 7 h 27"/>
                  <a:gd name="T26" fmla="*/ 47 w 101"/>
                  <a:gd name="T27" fmla="*/ 0 h 2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1"/>
                  <a:gd name="T43" fmla="*/ 0 h 27"/>
                  <a:gd name="T44" fmla="*/ 101 w 101"/>
                  <a:gd name="T45" fmla="*/ 27 h 2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1" h="27">
                    <a:moveTo>
                      <a:pt x="47" y="0"/>
                    </a:moveTo>
                    <a:lnTo>
                      <a:pt x="101" y="0"/>
                    </a:lnTo>
                    <a:lnTo>
                      <a:pt x="88" y="4"/>
                    </a:lnTo>
                    <a:lnTo>
                      <a:pt x="76" y="7"/>
                    </a:lnTo>
                    <a:lnTo>
                      <a:pt x="63" y="11"/>
                    </a:lnTo>
                    <a:lnTo>
                      <a:pt x="51" y="14"/>
                    </a:lnTo>
                    <a:lnTo>
                      <a:pt x="37" y="18"/>
                    </a:lnTo>
                    <a:lnTo>
                      <a:pt x="24" y="21"/>
                    </a:lnTo>
                    <a:lnTo>
                      <a:pt x="12" y="23"/>
                    </a:lnTo>
                    <a:lnTo>
                      <a:pt x="0" y="27"/>
                    </a:lnTo>
                    <a:lnTo>
                      <a:pt x="12" y="20"/>
                    </a:lnTo>
                    <a:lnTo>
                      <a:pt x="24" y="12"/>
                    </a:lnTo>
                    <a:lnTo>
                      <a:pt x="35" y="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" name="Freeform 388"/>
              <p:cNvSpPr>
                <a:spLocks/>
              </p:cNvSpPr>
              <p:nvPr/>
            </p:nvSpPr>
            <p:spPr bwMode="auto">
              <a:xfrm>
                <a:off x="2608" y="2376"/>
                <a:ext cx="39" cy="9"/>
              </a:xfrm>
              <a:custGeom>
                <a:avLst/>
                <a:gdLst>
                  <a:gd name="T0" fmla="*/ 21 w 39"/>
                  <a:gd name="T1" fmla="*/ 0 h 9"/>
                  <a:gd name="T2" fmla="*/ 39 w 39"/>
                  <a:gd name="T3" fmla="*/ 0 h 9"/>
                  <a:gd name="T4" fmla="*/ 30 w 39"/>
                  <a:gd name="T5" fmla="*/ 2 h 9"/>
                  <a:gd name="T6" fmla="*/ 19 w 39"/>
                  <a:gd name="T7" fmla="*/ 4 h 9"/>
                  <a:gd name="T8" fmla="*/ 9 w 39"/>
                  <a:gd name="T9" fmla="*/ 7 h 9"/>
                  <a:gd name="T10" fmla="*/ 0 w 39"/>
                  <a:gd name="T11" fmla="*/ 9 h 9"/>
                  <a:gd name="T12" fmla="*/ 5 w 39"/>
                  <a:gd name="T13" fmla="*/ 7 h 9"/>
                  <a:gd name="T14" fmla="*/ 10 w 39"/>
                  <a:gd name="T15" fmla="*/ 4 h 9"/>
                  <a:gd name="T16" fmla="*/ 16 w 39"/>
                  <a:gd name="T17" fmla="*/ 2 h 9"/>
                  <a:gd name="T18" fmla="*/ 21 w 39"/>
                  <a:gd name="T19" fmla="*/ 0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9"/>
                  <a:gd name="T32" fmla="*/ 39 w 39"/>
                  <a:gd name="T33" fmla="*/ 9 h 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9">
                    <a:moveTo>
                      <a:pt x="21" y="0"/>
                    </a:moveTo>
                    <a:lnTo>
                      <a:pt x="39" y="0"/>
                    </a:lnTo>
                    <a:lnTo>
                      <a:pt x="30" y="2"/>
                    </a:lnTo>
                    <a:lnTo>
                      <a:pt x="19" y="4"/>
                    </a:lnTo>
                    <a:lnTo>
                      <a:pt x="9" y="7"/>
                    </a:lnTo>
                    <a:lnTo>
                      <a:pt x="0" y="9"/>
                    </a:lnTo>
                    <a:lnTo>
                      <a:pt x="5" y="7"/>
                    </a:lnTo>
                    <a:lnTo>
                      <a:pt x="10" y="4"/>
                    </a:lnTo>
                    <a:lnTo>
                      <a:pt x="16" y="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89"/>
              <p:cNvSpPr>
                <a:spLocks/>
              </p:cNvSpPr>
              <p:nvPr/>
            </p:nvSpPr>
            <p:spPr bwMode="auto">
              <a:xfrm>
                <a:off x="2956" y="2042"/>
                <a:ext cx="272" cy="101"/>
              </a:xfrm>
              <a:custGeom>
                <a:avLst/>
                <a:gdLst>
                  <a:gd name="T0" fmla="*/ 192 w 272"/>
                  <a:gd name="T1" fmla="*/ 101 h 101"/>
                  <a:gd name="T2" fmla="*/ 0 w 272"/>
                  <a:gd name="T3" fmla="*/ 101 h 101"/>
                  <a:gd name="T4" fmla="*/ 9 w 272"/>
                  <a:gd name="T5" fmla="*/ 89 h 101"/>
                  <a:gd name="T6" fmla="*/ 16 w 272"/>
                  <a:gd name="T7" fmla="*/ 77 h 101"/>
                  <a:gd name="T8" fmla="*/ 23 w 272"/>
                  <a:gd name="T9" fmla="*/ 64 h 101"/>
                  <a:gd name="T10" fmla="*/ 30 w 272"/>
                  <a:gd name="T11" fmla="*/ 52 h 101"/>
                  <a:gd name="T12" fmla="*/ 37 w 272"/>
                  <a:gd name="T13" fmla="*/ 39 h 101"/>
                  <a:gd name="T14" fmla="*/ 44 w 272"/>
                  <a:gd name="T15" fmla="*/ 27 h 101"/>
                  <a:gd name="T16" fmla="*/ 50 w 272"/>
                  <a:gd name="T17" fmla="*/ 13 h 101"/>
                  <a:gd name="T18" fmla="*/ 55 w 272"/>
                  <a:gd name="T19" fmla="*/ 0 h 101"/>
                  <a:gd name="T20" fmla="*/ 272 w 272"/>
                  <a:gd name="T21" fmla="*/ 0 h 101"/>
                  <a:gd name="T22" fmla="*/ 265 w 272"/>
                  <a:gd name="T23" fmla="*/ 13 h 101"/>
                  <a:gd name="T24" fmla="*/ 256 w 272"/>
                  <a:gd name="T25" fmla="*/ 27 h 101"/>
                  <a:gd name="T26" fmla="*/ 247 w 272"/>
                  <a:gd name="T27" fmla="*/ 39 h 101"/>
                  <a:gd name="T28" fmla="*/ 238 w 272"/>
                  <a:gd name="T29" fmla="*/ 52 h 101"/>
                  <a:gd name="T30" fmla="*/ 227 w 272"/>
                  <a:gd name="T31" fmla="*/ 64 h 101"/>
                  <a:gd name="T32" fmla="*/ 217 w 272"/>
                  <a:gd name="T33" fmla="*/ 77 h 101"/>
                  <a:gd name="T34" fmla="*/ 204 w 272"/>
                  <a:gd name="T35" fmla="*/ 89 h 101"/>
                  <a:gd name="T36" fmla="*/ 192 w 272"/>
                  <a:gd name="T37" fmla="*/ 101 h 10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2"/>
                  <a:gd name="T58" fmla="*/ 0 h 101"/>
                  <a:gd name="T59" fmla="*/ 272 w 272"/>
                  <a:gd name="T60" fmla="*/ 101 h 10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2" h="101">
                    <a:moveTo>
                      <a:pt x="192" y="101"/>
                    </a:moveTo>
                    <a:lnTo>
                      <a:pt x="0" y="101"/>
                    </a:lnTo>
                    <a:lnTo>
                      <a:pt x="9" y="89"/>
                    </a:lnTo>
                    <a:lnTo>
                      <a:pt x="16" y="77"/>
                    </a:lnTo>
                    <a:lnTo>
                      <a:pt x="23" y="64"/>
                    </a:lnTo>
                    <a:lnTo>
                      <a:pt x="30" y="52"/>
                    </a:lnTo>
                    <a:lnTo>
                      <a:pt x="37" y="39"/>
                    </a:lnTo>
                    <a:lnTo>
                      <a:pt x="44" y="27"/>
                    </a:lnTo>
                    <a:lnTo>
                      <a:pt x="50" y="13"/>
                    </a:lnTo>
                    <a:lnTo>
                      <a:pt x="55" y="0"/>
                    </a:lnTo>
                    <a:lnTo>
                      <a:pt x="272" y="0"/>
                    </a:lnTo>
                    <a:lnTo>
                      <a:pt x="265" y="13"/>
                    </a:lnTo>
                    <a:lnTo>
                      <a:pt x="256" y="27"/>
                    </a:lnTo>
                    <a:lnTo>
                      <a:pt x="247" y="39"/>
                    </a:lnTo>
                    <a:lnTo>
                      <a:pt x="238" y="52"/>
                    </a:lnTo>
                    <a:lnTo>
                      <a:pt x="227" y="64"/>
                    </a:lnTo>
                    <a:lnTo>
                      <a:pt x="217" y="77"/>
                    </a:lnTo>
                    <a:lnTo>
                      <a:pt x="204" y="89"/>
                    </a:lnTo>
                    <a:lnTo>
                      <a:pt x="192" y="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3" name="Freeform 390"/>
              <p:cNvSpPr>
                <a:spLocks/>
              </p:cNvSpPr>
              <p:nvPr/>
            </p:nvSpPr>
            <p:spPr bwMode="auto">
              <a:xfrm>
                <a:off x="1871" y="1380"/>
                <a:ext cx="614" cy="975"/>
              </a:xfrm>
              <a:custGeom>
                <a:avLst/>
                <a:gdLst>
                  <a:gd name="T0" fmla="*/ 319 w 614"/>
                  <a:gd name="T1" fmla="*/ 533 h 975"/>
                  <a:gd name="T2" fmla="*/ 243 w 614"/>
                  <a:gd name="T3" fmla="*/ 494 h 975"/>
                  <a:gd name="T4" fmla="*/ 263 w 614"/>
                  <a:gd name="T5" fmla="*/ 424 h 975"/>
                  <a:gd name="T6" fmla="*/ 282 w 614"/>
                  <a:gd name="T7" fmla="*/ 367 h 975"/>
                  <a:gd name="T8" fmla="*/ 350 w 614"/>
                  <a:gd name="T9" fmla="*/ 371 h 975"/>
                  <a:gd name="T10" fmla="*/ 382 w 614"/>
                  <a:gd name="T11" fmla="*/ 426 h 975"/>
                  <a:gd name="T12" fmla="*/ 385 w 614"/>
                  <a:gd name="T13" fmla="*/ 341 h 975"/>
                  <a:gd name="T14" fmla="*/ 405 w 614"/>
                  <a:gd name="T15" fmla="*/ 284 h 975"/>
                  <a:gd name="T16" fmla="*/ 469 w 614"/>
                  <a:gd name="T17" fmla="*/ 279 h 975"/>
                  <a:gd name="T18" fmla="*/ 490 w 614"/>
                  <a:gd name="T19" fmla="*/ 238 h 975"/>
                  <a:gd name="T20" fmla="*/ 495 w 614"/>
                  <a:gd name="T21" fmla="*/ 208 h 975"/>
                  <a:gd name="T22" fmla="*/ 419 w 614"/>
                  <a:gd name="T23" fmla="*/ 215 h 975"/>
                  <a:gd name="T24" fmla="*/ 353 w 614"/>
                  <a:gd name="T25" fmla="*/ 181 h 975"/>
                  <a:gd name="T26" fmla="*/ 419 w 614"/>
                  <a:gd name="T27" fmla="*/ 140 h 975"/>
                  <a:gd name="T28" fmla="*/ 374 w 614"/>
                  <a:gd name="T29" fmla="*/ 96 h 975"/>
                  <a:gd name="T30" fmla="*/ 401 w 614"/>
                  <a:gd name="T31" fmla="*/ 64 h 975"/>
                  <a:gd name="T32" fmla="*/ 456 w 614"/>
                  <a:gd name="T33" fmla="*/ 78 h 975"/>
                  <a:gd name="T34" fmla="*/ 490 w 614"/>
                  <a:gd name="T35" fmla="*/ 146 h 975"/>
                  <a:gd name="T36" fmla="*/ 554 w 614"/>
                  <a:gd name="T37" fmla="*/ 179 h 975"/>
                  <a:gd name="T38" fmla="*/ 572 w 614"/>
                  <a:gd name="T39" fmla="*/ 126 h 975"/>
                  <a:gd name="T40" fmla="*/ 554 w 614"/>
                  <a:gd name="T41" fmla="*/ 76 h 975"/>
                  <a:gd name="T42" fmla="*/ 600 w 614"/>
                  <a:gd name="T43" fmla="*/ 50 h 975"/>
                  <a:gd name="T44" fmla="*/ 604 w 614"/>
                  <a:gd name="T45" fmla="*/ 14 h 975"/>
                  <a:gd name="T46" fmla="*/ 392 w 614"/>
                  <a:gd name="T47" fmla="*/ 0 h 975"/>
                  <a:gd name="T48" fmla="*/ 243 w 614"/>
                  <a:gd name="T49" fmla="*/ 4 h 975"/>
                  <a:gd name="T50" fmla="*/ 71 w 614"/>
                  <a:gd name="T51" fmla="*/ 18 h 975"/>
                  <a:gd name="T52" fmla="*/ 60 w 614"/>
                  <a:gd name="T53" fmla="*/ 34 h 975"/>
                  <a:gd name="T54" fmla="*/ 131 w 614"/>
                  <a:gd name="T55" fmla="*/ 20 h 975"/>
                  <a:gd name="T56" fmla="*/ 158 w 614"/>
                  <a:gd name="T57" fmla="*/ 44 h 975"/>
                  <a:gd name="T58" fmla="*/ 202 w 614"/>
                  <a:gd name="T59" fmla="*/ 57 h 975"/>
                  <a:gd name="T60" fmla="*/ 250 w 614"/>
                  <a:gd name="T61" fmla="*/ 94 h 975"/>
                  <a:gd name="T62" fmla="*/ 259 w 614"/>
                  <a:gd name="T63" fmla="*/ 43 h 975"/>
                  <a:gd name="T64" fmla="*/ 312 w 614"/>
                  <a:gd name="T65" fmla="*/ 37 h 975"/>
                  <a:gd name="T66" fmla="*/ 355 w 614"/>
                  <a:gd name="T67" fmla="*/ 69 h 975"/>
                  <a:gd name="T68" fmla="*/ 282 w 614"/>
                  <a:gd name="T69" fmla="*/ 119 h 975"/>
                  <a:gd name="T70" fmla="*/ 232 w 614"/>
                  <a:gd name="T71" fmla="*/ 144 h 975"/>
                  <a:gd name="T72" fmla="*/ 158 w 614"/>
                  <a:gd name="T73" fmla="*/ 135 h 975"/>
                  <a:gd name="T74" fmla="*/ 113 w 614"/>
                  <a:gd name="T75" fmla="*/ 89 h 975"/>
                  <a:gd name="T76" fmla="*/ 51 w 614"/>
                  <a:gd name="T77" fmla="*/ 131 h 975"/>
                  <a:gd name="T78" fmla="*/ 0 w 614"/>
                  <a:gd name="T79" fmla="*/ 162 h 975"/>
                  <a:gd name="T80" fmla="*/ 80 w 614"/>
                  <a:gd name="T81" fmla="*/ 163 h 975"/>
                  <a:gd name="T82" fmla="*/ 92 w 614"/>
                  <a:gd name="T83" fmla="*/ 225 h 975"/>
                  <a:gd name="T84" fmla="*/ 106 w 614"/>
                  <a:gd name="T85" fmla="*/ 312 h 975"/>
                  <a:gd name="T86" fmla="*/ 129 w 614"/>
                  <a:gd name="T87" fmla="*/ 439 h 975"/>
                  <a:gd name="T88" fmla="*/ 156 w 614"/>
                  <a:gd name="T89" fmla="*/ 481 h 975"/>
                  <a:gd name="T90" fmla="*/ 159 w 614"/>
                  <a:gd name="T91" fmla="*/ 424 h 975"/>
                  <a:gd name="T92" fmla="*/ 206 w 614"/>
                  <a:gd name="T93" fmla="*/ 513 h 975"/>
                  <a:gd name="T94" fmla="*/ 255 w 614"/>
                  <a:gd name="T95" fmla="*/ 547 h 975"/>
                  <a:gd name="T96" fmla="*/ 319 w 614"/>
                  <a:gd name="T97" fmla="*/ 557 h 975"/>
                  <a:gd name="T98" fmla="*/ 314 w 614"/>
                  <a:gd name="T99" fmla="*/ 600 h 975"/>
                  <a:gd name="T100" fmla="*/ 309 w 614"/>
                  <a:gd name="T101" fmla="*/ 684 h 975"/>
                  <a:gd name="T102" fmla="*/ 358 w 614"/>
                  <a:gd name="T103" fmla="*/ 742 h 975"/>
                  <a:gd name="T104" fmla="*/ 350 w 614"/>
                  <a:gd name="T105" fmla="*/ 808 h 975"/>
                  <a:gd name="T106" fmla="*/ 362 w 614"/>
                  <a:gd name="T107" fmla="*/ 889 h 975"/>
                  <a:gd name="T108" fmla="*/ 398 w 614"/>
                  <a:gd name="T109" fmla="*/ 966 h 975"/>
                  <a:gd name="T110" fmla="*/ 454 w 614"/>
                  <a:gd name="T111" fmla="*/ 882 h 975"/>
                  <a:gd name="T112" fmla="*/ 502 w 614"/>
                  <a:gd name="T113" fmla="*/ 811 h 975"/>
                  <a:gd name="T114" fmla="*/ 568 w 614"/>
                  <a:gd name="T115" fmla="*/ 772 h 975"/>
                  <a:gd name="T116" fmla="*/ 609 w 614"/>
                  <a:gd name="T117" fmla="*/ 685 h 975"/>
                  <a:gd name="T118" fmla="*/ 552 w 614"/>
                  <a:gd name="T119" fmla="*/ 607 h 975"/>
                  <a:gd name="T120" fmla="*/ 501 w 614"/>
                  <a:gd name="T121" fmla="*/ 584 h 975"/>
                  <a:gd name="T122" fmla="*/ 438 w 614"/>
                  <a:gd name="T123" fmla="*/ 552 h 975"/>
                  <a:gd name="T124" fmla="*/ 399 w 614"/>
                  <a:gd name="T125" fmla="*/ 543 h 9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614"/>
                  <a:gd name="T190" fmla="*/ 0 h 975"/>
                  <a:gd name="T191" fmla="*/ 614 w 614"/>
                  <a:gd name="T192" fmla="*/ 975 h 9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614" h="975">
                    <a:moveTo>
                      <a:pt x="364" y="527"/>
                    </a:moveTo>
                    <a:lnTo>
                      <a:pt x="362" y="531"/>
                    </a:lnTo>
                    <a:lnTo>
                      <a:pt x="357" y="536"/>
                    </a:lnTo>
                    <a:lnTo>
                      <a:pt x="350" y="541"/>
                    </a:lnTo>
                    <a:lnTo>
                      <a:pt x="341" y="541"/>
                    </a:lnTo>
                    <a:lnTo>
                      <a:pt x="330" y="538"/>
                    </a:lnTo>
                    <a:lnTo>
                      <a:pt x="319" y="533"/>
                    </a:lnTo>
                    <a:lnTo>
                      <a:pt x="305" y="529"/>
                    </a:lnTo>
                    <a:lnTo>
                      <a:pt x="293" y="527"/>
                    </a:lnTo>
                    <a:lnTo>
                      <a:pt x="280" y="524"/>
                    </a:lnTo>
                    <a:lnTo>
                      <a:pt x="270" y="517"/>
                    </a:lnTo>
                    <a:lnTo>
                      <a:pt x="259" y="510"/>
                    </a:lnTo>
                    <a:lnTo>
                      <a:pt x="250" y="502"/>
                    </a:lnTo>
                    <a:lnTo>
                      <a:pt x="243" y="494"/>
                    </a:lnTo>
                    <a:lnTo>
                      <a:pt x="241" y="478"/>
                    </a:lnTo>
                    <a:lnTo>
                      <a:pt x="243" y="462"/>
                    </a:lnTo>
                    <a:lnTo>
                      <a:pt x="245" y="449"/>
                    </a:lnTo>
                    <a:lnTo>
                      <a:pt x="248" y="440"/>
                    </a:lnTo>
                    <a:lnTo>
                      <a:pt x="252" y="435"/>
                    </a:lnTo>
                    <a:lnTo>
                      <a:pt x="255" y="431"/>
                    </a:lnTo>
                    <a:lnTo>
                      <a:pt x="263" y="424"/>
                    </a:lnTo>
                    <a:lnTo>
                      <a:pt x="268" y="417"/>
                    </a:lnTo>
                    <a:lnTo>
                      <a:pt x="270" y="410"/>
                    </a:lnTo>
                    <a:lnTo>
                      <a:pt x="268" y="403"/>
                    </a:lnTo>
                    <a:lnTo>
                      <a:pt x="263" y="394"/>
                    </a:lnTo>
                    <a:lnTo>
                      <a:pt x="263" y="383"/>
                    </a:lnTo>
                    <a:lnTo>
                      <a:pt x="270" y="375"/>
                    </a:lnTo>
                    <a:lnTo>
                      <a:pt x="282" y="367"/>
                    </a:lnTo>
                    <a:lnTo>
                      <a:pt x="296" y="366"/>
                    </a:lnTo>
                    <a:lnTo>
                      <a:pt x="303" y="367"/>
                    </a:lnTo>
                    <a:lnTo>
                      <a:pt x="314" y="367"/>
                    </a:lnTo>
                    <a:lnTo>
                      <a:pt x="323" y="367"/>
                    </a:lnTo>
                    <a:lnTo>
                      <a:pt x="334" y="367"/>
                    </a:lnTo>
                    <a:lnTo>
                      <a:pt x="342" y="369"/>
                    </a:lnTo>
                    <a:lnTo>
                      <a:pt x="350" y="371"/>
                    </a:lnTo>
                    <a:lnTo>
                      <a:pt x="355" y="373"/>
                    </a:lnTo>
                    <a:lnTo>
                      <a:pt x="357" y="378"/>
                    </a:lnTo>
                    <a:lnTo>
                      <a:pt x="357" y="392"/>
                    </a:lnTo>
                    <a:lnTo>
                      <a:pt x="358" y="410"/>
                    </a:lnTo>
                    <a:lnTo>
                      <a:pt x="362" y="426"/>
                    </a:lnTo>
                    <a:lnTo>
                      <a:pt x="373" y="431"/>
                    </a:lnTo>
                    <a:lnTo>
                      <a:pt x="382" y="426"/>
                    </a:lnTo>
                    <a:lnTo>
                      <a:pt x="383" y="415"/>
                    </a:lnTo>
                    <a:lnTo>
                      <a:pt x="382" y="401"/>
                    </a:lnTo>
                    <a:lnTo>
                      <a:pt x="383" y="391"/>
                    </a:lnTo>
                    <a:lnTo>
                      <a:pt x="387" y="380"/>
                    </a:lnTo>
                    <a:lnTo>
                      <a:pt x="387" y="366"/>
                    </a:lnTo>
                    <a:lnTo>
                      <a:pt x="387" y="352"/>
                    </a:lnTo>
                    <a:lnTo>
                      <a:pt x="385" y="341"/>
                    </a:lnTo>
                    <a:lnTo>
                      <a:pt x="382" y="332"/>
                    </a:lnTo>
                    <a:lnTo>
                      <a:pt x="378" y="323"/>
                    </a:lnTo>
                    <a:lnTo>
                      <a:pt x="378" y="314"/>
                    </a:lnTo>
                    <a:lnTo>
                      <a:pt x="385" y="304"/>
                    </a:lnTo>
                    <a:lnTo>
                      <a:pt x="392" y="296"/>
                    </a:lnTo>
                    <a:lnTo>
                      <a:pt x="398" y="291"/>
                    </a:lnTo>
                    <a:lnTo>
                      <a:pt x="405" y="284"/>
                    </a:lnTo>
                    <a:lnTo>
                      <a:pt x="414" y="277"/>
                    </a:lnTo>
                    <a:lnTo>
                      <a:pt x="421" y="272"/>
                    </a:lnTo>
                    <a:lnTo>
                      <a:pt x="428" y="270"/>
                    </a:lnTo>
                    <a:lnTo>
                      <a:pt x="433" y="268"/>
                    </a:lnTo>
                    <a:lnTo>
                      <a:pt x="440" y="270"/>
                    </a:lnTo>
                    <a:lnTo>
                      <a:pt x="454" y="275"/>
                    </a:lnTo>
                    <a:lnTo>
                      <a:pt x="469" y="279"/>
                    </a:lnTo>
                    <a:lnTo>
                      <a:pt x="479" y="279"/>
                    </a:lnTo>
                    <a:lnTo>
                      <a:pt x="485" y="273"/>
                    </a:lnTo>
                    <a:lnTo>
                      <a:pt x="483" y="265"/>
                    </a:lnTo>
                    <a:lnTo>
                      <a:pt x="479" y="256"/>
                    </a:lnTo>
                    <a:lnTo>
                      <a:pt x="477" y="249"/>
                    </a:lnTo>
                    <a:lnTo>
                      <a:pt x="481" y="241"/>
                    </a:lnTo>
                    <a:lnTo>
                      <a:pt x="490" y="238"/>
                    </a:lnTo>
                    <a:lnTo>
                      <a:pt x="501" y="236"/>
                    </a:lnTo>
                    <a:lnTo>
                      <a:pt x="509" y="233"/>
                    </a:lnTo>
                    <a:lnTo>
                      <a:pt x="513" y="225"/>
                    </a:lnTo>
                    <a:lnTo>
                      <a:pt x="513" y="217"/>
                    </a:lnTo>
                    <a:lnTo>
                      <a:pt x="509" y="213"/>
                    </a:lnTo>
                    <a:lnTo>
                      <a:pt x="504" y="209"/>
                    </a:lnTo>
                    <a:lnTo>
                      <a:pt x="495" y="208"/>
                    </a:lnTo>
                    <a:lnTo>
                      <a:pt x="485" y="202"/>
                    </a:lnTo>
                    <a:lnTo>
                      <a:pt x="472" y="195"/>
                    </a:lnTo>
                    <a:lnTo>
                      <a:pt x="460" y="188"/>
                    </a:lnTo>
                    <a:lnTo>
                      <a:pt x="451" y="181"/>
                    </a:lnTo>
                    <a:lnTo>
                      <a:pt x="442" y="193"/>
                    </a:lnTo>
                    <a:lnTo>
                      <a:pt x="431" y="206"/>
                    </a:lnTo>
                    <a:lnTo>
                      <a:pt x="419" y="215"/>
                    </a:lnTo>
                    <a:lnTo>
                      <a:pt x="408" y="220"/>
                    </a:lnTo>
                    <a:lnTo>
                      <a:pt x="396" y="222"/>
                    </a:lnTo>
                    <a:lnTo>
                      <a:pt x="380" y="224"/>
                    </a:lnTo>
                    <a:lnTo>
                      <a:pt x="367" y="222"/>
                    </a:lnTo>
                    <a:lnTo>
                      <a:pt x="360" y="215"/>
                    </a:lnTo>
                    <a:lnTo>
                      <a:pt x="357" y="201"/>
                    </a:lnTo>
                    <a:lnTo>
                      <a:pt x="353" y="181"/>
                    </a:lnTo>
                    <a:lnTo>
                      <a:pt x="355" y="165"/>
                    </a:lnTo>
                    <a:lnTo>
                      <a:pt x="364" y="158"/>
                    </a:lnTo>
                    <a:lnTo>
                      <a:pt x="378" y="156"/>
                    </a:lnTo>
                    <a:lnTo>
                      <a:pt x="392" y="153"/>
                    </a:lnTo>
                    <a:lnTo>
                      <a:pt x="405" y="149"/>
                    </a:lnTo>
                    <a:lnTo>
                      <a:pt x="414" y="146"/>
                    </a:lnTo>
                    <a:lnTo>
                      <a:pt x="419" y="140"/>
                    </a:lnTo>
                    <a:lnTo>
                      <a:pt x="421" y="133"/>
                    </a:lnTo>
                    <a:lnTo>
                      <a:pt x="417" y="124"/>
                    </a:lnTo>
                    <a:lnTo>
                      <a:pt x="408" y="117"/>
                    </a:lnTo>
                    <a:lnTo>
                      <a:pt x="398" y="112"/>
                    </a:lnTo>
                    <a:lnTo>
                      <a:pt x="387" y="107"/>
                    </a:lnTo>
                    <a:lnTo>
                      <a:pt x="380" y="101"/>
                    </a:lnTo>
                    <a:lnTo>
                      <a:pt x="374" y="96"/>
                    </a:lnTo>
                    <a:lnTo>
                      <a:pt x="373" y="87"/>
                    </a:lnTo>
                    <a:lnTo>
                      <a:pt x="373" y="75"/>
                    </a:lnTo>
                    <a:lnTo>
                      <a:pt x="376" y="64"/>
                    </a:lnTo>
                    <a:lnTo>
                      <a:pt x="383" y="60"/>
                    </a:lnTo>
                    <a:lnTo>
                      <a:pt x="389" y="60"/>
                    </a:lnTo>
                    <a:lnTo>
                      <a:pt x="394" y="62"/>
                    </a:lnTo>
                    <a:lnTo>
                      <a:pt x="401" y="64"/>
                    </a:lnTo>
                    <a:lnTo>
                      <a:pt x="408" y="66"/>
                    </a:lnTo>
                    <a:lnTo>
                      <a:pt x="415" y="67"/>
                    </a:lnTo>
                    <a:lnTo>
                      <a:pt x="424" y="69"/>
                    </a:lnTo>
                    <a:lnTo>
                      <a:pt x="431" y="69"/>
                    </a:lnTo>
                    <a:lnTo>
                      <a:pt x="440" y="69"/>
                    </a:lnTo>
                    <a:lnTo>
                      <a:pt x="451" y="71"/>
                    </a:lnTo>
                    <a:lnTo>
                      <a:pt x="456" y="78"/>
                    </a:lnTo>
                    <a:lnTo>
                      <a:pt x="461" y="87"/>
                    </a:lnTo>
                    <a:lnTo>
                      <a:pt x="472" y="94"/>
                    </a:lnTo>
                    <a:lnTo>
                      <a:pt x="485" y="103"/>
                    </a:lnTo>
                    <a:lnTo>
                      <a:pt x="490" y="114"/>
                    </a:lnTo>
                    <a:lnTo>
                      <a:pt x="490" y="126"/>
                    </a:lnTo>
                    <a:lnTo>
                      <a:pt x="488" y="137"/>
                    </a:lnTo>
                    <a:lnTo>
                      <a:pt x="490" y="146"/>
                    </a:lnTo>
                    <a:lnTo>
                      <a:pt x="499" y="153"/>
                    </a:lnTo>
                    <a:lnTo>
                      <a:pt x="513" y="158"/>
                    </a:lnTo>
                    <a:lnTo>
                      <a:pt x="529" y="160"/>
                    </a:lnTo>
                    <a:lnTo>
                      <a:pt x="540" y="163"/>
                    </a:lnTo>
                    <a:lnTo>
                      <a:pt x="545" y="172"/>
                    </a:lnTo>
                    <a:lnTo>
                      <a:pt x="547" y="179"/>
                    </a:lnTo>
                    <a:lnTo>
                      <a:pt x="554" y="179"/>
                    </a:lnTo>
                    <a:lnTo>
                      <a:pt x="561" y="170"/>
                    </a:lnTo>
                    <a:lnTo>
                      <a:pt x="565" y="160"/>
                    </a:lnTo>
                    <a:lnTo>
                      <a:pt x="568" y="151"/>
                    </a:lnTo>
                    <a:lnTo>
                      <a:pt x="575" y="144"/>
                    </a:lnTo>
                    <a:lnTo>
                      <a:pt x="581" y="138"/>
                    </a:lnTo>
                    <a:lnTo>
                      <a:pt x="579" y="131"/>
                    </a:lnTo>
                    <a:lnTo>
                      <a:pt x="572" y="126"/>
                    </a:lnTo>
                    <a:lnTo>
                      <a:pt x="565" y="121"/>
                    </a:lnTo>
                    <a:lnTo>
                      <a:pt x="556" y="115"/>
                    </a:lnTo>
                    <a:lnTo>
                      <a:pt x="549" y="108"/>
                    </a:lnTo>
                    <a:lnTo>
                      <a:pt x="541" y="99"/>
                    </a:lnTo>
                    <a:lnTo>
                      <a:pt x="541" y="91"/>
                    </a:lnTo>
                    <a:lnTo>
                      <a:pt x="547" y="83"/>
                    </a:lnTo>
                    <a:lnTo>
                      <a:pt x="554" y="76"/>
                    </a:lnTo>
                    <a:lnTo>
                      <a:pt x="559" y="69"/>
                    </a:lnTo>
                    <a:lnTo>
                      <a:pt x="563" y="60"/>
                    </a:lnTo>
                    <a:lnTo>
                      <a:pt x="565" y="51"/>
                    </a:lnTo>
                    <a:lnTo>
                      <a:pt x="568" y="46"/>
                    </a:lnTo>
                    <a:lnTo>
                      <a:pt x="577" y="44"/>
                    </a:lnTo>
                    <a:lnTo>
                      <a:pt x="588" y="46"/>
                    </a:lnTo>
                    <a:lnTo>
                      <a:pt x="600" y="50"/>
                    </a:lnTo>
                    <a:lnTo>
                      <a:pt x="611" y="50"/>
                    </a:lnTo>
                    <a:lnTo>
                      <a:pt x="614" y="46"/>
                    </a:lnTo>
                    <a:lnTo>
                      <a:pt x="612" y="41"/>
                    </a:lnTo>
                    <a:lnTo>
                      <a:pt x="607" y="34"/>
                    </a:lnTo>
                    <a:lnTo>
                      <a:pt x="600" y="28"/>
                    </a:lnTo>
                    <a:lnTo>
                      <a:pt x="598" y="21"/>
                    </a:lnTo>
                    <a:lnTo>
                      <a:pt x="604" y="14"/>
                    </a:lnTo>
                    <a:lnTo>
                      <a:pt x="582" y="9"/>
                    </a:lnTo>
                    <a:lnTo>
                      <a:pt x="554" y="5"/>
                    </a:lnTo>
                    <a:lnTo>
                      <a:pt x="524" y="4"/>
                    </a:lnTo>
                    <a:lnTo>
                      <a:pt x="492" y="2"/>
                    </a:lnTo>
                    <a:lnTo>
                      <a:pt x="458" y="0"/>
                    </a:lnTo>
                    <a:lnTo>
                      <a:pt x="424" y="0"/>
                    </a:lnTo>
                    <a:lnTo>
                      <a:pt x="392" y="0"/>
                    </a:lnTo>
                    <a:lnTo>
                      <a:pt x="364" y="0"/>
                    </a:lnTo>
                    <a:lnTo>
                      <a:pt x="350" y="0"/>
                    </a:lnTo>
                    <a:lnTo>
                      <a:pt x="332" y="0"/>
                    </a:lnTo>
                    <a:lnTo>
                      <a:pt x="312" y="0"/>
                    </a:lnTo>
                    <a:lnTo>
                      <a:pt x="289" y="2"/>
                    </a:lnTo>
                    <a:lnTo>
                      <a:pt x="266" y="2"/>
                    </a:lnTo>
                    <a:lnTo>
                      <a:pt x="243" y="4"/>
                    </a:lnTo>
                    <a:lnTo>
                      <a:pt x="218" y="4"/>
                    </a:lnTo>
                    <a:lnTo>
                      <a:pt x="191" y="5"/>
                    </a:lnTo>
                    <a:lnTo>
                      <a:pt x="167" y="7"/>
                    </a:lnTo>
                    <a:lnTo>
                      <a:pt x="142" y="11"/>
                    </a:lnTo>
                    <a:lnTo>
                      <a:pt x="117" y="12"/>
                    </a:lnTo>
                    <a:lnTo>
                      <a:pt x="92" y="14"/>
                    </a:lnTo>
                    <a:lnTo>
                      <a:pt x="71" y="18"/>
                    </a:lnTo>
                    <a:lnTo>
                      <a:pt x="49" y="20"/>
                    </a:lnTo>
                    <a:lnTo>
                      <a:pt x="30" y="23"/>
                    </a:lnTo>
                    <a:lnTo>
                      <a:pt x="14" y="27"/>
                    </a:lnTo>
                    <a:lnTo>
                      <a:pt x="17" y="35"/>
                    </a:lnTo>
                    <a:lnTo>
                      <a:pt x="30" y="41"/>
                    </a:lnTo>
                    <a:lnTo>
                      <a:pt x="44" y="41"/>
                    </a:lnTo>
                    <a:lnTo>
                      <a:pt x="60" y="34"/>
                    </a:lnTo>
                    <a:lnTo>
                      <a:pt x="69" y="28"/>
                    </a:lnTo>
                    <a:lnTo>
                      <a:pt x="80" y="25"/>
                    </a:lnTo>
                    <a:lnTo>
                      <a:pt x="90" y="21"/>
                    </a:lnTo>
                    <a:lnTo>
                      <a:pt x="103" y="20"/>
                    </a:lnTo>
                    <a:lnTo>
                      <a:pt x="113" y="18"/>
                    </a:lnTo>
                    <a:lnTo>
                      <a:pt x="124" y="18"/>
                    </a:lnTo>
                    <a:lnTo>
                      <a:pt x="131" y="20"/>
                    </a:lnTo>
                    <a:lnTo>
                      <a:pt x="135" y="23"/>
                    </a:lnTo>
                    <a:lnTo>
                      <a:pt x="135" y="30"/>
                    </a:lnTo>
                    <a:lnTo>
                      <a:pt x="133" y="34"/>
                    </a:lnTo>
                    <a:lnTo>
                      <a:pt x="129" y="37"/>
                    </a:lnTo>
                    <a:lnTo>
                      <a:pt x="135" y="41"/>
                    </a:lnTo>
                    <a:lnTo>
                      <a:pt x="145" y="43"/>
                    </a:lnTo>
                    <a:lnTo>
                      <a:pt x="158" y="44"/>
                    </a:lnTo>
                    <a:lnTo>
                      <a:pt x="170" y="43"/>
                    </a:lnTo>
                    <a:lnTo>
                      <a:pt x="179" y="39"/>
                    </a:lnTo>
                    <a:lnTo>
                      <a:pt x="190" y="35"/>
                    </a:lnTo>
                    <a:lnTo>
                      <a:pt x="200" y="35"/>
                    </a:lnTo>
                    <a:lnTo>
                      <a:pt x="207" y="41"/>
                    </a:lnTo>
                    <a:lnTo>
                      <a:pt x="207" y="48"/>
                    </a:lnTo>
                    <a:lnTo>
                      <a:pt x="202" y="57"/>
                    </a:lnTo>
                    <a:lnTo>
                      <a:pt x="199" y="64"/>
                    </a:lnTo>
                    <a:lnTo>
                      <a:pt x="200" y="73"/>
                    </a:lnTo>
                    <a:lnTo>
                      <a:pt x="207" y="80"/>
                    </a:lnTo>
                    <a:lnTo>
                      <a:pt x="220" y="87"/>
                    </a:lnTo>
                    <a:lnTo>
                      <a:pt x="232" y="94"/>
                    </a:lnTo>
                    <a:lnTo>
                      <a:pt x="243" y="98"/>
                    </a:lnTo>
                    <a:lnTo>
                      <a:pt x="250" y="94"/>
                    </a:lnTo>
                    <a:lnTo>
                      <a:pt x="248" y="85"/>
                    </a:lnTo>
                    <a:lnTo>
                      <a:pt x="243" y="76"/>
                    </a:lnTo>
                    <a:lnTo>
                      <a:pt x="236" y="66"/>
                    </a:lnTo>
                    <a:lnTo>
                      <a:pt x="236" y="57"/>
                    </a:lnTo>
                    <a:lnTo>
                      <a:pt x="243" y="50"/>
                    </a:lnTo>
                    <a:lnTo>
                      <a:pt x="250" y="44"/>
                    </a:lnTo>
                    <a:lnTo>
                      <a:pt x="259" y="43"/>
                    </a:lnTo>
                    <a:lnTo>
                      <a:pt x="268" y="44"/>
                    </a:lnTo>
                    <a:lnTo>
                      <a:pt x="275" y="37"/>
                    </a:lnTo>
                    <a:lnTo>
                      <a:pt x="280" y="34"/>
                    </a:lnTo>
                    <a:lnTo>
                      <a:pt x="287" y="34"/>
                    </a:lnTo>
                    <a:lnTo>
                      <a:pt x="298" y="35"/>
                    </a:lnTo>
                    <a:lnTo>
                      <a:pt x="305" y="37"/>
                    </a:lnTo>
                    <a:lnTo>
                      <a:pt x="312" y="37"/>
                    </a:lnTo>
                    <a:lnTo>
                      <a:pt x="321" y="39"/>
                    </a:lnTo>
                    <a:lnTo>
                      <a:pt x="330" y="41"/>
                    </a:lnTo>
                    <a:lnTo>
                      <a:pt x="337" y="43"/>
                    </a:lnTo>
                    <a:lnTo>
                      <a:pt x="344" y="46"/>
                    </a:lnTo>
                    <a:lnTo>
                      <a:pt x="350" y="51"/>
                    </a:lnTo>
                    <a:lnTo>
                      <a:pt x="351" y="57"/>
                    </a:lnTo>
                    <a:lnTo>
                      <a:pt x="355" y="69"/>
                    </a:lnTo>
                    <a:lnTo>
                      <a:pt x="358" y="82"/>
                    </a:lnTo>
                    <a:lnTo>
                      <a:pt x="353" y="94"/>
                    </a:lnTo>
                    <a:lnTo>
                      <a:pt x="334" y="103"/>
                    </a:lnTo>
                    <a:lnTo>
                      <a:pt x="319" y="107"/>
                    </a:lnTo>
                    <a:lnTo>
                      <a:pt x="305" y="112"/>
                    </a:lnTo>
                    <a:lnTo>
                      <a:pt x="293" y="115"/>
                    </a:lnTo>
                    <a:lnTo>
                      <a:pt x="282" y="119"/>
                    </a:lnTo>
                    <a:lnTo>
                      <a:pt x="271" y="124"/>
                    </a:lnTo>
                    <a:lnTo>
                      <a:pt x="264" y="128"/>
                    </a:lnTo>
                    <a:lnTo>
                      <a:pt x="257" y="131"/>
                    </a:lnTo>
                    <a:lnTo>
                      <a:pt x="252" y="135"/>
                    </a:lnTo>
                    <a:lnTo>
                      <a:pt x="247" y="138"/>
                    </a:lnTo>
                    <a:lnTo>
                      <a:pt x="239" y="140"/>
                    </a:lnTo>
                    <a:lnTo>
                      <a:pt x="232" y="144"/>
                    </a:lnTo>
                    <a:lnTo>
                      <a:pt x="223" y="144"/>
                    </a:lnTo>
                    <a:lnTo>
                      <a:pt x="213" y="146"/>
                    </a:lnTo>
                    <a:lnTo>
                      <a:pt x="204" y="146"/>
                    </a:lnTo>
                    <a:lnTo>
                      <a:pt x="195" y="144"/>
                    </a:lnTo>
                    <a:lnTo>
                      <a:pt x="188" y="142"/>
                    </a:lnTo>
                    <a:lnTo>
                      <a:pt x="174" y="138"/>
                    </a:lnTo>
                    <a:lnTo>
                      <a:pt x="158" y="135"/>
                    </a:lnTo>
                    <a:lnTo>
                      <a:pt x="145" y="130"/>
                    </a:lnTo>
                    <a:lnTo>
                      <a:pt x="140" y="119"/>
                    </a:lnTo>
                    <a:lnTo>
                      <a:pt x="138" y="108"/>
                    </a:lnTo>
                    <a:lnTo>
                      <a:pt x="136" y="99"/>
                    </a:lnTo>
                    <a:lnTo>
                      <a:pt x="131" y="94"/>
                    </a:lnTo>
                    <a:lnTo>
                      <a:pt x="124" y="91"/>
                    </a:lnTo>
                    <a:lnTo>
                      <a:pt x="113" y="89"/>
                    </a:lnTo>
                    <a:lnTo>
                      <a:pt x="101" y="89"/>
                    </a:lnTo>
                    <a:lnTo>
                      <a:pt x="90" y="92"/>
                    </a:lnTo>
                    <a:lnTo>
                      <a:pt x="83" y="101"/>
                    </a:lnTo>
                    <a:lnTo>
                      <a:pt x="76" y="110"/>
                    </a:lnTo>
                    <a:lnTo>
                      <a:pt x="69" y="119"/>
                    </a:lnTo>
                    <a:lnTo>
                      <a:pt x="60" y="124"/>
                    </a:lnTo>
                    <a:lnTo>
                      <a:pt x="51" y="131"/>
                    </a:lnTo>
                    <a:lnTo>
                      <a:pt x="42" y="137"/>
                    </a:lnTo>
                    <a:lnTo>
                      <a:pt x="33" y="138"/>
                    </a:lnTo>
                    <a:lnTo>
                      <a:pt x="23" y="140"/>
                    </a:lnTo>
                    <a:lnTo>
                      <a:pt x="12" y="144"/>
                    </a:lnTo>
                    <a:lnTo>
                      <a:pt x="3" y="149"/>
                    </a:lnTo>
                    <a:lnTo>
                      <a:pt x="0" y="156"/>
                    </a:lnTo>
                    <a:lnTo>
                      <a:pt x="0" y="162"/>
                    </a:lnTo>
                    <a:lnTo>
                      <a:pt x="7" y="165"/>
                    </a:lnTo>
                    <a:lnTo>
                      <a:pt x="17" y="165"/>
                    </a:lnTo>
                    <a:lnTo>
                      <a:pt x="32" y="163"/>
                    </a:lnTo>
                    <a:lnTo>
                      <a:pt x="46" y="162"/>
                    </a:lnTo>
                    <a:lnTo>
                      <a:pt x="56" y="162"/>
                    </a:lnTo>
                    <a:lnTo>
                      <a:pt x="67" y="162"/>
                    </a:lnTo>
                    <a:lnTo>
                      <a:pt x="80" y="163"/>
                    </a:lnTo>
                    <a:lnTo>
                      <a:pt x="92" y="167"/>
                    </a:lnTo>
                    <a:lnTo>
                      <a:pt x="101" y="174"/>
                    </a:lnTo>
                    <a:lnTo>
                      <a:pt x="106" y="185"/>
                    </a:lnTo>
                    <a:lnTo>
                      <a:pt x="108" y="197"/>
                    </a:lnTo>
                    <a:lnTo>
                      <a:pt x="104" y="209"/>
                    </a:lnTo>
                    <a:lnTo>
                      <a:pt x="99" y="218"/>
                    </a:lnTo>
                    <a:lnTo>
                      <a:pt x="92" y="225"/>
                    </a:lnTo>
                    <a:lnTo>
                      <a:pt x="90" y="234"/>
                    </a:lnTo>
                    <a:lnTo>
                      <a:pt x="90" y="241"/>
                    </a:lnTo>
                    <a:lnTo>
                      <a:pt x="94" y="250"/>
                    </a:lnTo>
                    <a:lnTo>
                      <a:pt x="99" y="263"/>
                    </a:lnTo>
                    <a:lnTo>
                      <a:pt x="104" y="279"/>
                    </a:lnTo>
                    <a:lnTo>
                      <a:pt x="108" y="298"/>
                    </a:lnTo>
                    <a:lnTo>
                      <a:pt x="106" y="312"/>
                    </a:lnTo>
                    <a:lnTo>
                      <a:pt x="101" y="327"/>
                    </a:lnTo>
                    <a:lnTo>
                      <a:pt x="96" y="346"/>
                    </a:lnTo>
                    <a:lnTo>
                      <a:pt x="90" y="366"/>
                    </a:lnTo>
                    <a:lnTo>
                      <a:pt x="88" y="382"/>
                    </a:lnTo>
                    <a:lnTo>
                      <a:pt x="96" y="398"/>
                    </a:lnTo>
                    <a:lnTo>
                      <a:pt x="113" y="419"/>
                    </a:lnTo>
                    <a:lnTo>
                      <a:pt x="129" y="439"/>
                    </a:lnTo>
                    <a:lnTo>
                      <a:pt x="138" y="456"/>
                    </a:lnTo>
                    <a:lnTo>
                      <a:pt x="140" y="470"/>
                    </a:lnTo>
                    <a:lnTo>
                      <a:pt x="140" y="481"/>
                    </a:lnTo>
                    <a:lnTo>
                      <a:pt x="142" y="492"/>
                    </a:lnTo>
                    <a:lnTo>
                      <a:pt x="147" y="497"/>
                    </a:lnTo>
                    <a:lnTo>
                      <a:pt x="152" y="494"/>
                    </a:lnTo>
                    <a:lnTo>
                      <a:pt x="156" y="481"/>
                    </a:lnTo>
                    <a:lnTo>
                      <a:pt x="156" y="467"/>
                    </a:lnTo>
                    <a:lnTo>
                      <a:pt x="154" y="456"/>
                    </a:lnTo>
                    <a:lnTo>
                      <a:pt x="152" y="449"/>
                    </a:lnTo>
                    <a:lnTo>
                      <a:pt x="152" y="442"/>
                    </a:lnTo>
                    <a:lnTo>
                      <a:pt x="154" y="435"/>
                    </a:lnTo>
                    <a:lnTo>
                      <a:pt x="156" y="430"/>
                    </a:lnTo>
                    <a:lnTo>
                      <a:pt x="159" y="424"/>
                    </a:lnTo>
                    <a:lnTo>
                      <a:pt x="167" y="431"/>
                    </a:lnTo>
                    <a:lnTo>
                      <a:pt x="175" y="442"/>
                    </a:lnTo>
                    <a:lnTo>
                      <a:pt x="184" y="451"/>
                    </a:lnTo>
                    <a:lnTo>
                      <a:pt x="193" y="462"/>
                    </a:lnTo>
                    <a:lnTo>
                      <a:pt x="199" y="478"/>
                    </a:lnTo>
                    <a:lnTo>
                      <a:pt x="202" y="495"/>
                    </a:lnTo>
                    <a:lnTo>
                      <a:pt x="206" y="513"/>
                    </a:lnTo>
                    <a:lnTo>
                      <a:pt x="209" y="520"/>
                    </a:lnTo>
                    <a:lnTo>
                      <a:pt x="215" y="527"/>
                    </a:lnTo>
                    <a:lnTo>
                      <a:pt x="222" y="533"/>
                    </a:lnTo>
                    <a:lnTo>
                      <a:pt x="229" y="538"/>
                    </a:lnTo>
                    <a:lnTo>
                      <a:pt x="238" y="541"/>
                    </a:lnTo>
                    <a:lnTo>
                      <a:pt x="247" y="545"/>
                    </a:lnTo>
                    <a:lnTo>
                      <a:pt x="255" y="547"/>
                    </a:lnTo>
                    <a:lnTo>
                      <a:pt x="263" y="549"/>
                    </a:lnTo>
                    <a:lnTo>
                      <a:pt x="270" y="549"/>
                    </a:lnTo>
                    <a:lnTo>
                      <a:pt x="280" y="550"/>
                    </a:lnTo>
                    <a:lnTo>
                      <a:pt x="289" y="552"/>
                    </a:lnTo>
                    <a:lnTo>
                      <a:pt x="300" y="554"/>
                    </a:lnTo>
                    <a:lnTo>
                      <a:pt x="310" y="556"/>
                    </a:lnTo>
                    <a:lnTo>
                      <a:pt x="319" y="557"/>
                    </a:lnTo>
                    <a:lnTo>
                      <a:pt x="330" y="561"/>
                    </a:lnTo>
                    <a:lnTo>
                      <a:pt x="339" y="563"/>
                    </a:lnTo>
                    <a:lnTo>
                      <a:pt x="350" y="570"/>
                    </a:lnTo>
                    <a:lnTo>
                      <a:pt x="350" y="577"/>
                    </a:lnTo>
                    <a:lnTo>
                      <a:pt x="341" y="586"/>
                    </a:lnTo>
                    <a:lnTo>
                      <a:pt x="328" y="593"/>
                    </a:lnTo>
                    <a:lnTo>
                      <a:pt x="314" y="600"/>
                    </a:lnTo>
                    <a:lnTo>
                      <a:pt x="303" y="607"/>
                    </a:lnTo>
                    <a:lnTo>
                      <a:pt x="298" y="618"/>
                    </a:lnTo>
                    <a:lnTo>
                      <a:pt x="300" y="632"/>
                    </a:lnTo>
                    <a:lnTo>
                      <a:pt x="305" y="646"/>
                    </a:lnTo>
                    <a:lnTo>
                      <a:pt x="310" y="659"/>
                    </a:lnTo>
                    <a:lnTo>
                      <a:pt x="310" y="671"/>
                    </a:lnTo>
                    <a:lnTo>
                      <a:pt x="309" y="684"/>
                    </a:lnTo>
                    <a:lnTo>
                      <a:pt x="307" y="694"/>
                    </a:lnTo>
                    <a:lnTo>
                      <a:pt x="307" y="703"/>
                    </a:lnTo>
                    <a:lnTo>
                      <a:pt x="314" y="712"/>
                    </a:lnTo>
                    <a:lnTo>
                      <a:pt x="325" y="719"/>
                    </a:lnTo>
                    <a:lnTo>
                      <a:pt x="339" y="726"/>
                    </a:lnTo>
                    <a:lnTo>
                      <a:pt x="350" y="733"/>
                    </a:lnTo>
                    <a:lnTo>
                      <a:pt x="358" y="742"/>
                    </a:lnTo>
                    <a:lnTo>
                      <a:pt x="362" y="753"/>
                    </a:lnTo>
                    <a:lnTo>
                      <a:pt x="364" y="763"/>
                    </a:lnTo>
                    <a:lnTo>
                      <a:pt x="366" y="774"/>
                    </a:lnTo>
                    <a:lnTo>
                      <a:pt x="364" y="785"/>
                    </a:lnTo>
                    <a:lnTo>
                      <a:pt x="358" y="794"/>
                    </a:lnTo>
                    <a:lnTo>
                      <a:pt x="351" y="802"/>
                    </a:lnTo>
                    <a:lnTo>
                      <a:pt x="350" y="808"/>
                    </a:lnTo>
                    <a:lnTo>
                      <a:pt x="350" y="813"/>
                    </a:lnTo>
                    <a:lnTo>
                      <a:pt x="355" y="817"/>
                    </a:lnTo>
                    <a:lnTo>
                      <a:pt x="360" y="824"/>
                    </a:lnTo>
                    <a:lnTo>
                      <a:pt x="362" y="836"/>
                    </a:lnTo>
                    <a:lnTo>
                      <a:pt x="364" y="850"/>
                    </a:lnTo>
                    <a:lnTo>
                      <a:pt x="364" y="868"/>
                    </a:lnTo>
                    <a:lnTo>
                      <a:pt x="362" y="889"/>
                    </a:lnTo>
                    <a:lnTo>
                      <a:pt x="362" y="916"/>
                    </a:lnTo>
                    <a:lnTo>
                      <a:pt x="362" y="941"/>
                    </a:lnTo>
                    <a:lnTo>
                      <a:pt x="364" y="955"/>
                    </a:lnTo>
                    <a:lnTo>
                      <a:pt x="371" y="964"/>
                    </a:lnTo>
                    <a:lnTo>
                      <a:pt x="383" y="973"/>
                    </a:lnTo>
                    <a:lnTo>
                      <a:pt x="392" y="975"/>
                    </a:lnTo>
                    <a:lnTo>
                      <a:pt x="398" y="966"/>
                    </a:lnTo>
                    <a:lnTo>
                      <a:pt x="399" y="955"/>
                    </a:lnTo>
                    <a:lnTo>
                      <a:pt x="405" y="944"/>
                    </a:lnTo>
                    <a:lnTo>
                      <a:pt x="414" y="930"/>
                    </a:lnTo>
                    <a:lnTo>
                      <a:pt x="424" y="916"/>
                    </a:lnTo>
                    <a:lnTo>
                      <a:pt x="435" y="904"/>
                    </a:lnTo>
                    <a:lnTo>
                      <a:pt x="445" y="893"/>
                    </a:lnTo>
                    <a:lnTo>
                      <a:pt x="454" y="882"/>
                    </a:lnTo>
                    <a:lnTo>
                      <a:pt x="461" y="877"/>
                    </a:lnTo>
                    <a:lnTo>
                      <a:pt x="472" y="866"/>
                    </a:lnTo>
                    <a:lnTo>
                      <a:pt x="483" y="854"/>
                    </a:lnTo>
                    <a:lnTo>
                      <a:pt x="488" y="840"/>
                    </a:lnTo>
                    <a:lnTo>
                      <a:pt x="490" y="827"/>
                    </a:lnTo>
                    <a:lnTo>
                      <a:pt x="493" y="818"/>
                    </a:lnTo>
                    <a:lnTo>
                      <a:pt x="502" y="811"/>
                    </a:lnTo>
                    <a:lnTo>
                      <a:pt x="515" y="806"/>
                    </a:lnTo>
                    <a:lnTo>
                      <a:pt x="529" y="801"/>
                    </a:lnTo>
                    <a:lnTo>
                      <a:pt x="536" y="797"/>
                    </a:lnTo>
                    <a:lnTo>
                      <a:pt x="543" y="792"/>
                    </a:lnTo>
                    <a:lnTo>
                      <a:pt x="552" y="786"/>
                    </a:lnTo>
                    <a:lnTo>
                      <a:pt x="561" y="779"/>
                    </a:lnTo>
                    <a:lnTo>
                      <a:pt x="568" y="772"/>
                    </a:lnTo>
                    <a:lnTo>
                      <a:pt x="575" y="765"/>
                    </a:lnTo>
                    <a:lnTo>
                      <a:pt x="581" y="758"/>
                    </a:lnTo>
                    <a:lnTo>
                      <a:pt x="584" y="751"/>
                    </a:lnTo>
                    <a:lnTo>
                      <a:pt x="588" y="735"/>
                    </a:lnTo>
                    <a:lnTo>
                      <a:pt x="595" y="717"/>
                    </a:lnTo>
                    <a:lnTo>
                      <a:pt x="600" y="699"/>
                    </a:lnTo>
                    <a:lnTo>
                      <a:pt x="609" y="685"/>
                    </a:lnTo>
                    <a:lnTo>
                      <a:pt x="611" y="669"/>
                    </a:lnTo>
                    <a:lnTo>
                      <a:pt x="602" y="646"/>
                    </a:lnTo>
                    <a:lnTo>
                      <a:pt x="588" y="627"/>
                    </a:lnTo>
                    <a:lnTo>
                      <a:pt x="573" y="612"/>
                    </a:lnTo>
                    <a:lnTo>
                      <a:pt x="566" y="611"/>
                    </a:lnTo>
                    <a:lnTo>
                      <a:pt x="559" y="609"/>
                    </a:lnTo>
                    <a:lnTo>
                      <a:pt x="552" y="607"/>
                    </a:lnTo>
                    <a:lnTo>
                      <a:pt x="545" y="607"/>
                    </a:lnTo>
                    <a:lnTo>
                      <a:pt x="538" y="607"/>
                    </a:lnTo>
                    <a:lnTo>
                      <a:pt x="533" y="605"/>
                    </a:lnTo>
                    <a:lnTo>
                      <a:pt x="525" y="604"/>
                    </a:lnTo>
                    <a:lnTo>
                      <a:pt x="520" y="600"/>
                    </a:lnTo>
                    <a:lnTo>
                      <a:pt x="509" y="591"/>
                    </a:lnTo>
                    <a:lnTo>
                      <a:pt x="501" y="584"/>
                    </a:lnTo>
                    <a:lnTo>
                      <a:pt x="493" y="577"/>
                    </a:lnTo>
                    <a:lnTo>
                      <a:pt x="490" y="566"/>
                    </a:lnTo>
                    <a:lnTo>
                      <a:pt x="483" y="556"/>
                    </a:lnTo>
                    <a:lnTo>
                      <a:pt x="472" y="550"/>
                    </a:lnTo>
                    <a:lnTo>
                      <a:pt x="458" y="547"/>
                    </a:lnTo>
                    <a:lnTo>
                      <a:pt x="445" y="547"/>
                    </a:lnTo>
                    <a:lnTo>
                      <a:pt x="438" y="552"/>
                    </a:lnTo>
                    <a:lnTo>
                      <a:pt x="433" y="563"/>
                    </a:lnTo>
                    <a:lnTo>
                      <a:pt x="422" y="572"/>
                    </a:lnTo>
                    <a:lnTo>
                      <a:pt x="399" y="572"/>
                    </a:lnTo>
                    <a:lnTo>
                      <a:pt x="396" y="566"/>
                    </a:lnTo>
                    <a:lnTo>
                      <a:pt x="399" y="557"/>
                    </a:lnTo>
                    <a:lnTo>
                      <a:pt x="403" y="549"/>
                    </a:lnTo>
                    <a:lnTo>
                      <a:pt x="399" y="543"/>
                    </a:lnTo>
                    <a:lnTo>
                      <a:pt x="387" y="540"/>
                    </a:lnTo>
                    <a:lnTo>
                      <a:pt x="380" y="534"/>
                    </a:lnTo>
                    <a:lnTo>
                      <a:pt x="373" y="529"/>
                    </a:lnTo>
                    <a:lnTo>
                      <a:pt x="364" y="527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4" name="Freeform 391"/>
              <p:cNvSpPr>
                <a:spLocks/>
              </p:cNvSpPr>
              <p:nvPr/>
            </p:nvSpPr>
            <p:spPr bwMode="auto">
              <a:xfrm>
                <a:off x="2544" y="1421"/>
                <a:ext cx="725" cy="731"/>
              </a:xfrm>
              <a:custGeom>
                <a:avLst/>
                <a:gdLst>
                  <a:gd name="T0" fmla="*/ 112 w 725"/>
                  <a:gd name="T1" fmla="*/ 39 h 731"/>
                  <a:gd name="T2" fmla="*/ 92 w 725"/>
                  <a:gd name="T3" fmla="*/ 62 h 731"/>
                  <a:gd name="T4" fmla="*/ 140 w 725"/>
                  <a:gd name="T5" fmla="*/ 85 h 731"/>
                  <a:gd name="T6" fmla="*/ 99 w 725"/>
                  <a:gd name="T7" fmla="*/ 92 h 731"/>
                  <a:gd name="T8" fmla="*/ 51 w 725"/>
                  <a:gd name="T9" fmla="*/ 105 h 731"/>
                  <a:gd name="T10" fmla="*/ 2 w 725"/>
                  <a:gd name="T11" fmla="*/ 124 h 731"/>
                  <a:gd name="T12" fmla="*/ 5 w 725"/>
                  <a:gd name="T13" fmla="*/ 188 h 731"/>
                  <a:gd name="T14" fmla="*/ 55 w 725"/>
                  <a:gd name="T15" fmla="*/ 172 h 731"/>
                  <a:gd name="T16" fmla="*/ 87 w 725"/>
                  <a:gd name="T17" fmla="*/ 137 h 731"/>
                  <a:gd name="T18" fmla="*/ 126 w 725"/>
                  <a:gd name="T19" fmla="*/ 174 h 731"/>
                  <a:gd name="T20" fmla="*/ 138 w 725"/>
                  <a:gd name="T21" fmla="*/ 147 h 731"/>
                  <a:gd name="T22" fmla="*/ 170 w 725"/>
                  <a:gd name="T23" fmla="*/ 138 h 731"/>
                  <a:gd name="T24" fmla="*/ 217 w 725"/>
                  <a:gd name="T25" fmla="*/ 119 h 731"/>
                  <a:gd name="T26" fmla="*/ 263 w 725"/>
                  <a:gd name="T27" fmla="*/ 161 h 731"/>
                  <a:gd name="T28" fmla="*/ 313 w 725"/>
                  <a:gd name="T29" fmla="*/ 161 h 731"/>
                  <a:gd name="T30" fmla="*/ 343 w 725"/>
                  <a:gd name="T31" fmla="*/ 177 h 731"/>
                  <a:gd name="T32" fmla="*/ 321 w 725"/>
                  <a:gd name="T33" fmla="*/ 208 h 731"/>
                  <a:gd name="T34" fmla="*/ 291 w 725"/>
                  <a:gd name="T35" fmla="*/ 225 h 731"/>
                  <a:gd name="T36" fmla="*/ 263 w 725"/>
                  <a:gd name="T37" fmla="*/ 222 h 731"/>
                  <a:gd name="T38" fmla="*/ 224 w 725"/>
                  <a:gd name="T39" fmla="*/ 213 h 731"/>
                  <a:gd name="T40" fmla="*/ 186 w 725"/>
                  <a:gd name="T41" fmla="*/ 204 h 731"/>
                  <a:gd name="T42" fmla="*/ 147 w 725"/>
                  <a:gd name="T43" fmla="*/ 199 h 731"/>
                  <a:gd name="T44" fmla="*/ 114 w 725"/>
                  <a:gd name="T45" fmla="*/ 213 h 731"/>
                  <a:gd name="T46" fmla="*/ 83 w 725"/>
                  <a:gd name="T47" fmla="*/ 241 h 731"/>
                  <a:gd name="T48" fmla="*/ 62 w 725"/>
                  <a:gd name="T49" fmla="*/ 311 h 731"/>
                  <a:gd name="T50" fmla="*/ 34 w 725"/>
                  <a:gd name="T51" fmla="*/ 369 h 731"/>
                  <a:gd name="T52" fmla="*/ 67 w 725"/>
                  <a:gd name="T53" fmla="*/ 401 h 731"/>
                  <a:gd name="T54" fmla="*/ 101 w 725"/>
                  <a:gd name="T55" fmla="*/ 422 h 731"/>
                  <a:gd name="T56" fmla="*/ 153 w 725"/>
                  <a:gd name="T57" fmla="*/ 419 h 731"/>
                  <a:gd name="T58" fmla="*/ 204 w 725"/>
                  <a:gd name="T59" fmla="*/ 422 h 731"/>
                  <a:gd name="T60" fmla="*/ 238 w 725"/>
                  <a:gd name="T61" fmla="*/ 469 h 731"/>
                  <a:gd name="T62" fmla="*/ 245 w 725"/>
                  <a:gd name="T63" fmla="*/ 515 h 731"/>
                  <a:gd name="T64" fmla="*/ 291 w 725"/>
                  <a:gd name="T65" fmla="*/ 579 h 731"/>
                  <a:gd name="T66" fmla="*/ 289 w 725"/>
                  <a:gd name="T67" fmla="*/ 648 h 731"/>
                  <a:gd name="T68" fmla="*/ 314 w 725"/>
                  <a:gd name="T69" fmla="*/ 721 h 731"/>
                  <a:gd name="T70" fmla="*/ 369 w 725"/>
                  <a:gd name="T71" fmla="*/ 703 h 731"/>
                  <a:gd name="T72" fmla="*/ 401 w 725"/>
                  <a:gd name="T73" fmla="*/ 660 h 731"/>
                  <a:gd name="T74" fmla="*/ 419 w 725"/>
                  <a:gd name="T75" fmla="*/ 600 h 731"/>
                  <a:gd name="T76" fmla="*/ 433 w 725"/>
                  <a:gd name="T77" fmla="*/ 561 h 731"/>
                  <a:gd name="T78" fmla="*/ 446 w 725"/>
                  <a:gd name="T79" fmla="*/ 518 h 731"/>
                  <a:gd name="T80" fmla="*/ 460 w 725"/>
                  <a:gd name="T81" fmla="*/ 460 h 731"/>
                  <a:gd name="T82" fmla="*/ 474 w 725"/>
                  <a:gd name="T83" fmla="*/ 387 h 731"/>
                  <a:gd name="T84" fmla="*/ 448 w 725"/>
                  <a:gd name="T85" fmla="*/ 358 h 731"/>
                  <a:gd name="T86" fmla="*/ 412 w 725"/>
                  <a:gd name="T87" fmla="*/ 311 h 731"/>
                  <a:gd name="T88" fmla="*/ 423 w 725"/>
                  <a:gd name="T89" fmla="*/ 257 h 731"/>
                  <a:gd name="T90" fmla="*/ 460 w 725"/>
                  <a:gd name="T91" fmla="*/ 287 h 731"/>
                  <a:gd name="T92" fmla="*/ 490 w 725"/>
                  <a:gd name="T93" fmla="*/ 282 h 731"/>
                  <a:gd name="T94" fmla="*/ 517 w 725"/>
                  <a:gd name="T95" fmla="*/ 273 h 731"/>
                  <a:gd name="T96" fmla="*/ 547 w 725"/>
                  <a:gd name="T97" fmla="*/ 293 h 731"/>
                  <a:gd name="T98" fmla="*/ 588 w 725"/>
                  <a:gd name="T99" fmla="*/ 309 h 731"/>
                  <a:gd name="T100" fmla="*/ 632 w 725"/>
                  <a:gd name="T101" fmla="*/ 334 h 731"/>
                  <a:gd name="T102" fmla="*/ 639 w 725"/>
                  <a:gd name="T103" fmla="*/ 385 h 731"/>
                  <a:gd name="T104" fmla="*/ 680 w 725"/>
                  <a:gd name="T105" fmla="*/ 428 h 731"/>
                  <a:gd name="T106" fmla="*/ 687 w 725"/>
                  <a:gd name="T107" fmla="*/ 339 h 731"/>
                  <a:gd name="T108" fmla="*/ 595 w 725"/>
                  <a:gd name="T109" fmla="*/ 218 h 731"/>
                  <a:gd name="T110" fmla="*/ 455 w 725"/>
                  <a:gd name="T111" fmla="*/ 129 h 731"/>
                  <a:gd name="T112" fmla="*/ 350 w 725"/>
                  <a:gd name="T113" fmla="*/ 80 h 731"/>
                  <a:gd name="T114" fmla="*/ 250 w 725"/>
                  <a:gd name="T115" fmla="*/ 39 h 731"/>
                  <a:gd name="T116" fmla="*/ 154 w 725"/>
                  <a:gd name="T117" fmla="*/ 10 h 73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725"/>
                  <a:gd name="T178" fmla="*/ 0 h 731"/>
                  <a:gd name="T179" fmla="*/ 725 w 725"/>
                  <a:gd name="T180" fmla="*/ 731 h 73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725" h="731">
                    <a:moveTo>
                      <a:pt x="108" y="0"/>
                    </a:moveTo>
                    <a:lnTo>
                      <a:pt x="115" y="14"/>
                    </a:lnTo>
                    <a:lnTo>
                      <a:pt x="117" y="28"/>
                    </a:lnTo>
                    <a:lnTo>
                      <a:pt x="112" y="39"/>
                    </a:lnTo>
                    <a:lnTo>
                      <a:pt x="98" y="44"/>
                    </a:lnTo>
                    <a:lnTo>
                      <a:pt x="85" y="48"/>
                    </a:lnTo>
                    <a:lnTo>
                      <a:pt x="85" y="55"/>
                    </a:lnTo>
                    <a:lnTo>
                      <a:pt x="92" y="62"/>
                    </a:lnTo>
                    <a:lnTo>
                      <a:pt x="105" y="67"/>
                    </a:lnTo>
                    <a:lnTo>
                      <a:pt x="119" y="73"/>
                    </a:lnTo>
                    <a:lnTo>
                      <a:pt x="133" y="78"/>
                    </a:lnTo>
                    <a:lnTo>
                      <a:pt x="140" y="85"/>
                    </a:lnTo>
                    <a:lnTo>
                      <a:pt x="137" y="92"/>
                    </a:lnTo>
                    <a:lnTo>
                      <a:pt x="126" y="96"/>
                    </a:lnTo>
                    <a:lnTo>
                      <a:pt x="114" y="94"/>
                    </a:lnTo>
                    <a:lnTo>
                      <a:pt x="99" y="92"/>
                    </a:lnTo>
                    <a:lnTo>
                      <a:pt x="87" y="94"/>
                    </a:lnTo>
                    <a:lnTo>
                      <a:pt x="74" y="99"/>
                    </a:lnTo>
                    <a:lnTo>
                      <a:pt x="64" y="103"/>
                    </a:lnTo>
                    <a:lnTo>
                      <a:pt x="51" y="105"/>
                    </a:lnTo>
                    <a:lnTo>
                      <a:pt x="37" y="101"/>
                    </a:lnTo>
                    <a:lnTo>
                      <a:pt x="23" y="101"/>
                    </a:lnTo>
                    <a:lnTo>
                      <a:pt x="11" y="110"/>
                    </a:lnTo>
                    <a:lnTo>
                      <a:pt x="2" y="124"/>
                    </a:lnTo>
                    <a:lnTo>
                      <a:pt x="0" y="140"/>
                    </a:lnTo>
                    <a:lnTo>
                      <a:pt x="0" y="158"/>
                    </a:lnTo>
                    <a:lnTo>
                      <a:pt x="0" y="174"/>
                    </a:lnTo>
                    <a:lnTo>
                      <a:pt x="5" y="188"/>
                    </a:lnTo>
                    <a:lnTo>
                      <a:pt x="16" y="192"/>
                    </a:lnTo>
                    <a:lnTo>
                      <a:pt x="32" y="188"/>
                    </a:lnTo>
                    <a:lnTo>
                      <a:pt x="46" y="181"/>
                    </a:lnTo>
                    <a:lnTo>
                      <a:pt x="55" y="172"/>
                    </a:lnTo>
                    <a:lnTo>
                      <a:pt x="59" y="161"/>
                    </a:lnTo>
                    <a:lnTo>
                      <a:pt x="62" y="149"/>
                    </a:lnTo>
                    <a:lnTo>
                      <a:pt x="73" y="140"/>
                    </a:lnTo>
                    <a:lnTo>
                      <a:pt x="87" y="137"/>
                    </a:lnTo>
                    <a:lnTo>
                      <a:pt x="98" y="140"/>
                    </a:lnTo>
                    <a:lnTo>
                      <a:pt x="106" y="149"/>
                    </a:lnTo>
                    <a:lnTo>
                      <a:pt x="115" y="161"/>
                    </a:lnTo>
                    <a:lnTo>
                      <a:pt x="126" y="174"/>
                    </a:lnTo>
                    <a:lnTo>
                      <a:pt x="140" y="177"/>
                    </a:lnTo>
                    <a:lnTo>
                      <a:pt x="146" y="172"/>
                    </a:lnTo>
                    <a:lnTo>
                      <a:pt x="142" y="160"/>
                    </a:lnTo>
                    <a:lnTo>
                      <a:pt x="138" y="147"/>
                    </a:lnTo>
                    <a:lnTo>
                      <a:pt x="142" y="137"/>
                    </a:lnTo>
                    <a:lnTo>
                      <a:pt x="151" y="133"/>
                    </a:lnTo>
                    <a:lnTo>
                      <a:pt x="160" y="135"/>
                    </a:lnTo>
                    <a:lnTo>
                      <a:pt x="170" y="138"/>
                    </a:lnTo>
                    <a:lnTo>
                      <a:pt x="183" y="140"/>
                    </a:lnTo>
                    <a:lnTo>
                      <a:pt x="195" y="135"/>
                    </a:lnTo>
                    <a:lnTo>
                      <a:pt x="204" y="126"/>
                    </a:lnTo>
                    <a:lnTo>
                      <a:pt x="217" y="119"/>
                    </a:lnTo>
                    <a:lnTo>
                      <a:pt x="234" y="122"/>
                    </a:lnTo>
                    <a:lnTo>
                      <a:pt x="249" y="135"/>
                    </a:lnTo>
                    <a:lnTo>
                      <a:pt x="256" y="149"/>
                    </a:lnTo>
                    <a:lnTo>
                      <a:pt x="263" y="161"/>
                    </a:lnTo>
                    <a:lnTo>
                      <a:pt x="277" y="163"/>
                    </a:lnTo>
                    <a:lnTo>
                      <a:pt x="288" y="161"/>
                    </a:lnTo>
                    <a:lnTo>
                      <a:pt x="300" y="161"/>
                    </a:lnTo>
                    <a:lnTo>
                      <a:pt x="313" y="161"/>
                    </a:lnTo>
                    <a:lnTo>
                      <a:pt x="323" y="163"/>
                    </a:lnTo>
                    <a:lnTo>
                      <a:pt x="334" y="167"/>
                    </a:lnTo>
                    <a:lnTo>
                      <a:pt x="339" y="170"/>
                    </a:lnTo>
                    <a:lnTo>
                      <a:pt x="343" y="177"/>
                    </a:lnTo>
                    <a:lnTo>
                      <a:pt x="341" y="184"/>
                    </a:lnTo>
                    <a:lnTo>
                      <a:pt x="336" y="193"/>
                    </a:lnTo>
                    <a:lnTo>
                      <a:pt x="329" y="200"/>
                    </a:lnTo>
                    <a:lnTo>
                      <a:pt x="321" y="208"/>
                    </a:lnTo>
                    <a:lnTo>
                      <a:pt x="314" y="213"/>
                    </a:lnTo>
                    <a:lnTo>
                      <a:pt x="305" y="218"/>
                    </a:lnTo>
                    <a:lnTo>
                      <a:pt x="298" y="222"/>
                    </a:lnTo>
                    <a:lnTo>
                      <a:pt x="291" y="225"/>
                    </a:lnTo>
                    <a:lnTo>
                      <a:pt x="286" y="225"/>
                    </a:lnTo>
                    <a:lnTo>
                      <a:pt x="279" y="225"/>
                    </a:lnTo>
                    <a:lnTo>
                      <a:pt x="272" y="224"/>
                    </a:lnTo>
                    <a:lnTo>
                      <a:pt x="263" y="222"/>
                    </a:lnTo>
                    <a:lnTo>
                      <a:pt x="254" y="220"/>
                    </a:lnTo>
                    <a:lnTo>
                      <a:pt x="243" y="216"/>
                    </a:lnTo>
                    <a:lnTo>
                      <a:pt x="233" y="215"/>
                    </a:lnTo>
                    <a:lnTo>
                      <a:pt x="224" y="213"/>
                    </a:lnTo>
                    <a:lnTo>
                      <a:pt x="215" y="211"/>
                    </a:lnTo>
                    <a:lnTo>
                      <a:pt x="206" y="209"/>
                    </a:lnTo>
                    <a:lnTo>
                      <a:pt x="197" y="206"/>
                    </a:lnTo>
                    <a:lnTo>
                      <a:pt x="186" y="204"/>
                    </a:lnTo>
                    <a:lnTo>
                      <a:pt x="176" y="200"/>
                    </a:lnTo>
                    <a:lnTo>
                      <a:pt x="165" y="199"/>
                    </a:lnTo>
                    <a:lnTo>
                      <a:pt x="156" y="199"/>
                    </a:lnTo>
                    <a:lnTo>
                      <a:pt x="147" y="199"/>
                    </a:lnTo>
                    <a:lnTo>
                      <a:pt x="140" y="200"/>
                    </a:lnTo>
                    <a:lnTo>
                      <a:pt x="133" y="204"/>
                    </a:lnTo>
                    <a:lnTo>
                      <a:pt x="122" y="208"/>
                    </a:lnTo>
                    <a:lnTo>
                      <a:pt x="114" y="213"/>
                    </a:lnTo>
                    <a:lnTo>
                      <a:pt x="103" y="218"/>
                    </a:lnTo>
                    <a:lnTo>
                      <a:pt x="94" y="225"/>
                    </a:lnTo>
                    <a:lnTo>
                      <a:pt x="87" y="232"/>
                    </a:lnTo>
                    <a:lnTo>
                      <a:pt x="83" y="241"/>
                    </a:lnTo>
                    <a:lnTo>
                      <a:pt x="82" y="248"/>
                    </a:lnTo>
                    <a:lnTo>
                      <a:pt x="80" y="268"/>
                    </a:lnTo>
                    <a:lnTo>
                      <a:pt x="73" y="289"/>
                    </a:lnTo>
                    <a:lnTo>
                      <a:pt x="62" y="311"/>
                    </a:lnTo>
                    <a:lnTo>
                      <a:pt x="50" y="326"/>
                    </a:lnTo>
                    <a:lnTo>
                      <a:pt x="37" y="341"/>
                    </a:lnTo>
                    <a:lnTo>
                      <a:pt x="32" y="355"/>
                    </a:lnTo>
                    <a:lnTo>
                      <a:pt x="34" y="369"/>
                    </a:lnTo>
                    <a:lnTo>
                      <a:pt x="44" y="382"/>
                    </a:lnTo>
                    <a:lnTo>
                      <a:pt x="53" y="387"/>
                    </a:lnTo>
                    <a:lnTo>
                      <a:pt x="60" y="394"/>
                    </a:lnTo>
                    <a:lnTo>
                      <a:pt x="67" y="401"/>
                    </a:lnTo>
                    <a:lnTo>
                      <a:pt x="76" y="408"/>
                    </a:lnTo>
                    <a:lnTo>
                      <a:pt x="83" y="413"/>
                    </a:lnTo>
                    <a:lnTo>
                      <a:pt x="92" y="419"/>
                    </a:lnTo>
                    <a:lnTo>
                      <a:pt x="101" y="422"/>
                    </a:lnTo>
                    <a:lnTo>
                      <a:pt x="112" y="422"/>
                    </a:lnTo>
                    <a:lnTo>
                      <a:pt x="124" y="421"/>
                    </a:lnTo>
                    <a:lnTo>
                      <a:pt x="137" y="421"/>
                    </a:lnTo>
                    <a:lnTo>
                      <a:pt x="153" y="419"/>
                    </a:lnTo>
                    <a:lnTo>
                      <a:pt x="167" y="419"/>
                    </a:lnTo>
                    <a:lnTo>
                      <a:pt x="181" y="421"/>
                    </a:lnTo>
                    <a:lnTo>
                      <a:pt x="194" y="421"/>
                    </a:lnTo>
                    <a:lnTo>
                      <a:pt x="204" y="422"/>
                    </a:lnTo>
                    <a:lnTo>
                      <a:pt x="211" y="426"/>
                    </a:lnTo>
                    <a:lnTo>
                      <a:pt x="222" y="437"/>
                    </a:lnTo>
                    <a:lnTo>
                      <a:pt x="233" y="453"/>
                    </a:lnTo>
                    <a:lnTo>
                      <a:pt x="238" y="469"/>
                    </a:lnTo>
                    <a:lnTo>
                      <a:pt x="236" y="483"/>
                    </a:lnTo>
                    <a:lnTo>
                      <a:pt x="233" y="493"/>
                    </a:lnTo>
                    <a:lnTo>
                      <a:pt x="238" y="504"/>
                    </a:lnTo>
                    <a:lnTo>
                      <a:pt x="245" y="515"/>
                    </a:lnTo>
                    <a:lnTo>
                      <a:pt x="254" y="524"/>
                    </a:lnTo>
                    <a:lnTo>
                      <a:pt x="265" y="538"/>
                    </a:lnTo>
                    <a:lnTo>
                      <a:pt x="279" y="557"/>
                    </a:lnTo>
                    <a:lnTo>
                      <a:pt x="291" y="579"/>
                    </a:lnTo>
                    <a:lnTo>
                      <a:pt x="293" y="598"/>
                    </a:lnTo>
                    <a:lnTo>
                      <a:pt x="289" y="614"/>
                    </a:lnTo>
                    <a:lnTo>
                      <a:pt x="288" y="632"/>
                    </a:lnTo>
                    <a:lnTo>
                      <a:pt x="289" y="648"/>
                    </a:lnTo>
                    <a:lnTo>
                      <a:pt x="293" y="660"/>
                    </a:lnTo>
                    <a:lnTo>
                      <a:pt x="298" y="676"/>
                    </a:lnTo>
                    <a:lnTo>
                      <a:pt x="305" y="699"/>
                    </a:lnTo>
                    <a:lnTo>
                      <a:pt x="314" y="721"/>
                    </a:lnTo>
                    <a:lnTo>
                      <a:pt x="334" y="731"/>
                    </a:lnTo>
                    <a:lnTo>
                      <a:pt x="346" y="722"/>
                    </a:lnTo>
                    <a:lnTo>
                      <a:pt x="359" y="714"/>
                    </a:lnTo>
                    <a:lnTo>
                      <a:pt x="369" y="703"/>
                    </a:lnTo>
                    <a:lnTo>
                      <a:pt x="380" y="692"/>
                    </a:lnTo>
                    <a:lnTo>
                      <a:pt x="389" y="682"/>
                    </a:lnTo>
                    <a:lnTo>
                      <a:pt x="396" y="671"/>
                    </a:lnTo>
                    <a:lnTo>
                      <a:pt x="401" y="660"/>
                    </a:lnTo>
                    <a:lnTo>
                      <a:pt x="403" y="650"/>
                    </a:lnTo>
                    <a:lnTo>
                      <a:pt x="407" y="632"/>
                    </a:lnTo>
                    <a:lnTo>
                      <a:pt x="412" y="614"/>
                    </a:lnTo>
                    <a:lnTo>
                      <a:pt x="419" y="600"/>
                    </a:lnTo>
                    <a:lnTo>
                      <a:pt x="426" y="587"/>
                    </a:lnTo>
                    <a:lnTo>
                      <a:pt x="433" y="579"/>
                    </a:lnTo>
                    <a:lnTo>
                      <a:pt x="433" y="570"/>
                    </a:lnTo>
                    <a:lnTo>
                      <a:pt x="433" y="561"/>
                    </a:lnTo>
                    <a:lnTo>
                      <a:pt x="430" y="550"/>
                    </a:lnTo>
                    <a:lnTo>
                      <a:pt x="430" y="538"/>
                    </a:lnTo>
                    <a:lnTo>
                      <a:pt x="437" y="527"/>
                    </a:lnTo>
                    <a:lnTo>
                      <a:pt x="446" y="518"/>
                    </a:lnTo>
                    <a:lnTo>
                      <a:pt x="455" y="509"/>
                    </a:lnTo>
                    <a:lnTo>
                      <a:pt x="460" y="497"/>
                    </a:lnTo>
                    <a:lnTo>
                      <a:pt x="460" y="477"/>
                    </a:lnTo>
                    <a:lnTo>
                      <a:pt x="460" y="460"/>
                    </a:lnTo>
                    <a:lnTo>
                      <a:pt x="462" y="445"/>
                    </a:lnTo>
                    <a:lnTo>
                      <a:pt x="467" y="429"/>
                    </a:lnTo>
                    <a:lnTo>
                      <a:pt x="472" y="408"/>
                    </a:lnTo>
                    <a:lnTo>
                      <a:pt x="474" y="387"/>
                    </a:lnTo>
                    <a:lnTo>
                      <a:pt x="469" y="371"/>
                    </a:lnTo>
                    <a:lnTo>
                      <a:pt x="462" y="364"/>
                    </a:lnTo>
                    <a:lnTo>
                      <a:pt x="455" y="360"/>
                    </a:lnTo>
                    <a:lnTo>
                      <a:pt x="448" y="358"/>
                    </a:lnTo>
                    <a:lnTo>
                      <a:pt x="437" y="353"/>
                    </a:lnTo>
                    <a:lnTo>
                      <a:pt x="424" y="342"/>
                    </a:lnTo>
                    <a:lnTo>
                      <a:pt x="417" y="328"/>
                    </a:lnTo>
                    <a:lnTo>
                      <a:pt x="412" y="311"/>
                    </a:lnTo>
                    <a:lnTo>
                      <a:pt x="412" y="291"/>
                    </a:lnTo>
                    <a:lnTo>
                      <a:pt x="414" y="273"/>
                    </a:lnTo>
                    <a:lnTo>
                      <a:pt x="417" y="263"/>
                    </a:lnTo>
                    <a:lnTo>
                      <a:pt x="423" y="257"/>
                    </a:lnTo>
                    <a:lnTo>
                      <a:pt x="432" y="261"/>
                    </a:lnTo>
                    <a:lnTo>
                      <a:pt x="442" y="268"/>
                    </a:lnTo>
                    <a:lnTo>
                      <a:pt x="453" y="279"/>
                    </a:lnTo>
                    <a:lnTo>
                      <a:pt x="460" y="287"/>
                    </a:lnTo>
                    <a:lnTo>
                      <a:pt x="469" y="298"/>
                    </a:lnTo>
                    <a:lnTo>
                      <a:pt x="476" y="293"/>
                    </a:lnTo>
                    <a:lnTo>
                      <a:pt x="483" y="287"/>
                    </a:lnTo>
                    <a:lnTo>
                      <a:pt x="490" y="282"/>
                    </a:lnTo>
                    <a:lnTo>
                      <a:pt x="497" y="277"/>
                    </a:lnTo>
                    <a:lnTo>
                      <a:pt x="504" y="273"/>
                    </a:lnTo>
                    <a:lnTo>
                      <a:pt x="512" y="271"/>
                    </a:lnTo>
                    <a:lnTo>
                      <a:pt x="517" y="273"/>
                    </a:lnTo>
                    <a:lnTo>
                      <a:pt x="522" y="277"/>
                    </a:lnTo>
                    <a:lnTo>
                      <a:pt x="529" y="286"/>
                    </a:lnTo>
                    <a:lnTo>
                      <a:pt x="538" y="291"/>
                    </a:lnTo>
                    <a:lnTo>
                      <a:pt x="547" y="293"/>
                    </a:lnTo>
                    <a:lnTo>
                      <a:pt x="558" y="289"/>
                    </a:lnTo>
                    <a:lnTo>
                      <a:pt x="568" y="289"/>
                    </a:lnTo>
                    <a:lnTo>
                      <a:pt x="579" y="296"/>
                    </a:lnTo>
                    <a:lnTo>
                      <a:pt x="588" y="309"/>
                    </a:lnTo>
                    <a:lnTo>
                      <a:pt x="595" y="325"/>
                    </a:lnTo>
                    <a:lnTo>
                      <a:pt x="607" y="334"/>
                    </a:lnTo>
                    <a:lnTo>
                      <a:pt x="622" y="334"/>
                    </a:lnTo>
                    <a:lnTo>
                      <a:pt x="632" y="334"/>
                    </a:lnTo>
                    <a:lnTo>
                      <a:pt x="634" y="346"/>
                    </a:lnTo>
                    <a:lnTo>
                      <a:pt x="631" y="362"/>
                    </a:lnTo>
                    <a:lnTo>
                      <a:pt x="634" y="374"/>
                    </a:lnTo>
                    <a:lnTo>
                      <a:pt x="639" y="385"/>
                    </a:lnTo>
                    <a:lnTo>
                      <a:pt x="650" y="396"/>
                    </a:lnTo>
                    <a:lnTo>
                      <a:pt x="661" y="408"/>
                    </a:lnTo>
                    <a:lnTo>
                      <a:pt x="670" y="419"/>
                    </a:lnTo>
                    <a:lnTo>
                      <a:pt x="680" y="428"/>
                    </a:lnTo>
                    <a:lnTo>
                      <a:pt x="694" y="429"/>
                    </a:lnTo>
                    <a:lnTo>
                      <a:pt x="725" y="413"/>
                    </a:lnTo>
                    <a:lnTo>
                      <a:pt x="705" y="374"/>
                    </a:lnTo>
                    <a:lnTo>
                      <a:pt x="687" y="339"/>
                    </a:lnTo>
                    <a:lnTo>
                      <a:pt x="670" y="305"/>
                    </a:lnTo>
                    <a:lnTo>
                      <a:pt x="650" y="275"/>
                    </a:lnTo>
                    <a:lnTo>
                      <a:pt x="625" y="247"/>
                    </a:lnTo>
                    <a:lnTo>
                      <a:pt x="595" y="218"/>
                    </a:lnTo>
                    <a:lnTo>
                      <a:pt x="558" y="190"/>
                    </a:lnTo>
                    <a:lnTo>
                      <a:pt x="508" y="160"/>
                    </a:lnTo>
                    <a:lnTo>
                      <a:pt x="481" y="145"/>
                    </a:lnTo>
                    <a:lnTo>
                      <a:pt x="455" y="129"/>
                    </a:lnTo>
                    <a:lnTo>
                      <a:pt x="428" y="117"/>
                    </a:lnTo>
                    <a:lnTo>
                      <a:pt x="401" y="103"/>
                    </a:lnTo>
                    <a:lnTo>
                      <a:pt x="376" y="92"/>
                    </a:lnTo>
                    <a:lnTo>
                      <a:pt x="350" y="80"/>
                    </a:lnTo>
                    <a:lnTo>
                      <a:pt x="325" y="69"/>
                    </a:lnTo>
                    <a:lnTo>
                      <a:pt x="300" y="58"/>
                    </a:lnTo>
                    <a:lnTo>
                      <a:pt x="275" y="50"/>
                    </a:lnTo>
                    <a:lnTo>
                      <a:pt x="250" y="39"/>
                    </a:lnTo>
                    <a:lnTo>
                      <a:pt x="227" y="32"/>
                    </a:lnTo>
                    <a:lnTo>
                      <a:pt x="202" y="23"/>
                    </a:lnTo>
                    <a:lnTo>
                      <a:pt x="179" y="18"/>
                    </a:lnTo>
                    <a:lnTo>
                      <a:pt x="154" y="10"/>
                    </a:lnTo>
                    <a:lnTo>
                      <a:pt x="131" y="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5" name="Freeform 392"/>
              <p:cNvSpPr>
                <a:spLocks/>
              </p:cNvSpPr>
              <p:nvPr/>
            </p:nvSpPr>
            <p:spPr bwMode="auto">
              <a:xfrm>
                <a:off x="1201" y="1439"/>
                <a:ext cx="563" cy="413"/>
              </a:xfrm>
              <a:custGeom>
                <a:avLst/>
                <a:gdLst>
                  <a:gd name="T0" fmla="*/ 556 w 563"/>
                  <a:gd name="T1" fmla="*/ 113 h 413"/>
                  <a:gd name="T2" fmla="*/ 540 w 563"/>
                  <a:gd name="T3" fmla="*/ 122 h 413"/>
                  <a:gd name="T4" fmla="*/ 517 w 563"/>
                  <a:gd name="T5" fmla="*/ 124 h 413"/>
                  <a:gd name="T6" fmla="*/ 496 w 563"/>
                  <a:gd name="T7" fmla="*/ 124 h 413"/>
                  <a:gd name="T8" fmla="*/ 478 w 563"/>
                  <a:gd name="T9" fmla="*/ 124 h 413"/>
                  <a:gd name="T10" fmla="*/ 460 w 563"/>
                  <a:gd name="T11" fmla="*/ 122 h 413"/>
                  <a:gd name="T12" fmla="*/ 440 w 563"/>
                  <a:gd name="T13" fmla="*/ 122 h 413"/>
                  <a:gd name="T14" fmla="*/ 426 w 563"/>
                  <a:gd name="T15" fmla="*/ 126 h 413"/>
                  <a:gd name="T16" fmla="*/ 416 w 563"/>
                  <a:gd name="T17" fmla="*/ 133 h 413"/>
                  <a:gd name="T18" fmla="*/ 401 w 563"/>
                  <a:gd name="T19" fmla="*/ 136 h 413"/>
                  <a:gd name="T20" fmla="*/ 387 w 563"/>
                  <a:gd name="T21" fmla="*/ 138 h 413"/>
                  <a:gd name="T22" fmla="*/ 373 w 563"/>
                  <a:gd name="T23" fmla="*/ 140 h 413"/>
                  <a:gd name="T24" fmla="*/ 357 w 563"/>
                  <a:gd name="T25" fmla="*/ 143 h 413"/>
                  <a:gd name="T26" fmla="*/ 343 w 563"/>
                  <a:gd name="T27" fmla="*/ 149 h 413"/>
                  <a:gd name="T28" fmla="*/ 309 w 563"/>
                  <a:gd name="T29" fmla="*/ 147 h 413"/>
                  <a:gd name="T30" fmla="*/ 279 w 563"/>
                  <a:gd name="T31" fmla="*/ 152 h 413"/>
                  <a:gd name="T32" fmla="*/ 250 w 563"/>
                  <a:gd name="T33" fmla="*/ 165 h 413"/>
                  <a:gd name="T34" fmla="*/ 233 w 563"/>
                  <a:gd name="T35" fmla="*/ 181 h 413"/>
                  <a:gd name="T36" fmla="*/ 231 w 563"/>
                  <a:gd name="T37" fmla="*/ 206 h 413"/>
                  <a:gd name="T38" fmla="*/ 227 w 563"/>
                  <a:gd name="T39" fmla="*/ 227 h 413"/>
                  <a:gd name="T40" fmla="*/ 201 w 563"/>
                  <a:gd name="T41" fmla="*/ 239 h 413"/>
                  <a:gd name="T42" fmla="*/ 174 w 563"/>
                  <a:gd name="T43" fmla="*/ 257 h 413"/>
                  <a:gd name="T44" fmla="*/ 158 w 563"/>
                  <a:gd name="T45" fmla="*/ 275 h 413"/>
                  <a:gd name="T46" fmla="*/ 133 w 563"/>
                  <a:gd name="T47" fmla="*/ 284 h 413"/>
                  <a:gd name="T48" fmla="*/ 121 w 563"/>
                  <a:gd name="T49" fmla="*/ 314 h 413"/>
                  <a:gd name="T50" fmla="*/ 131 w 563"/>
                  <a:gd name="T51" fmla="*/ 342 h 413"/>
                  <a:gd name="T52" fmla="*/ 147 w 563"/>
                  <a:gd name="T53" fmla="*/ 355 h 413"/>
                  <a:gd name="T54" fmla="*/ 128 w 563"/>
                  <a:gd name="T55" fmla="*/ 371 h 413"/>
                  <a:gd name="T56" fmla="*/ 112 w 563"/>
                  <a:gd name="T57" fmla="*/ 392 h 413"/>
                  <a:gd name="T58" fmla="*/ 99 w 563"/>
                  <a:gd name="T59" fmla="*/ 397 h 413"/>
                  <a:gd name="T60" fmla="*/ 85 w 563"/>
                  <a:gd name="T61" fmla="*/ 397 h 413"/>
                  <a:gd name="T62" fmla="*/ 69 w 563"/>
                  <a:gd name="T63" fmla="*/ 395 h 413"/>
                  <a:gd name="T64" fmla="*/ 50 w 563"/>
                  <a:gd name="T65" fmla="*/ 394 h 413"/>
                  <a:gd name="T66" fmla="*/ 32 w 563"/>
                  <a:gd name="T67" fmla="*/ 404 h 413"/>
                  <a:gd name="T68" fmla="*/ 11 w 563"/>
                  <a:gd name="T69" fmla="*/ 413 h 413"/>
                  <a:gd name="T70" fmla="*/ 0 w 563"/>
                  <a:gd name="T71" fmla="*/ 395 h 413"/>
                  <a:gd name="T72" fmla="*/ 14 w 563"/>
                  <a:gd name="T73" fmla="*/ 358 h 413"/>
                  <a:gd name="T74" fmla="*/ 41 w 563"/>
                  <a:gd name="T75" fmla="*/ 317 h 413"/>
                  <a:gd name="T76" fmla="*/ 71 w 563"/>
                  <a:gd name="T77" fmla="*/ 278 h 413"/>
                  <a:gd name="T78" fmla="*/ 103 w 563"/>
                  <a:gd name="T79" fmla="*/ 239 h 413"/>
                  <a:gd name="T80" fmla="*/ 138 w 563"/>
                  <a:gd name="T81" fmla="*/ 204 h 413"/>
                  <a:gd name="T82" fmla="*/ 179 w 563"/>
                  <a:gd name="T83" fmla="*/ 170 h 413"/>
                  <a:gd name="T84" fmla="*/ 222 w 563"/>
                  <a:gd name="T85" fmla="*/ 138 h 413"/>
                  <a:gd name="T86" fmla="*/ 270 w 563"/>
                  <a:gd name="T87" fmla="*/ 108 h 413"/>
                  <a:gd name="T88" fmla="*/ 345 w 563"/>
                  <a:gd name="T89" fmla="*/ 69 h 413"/>
                  <a:gd name="T90" fmla="*/ 428 w 563"/>
                  <a:gd name="T91" fmla="*/ 30 h 413"/>
                  <a:gd name="T92" fmla="*/ 487 w 563"/>
                  <a:gd name="T93" fmla="*/ 8 h 413"/>
                  <a:gd name="T94" fmla="*/ 520 w 563"/>
                  <a:gd name="T95" fmla="*/ 0 h 413"/>
                  <a:gd name="T96" fmla="*/ 527 w 563"/>
                  <a:gd name="T97" fmla="*/ 3 h 413"/>
                  <a:gd name="T98" fmla="*/ 508 w 563"/>
                  <a:gd name="T99" fmla="*/ 16 h 413"/>
                  <a:gd name="T100" fmla="*/ 478 w 563"/>
                  <a:gd name="T101" fmla="*/ 33 h 413"/>
                  <a:gd name="T102" fmla="*/ 455 w 563"/>
                  <a:gd name="T103" fmla="*/ 51 h 413"/>
                  <a:gd name="T104" fmla="*/ 449 w 563"/>
                  <a:gd name="T105" fmla="*/ 67 h 413"/>
                  <a:gd name="T106" fmla="*/ 458 w 563"/>
                  <a:gd name="T107" fmla="*/ 81 h 413"/>
                  <a:gd name="T108" fmla="*/ 476 w 563"/>
                  <a:gd name="T109" fmla="*/ 94 h 413"/>
                  <a:gd name="T110" fmla="*/ 494 w 563"/>
                  <a:gd name="T111" fmla="*/ 101 h 413"/>
                  <a:gd name="T112" fmla="*/ 510 w 563"/>
                  <a:gd name="T113" fmla="*/ 95 h 413"/>
                  <a:gd name="T114" fmla="*/ 533 w 563"/>
                  <a:gd name="T115" fmla="*/ 90 h 413"/>
                  <a:gd name="T116" fmla="*/ 554 w 563"/>
                  <a:gd name="T117" fmla="*/ 88 h 413"/>
                  <a:gd name="T118" fmla="*/ 563 w 563"/>
                  <a:gd name="T119" fmla="*/ 95 h 41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63"/>
                  <a:gd name="T181" fmla="*/ 0 h 413"/>
                  <a:gd name="T182" fmla="*/ 563 w 563"/>
                  <a:gd name="T183" fmla="*/ 413 h 41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63" h="413">
                    <a:moveTo>
                      <a:pt x="561" y="106"/>
                    </a:moveTo>
                    <a:lnTo>
                      <a:pt x="556" y="113"/>
                    </a:lnTo>
                    <a:lnTo>
                      <a:pt x="549" y="119"/>
                    </a:lnTo>
                    <a:lnTo>
                      <a:pt x="540" y="122"/>
                    </a:lnTo>
                    <a:lnTo>
                      <a:pt x="529" y="124"/>
                    </a:lnTo>
                    <a:lnTo>
                      <a:pt x="517" y="124"/>
                    </a:lnTo>
                    <a:lnTo>
                      <a:pt x="506" y="126"/>
                    </a:lnTo>
                    <a:lnTo>
                      <a:pt x="496" y="124"/>
                    </a:lnTo>
                    <a:lnTo>
                      <a:pt x="487" y="124"/>
                    </a:lnTo>
                    <a:lnTo>
                      <a:pt x="478" y="124"/>
                    </a:lnTo>
                    <a:lnTo>
                      <a:pt x="469" y="122"/>
                    </a:lnTo>
                    <a:lnTo>
                      <a:pt x="460" y="122"/>
                    </a:lnTo>
                    <a:lnTo>
                      <a:pt x="449" y="120"/>
                    </a:lnTo>
                    <a:lnTo>
                      <a:pt x="440" y="122"/>
                    </a:lnTo>
                    <a:lnTo>
                      <a:pt x="433" y="122"/>
                    </a:lnTo>
                    <a:lnTo>
                      <a:pt x="426" y="126"/>
                    </a:lnTo>
                    <a:lnTo>
                      <a:pt x="421" y="129"/>
                    </a:lnTo>
                    <a:lnTo>
                      <a:pt x="416" y="133"/>
                    </a:lnTo>
                    <a:lnTo>
                      <a:pt x="408" y="134"/>
                    </a:lnTo>
                    <a:lnTo>
                      <a:pt x="401" y="136"/>
                    </a:lnTo>
                    <a:lnTo>
                      <a:pt x="394" y="138"/>
                    </a:lnTo>
                    <a:lnTo>
                      <a:pt x="387" y="138"/>
                    </a:lnTo>
                    <a:lnTo>
                      <a:pt x="380" y="138"/>
                    </a:lnTo>
                    <a:lnTo>
                      <a:pt x="373" y="140"/>
                    </a:lnTo>
                    <a:lnTo>
                      <a:pt x="366" y="140"/>
                    </a:lnTo>
                    <a:lnTo>
                      <a:pt x="357" y="143"/>
                    </a:lnTo>
                    <a:lnTo>
                      <a:pt x="352" y="147"/>
                    </a:lnTo>
                    <a:lnTo>
                      <a:pt x="343" y="149"/>
                    </a:lnTo>
                    <a:lnTo>
                      <a:pt x="323" y="147"/>
                    </a:lnTo>
                    <a:lnTo>
                      <a:pt x="309" y="147"/>
                    </a:lnTo>
                    <a:lnTo>
                      <a:pt x="293" y="149"/>
                    </a:lnTo>
                    <a:lnTo>
                      <a:pt x="279" y="152"/>
                    </a:lnTo>
                    <a:lnTo>
                      <a:pt x="265" y="158"/>
                    </a:lnTo>
                    <a:lnTo>
                      <a:pt x="250" y="165"/>
                    </a:lnTo>
                    <a:lnTo>
                      <a:pt x="240" y="172"/>
                    </a:lnTo>
                    <a:lnTo>
                      <a:pt x="233" y="181"/>
                    </a:lnTo>
                    <a:lnTo>
                      <a:pt x="231" y="190"/>
                    </a:lnTo>
                    <a:lnTo>
                      <a:pt x="231" y="206"/>
                    </a:lnTo>
                    <a:lnTo>
                      <a:pt x="233" y="218"/>
                    </a:lnTo>
                    <a:lnTo>
                      <a:pt x="227" y="227"/>
                    </a:lnTo>
                    <a:lnTo>
                      <a:pt x="217" y="232"/>
                    </a:lnTo>
                    <a:lnTo>
                      <a:pt x="201" y="239"/>
                    </a:lnTo>
                    <a:lnTo>
                      <a:pt x="186" y="246"/>
                    </a:lnTo>
                    <a:lnTo>
                      <a:pt x="174" y="257"/>
                    </a:lnTo>
                    <a:lnTo>
                      <a:pt x="167" y="268"/>
                    </a:lnTo>
                    <a:lnTo>
                      <a:pt x="158" y="275"/>
                    </a:lnTo>
                    <a:lnTo>
                      <a:pt x="146" y="278"/>
                    </a:lnTo>
                    <a:lnTo>
                      <a:pt x="133" y="284"/>
                    </a:lnTo>
                    <a:lnTo>
                      <a:pt x="124" y="296"/>
                    </a:lnTo>
                    <a:lnTo>
                      <a:pt x="121" y="314"/>
                    </a:lnTo>
                    <a:lnTo>
                      <a:pt x="124" y="330"/>
                    </a:lnTo>
                    <a:lnTo>
                      <a:pt x="131" y="342"/>
                    </a:lnTo>
                    <a:lnTo>
                      <a:pt x="142" y="349"/>
                    </a:lnTo>
                    <a:lnTo>
                      <a:pt x="147" y="355"/>
                    </a:lnTo>
                    <a:lnTo>
                      <a:pt x="140" y="362"/>
                    </a:lnTo>
                    <a:lnTo>
                      <a:pt x="128" y="371"/>
                    </a:lnTo>
                    <a:lnTo>
                      <a:pt x="117" y="385"/>
                    </a:lnTo>
                    <a:lnTo>
                      <a:pt x="112" y="392"/>
                    </a:lnTo>
                    <a:lnTo>
                      <a:pt x="106" y="395"/>
                    </a:lnTo>
                    <a:lnTo>
                      <a:pt x="99" y="397"/>
                    </a:lnTo>
                    <a:lnTo>
                      <a:pt x="92" y="399"/>
                    </a:lnTo>
                    <a:lnTo>
                      <a:pt x="85" y="397"/>
                    </a:lnTo>
                    <a:lnTo>
                      <a:pt x="78" y="397"/>
                    </a:lnTo>
                    <a:lnTo>
                      <a:pt x="69" y="395"/>
                    </a:lnTo>
                    <a:lnTo>
                      <a:pt x="62" y="394"/>
                    </a:lnTo>
                    <a:lnTo>
                      <a:pt x="50" y="394"/>
                    </a:lnTo>
                    <a:lnTo>
                      <a:pt x="41" y="397"/>
                    </a:lnTo>
                    <a:lnTo>
                      <a:pt x="32" y="404"/>
                    </a:lnTo>
                    <a:lnTo>
                      <a:pt x="21" y="411"/>
                    </a:lnTo>
                    <a:lnTo>
                      <a:pt x="11" y="413"/>
                    </a:lnTo>
                    <a:lnTo>
                      <a:pt x="3" y="408"/>
                    </a:lnTo>
                    <a:lnTo>
                      <a:pt x="0" y="395"/>
                    </a:lnTo>
                    <a:lnTo>
                      <a:pt x="2" y="380"/>
                    </a:lnTo>
                    <a:lnTo>
                      <a:pt x="14" y="358"/>
                    </a:lnTo>
                    <a:lnTo>
                      <a:pt x="28" y="337"/>
                    </a:lnTo>
                    <a:lnTo>
                      <a:pt x="41" y="317"/>
                    </a:lnTo>
                    <a:lnTo>
                      <a:pt x="55" y="296"/>
                    </a:lnTo>
                    <a:lnTo>
                      <a:pt x="71" y="278"/>
                    </a:lnTo>
                    <a:lnTo>
                      <a:pt x="87" y="259"/>
                    </a:lnTo>
                    <a:lnTo>
                      <a:pt x="103" y="239"/>
                    </a:lnTo>
                    <a:lnTo>
                      <a:pt x="121" y="221"/>
                    </a:lnTo>
                    <a:lnTo>
                      <a:pt x="138" y="204"/>
                    </a:lnTo>
                    <a:lnTo>
                      <a:pt x="158" y="188"/>
                    </a:lnTo>
                    <a:lnTo>
                      <a:pt x="179" y="170"/>
                    </a:lnTo>
                    <a:lnTo>
                      <a:pt x="201" y="154"/>
                    </a:lnTo>
                    <a:lnTo>
                      <a:pt x="222" y="138"/>
                    </a:lnTo>
                    <a:lnTo>
                      <a:pt x="245" y="124"/>
                    </a:lnTo>
                    <a:lnTo>
                      <a:pt x="270" y="108"/>
                    </a:lnTo>
                    <a:lnTo>
                      <a:pt x="295" y="94"/>
                    </a:lnTo>
                    <a:lnTo>
                      <a:pt x="345" y="69"/>
                    </a:lnTo>
                    <a:lnTo>
                      <a:pt x="389" y="48"/>
                    </a:lnTo>
                    <a:lnTo>
                      <a:pt x="428" y="30"/>
                    </a:lnTo>
                    <a:lnTo>
                      <a:pt x="460" y="17"/>
                    </a:lnTo>
                    <a:lnTo>
                      <a:pt x="487" y="8"/>
                    </a:lnTo>
                    <a:lnTo>
                      <a:pt x="506" y="3"/>
                    </a:lnTo>
                    <a:lnTo>
                      <a:pt x="520" y="0"/>
                    </a:lnTo>
                    <a:lnTo>
                      <a:pt x="527" y="0"/>
                    </a:lnTo>
                    <a:lnTo>
                      <a:pt x="527" y="3"/>
                    </a:lnTo>
                    <a:lnTo>
                      <a:pt x="520" y="8"/>
                    </a:lnTo>
                    <a:lnTo>
                      <a:pt x="508" y="16"/>
                    </a:lnTo>
                    <a:lnTo>
                      <a:pt x="494" y="24"/>
                    </a:lnTo>
                    <a:lnTo>
                      <a:pt x="478" y="33"/>
                    </a:lnTo>
                    <a:lnTo>
                      <a:pt x="465" y="42"/>
                    </a:lnTo>
                    <a:lnTo>
                      <a:pt x="455" y="51"/>
                    </a:lnTo>
                    <a:lnTo>
                      <a:pt x="449" y="60"/>
                    </a:lnTo>
                    <a:lnTo>
                      <a:pt x="449" y="67"/>
                    </a:lnTo>
                    <a:lnTo>
                      <a:pt x="453" y="74"/>
                    </a:lnTo>
                    <a:lnTo>
                      <a:pt x="458" y="81"/>
                    </a:lnTo>
                    <a:lnTo>
                      <a:pt x="467" y="88"/>
                    </a:lnTo>
                    <a:lnTo>
                      <a:pt x="476" y="94"/>
                    </a:lnTo>
                    <a:lnTo>
                      <a:pt x="485" y="99"/>
                    </a:lnTo>
                    <a:lnTo>
                      <a:pt x="494" y="101"/>
                    </a:lnTo>
                    <a:lnTo>
                      <a:pt x="501" y="99"/>
                    </a:lnTo>
                    <a:lnTo>
                      <a:pt x="510" y="95"/>
                    </a:lnTo>
                    <a:lnTo>
                      <a:pt x="520" y="92"/>
                    </a:lnTo>
                    <a:lnTo>
                      <a:pt x="533" y="90"/>
                    </a:lnTo>
                    <a:lnTo>
                      <a:pt x="543" y="88"/>
                    </a:lnTo>
                    <a:lnTo>
                      <a:pt x="554" y="88"/>
                    </a:lnTo>
                    <a:lnTo>
                      <a:pt x="561" y="90"/>
                    </a:lnTo>
                    <a:lnTo>
                      <a:pt x="563" y="95"/>
                    </a:lnTo>
                    <a:lnTo>
                      <a:pt x="561" y="106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6" name="Freeform 393"/>
              <p:cNvSpPr>
                <a:spLocks/>
              </p:cNvSpPr>
              <p:nvPr/>
            </p:nvSpPr>
            <p:spPr bwMode="auto">
              <a:xfrm>
                <a:off x="1418" y="2021"/>
                <a:ext cx="252" cy="202"/>
              </a:xfrm>
              <a:custGeom>
                <a:avLst/>
                <a:gdLst>
                  <a:gd name="T0" fmla="*/ 65 w 252"/>
                  <a:gd name="T1" fmla="*/ 0 h 202"/>
                  <a:gd name="T2" fmla="*/ 76 w 252"/>
                  <a:gd name="T3" fmla="*/ 2 h 202"/>
                  <a:gd name="T4" fmla="*/ 87 w 252"/>
                  <a:gd name="T5" fmla="*/ 5 h 202"/>
                  <a:gd name="T6" fmla="*/ 97 w 252"/>
                  <a:gd name="T7" fmla="*/ 11 h 202"/>
                  <a:gd name="T8" fmla="*/ 108 w 252"/>
                  <a:gd name="T9" fmla="*/ 18 h 202"/>
                  <a:gd name="T10" fmla="*/ 117 w 252"/>
                  <a:gd name="T11" fmla="*/ 23 h 202"/>
                  <a:gd name="T12" fmla="*/ 128 w 252"/>
                  <a:gd name="T13" fmla="*/ 28 h 202"/>
                  <a:gd name="T14" fmla="*/ 138 w 252"/>
                  <a:gd name="T15" fmla="*/ 32 h 202"/>
                  <a:gd name="T16" fmla="*/ 151 w 252"/>
                  <a:gd name="T17" fmla="*/ 34 h 202"/>
                  <a:gd name="T18" fmla="*/ 172 w 252"/>
                  <a:gd name="T19" fmla="*/ 35 h 202"/>
                  <a:gd name="T20" fmla="*/ 186 w 252"/>
                  <a:gd name="T21" fmla="*/ 44 h 202"/>
                  <a:gd name="T22" fmla="*/ 191 w 252"/>
                  <a:gd name="T23" fmla="*/ 57 h 202"/>
                  <a:gd name="T24" fmla="*/ 191 w 252"/>
                  <a:gd name="T25" fmla="*/ 76 h 202"/>
                  <a:gd name="T26" fmla="*/ 190 w 252"/>
                  <a:gd name="T27" fmla="*/ 98 h 202"/>
                  <a:gd name="T28" fmla="*/ 195 w 252"/>
                  <a:gd name="T29" fmla="*/ 119 h 202"/>
                  <a:gd name="T30" fmla="*/ 206 w 252"/>
                  <a:gd name="T31" fmla="*/ 138 h 202"/>
                  <a:gd name="T32" fmla="*/ 222 w 252"/>
                  <a:gd name="T33" fmla="*/ 153 h 202"/>
                  <a:gd name="T34" fmla="*/ 239 w 252"/>
                  <a:gd name="T35" fmla="*/ 167 h 202"/>
                  <a:gd name="T36" fmla="*/ 252 w 252"/>
                  <a:gd name="T37" fmla="*/ 183 h 202"/>
                  <a:gd name="T38" fmla="*/ 250 w 252"/>
                  <a:gd name="T39" fmla="*/ 197 h 202"/>
                  <a:gd name="T40" fmla="*/ 234 w 252"/>
                  <a:gd name="T41" fmla="*/ 202 h 202"/>
                  <a:gd name="T42" fmla="*/ 222 w 252"/>
                  <a:gd name="T43" fmla="*/ 201 h 202"/>
                  <a:gd name="T44" fmla="*/ 209 w 252"/>
                  <a:gd name="T45" fmla="*/ 199 h 202"/>
                  <a:gd name="T46" fmla="*/ 197 w 252"/>
                  <a:gd name="T47" fmla="*/ 193 h 202"/>
                  <a:gd name="T48" fmla="*/ 184 w 252"/>
                  <a:gd name="T49" fmla="*/ 188 h 202"/>
                  <a:gd name="T50" fmla="*/ 172 w 252"/>
                  <a:gd name="T51" fmla="*/ 185 h 202"/>
                  <a:gd name="T52" fmla="*/ 159 w 252"/>
                  <a:gd name="T53" fmla="*/ 179 h 202"/>
                  <a:gd name="T54" fmla="*/ 149 w 252"/>
                  <a:gd name="T55" fmla="*/ 177 h 202"/>
                  <a:gd name="T56" fmla="*/ 136 w 252"/>
                  <a:gd name="T57" fmla="*/ 177 h 202"/>
                  <a:gd name="T58" fmla="*/ 126 w 252"/>
                  <a:gd name="T59" fmla="*/ 179 h 202"/>
                  <a:gd name="T60" fmla="*/ 115 w 252"/>
                  <a:gd name="T61" fmla="*/ 177 h 202"/>
                  <a:gd name="T62" fmla="*/ 104 w 252"/>
                  <a:gd name="T63" fmla="*/ 176 h 202"/>
                  <a:gd name="T64" fmla="*/ 94 w 252"/>
                  <a:gd name="T65" fmla="*/ 174 h 202"/>
                  <a:gd name="T66" fmla="*/ 83 w 252"/>
                  <a:gd name="T67" fmla="*/ 170 h 202"/>
                  <a:gd name="T68" fmla="*/ 74 w 252"/>
                  <a:gd name="T69" fmla="*/ 169 h 202"/>
                  <a:gd name="T70" fmla="*/ 65 w 252"/>
                  <a:gd name="T71" fmla="*/ 167 h 202"/>
                  <a:gd name="T72" fmla="*/ 56 w 252"/>
                  <a:gd name="T73" fmla="*/ 167 h 202"/>
                  <a:gd name="T74" fmla="*/ 48 w 252"/>
                  <a:gd name="T75" fmla="*/ 169 h 202"/>
                  <a:gd name="T76" fmla="*/ 37 w 252"/>
                  <a:gd name="T77" fmla="*/ 169 h 202"/>
                  <a:gd name="T78" fmla="*/ 26 w 252"/>
                  <a:gd name="T79" fmla="*/ 167 h 202"/>
                  <a:gd name="T80" fmla="*/ 17 w 252"/>
                  <a:gd name="T81" fmla="*/ 165 h 202"/>
                  <a:gd name="T82" fmla="*/ 8 w 252"/>
                  <a:gd name="T83" fmla="*/ 163 h 202"/>
                  <a:gd name="T84" fmla="*/ 1 w 252"/>
                  <a:gd name="T85" fmla="*/ 158 h 202"/>
                  <a:gd name="T86" fmla="*/ 0 w 252"/>
                  <a:gd name="T87" fmla="*/ 153 h 202"/>
                  <a:gd name="T88" fmla="*/ 0 w 252"/>
                  <a:gd name="T89" fmla="*/ 145 h 202"/>
                  <a:gd name="T90" fmla="*/ 7 w 252"/>
                  <a:gd name="T91" fmla="*/ 133 h 202"/>
                  <a:gd name="T92" fmla="*/ 16 w 252"/>
                  <a:gd name="T93" fmla="*/ 124 h 202"/>
                  <a:gd name="T94" fmla="*/ 21 w 252"/>
                  <a:gd name="T95" fmla="*/ 115 h 202"/>
                  <a:gd name="T96" fmla="*/ 17 w 252"/>
                  <a:gd name="T97" fmla="*/ 99 h 202"/>
                  <a:gd name="T98" fmla="*/ 10 w 252"/>
                  <a:gd name="T99" fmla="*/ 83 h 202"/>
                  <a:gd name="T100" fmla="*/ 5 w 252"/>
                  <a:gd name="T101" fmla="*/ 69 h 202"/>
                  <a:gd name="T102" fmla="*/ 1 w 252"/>
                  <a:gd name="T103" fmla="*/ 58 h 202"/>
                  <a:gd name="T104" fmla="*/ 1 w 252"/>
                  <a:gd name="T105" fmla="*/ 46 h 202"/>
                  <a:gd name="T106" fmla="*/ 5 w 252"/>
                  <a:gd name="T107" fmla="*/ 39 h 202"/>
                  <a:gd name="T108" fmla="*/ 10 w 252"/>
                  <a:gd name="T109" fmla="*/ 30 h 202"/>
                  <a:gd name="T110" fmla="*/ 17 w 252"/>
                  <a:gd name="T111" fmla="*/ 23 h 202"/>
                  <a:gd name="T112" fmla="*/ 26 w 252"/>
                  <a:gd name="T113" fmla="*/ 16 h 202"/>
                  <a:gd name="T114" fmla="*/ 37 w 252"/>
                  <a:gd name="T115" fmla="*/ 9 h 202"/>
                  <a:gd name="T116" fmla="*/ 48 w 252"/>
                  <a:gd name="T117" fmla="*/ 5 h 202"/>
                  <a:gd name="T118" fmla="*/ 56 w 252"/>
                  <a:gd name="T119" fmla="*/ 2 h 202"/>
                  <a:gd name="T120" fmla="*/ 65 w 252"/>
                  <a:gd name="T121" fmla="*/ 0 h 2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2"/>
                  <a:gd name="T184" fmla="*/ 0 h 202"/>
                  <a:gd name="T185" fmla="*/ 252 w 252"/>
                  <a:gd name="T186" fmla="*/ 202 h 2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2" h="202">
                    <a:moveTo>
                      <a:pt x="65" y="0"/>
                    </a:moveTo>
                    <a:lnTo>
                      <a:pt x="76" y="2"/>
                    </a:lnTo>
                    <a:lnTo>
                      <a:pt x="87" y="5"/>
                    </a:lnTo>
                    <a:lnTo>
                      <a:pt x="97" y="11"/>
                    </a:lnTo>
                    <a:lnTo>
                      <a:pt x="108" y="18"/>
                    </a:lnTo>
                    <a:lnTo>
                      <a:pt x="117" y="23"/>
                    </a:lnTo>
                    <a:lnTo>
                      <a:pt x="128" y="28"/>
                    </a:lnTo>
                    <a:lnTo>
                      <a:pt x="138" y="32"/>
                    </a:lnTo>
                    <a:lnTo>
                      <a:pt x="151" y="34"/>
                    </a:lnTo>
                    <a:lnTo>
                      <a:pt x="172" y="35"/>
                    </a:lnTo>
                    <a:lnTo>
                      <a:pt x="186" y="44"/>
                    </a:lnTo>
                    <a:lnTo>
                      <a:pt x="191" y="57"/>
                    </a:lnTo>
                    <a:lnTo>
                      <a:pt x="191" y="76"/>
                    </a:lnTo>
                    <a:lnTo>
                      <a:pt x="190" y="98"/>
                    </a:lnTo>
                    <a:lnTo>
                      <a:pt x="195" y="119"/>
                    </a:lnTo>
                    <a:lnTo>
                      <a:pt x="206" y="138"/>
                    </a:lnTo>
                    <a:lnTo>
                      <a:pt x="222" y="153"/>
                    </a:lnTo>
                    <a:lnTo>
                      <a:pt x="239" y="167"/>
                    </a:lnTo>
                    <a:lnTo>
                      <a:pt x="252" y="183"/>
                    </a:lnTo>
                    <a:lnTo>
                      <a:pt x="250" y="197"/>
                    </a:lnTo>
                    <a:lnTo>
                      <a:pt x="234" y="202"/>
                    </a:lnTo>
                    <a:lnTo>
                      <a:pt x="222" y="201"/>
                    </a:lnTo>
                    <a:lnTo>
                      <a:pt x="209" y="199"/>
                    </a:lnTo>
                    <a:lnTo>
                      <a:pt x="197" y="193"/>
                    </a:lnTo>
                    <a:lnTo>
                      <a:pt x="184" y="188"/>
                    </a:lnTo>
                    <a:lnTo>
                      <a:pt x="172" y="185"/>
                    </a:lnTo>
                    <a:lnTo>
                      <a:pt x="159" y="179"/>
                    </a:lnTo>
                    <a:lnTo>
                      <a:pt x="149" y="177"/>
                    </a:lnTo>
                    <a:lnTo>
                      <a:pt x="136" y="177"/>
                    </a:lnTo>
                    <a:lnTo>
                      <a:pt x="126" y="179"/>
                    </a:lnTo>
                    <a:lnTo>
                      <a:pt x="115" y="177"/>
                    </a:lnTo>
                    <a:lnTo>
                      <a:pt x="104" y="176"/>
                    </a:lnTo>
                    <a:lnTo>
                      <a:pt x="94" y="174"/>
                    </a:lnTo>
                    <a:lnTo>
                      <a:pt x="83" y="170"/>
                    </a:lnTo>
                    <a:lnTo>
                      <a:pt x="74" y="169"/>
                    </a:lnTo>
                    <a:lnTo>
                      <a:pt x="65" y="167"/>
                    </a:lnTo>
                    <a:lnTo>
                      <a:pt x="56" y="167"/>
                    </a:lnTo>
                    <a:lnTo>
                      <a:pt x="48" y="169"/>
                    </a:lnTo>
                    <a:lnTo>
                      <a:pt x="37" y="169"/>
                    </a:lnTo>
                    <a:lnTo>
                      <a:pt x="26" y="167"/>
                    </a:lnTo>
                    <a:lnTo>
                      <a:pt x="17" y="165"/>
                    </a:lnTo>
                    <a:lnTo>
                      <a:pt x="8" y="163"/>
                    </a:lnTo>
                    <a:lnTo>
                      <a:pt x="1" y="158"/>
                    </a:lnTo>
                    <a:lnTo>
                      <a:pt x="0" y="153"/>
                    </a:lnTo>
                    <a:lnTo>
                      <a:pt x="0" y="145"/>
                    </a:lnTo>
                    <a:lnTo>
                      <a:pt x="7" y="133"/>
                    </a:lnTo>
                    <a:lnTo>
                      <a:pt x="16" y="124"/>
                    </a:lnTo>
                    <a:lnTo>
                      <a:pt x="21" y="115"/>
                    </a:lnTo>
                    <a:lnTo>
                      <a:pt x="17" y="99"/>
                    </a:lnTo>
                    <a:lnTo>
                      <a:pt x="10" y="83"/>
                    </a:lnTo>
                    <a:lnTo>
                      <a:pt x="5" y="69"/>
                    </a:lnTo>
                    <a:lnTo>
                      <a:pt x="1" y="58"/>
                    </a:lnTo>
                    <a:lnTo>
                      <a:pt x="1" y="46"/>
                    </a:lnTo>
                    <a:lnTo>
                      <a:pt x="5" y="39"/>
                    </a:lnTo>
                    <a:lnTo>
                      <a:pt x="10" y="30"/>
                    </a:lnTo>
                    <a:lnTo>
                      <a:pt x="17" y="23"/>
                    </a:lnTo>
                    <a:lnTo>
                      <a:pt x="26" y="16"/>
                    </a:lnTo>
                    <a:lnTo>
                      <a:pt x="37" y="9"/>
                    </a:lnTo>
                    <a:lnTo>
                      <a:pt x="48" y="5"/>
                    </a:lnTo>
                    <a:lnTo>
                      <a:pt x="56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7" name="Freeform 394"/>
              <p:cNvSpPr>
                <a:spLocks/>
              </p:cNvSpPr>
              <p:nvPr/>
            </p:nvSpPr>
            <p:spPr bwMode="auto">
              <a:xfrm>
                <a:off x="1354" y="1996"/>
                <a:ext cx="41" cy="37"/>
              </a:xfrm>
              <a:custGeom>
                <a:avLst/>
                <a:gdLst>
                  <a:gd name="T0" fmla="*/ 28 w 41"/>
                  <a:gd name="T1" fmla="*/ 0 h 37"/>
                  <a:gd name="T2" fmla="*/ 17 w 41"/>
                  <a:gd name="T3" fmla="*/ 4 h 37"/>
                  <a:gd name="T4" fmla="*/ 7 w 41"/>
                  <a:gd name="T5" fmla="*/ 12 h 37"/>
                  <a:gd name="T6" fmla="*/ 0 w 41"/>
                  <a:gd name="T7" fmla="*/ 23 h 37"/>
                  <a:gd name="T8" fmla="*/ 0 w 41"/>
                  <a:gd name="T9" fmla="*/ 32 h 37"/>
                  <a:gd name="T10" fmla="*/ 9 w 41"/>
                  <a:gd name="T11" fmla="*/ 37 h 37"/>
                  <a:gd name="T12" fmla="*/ 21 w 41"/>
                  <a:gd name="T13" fmla="*/ 36 h 37"/>
                  <a:gd name="T14" fmla="*/ 32 w 41"/>
                  <a:gd name="T15" fmla="*/ 32 h 37"/>
                  <a:gd name="T16" fmla="*/ 39 w 41"/>
                  <a:gd name="T17" fmla="*/ 25 h 37"/>
                  <a:gd name="T18" fmla="*/ 41 w 41"/>
                  <a:gd name="T19" fmla="*/ 16 h 37"/>
                  <a:gd name="T20" fmla="*/ 39 w 41"/>
                  <a:gd name="T21" fmla="*/ 9 h 37"/>
                  <a:gd name="T22" fmla="*/ 35 w 41"/>
                  <a:gd name="T23" fmla="*/ 2 h 37"/>
                  <a:gd name="T24" fmla="*/ 28 w 41"/>
                  <a:gd name="T25" fmla="*/ 0 h 3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"/>
                  <a:gd name="T40" fmla="*/ 0 h 37"/>
                  <a:gd name="T41" fmla="*/ 41 w 41"/>
                  <a:gd name="T42" fmla="*/ 37 h 3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" h="37">
                    <a:moveTo>
                      <a:pt x="28" y="0"/>
                    </a:moveTo>
                    <a:lnTo>
                      <a:pt x="17" y="4"/>
                    </a:lnTo>
                    <a:lnTo>
                      <a:pt x="7" y="12"/>
                    </a:lnTo>
                    <a:lnTo>
                      <a:pt x="0" y="23"/>
                    </a:lnTo>
                    <a:lnTo>
                      <a:pt x="0" y="32"/>
                    </a:lnTo>
                    <a:lnTo>
                      <a:pt x="9" y="37"/>
                    </a:lnTo>
                    <a:lnTo>
                      <a:pt x="21" y="36"/>
                    </a:lnTo>
                    <a:lnTo>
                      <a:pt x="32" y="32"/>
                    </a:lnTo>
                    <a:lnTo>
                      <a:pt x="39" y="25"/>
                    </a:lnTo>
                    <a:lnTo>
                      <a:pt x="41" y="16"/>
                    </a:lnTo>
                    <a:lnTo>
                      <a:pt x="39" y="9"/>
                    </a:lnTo>
                    <a:lnTo>
                      <a:pt x="35" y="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95"/>
              <p:cNvSpPr>
                <a:spLocks/>
              </p:cNvSpPr>
              <p:nvPr/>
            </p:nvSpPr>
            <p:spPr bwMode="auto">
              <a:xfrm>
                <a:off x="1277" y="1820"/>
                <a:ext cx="94" cy="142"/>
              </a:xfrm>
              <a:custGeom>
                <a:avLst/>
                <a:gdLst>
                  <a:gd name="T0" fmla="*/ 91 w 94"/>
                  <a:gd name="T1" fmla="*/ 0 h 142"/>
                  <a:gd name="T2" fmla="*/ 77 w 94"/>
                  <a:gd name="T3" fmla="*/ 9 h 142"/>
                  <a:gd name="T4" fmla="*/ 64 w 94"/>
                  <a:gd name="T5" fmla="*/ 20 h 142"/>
                  <a:gd name="T6" fmla="*/ 52 w 94"/>
                  <a:gd name="T7" fmla="*/ 32 h 142"/>
                  <a:gd name="T8" fmla="*/ 45 w 94"/>
                  <a:gd name="T9" fmla="*/ 43 h 142"/>
                  <a:gd name="T10" fmla="*/ 41 w 94"/>
                  <a:gd name="T11" fmla="*/ 48 h 142"/>
                  <a:gd name="T12" fmla="*/ 34 w 94"/>
                  <a:gd name="T13" fmla="*/ 52 h 142"/>
                  <a:gd name="T14" fmla="*/ 25 w 94"/>
                  <a:gd name="T15" fmla="*/ 57 h 142"/>
                  <a:gd name="T16" fmla="*/ 16 w 94"/>
                  <a:gd name="T17" fmla="*/ 62 h 142"/>
                  <a:gd name="T18" fmla="*/ 9 w 94"/>
                  <a:gd name="T19" fmla="*/ 66 h 142"/>
                  <a:gd name="T20" fmla="*/ 4 w 94"/>
                  <a:gd name="T21" fmla="*/ 73 h 142"/>
                  <a:gd name="T22" fmla="*/ 0 w 94"/>
                  <a:gd name="T23" fmla="*/ 80 h 142"/>
                  <a:gd name="T24" fmla="*/ 2 w 94"/>
                  <a:gd name="T25" fmla="*/ 87 h 142"/>
                  <a:gd name="T26" fmla="*/ 7 w 94"/>
                  <a:gd name="T27" fmla="*/ 105 h 142"/>
                  <a:gd name="T28" fmla="*/ 9 w 94"/>
                  <a:gd name="T29" fmla="*/ 121 h 142"/>
                  <a:gd name="T30" fmla="*/ 11 w 94"/>
                  <a:gd name="T31" fmla="*/ 133 h 142"/>
                  <a:gd name="T32" fmla="*/ 16 w 94"/>
                  <a:gd name="T33" fmla="*/ 142 h 142"/>
                  <a:gd name="T34" fmla="*/ 20 w 94"/>
                  <a:gd name="T35" fmla="*/ 139 h 142"/>
                  <a:gd name="T36" fmla="*/ 22 w 94"/>
                  <a:gd name="T37" fmla="*/ 123 h 142"/>
                  <a:gd name="T38" fmla="*/ 23 w 94"/>
                  <a:gd name="T39" fmla="*/ 103 h 142"/>
                  <a:gd name="T40" fmla="*/ 34 w 94"/>
                  <a:gd name="T41" fmla="*/ 87 h 142"/>
                  <a:gd name="T42" fmla="*/ 43 w 94"/>
                  <a:gd name="T43" fmla="*/ 78 h 142"/>
                  <a:gd name="T44" fmla="*/ 54 w 94"/>
                  <a:gd name="T45" fmla="*/ 68 h 142"/>
                  <a:gd name="T46" fmla="*/ 66 w 94"/>
                  <a:gd name="T47" fmla="*/ 55 h 142"/>
                  <a:gd name="T48" fmla="*/ 77 w 94"/>
                  <a:gd name="T49" fmla="*/ 41 h 142"/>
                  <a:gd name="T50" fmla="*/ 86 w 94"/>
                  <a:gd name="T51" fmla="*/ 27 h 142"/>
                  <a:gd name="T52" fmla="*/ 93 w 94"/>
                  <a:gd name="T53" fmla="*/ 14 h 142"/>
                  <a:gd name="T54" fmla="*/ 94 w 94"/>
                  <a:gd name="T55" fmla="*/ 6 h 142"/>
                  <a:gd name="T56" fmla="*/ 91 w 94"/>
                  <a:gd name="T57" fmla="*/ 0 h 14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94"/>
                  <a:gd name="T88" fmla="*/ 0 h 142"/>
                  <a:gd name="T89" fmla="*/ 94 w 94"/>
                  <a:gd name="T90" fmla="*/ 142 h 14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94" h="142">
                    <a:moveTo>
                      <a:pt x="91" y="0"/>
                    </a:moveTo>
                    <a:lnTo>
                      <a:pt x="77" y="9"/>
                    </a:lnTo>
                    <a:lnTo>
                      <a:pt x="64" y="20"/>
                    </a:lnTo>
                    <a:lnTo>
                      <a:pt x="52" y="32"/>
                    </a:lnTo>
                    <a:lnTo>
                      <a:pt x="45" y="43"/>
                    </a:lnTo>
                    <a:lnTo>
                      <a:pt x="41" y="48"/>
                    </a:lnTo>
                    <a:lnTo>
                      <a:pt x="34" y="52"/>
                    </a:lnTo>
                    <a:lnTo>
                      <a:pt x="25" y="57"/>
                    </a:lnTo>
                    <a:lnTo>
                      <a:pt x="16" y="62"/>
                    </a:lnTo>
                    <a:lnTo>
                      <a:pt x="9" y="66"/>
                    </a:lnTo>
                    <a:lnTo>
                      <a:pt x="4" y="73"/>
                    </a:lnTo>
                    <a:lnTo>
                      <a:pt x="0" y="80"/>
                    </a:lnTo>
                    <a:lnTo>
                      <a:pt x="2" y="87"/>
                    </a:lnTo>
                    <a:lnTo>
                      <a:pt x="7" y="105"/>
                    </a:lnTo>
                    <a:lnTo>
                      <a:pt x="9" y="121"/>
                    </a:lnTo>
                    <a:lnTo>
                      <a:pt x="11" y="133"/>
                    </a:lnTo>
                    <a:lnTo>
                      <a:pt x="16" y="142"/>
                    </a:lnTo>
                    <a:lnTo>
                      <a:pt x="20" y="139"/>
                    </a:lnTo>
                    <a:lnTo>
                      <a:pt x="22" y="123"/>
                    </a:lnTo>
                    <a:lnTo>
                      <a:pt x="23" y="103"/>
                    </a:lnTo>
                    <a:lnTo>
                      <a:pt x="34" y="87"/>
                    </a:lnTo>
                    <a:lnTo>
                      <a:pt x="43" y="78"/>
                    </a:lnTo>
                    <a:lnTo>
                      <a:pt x="54" y="68"/>
                    </a:lnTo>
                    <a:lnTo>
                      <a:pt x="66" y="55"/>
                    </a:lnTo>
                    <a:lnTo>
                      <a:pt x="77" y="41"/>
                    </a:lnTo>
                    <a:lnTo>
                      <a:pt x="86" y="27"/>
                    </a:lnTo>
                    <a:lnTo>
                      <a:pt x="93" y="14"/>
                    </a:lnTo>
                    <a:lnTo>
                      <a:pt x="94" y="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9" name="Freeform 396"/>
              <p:cNvSpPr>
                <a:spLocks/>
              </p:cNvSpPr>
              <p:nvPr/>
            </p:nvSpPr>
            <p:spPr bwMode="auto">
              <a:xfrm>
                <a:off x="2972" y="2028"/>
                <a:ext cx="28" cy="39"/>
              </a:xfrm>
              <a:custGeom>
                <a:avLst/>
                <a:gdLst>
                  <a:gd name="T0" fmla="*/ 21 w 28"/>
                  <a:gd name="T1" fmla="*/ 0 h 39"/>
                  <a:gd name="T2" fmla="*/ 16 w 28"/>
                  <a:gd name="T3" fmla="*/ 12 h 39"/>
                  <a:gd name="T4" fmla="*/ 9 w 28"/>
                  <a:gd name="T5" fmla="*/ 21 h 39"/>
                  <a:gd name="T6" fmla="*/ 4 w 28"/>
                  <a:gd name="T7" fmla="*/ 30 h 39"/>
                  <a:gd name="T8" fmla="*/ 0 w 28"/>
                  <a:gd name="T9" fmla="*/ 39 h 39"/>
                  <a:gd name="T10" fmla="*/ 16 w 28"/>
                  <a:gd name="T11" fmla="*/ 37 h 39"/>
                  <a:gd name="T12" fmla="*/ 27 w 28"/>
                  <a:gd name="T13" fmla="*/ 30 h 39"/>
                  <a:gd name="T14" fmla="*/ 28 w 28"/>
                  <a:gd name="T15" fmla="*/ 18 h 39"/>
                  <a:gd name="T16" fmla="*/ 21 w 28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"/>
                  <a:gd name="T28" fmla="*/ 0 h 39"/>
                  <a:gd name="T29" fmla="*/ 28 w 28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" h="39">
                    <a:moveTo>
                      <a:pt x="21" y="0"/>
                    </a:moveTo>
                    <a:lnTo>
                      <a:pt x="16" y="12"/>
                    </a:lnTo>
                    <a:lnTo>
                      <a:pt x="9" y="21"/>
                    </a:lnTo>
                    <a:lnTo>
                      <a:pt x="4" y="30"/>
                    </a:lnTo>
                    <a:lnTo>
                      <a:pt x="0" y="39"/>
                    </a:lnTo>
                    <a:lnTo>
                      <a:pt x="16" y="37"/>
                    </a:lnTo>
                    <a:lnTo>
                      <a:pt x="27" y="30"/>
                    </a:lnTo>
                    <a:lnTo>
                      <a:pt x="28" y="1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0" name="Freeform 397"/>
              <p:cNvSpPr>
                <a:spLocks/>
              </p:cNvSpPr>
              <p:nvPr/>
            </p:nvSpPr>
            <p:spPr bwMode="auto">
              <a:xfrm>
                <a:off x="1306" y="1936"/>
                <a:ext cx="28" cy="39"/>
              </a:xfrm>
              <a:custGeom>
                <a:avLst/>
                <a:gdLst>
                  <a:gd name="T0" fmla="*/ 21 w 28"/>
                  <a:gd name="T1" fmla="*/ 0 h 39"/>
                  <a:gd name="T2" fmla="*/ 16 w 28"/>
                  <a:gd name="T3" fmla="*/ 12 h 39"/>
                  <a:gd name="T4" fmla="*/ 9 w 28"/>
                  <a:gd name="T5" fmla="*/ 21 h 39"/>
                  <a:gd name="T6" fmla="*/ 3 w 28"/>
                  <a:gd name="T7" fmla="*/ 30 h 39"/>
                  <a:gd name="T8" fmla="*/ 0 w 28"/>
                  <a:gd name="T9" fmla="*/ 39 h 39"/>
                  <a:gd name="T10" fmla="*/ 16 w 28"/>
                  <a:gd name="T11" fmla="*/ 37 h 39"/>
                  <a:gd name="T12" fmla="*/ 26 w 28"/>
                  <a:gd name="T13" fmla="*/ 30 h 39"/>
                  <a:gd name="T14" fmla="*/ 28 w 28"/>
                  <a:gd name="T15" fmla="*/ 17 h 39"/>
                  <a:gd name="T16" fmla="*/ 21 w 28"/>
                  <a:gd name="T17" fmla="*/ 0 h 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"/>
                  <a:gd name="T28" fmla="*/ 0 h 39"/>
                  <a:gd name="T29" fmla="*/ 28 w 28"/>
                  <a:gd name="T30" fmla="*/ 39 h 3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" h="39">
                    <a:moveTo>
                      <a:pt x="21" y="0"/>
                    </a:moveTo>
                    <a:lnTo>
                      <a:pt x="16" y="12"/>
                    </a:lnTo>
                    <a:lnTo>
                      <a:pt x="9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16" y="37"/>
                    </a:lnTo>
                    <a:lnTo>
                      <a:pt x="26" y="30"/>
                    </a:lnTo>
                    <a:lnTo>
                      <a:pt x="28" y="17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3" name="Group 398"/>
            <p:cNvGrpSpPr>
              <a:grpSpLocks/>
            </p:cNvGrpSpPr>
            <p:nvPr/>
          </p:nvGrpSpPr>
          <p:grpSpPr bwMode="auto">
            <a:xfrm>
              <a:off x="2981" y="3385"/>
              <a:ext cx="386" cy="612"/>
              <a:chOff x="4044" y="2412"/>
              <a:chExt cx="386" cy="612"/>
            </a:xfrm>
          </p:grpSpPr>
          <p:sp>
            <p:nvSpPr>
              <p:cNvPr id="1228" name="tower"/>
              <p:cNvSpPr>
                <a:spLocks noEditPoints="1" noChangeArrowheads="1"/>
              </p:cNvSpPr>
              <p:nvPr/>
            </p:nvSpPr>
            <p:spPr bwMode="auto">
              <a:xfrm>
                <a:off x="4044" y="2412"/>
                <a:ext cx="386" cy="612"/>
              </a:xfrm>
              <a:custGeom>
                <a:avLst/>
                <a:gdLst>
                  <a:gd name="T0" fmla="*/ 0 w 21600"/>
                  <a:gd name="T1" fmla="*/ 62 h 21600"/>
                  <a:gd name="T2" fmla="*/ 119 w 21600"/>
                  <a:gd name="T3" fmla="*/ 0 h 21600"/>
                  <a:gd name="T4" fmla="*/ 193 w 21600"/>
                  <a:gd name="T5" fmla="*/ 0 h 21600"/>
                  <a:gd name="T6" fmla="*/ 386 w 21600"/>
                  <a:gd name="T7" fmla="*/ 0 h 21600"/>
                  <a:gd name="T8" fmla="*/ 386 w 21600"/>
                  <a:gd name="T9" fmla="*/ 330 h 21600"/>
                  <a:gd name="T10" fmla="*/ 386 w 21600"/>
                  <a:gd name="T11" fmla="*/ 550 h 21600"/>
                  <a:gd name="T12" fmla="*/ 271 w 21600"/>
                  <a:gd name="T13" fmla="*/ 612 h 21600"/>
                  <a:gd name="T14" fmla="*/ 189 w 21600"/>
                  <a:gd name="T15" fmla="*/ 612 h 21600"/>
                  <a:gd name="T16" fmla="*/ 0 w 21600"/>
                  <a:gd name="T17" fmla="*/ 612 h 21600"/>
                  <a:gd name="T18" fmla="*/ 0 w 21600"/>
                  <a:gd name="T19" fmla="*/ 327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48 w 21600"/>
                  <a:gd name="T31" fmla="*/ 22553 h 21600"/>
                  <a:gd name="T32" fmla="*/ 21488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229" name="Picture 400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069" y="2595"/>
                <a:ext cx="200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" name="Picture 401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072" y="2806"/>
                <a:ext cx="200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44" name="Group 402"/>
            <p:cNvGrpSpPr>
              <a:grpSpLocks/>
            </p:cNvGrpSpPr>
            <p:nvPr/>
          </p:nvGrpSpPr>
          <p:grpSpPr bwMode="auto">
            <a:xfrm>
              <a:off x="1394" y="2772"/>
              <a:ext cx="421" cy="744"/>
              <a:chOff x="770" y="1448"/>
              <a:chExt cx="421" cy="744"/>
            </a:xfrm>
          </p:grpSpPr>
          <p:pic>
            <p:nvPicPr>
              <p:cNvPr id="1226" name="Picture 403" descr="j022349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70" y="1448"/>
                <a:ext cx="421" cy="7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7" name="Picture 404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09" y="1867"/>
                <a:ext cx="242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45" name="Group 405"/>
            <p:cNvGrpSpPr>
              <a:grpSpLocks/>
            </p:cNvGrpSpPr>
            <p:nvPr/>
          </p:nvGrpSpPr>
          <p:grpSpPr bwMode="auto">
            <a:xfrm>
              <a:off x="3591" y="2799"/>
              <a:ext cx="531" cy="738"/>
              <a:chOff x="4360" y="3000"/>
              <a:chExt cx="518" cy="738"/>
            </a:xfrm>
          </p:grpSpPr>
          <p:pic>
            <p:nvPicPr>
              <p:cNvPr id="1222" name="Picture 406" descr="j0223570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360" y="3000"/>
                <a:ext cx="51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3" name="Picture 407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390" y="3213"/>
                <a:ext cx="14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4" name="Picture 408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387" y="3359"/>
                <a:ext cx="14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5" name="Picture 409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397" y="3504"/>
                <a:ext cx="14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46" name="Group 410"/>
            <p:cNvGrpSpPr>
              <a:grpSpLocks/>
            </p:cNvGrpSpPr>
            <p:nvPr/>
          </p:nvGrpSpPr>
          <p:grpSpPr bwMode="auto">
            <a:xfrm>
              <a:off x="3066" y="2256"/>
              <a:ext cx="498" cy="677"/>
              <a:chOff x="2700" y="3117"/>
              <a:chExt cx="498" cy="677"/>
            </a:xfrm>
          </p:grpSpPr>
          <p:grpSp>
            <p:nvGrpSpPr>
              <p:cNvPr id="1175" name="Group 411"/>
              <p:cNvGrpSpPr>
                <a:grpSpLocks/>
              </p:cNvGrpSpPr>
              <p:nvPr/>
            </p:nvGrpSpPr>
            <p:grpSpPr bwMode="auto">
              <a:xfrm>
                <a:off x="2700" y="3117"/>
                <a:ext cx="498" cy="677"/>
                <a:chOff x="4262" y="3256"/>
                <a:chExt cx="485" cy="569"/>
              </a:xfrm>
            </p:grpSpPr>
            <p:sp>
              <p:nvSpPr>
                <p:cNvPr id="1186" name="Freeform 412"/>
                <p:cNvSpPr>
                  <a:spLocks/>
                </p:cNvSpPr>
                <p:nvPr/>
              </p:nvSpPr>
              <p:spPr bwMode="auto">
                <a:xfrm>
                  <a:off x="4262" y="3545"/>
                  <a:ext cx="306" cy="59"/>
                </a:xfrm>
                <a:custGeom>
                  <a:avLst/>
                  <a:gdLst>
                    <a:gd name="T0" fmla="*/ 153 w 5515"/>
                    <a:gd name="T1" fmla="*/ 0 h 1522"/>
                    <a:gd name="T2" fmla="*/ 5515 w 5515"/>
                    <a:gd name="T3" fmla="*/ 1387 h 1522"/>
                    <a:gd name="T4" fmla="*/ 5362 w 5515"/>
                    <a:gd name="T5" fmla="*/ 1522 h 1522"/>
                    <a:gd name="T6" fmla="*/ 0 w 5515"/>
                    <a:gd name="T7" fmla="*/ 77 h 1522"/>
                    <a:gd name="T8" fmla="*/ 153 w 5515"/>
                    <a:gd name="T9" fmla="*/ 0 h 15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15"/>
                    <a:gd name="T16" fmla="*/ 0 h 1522"/>
                    <a:gd name="T17" fmla="*/ 5515 w 5515"/>
                    <a:gd name="T18" fmla="*/ 1522 h 15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15" h="1522">
                      <a:moveTo>
                        <a:pt x="153" y="0"/>
                      </a:moveTo>
                      <a:lnTo>
                        <a:pt x="5515" y="1387"/>
                      </a:lnTo>
                      <a:lnTo>
                        <a:pt x="5362" y="1522"/>
                      </a:lnTo>
                      <a:lnTo>
                        <a:pt x="0" y="77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Freeform 413"/>
                <p:cNvSpPr>
                  <a:spLocks/>
                </p:cNvSpPr>
                <p:nvPr/>
              </p:nvSpPr>
              <p:spPr bwMode="auto">
                <a:xfrm>
                  <a:off x="4270" y="3540"/>
                  <a:ext cx="298" cy="60"/>
                </a:xfrm>
                <a:custGeom>
                  <a:avLst/>
                  <a:gdLst>
                    <a:gd name="T0" fmla="*/ 5 w 5367"/>
                    <a:gd name="T1" fmla="*/ 172 h 1559"/>
                    <a:gd name="T2" fmla="*/ 5367 w 5367"/>
                    <a:gd name="T3" fmla="*/ 1559 h 1559"/>
                    <a:gd name="T4" fmla="*/ 5361 w 5367"/>
                    <a:gd name="T5" fmla="*/ 1402 h 1559"/>
                    <a:gd name="T6" fmla="*/ 0 w 5367"/>
                    <a:gd name="T7" fmla="*/ 0 h 1559"/>
                    <a:gd name="T8" fmla="*/ 5 w 5367"/>
                    <a:gd name="T9" fmla="*/ 172 h 1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7"/>
                    <a:gd name="T16" fmla="*/ 0 h 1559"/>
                    <a:gd name="T17" fmla="*/ 5367 w 5367"/>
                    <a:gd name="T18" fmla="*/ 1559 h 1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7" h="1559">
                      <a:moveTo>
                        <a:pt x="5" y="172"/>
                      </a:moveTo>
                      <a:lnTo>
                        <a:pt x="5367" y="1559"/>
                      </a:lnTo>
                      <a:lnTo>
                        <a:pt x="5361" y="1402"/>
                      </a:lnTo>
                      <a:lnTo>
                        <a:pt x="0" y="0"/>
                      </a:lnTo>
                      <a:lnTo>
                        <a:pt x="5" y="172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8" name="Freeform 414"/>
                <p:cNvSpPr>
                  <a:spLocks/>
                </p:cNvSpPr>
                <p:nvPr/>
              </p:nvSpPr>
              <p:spPr bwMode="auto">
                <a:xfrm>
                  <a:off x="4565" y="3676"/>
                  <a:ext cx="170" cy="149"/>
                </a:xfrm>
                <a:custGeom>
                  <a:avLst/>
                  <a:gdLst>
                    <a:gd name="T0" fmla="*/ 0 w 3055"/>
                    <a:gd name="T1" fmla="*/ 3889 h 3889"/>
                    <a:gd name="T2" fmla="*/ 0 w 3055"/>
                    <a:gd name="T3" fmla="*/ 2051 h 3889"/>
                    <a:gd name="T4" fmla="*/ 3055 w 3055"/>
                    <a:gd name="T5" fmla="*/ 0 h 3889"/>
                    <a:gd name="T6" fmla="*/ 3055 w 3055"/>
                    <a:gd name="T7" fmla="*/ 1837 h 3889"/>
                    <a:gd name="T8" fmla="*/ 0 w 3055"/>
                    <a:gd name="T9" fmla="*/ 3889 h 38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55"/>
                    <a:gd name="T16" fmla="*/ 0 h 3889"/>
                    <a:gd name="T17" fmla="*/ 3055 w 3055"/>
                    <a:gd name="T18" fmla="*/ 3889 h 38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55" h="3889">
                      <a:moveTo>
                        <a:pt x="0" y="3889"/>
                      </a:moveTo>
                      <a:lnTo>
                        <a:pt x="0" y="2051"/>
                      </a:lnTo>
                      <a:lnTo>
                        <a:pt x="3055" y="0"/>
                      </a:lnTo>
                      <a:lnTo>
                        <a:pt x="3055" y="1837"/>
                      </a:lnTo>
                      <a:lnTo>
                        <a:pt x="0" y="3889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Freeform 415"/>
                <p:cNvSpPr>
                  <a:spLocks/>
                </p:cNvSpPr>
                <p:nvPr/>
              </p:nvSpPr>
              <p:spPr bwMode="auto">
                <a:xfrm>
                  <a:off x="4277" y="3699"/>
                  <a:ext cx="288" cy="126"/>
                </a:xfrm>
                <a:custGeom>
                  <a:avLst/>
                  <a:gdLst>
                    <a:gd name="T0" fmla="*/ 0 w 5183"/>
                    <a:gd name="T1" fmla="*/ 0 h 3276"/>
                    <a:gd name="T2" fmla="*/ 5183 w 5183"/>
                    <a:gd name="T3" fmla="*/ 1438 h 3276"/>
                    <a:gd name="T4" fmla="*/ 5183 w 5183"/>
                    <a:gd name="T5" fmla="*/ 3276 h 3276"/>
                    <a:gd name="T6" fmla="*/ 0 w 5183"/>
                    <a:gd name="T7" fmla="*/ 1838 h 3276"/>
                    <a:gd name="T8" fmla="*/ 0 w 5183"/>
                    <a:gd name="T9" fmla="*/ 0 h 3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83"/>
                    <a:gd name="T16" fmla="*/ 0 h 3276"/>
                    <a:gd name="T17" fmla="*/ 5183 w 5183"/>
                    <a:gd name="T18" fmla="*/ 3276 h 32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83" h="3276">
                      <a:moveTo>
                        <a:pt x="0" y="0"/>
                      </a:moveTo>
                      <a:lnTo>
                        <a:pt x="5183" y="1438"/>
                      </a:lnTo>
                      <a:lnTo>
                        <a:pt x="5183" y="3276"/>
                      </a:lnTo>
                      <a:lnTo>
                        <a:pt x="0" y="18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Freeform 416"/>
                <p:cNvSpPr>
                  <a:spLocks/>
                </p:cNvSpPr>
                <p:nvPr/>
              </p:nvSpPr>
              <p:spPr bwMode="auto">
                <a:xfrm>
                  <a:off x="4262" y="3256"/>
                  <a:ext cx="485" cy="137"/>
                </a:xfrm>
                <a:custGeom>
                  <a:avLst/>
                  <a:gdLst>
                    <a:gd name="T0" fmla="*/ 0 w 8730"/>
                    <a:gd name="T1" fmla="*/ 2126 h 3570"/>
                    <a:gd name="T2" fmla="*/ 5362 w 8730"/>
                    <a:gd name="T3" fmla="*/ 3570 h 3570"/>
                    <a:gd name="T4" fmla="*/ 8730 w 8730"/>
                    <a:gd name="T5" fmla="*/ 1444 h 3570"/>
                    <a:gd name="T6" fmla="*/ 3369 w 8730"/>
                    <a:gd name="T7" fmla="*/ 0 h 3570"/>
                    <a:gd name="T8" fmla="*/ 0 w 8730"/>
                    <a:gd name="T9" fmla="*/ 2126 h 35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30"/>
                    <a:gd name="T16" fmla="*/ 0 h 3570"/>
                    <a:gd name="T17" fmla="*/ 8730 w 8730"/>
                    <a:gd name="T18" fmla="*/ 3570 h 35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30" h="3570">
                      <a:moveTo>
                        <a:pt x="0" y="2126"/>
                      </a:moveTo>
                      <a:lnTo>
                        <a:pt x="5362" y="3570"/>
                      </a:lnTo>
                      <a:lnTo>
                        <a:pt x="8730" y="1444"/>
                      </a:lnTo>
                      <a:lnTo>
                        <a:pt x="3369" y="0"/>
                      </a:lnTo>
                      <a:lnTo>
                        <a:pt x="0" y="2126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Freeform 417"/>
                <p:cNvSpPr>
                  <a:spLocks/>
                </p:cNvSpPr>
                <p:nvPr/>
              </p:nvSpPr>
              <p:spPr bwMode="auto">
                <a:xfrm>
                  <a:off x="4560" y="3312"/>
                  <a:ext cx="187" cy="280"/>
                </a:xfrm>
                <a:custGeom>
                  <a:avLst/>
                  <a:gdLst>
                    <a:gd name="T0" fmla="*/ 0 w 3368"/>
                    <a:gd name="T1" fmla="*/ 7300 h 7300"/>
                    <a:gd name="T2" fmla="*/ 0 w 3368"/>
                    <a:gd name="T3" fmla="*/ 2126 h 7300"/>
                    <a:gd name="T4" fmla="*/ 3368 w 3368"/>
                    <a:gd name="T5" fmla="*/ 0 h 7300"/>
                    <a:gd name="T6" fmla="*/ 3368 w 3368"/>
                    <a:gd name="T7" fmla="*/ 5174 h 7300"/>
                    <a:gd name="T8" fmla="*/ 0 w 3368"/>
                    <a:gd name="T9" fmla="*/ 7300 h 7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7300"/>
                    <a:gd name="T17" fmla="*/ 3368 w 3368"/>
                    <a:gd name="T18" fmla="*/ 7300 h 7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7300">
                      <a:moveTo>
                        <a:pt x="0" y="7300"/>
                      </a:moveTo>
                      <a:lnTo>
                        <a:pt x="0" y="2126"/>
                      </a:lnTo>
                      <a:lnTo>
                        <a:pt x="3368" y="0"/>
                      </a:lnTo>
                      <a:lnTo>
                        <a:pt x="3368" y="5174"/>
                      </a:lnTo>
                      <a:lnTo>
                        <a:pt x="0" y="7300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Freeform 418"/>
                <p:cNvSpPr>
                  <a:spLocks/>
                </p:cNvSpPr>
                <p:nvPr/>
              </p:nvSpPr>
              <p:spPr bwMode="auto">
                <a:xfrm>
                  <a:off x="4560" y="3522"/>
                  <a:ext cx="187" cy="280"/>
                </a:xfrm>
                <a:custGeom>
                  <a:avLst/>
                  <a:gdLst>
                    <a:gd name="T0" fmla="*/ 0 w 3368"/>
                    <a:gd name="T1" fmla="*/ 7258 h 7258"/>
                    <a:gd name="T2" fmla="*/ 0 w 3368"/>
                    <a:gd name="T3" fmla="*/ 2126 h 7258"/>
                    <a:gd name="T4" fmla="*/ 3368 w 3368"/>
                    <a:gd name="T5" fmla="*/ 0 h 7258"/>
                    <a:gd name="T6" fmla="*/ 3368 w 3368"/>
                    <a:gd name="T7" fmla="*/ 5132 h 7258"/>
                    <a:gd name="T8" fmla="*/ 0 w 3368"/>
                    <a:gd name="T9" fmla="*/ 7258 h 72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7258"/>
                    <a:gd name="T17" fmla="*/ 3368 w 3368"/>
                    <a:gd name="T18" fmla="*/ 7258 h 72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7258">
                      <a:moveTo>
                        <a:pt x="0" y="7258"/>
                      </a:moveTo>
                      <a:lnTo>
                        <a:pt x="0" y="2126"/>
                      </a:lnTo>
                      <a:lnTo>
                        <a:pt x="3368" y="0"/>
                      </a:lnTo>
                      <a:lnTo>
                        <a:pt x="3368" y="5132"/>
                      </a:lnTo>
                      <a:lnTo>
                        <a:pt x="0" y="7258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3" name="Freeform 419"/>
                <p:cNvSpPr>
                  <a:spLocks/>
                </p:cNvSpPr>
                <p:nvPr/>
              </p:nvSpPr>
              <p:spPr bwMode="auto">
                <a:xfrm>
                  <a:off x="4560" y="3520"/>
                  <a:ext cx="187" cy="84"/>
                </a:xfrm>
                <a:custGeom>
                  <a:avLst/>
                  <a:gdLst>
                    <a:gd name="T0" fmla="*/ 0 w 3368"/>
                    <a:gd name="T1" fmla="*/ 2172 h 2172"/>
                    <a:gd name="T2" fmla="*/ 0 w 3368"/>
                    <a:gd name="T3" fmla="*/ 2015 h 2172"/>
                    <a:gd name="T4" fmla="*/ 3188 w 3368"/>
                    <a:gd name="T5" fmla="*/ 0 h 2172"/>
                    <a:gd name="T6" fmla="*/ 3368 w 3368"/>
                    <a:gd name="T7" fmla="*/ 46 h 2172"/>
                    <a:gd name="T8" fmla="*/ 0 w 3368"/>
                    <a:gd name="T9" fmla="*/ 2172 h 21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2172"/>
                    <a:gd name="T17" fmla="*/ 3368 w 3368"/>
                    <a:gd name="T18" fmla="*/ 2172 h 21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2172">
                      <a:moveTo>
                        <a:pt x="0" y="2172"/>
                      </a:moveTo>
                      <a:lnTo>
                        <a:pt x="0" y="2015"/>
                      </a:lnTo>
                      <a:lnTo>
                        <a:pt x="3188" y="0"/>
                      </a:lnTo>
                      <a:lnTo>
                        <a:pt x="3368" y="46"/>
                      </a:lnTo>
                      <a:lnTo>
                        <a:pt x="0" y="2172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Freeform 420"/>
                <p:cNvSpPr>
                  <a:spLocks/>
                </p:cNvSpPr>
                <p:nvPr/>
              </p:nvSpPr>
              <p:spPr bwMode="auto">
                <a:xfrm>
                  <a:off x="4560" y="3515"/>
                  <a:ext cx="177" cy="83"/>
                </a:xfrm>
                <a:custGeom>
                  <a:avLst/>
                  <a:gdLst>
                    <a:gd name="T0" fmla="*/ 0 w 3184"/>
                    <a:gd name="T1" fmla="*/ 2153 h 2153"/>
                    <a:gd name="T2" fmla="*/ 0 w 3184"/>
                    <a:gd name="T3" fmla="*/ 2020 h 2153"/>
                    <a:gd name="T4" fmla="*/ 3184 w 3184"/>
                    <a:gd name="T5" fmla="*/ 0 h 2153"/>
                    <a:gd name="T6" fmla="*/ 3184 w 3184"/>
                    <a:gd name="T7" fmla="*/ 134 h 2153"/>
                    <a:gd name="T8" fmla="*/ 0 w 3184"/>
                    <a:gd name="T9" fmla="*/ 2153 h 21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84"/>
                    <a:gd name="T16" fmla="*/ 0 h 2153"/>
                    <a:gd name="T17" fmla="*/ 3184 w 3184"/>
                    <a:gd name="T18" fmla="*/ 2153 h 21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84" h="2153">
                      <a:moveTo>
                        <a:pt x="0" y="2153"/>
                      </a:moveTo>
                      <a:lnTo>
                        <a:pt x="0" y="2020"/>
                      </a:lnTo>
                      <a:lnTo>
                        <a:pt x="3184" y="0"/>
                      </a:lnTo>
                      <a:lnTo>
                        <a:pt x="3184" y="134"/>
                      </a:lnTo>
                      <a:lnTo>
                        <a:pt x="0" y="2153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Freeform 421"/>
                <p:cNvSpPr>
                  <a:spLocks/>
                </p:cNvSpPr>
                <p:nvPr/>
              </p:nvSpPr>
              <p:spPr bwMode="auto">
                <a:xfrm>
                  <a:off x="4262" y="3338"/>
                  <a:ext cx="298" cy="254"/>
                </a:xfrm>
                <a:custGeom>
                  <a:avLst/>
                  <a:gdLst>
                    <a:gd name="T0" fmla="*/ 0 w 5362"/>
                    <a:gd name="T1" fmla="*/ 5225 h 6611"/>
                    <a:gd name="T2" fmla="*/ 5362 w 5362"/>
                    <a:gd name="T3" fmla="*/ 6611 h 6611"/>
                    <a:gd name="T4" fmla="*/ 5362 w 5362"/>
                    <a:gd name="T5" fmla="*/ 1444 h 6611"/>
                    <a:gd name="T6" fmla="*/ 0 w 5362"/>
                    <a:gd name="T7" fmla="*/ 0 h 6611"/>
                    <a:gd name="T8" fmla="*/ 0 w 5362"/>
                    <a:gd name="T9" fmla="*/ 5225 h 66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2"/>
                    <a:gd name="T16" fmla="*/ 0 h 6611"/>
                    <a:gd name="T17" fmla="*/ 5362 w 5362"/>
                    <a:gd name="T18" fmla="*/ 6611 h 66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2" h="6611">
                      <a:moveTo>
                        <a:pt x="0" y="5225"/>
                      </a:moveTo>
                      <a:lnTo>
                        <a:pt x="5362" y="6611"/>
                      </a:lnTo>
                      <a:lnTo>
                        <a:pt x="5362" y="1444"/>
                      </a:lnTo>
                      <a:lnTo>
                        <a:pt x="0" y="0"/>
                      </a:lnTo>
                      <a:lnTo>
                        <a:pt x="0" y="5225"/>
                      </a:lnTo>
                      <a:close/>
                    </a:path>
                  </a:pathLst>
                </a:custGeom>
                <a:solidFill>
                  <a:srgbClr val="E5E5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Freeform 422"/>
                <p:cNvSpPr>
                  <a:spLocks/>
                </p:cNvSpPr>
                <p:nvPr/>
              </p:nvSpPr>
              <p:spPr bwMode="auto">
                <a:xfrm>
                  <a:off x="4262" y="3548"/>
                  <a:ext cx="298" cy="254"/>
                </a:xfrm>
                <a:custGeom>
                  <a:avLst/>
                  <a:gdLst>
                    <a:gd name="T0" fmla="*/ 0 w 5362"/>
                    <a:gd name="T1" fmla="*/ 5206 h 6593"/>
                    <a:gd name="T2" fmla="*/ 5362 w 5362"/>
                    <a:gd name="T3" fmla="*/ 6593 h 6593"/>
                    <a:gd name="T4" fmla="*/ 5362 w 5362"/>
                    <a:gd name="T5" fmla="*/ 1444 h 6593"/>
                    <a:gd name="T6" fmla="*/ 0 w 5362"/>
                    <a:gd name="T7" fmla="*/ 0 h 6593"/>
                    <a:gd name="T8" fmla="*/ 0 w 5362"/>
                    <a:gd name="T9" fmla="*/ 5206 h 65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2"/>
                    <a:gd name="T16" fmla="*/ 0 h 6593"/>
                    <a:gd name="T17" fmla="*/ 5362 w 5362"/>
                    <a:gd name="T18" fmla="*/ 6593 h 65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2" h="6593">
                      <a:moveTo>
                        <a:pt x="0" y="5206"/>
                      </a:moveTo>
                      <a:lnTo>
                        <a:pt x="5362" y="6593"/>
                      </a:lnTo>
                      <a:lnTo>
                        <a:pt x="5362" y="1444"/>
                      </a:lnTo>
                      <a:lnTo>
                        <a:pt x="0" y="0"/>
                      </a:lnTo>
                      <a:lnTo>
                        <a:pt x="0" y="5206"/>
                      </a:lnTo>
                      <a:close/>
                    </a:path>
                  </a:pathLst>
                </a:custGeom>
                <a:solidFill>
                  <a:srgbClr val="E5E5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Freeform 423"/>
                <p:cNvSpPr>
                  <a:spLocks/>
                </p:cNvSpPr>
                <p:nvPr/>
              </p:nvSpPr>
              <p:spPr bwMode="auto">
                <a:xfrm>
                  <a:off x="4297" y="3362"/>
                  <a:ext cx="218" cy="60"/>
                </a:xfrm>
                <a:custGeom>
                  <a:avLst/>
                  <a:gdLst>
                    <a:gd name="T0" fmla="*/ 0 w 3921"/>
                    <a:gd name="T1" fmla="*/ 0 h 1561"/>
                    <a:gd name="T2" fmla="*/ 0 w 3921"/>
                    <a:gd name="T3" fmla="*/ 506 h 1561"/>
                    <a:gd name="T4" fmla="*/ 3921 w 3921"/>
                    <a:gd name="T5" fmla="*/ 1561 h 1561"/>
                    <a:gd name="T6" fmla="*/ 3921 w 3921"/>
                    <a:gd name="T7" fmla="*/ 1056 h 1561"/>
                    <a:gd name="T8" fmla="*/ 0 w 3921"/>
                    <a:gd name="T9" fmla="*/ 0 h 15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21"/>
                    <a:gd name="T16" fmla="*/ 0 h 1561"/>
                    <a:gd name="T17" fmla="*/ 3921 w 3921"/>
                    <a:gd name="T18" fmla="*/ 1561 h 15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21" h="1561">
                      <a:moveTo>
                        <a:pt x="0" y="0"/>
                      </a:moveTo>
                      <a:lnTo>
                        <a:pt x="0" y="506"/>
                      </a:lnTo>
                      <a:lnTo>
                        <a:pt x="3921" y="1561"/>
                      </a:lnTo>
                      <a:lnTo>
                        <a:pt x="3921" y="10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Freeform 424"/>
                <p:cNvSpPr>
                  <a:spLocks/>
                </p:cNvSpPr>
                <p:nvPr/>
              </p:nvSpPr>
              <p:spPr bwMode="auto">
                <a:xfrm>
                  <a:off x="4297" y="3362"/>
                  <a:ext cx="218" cy="60"/>
                </a:xfrm>
                <a:custGeom>
                  <a:avLst/>
                  <a:gdLst>
                    <a:gd name="T0" fmla="*/ 79 w 3921"/>
                    <a:gd name="T1" fmla="*/ 22 h 1561"/>
                    <a:gd name="T2" fmla="*/ 0 w 3921"/>
                    <a:gd name="T3" fmla="*/ 0 h 1561"/>
                    <a:gd name="T4" fmla="*/ 0 w 3921"/>
                    <a:gd name="T5" fmla="*/ 506 h 1561"/>
                    <a:gd name="T6" fmla="*/ 3921 w 3921"/>
                    <a:gd name="T7" fmla="*/ 1561 h 1561"/>
                    <a:gd name="T8" fmla="*/ 3921 w 3921"/>
                    <a:gd name="T9" fmla="*/ 1485 h 1561"/>
                    <a:gd name="T10" fmla="*/ 79 w 3921"/>
                    <a:gd name="T11" fmla="*/ 451 h 1561"/>
                    <a:gd name="T12" fmla="*/ 79 w 3921"/>
                    <a:gd name="T13" fmla="*/ 22 h 15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21"/>
                    <a:gd name="T22" fmla="*/ 0 h 1561"/>
                    <a:gd name="T23" fmla="*/ 3921 w 3921"/>
                    <a:gd name="T24" fmla="*/ 1561 h 15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21" h="1561">
                      <a:moveTo>
                        <a:pt x="79" y="22"/>
                      </a:moveTo>
                      <a:lnTo>
                        <a:pt x="0" y="0"/>
                      </a:lnTo>
                      <a:lnTo>
                        <a:pt x="0" y="506"/>
                      </a:lnTo>
                      <a:lnTo>
                        <a:pt x="3921" y="1561"/>
                      </a:lnTo>
                      <a:lnTo>
                        <a:pt x="3921" y="1485"/>
                      </a:lnTo>
                      <a:lnTo>
                        <a:pt x="79" y="451"/>
                      </a:lnTo>
                      <a:lnTo>
                        <a:pt x="79" y="22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Freeform 425"/>
                <p:cNvSpPr>
                  <a:spLocks/>
                </p:cNvSpPr>
                <p:nvPr/>
              </p:nvSpPr>
              <p:spPr bwMode="auto">
                <a:xfrm>
                  <a:off x="4456" y="3434"/>
                  <a:ext cx="9" cy="36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3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Freeform 426"/>
                <p:cNvSpPr>
                  <a:spLocks/>
                </p:cNvSpPr>
                <p:nvPr/>
              </p:nvSpPr>
              <p:spPr bwMode="auto">
                <a:xfrm>
                  <a:off x="4475" y="3437"/>
                  <a:ext cx="9" cy="37"/>
                </a:xfrm>
                <a:custGeom>
                  <a:avLst/>
                  <a:gdLst>
                    <a:gd name="T0" fmla="*/ 0 w 158"/>
                    <a:gd name="T1" fmla="*/ 915 h 957"/>
                    <a:gd name="T2" fmla="*/ 158 w 158"/>
                    <a:gd name="T3" fmla="*/ 957 h 957"/>
                    <a:gd name="T4" fmla="*/ 158 w 158"/>
                    <a:gd name="T5" fmla="*/ 42 h 957"/>
                    <a:gd name="T6" fmla="*/ 0 w 158"/>
                    <a:gd name="T7" fmla="*/ 0 h 957"/>
                    <a:gd name="T8" fmla="*/ 0 w 158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957"/>
                    <a:gd name="T17" fmla="*/ 158 w 158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957">
                      <a:moveTo>
                        <a:pt x="0" y="915"/>
                      </a:moveTo>
                      <a:lnTo>
                        <a:pt x="158" y="957"/>
                      </a:lnTo>
                      <a:lnTo>
                        <a:pt x="158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Freeform 427"/>
                <p:cNvSpPr>
                  <a:spLocks/>
                </p:cNvSpPr>
                <p:nvPr/>
              </p:nvSpPr>
              <p:spPr bwMode="auto">
                <a:xfrm>
                  <a:off x="4495" y="3441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Freeform 428"/>
                <p:cNvSpPr>
                  <a:spLocks/>
                </p:cNvSpPr>
                <p:nvPr/>
              </p:nvSpPr>
              <p:spPr bwMode="auto">
                <a:xfrm>
                  <a:off x="4437" y="3430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Freeform 429"/>
                <p:cNvSpPr>
                  <a:spLocks/>
                </p:cNvSpPr>
                <p:nvPr/>
              </p:nvSpPr>
              <p:spPr bwMode="auto">
                <a:xfrm>
                  <a:off x="4398" y="3423"/>
                  <a:ext cx="9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4" name="Freeform 430"/>
                <p:cNvSpPr>
                  <a:spLocks/>
                </p:cNvSpPr>
                <p:nvPr/>
              </p:nvSpPr>
              <p:spPr bwMode="auto">
                <a:xfrm>
                  <a:off x="4340" y="3412"/>
                  <a:ext cx="9" cy="37"/>
                </a:xfrm>
                <a:custGeom>
                  <a:avLst/>
                  <a:gdLst>
                    <a:gd name="T0" fmla="*/ 0 w 157"/>
                    <a:gd name="T1" fmla="*/ 914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4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4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Freeform 431"/>
                <p:cNvSpPr>
                  <a:spLocks/>
                </p:cNvSpPr>
                <p:nvPr/>
              </p:nvSpPr>
              <p:spPr bwMode="auto">
                <a:xfrm>
                  <a:off x="4417" y="3426"/>
                  <a:ext cx="9" cy="37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Freeform 432"/>
                <p:cNvSpPr>
                  <a:spLocks/>
                </p:cNvSpPr>
                <p:nvPr/>
              </p:nvSpPr>
              <p:spPr bwMode="auto">
                <a:xfrm>
                  <a:off x="4359" y="3416"/>
                  <a:ext cx="9" cy="36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Freeform 433"/>
                <p:cNvSpPr>
                  <a:spLocks/>
                </p:cNvSpPr>
                <p:nvPr/>
              </p:nvSpPr>
              <p:spPr bwMode="auto">
                <a:xfrm>
                  <a:off x="4379" y="3419"/>
                  <a:ext cx="8" cy="37"/>
                </a:xfrm>
                <a:custGeom>
                  <a:avLst/>
                  <a:gdLst>
                    <a:gd name="T0" fmla="*/ 0 w 157"/>
                    <a:gd name="T1" fmla="*/ 914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4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4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Freeform 434"/>
                <p:cNvSpPr>
                  <a:spLocks/>
                </p:cNvSpPr>
                <p:nvPr/>
              </p:nvSpPr>
              <p:spPr bwMode="auto">
                <a:xfrm>
                  <a:off x="4456" y="3482"/>
                  <a:ext cx="9" cy="37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Freeform 435"/>
                <p:cNvSpPr>
                  <a:spLocks/>
                </p:cNvSpPr>
                <p:nvPr/>
              </p:nvSpPr>
              <p:spPr bwMode="auto">
                <a:xfrm>
                  <a:off x="4475" y="3486"/>
                  <a:ext cx="9" cy="36"/>
                </a:xfrm>
                <a:custGeom>
                  <a:avLst/>
                  <a:gdLst>
                    <a:gd name="T0" fmla="*/ 0 w 158"/>
                    <a:gd name="T1" fmla="*/ 915 h 958"/>
                    <a:gd name="T2" fmla="*/ 158 w 158"/>
                    <a:gd name="T3" fmla="*/ 958 h 958"/>
                    <a:gd name="T4" fmla="*/ 158 w 158"/>
                    <a:gd name="T5" fmla="*/ 42 h 958"/>
                    <a:gd name="T6" fmla="*/ 0 w 158"/>
                    <a:gd name="T7" fmla="*/ 0 h 958"/>
                    <a:gd name="T8" fmla="*/ 0 w 158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958"/>
                    <a:gd name="T17" fmla="*/ 158 w 158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958">
                      <a:moveTo>
                        <a:pt x="0" y="915"/>
                      </a:moveTo>
                      <a:lnTo>
                        <a:pt x="158" y="958"/>
                      </a:lnTo>
                      <a:lnTo>
                        <a:pt x="158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Freeform 436"/>
                <p:cNvSpPr>
                  <a:spLocks/>
                </p:cNvSpPr>
                <p:nvPr/>
              </p:nvSpPr>
              <p:spPr bwMode="auto">
                <a:xfrm>
                  <a:off x="4495" y="3489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Freeform 437"/>
                <p:cNvSpPr>
                  <a:spLocks/>
                </p:cNvSpPr>
                <p:nvPr/>
              </p:nvSpPr>
              <p:spPr bwMode="auto">
                <a:xfrm>
                  <a:off x="4437" y="3478"/>
                  <a:ext cx="8" cy="37"/>
                </a:xfrm>
                <a:custGeom>
                  <a:avLst/>
                  <a:gdLst>
                    <a:gd name="T0" fmla="*/ 0 w 157"/>
                    <a:gd name="T1" fmla="*/ 914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4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4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Freeform 438"/>
                <p:cNvSpPr>
                  <a:spLocks/>
                </p:cNvSpPr>
                <p:nvPr/>
              </p:nvSpPr>
              <p:spPr bwMode="auto">
                <a:xfrm>
                  <a:off x="4398" y="3471"/>
                  <a:ext cx="9" cy="37"/>
                </a:xfrm>
                <a:custGeom>
                  <a:avLst/>
                  <a:gdLst>
                    <a:gd name="T0" fmla="*/ 0 w 157"/>
                    <a:gd name="T1" fmla="*/ 914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4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4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Freeform 439"/>
                <p:cNvSpPr>
                  <a:spLocks/>
                </p:cNvSpPr>
                <p:nvPr/>
              </p:nvSpPr>
              <p:spPr bwMode="auto">
                <a:xfrm>
                  <a:off x="4340" y="3460"/>
                  <a:ext cx="9" cy="37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Freeform 440"/>
                <p:cNvSpPr>
                  <a:spLocks/>
                </p:cNvSpPr>
                <p:nvPr/>
              </p:nvSpPr>
              <p:spPr bwMode="auto">
                <a:xfrm>
                  <a:off x="4417" y="3475"/>
                  <a:ext cx="9" cy="37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Freeform 441"/>
                <p:cNvSpPr>
                  <a:spLocks/>
                </p:cNvSpPr>
                <p:nvPr/>
              </p:nvSpPr>
              <p:spPr bwMode="auto">
                <a:xfrm>
                  <a:off x="4359" y="3464"/>
                  <a:ext cx="9" cy="37"/>
                </a:xfrm>
                <a:custGeom>
                  <a:avLst/>
                  <a:gdLst>
                    <a:gd name="T0" fmla="*/ 0 w 157"/>
                    <a:gd name="T1" fmla="*/ 916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6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6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6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Freeform 442"/>
                <p:cNvSpPr>
                  <a:spLocks/>
                </p:cNvSpPr>
                <p:nvPr/>
              </p:nvSpPr>
              <p:spPr bwMode="auto">
                <a:xfrm>
                  <a:off x="4379" y="3468"/>
                  <a:ext cx="8" cy="36"/>
                </a:xfrm>
                <a:custGeom>
                  <a:avLst/>
                  <a:gdLst>
                    <a:gd name="T0" fmla="*/ 0 w 157"/>
                    <a:gd name="T1" fmla="*/ 916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6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6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6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Freeform 443"/>
                <p:cNvSpPr>
                  <a:spLocks/>
                </p:cNvSpPr>
                <p:nvPr/>
              </p:nvSpPr>
              <p:spPr bwMode="auto">
                <a:xfrm>
                  <a:off x="4480" y="3541"/>
                  <a:ext cx="45" cy="45"/>
                </a:xfrm>
                <a:custGeom>
                  <a:avLst/>
                  <a:gdLst>
                    <a:gd name="T0" fmla="*/ 824 w 824"/>
                    <a:gd name="T1" fmla="*/ 222 h 1155"/>
                    <a:gd name="T2" fmla="*/ 0 w 824"/>
                    <a:gd name="T3" fmla="*/ 0 h 1155"/>
                    <a:gd name="T4" fmla="*/ 0 w 824"/>
                    <a:gd name="T5" fmla="*/ 942 h 1155"/>
                    <a:gd name="T6" fmla="*/ 824 w 824"/>
                    <a:gd name="T7" fmla="*/ 1155 h 1155"/>
                    <a:gd name="T8" fmla="*/ 824 w 824"/>
                    <a:gd name="T9" fmla="*/ 222 h 11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4"/>
                    <a:gd name="T16" fmla="*/ 0 h 1155"/>
                    <a:gd name="T17" fmla="*/ 824 w 824"/>
                    <a:gd name="T18" fmla="*/ 1155 h 11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4" h="1155">
                      <a:moveTo>
                        <a:pt x="824" y="222"/>
                      </a:moveTo>
                      <a:lnTo>
                        <a:pt x="0" y="0"/>
                      </a:lnTo>
                      <a:lnTo>
                        <a:pt x="0" y="942"/>
                      </a:lnTo>
                      <a:lnTo>
                        <a:pt x="824" y="1155"/>
                      </a:lnTo>
                      <a:lnTo>
                        <a:pt x="824" y="222"/>
                      </a:lnTo>
                      <a:close/>
                    </a:path>
                  </a:pathLst>
                </a:custGeom>
                <a:solidFill>
                  <a:srgbClr val="CCCC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Freeform 444"/>
                <p:cNvSpPr>
                  <a:spLocks/>
                </p:cNvSpPr>
                <p:nvPr/>
              </p:nvSpPr>
              <p:spPr bwMode="auto">
                <a:xfrm>
                  <a:off x="4278" y="3629"/>
                  <a:ext cx="20" cy="40"/>
                </a:xfrm>
                <a:custGeom>
                  <a:avLst/>
                  <a:gdLst>
                    <a:gd name="T0" fmla="*/ 0 w 363"/>
                    <a:gd name="T1" fmla="*/ 0 h 1036"/>
                    <a:gd name="T2" fmla="*/ 0 w 363"/>
                    <a:gd name="T3" fmla="*/ 942 h 1036"/>
                    <a:gd name="T4" fmla="*/ 363 w 363"/>
                    <a:gd name="T5" fmla="*/ 1036 h 1036"/>
                    <a:gd name="T6" fmla="*/ 363 w 363"/>
                    <a:gd name="T7" fmla="*/ 98 h 1036"/>
                    <a:gd name="T8" fmla="*/ 0 w 363"/>
                    <a:gd name="T9" fmla="*/ 0 h 10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3"/>
                    <a:gd name="T16" fmla="*/ 0 h 1036"/>
                    <a:gd name="T17" fmla="*/ 363 w 363"/>
                    <a:gd name="T18" fmla="*/ 1036 h 10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3" h="1036">
                      <a:moveTo>
                        <a:pt x="0" y="0"/>
                      </a:moveTo>
                      <a:lnTo>
                        <a:pt x="0" y="942"/>
                      </a:lnTo>
                      <a:lnTo>
                        <a:pt x="363" y="1036"/>
                      </a:lnTo>
                      <a:lnTo>
                        <a:pt x="363" y="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Freeform 445"/>
                <p:cNvSpPr>
                  <a:spLocks/>
                </p:cNvSpPr>
                <p:nvPr/>
              </p:nvSpPr>
              <p:spPr bwMode="auto">
                <a:xfrm>
                  <a:off x="4285" y="3631"/>
                  <a:ext cx="13" cy="34"/>
                </a:xfrm>
                <a:custGeom>
                  <a:avLst/>
                  <a:gdLst>
                    <a:gd name="T0" fmla="*/ 0 w 221"/>
                    <a:gd name="T1" fmla="*/ 840 h 897"/>
                    <a:gd name="T2" fmla="*/ 221 w 221"/>
                    <a:gd name="T3" fmla="*/ 897 h 897"/>
                    <a:gd name="T4" fmla="*/ 221 w 221"/>
                    <a:gd name="T5" fmla="*/ 59 h 897"/>
                    <a:gd name="T6" fmla="*/ 0 w 221"/>
                    <a:gd name="T7" fmla="*/ 0 h 897"/>
                    <a:gd name="T8" fmla="*/ 0 w 221"/>
                    <a:gd name="T9" fmla="*/ 840 h 8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897"/>
                    <a:gd name="T17" fmla="*/ 221 w 221"/>
                    <a:gd name="T18" fmla="*/ 897 h 8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897">
                      <a:moveTo>
                        <a:pt x="0" y="840"/>
                      </a:moveTo>
                      <a:lnTo>
                        <a:pt x="221" y="897"/>
                      </a:lnTo>
                      <a:lnTo>
                        <a:pt x="221" y="59"/>
                      </a:lnTo>
                      <a:lnTo>
                        <a:pt x="0" y="0"/>
                      </a:lnTo>
                      <a:lnTo>
                        <a:pt x="0" y="840"/>
                      </a:lnTo>
                      <a:close/>
                    </a:path>
                  </a:pathLst>
                </a:custGeom>
                <a:solidFill>
                  <a:srgbClr val="CCCC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Freeform 446"/>
                <p:cNvSpPr>
                  <a:spLocks/>
                </p:cNvSpPr>
                <p:nvPr/>
              </p:nvSpPr>
              <p:spPr bwMode="auto">
                <a:xfrm>
                  <a:off x="4306" y="3268"/>
                  <a:ext cx="400" cy="112"/>
                </a:xfrm>
                <a:custGeom>
                  <a:avLst/>
                  <a:gdLst>
                    <a:gd name="T0" fmla="*/ 0 w 7195"/>
                    <a:gd name="T1" fmla="*/ 1697 h 2922"/>
                    <a:gd name="T2" fmla="*/ 4485 w 7195"/>
                    <a:gd name="T3" fmla="*/ 2922 h 2922"/>
                    <a:gd name="T4" fmla="*/ 7195 w 7195"/>
                    <a:gd name="T5" fmla="*/ 1224 h 2922"/>
                    <a:gd name="T6" fmla="*/ 2710 w 7195"/>
                    <a:gd name="T7" fmla="*/ 0 h 2922"/>
                    <a:gd name="T8" fmla="*/ 0 w 7195"/>
                    <a:gd name="T9" fmla="*/ 1697 h 29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195"/>
                    <a:gd name="T16" fmla="*/ 0 h 2922"/>
                    <a:gd name="T17" fmla="*/ 7195 w 7195"/>
                    <a:gd name="T18" fmla="*/ 2922 h 29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195" h="2922">
                      <a:moveTo>
                        <a:pt x="0" y="1697"/>
                      </a:moveTo>
                      <a:lnTo>
                        <a:pt x="4485" y="2922"/>
                      </a:lnTo>
                      <a:lnTo>
                        <a:pt x="7195" y="1224"/>
                      </a:lnTo>
                      <a:lnTo>
                        <a:pt x="2710" y="0"/>
                      </a:lnTo>
                      <a:lnTo>
                        <a:pt x="0" y="1697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Freeform 447"/>
                <p:cNvSpPr>
                  <a:spLocks/>
                </p:cNvSpPr>
                <p:nvPr/>
              </p:nvSpPr>
              <p:spPr bwMode="auto">
                <a:xfrm>
                  <a:off x="4306" y="3268"/>
                  <a:ext cx="400" cy="66"/>
                </a:xfrm>
                <a:custGeom>
                  <a:avLst/>
                  <a:gdLst>
                    <a:gd name="T0" fmla="*/ 7049 w 7195"/>
                    <a:gd name="T1" fmla="*/ 1312 h 1737"/>
                    <a:gd name="T2" fmla="*/ 7195 w 7195"/>
                    <a:gd name="T3" fmla="*/ 1224 h 1737"/>
                    <a:gd name="T4" fmla="*/ 2710 w 7195"/>
                    <a:gd name="T5" fmla="*/ 0 h 1737"/>
                    <a:gd name="T6" fmla="*/ 0 w 7195"/>
                    <a:gd name="T7" fmla="*/ 1697 h 1737"/>
                    <a:gd name="T8" fmla="*/ 145 w 7195"/>
                    <a:gd name="T9" fmla="*/ 1737 h 1737"/>
                    <a:gd name="T10" fmla="*/ 2710 w 7195"/>
                    <a:gd name="T11" fmla="*/ 127 h 1737"/>
                    <a:gd name="T12" fmla="*/ 7049 w 7195"/>
                    <a:gd name="T13" fmla="*/ 1312 h 17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195"/>
                    <a:gd name="T22" fmla="*/ 0 h 1737"/>
                    <a:gd name="T23" fmla="*/ 7195 w 7195"/>
                    <a:gd name="T24" fmla="*/ 1737 h 17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195" h="1737">
                      <a:moveTo>
                        <a:pt x="7049" y="1312"/>
                      </a:moveTo>
                      <a:lnTo>
                        <a:pt x="7195" y="1224"/>
                      </a:lnTo>
                      <a:lnTo>
                        <a:pt x="2710" y="0"/>
                      </a:lnTo>
                      <a:lnTo>
                        <a:pt x="0" y="1697"/>
                      </a:lnTo>
                      <a:lnTo>
                        <a:pt x="145" y="1737"/>
                      </a:lnTo>
                      <a:lnTo>
                        <a:pt x="2710" y="127"/>
                      </a:lnTo>
                      <a:lnTo>
                        <a:pt x="7049" y="1312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76" name="Group 448"/>
              <p:cNvGrpSpPr>
                <a:grpSpLocks/>
              </p:cNvGrpSpPr>
              <p:nvPr/>
            </p:nvGrpSpPr>
            <p:grpSpPr bwMode="auto">
              <a:xfrm>
                <a:off x="2716" y="3307"/>
                <a:ext cx="252" cy="421"/>
                <a:chOff x="2716" y="3307"/>
                <a:chExt cx="252" cy="421"/>
              </a:xfrm>
            </p:grpSpPr>
            <p:sp>
              <p:nvSpPr>
                <p:cNvPr id="1177" name="AutoShape 449"/>
                <p:cNvSpPr>
                  <a:spLocks noChangeArrowheads="1"/>
                </p:cNvSpPr>
                <p:nvPr/>
              </p:nvSpPr>
              <p:spPr bwMode="auto">
                <a:xfrm>
                  <a:off x="2716" y="3307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78" name="AutoShape 450"/>
                <p:cNvSpPr>
                  <a:spLocks noChangeArrowheads="1"/>
                </p:cNvSpPr>
                <p:nvPr/>
              </p:nvSpPr>
              <p:spPr bwMode="auto">
                <a:xfrm>
                  <a:off x="2790" y="3322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79" name="AutoShape 451"/>
                <p:cNvSpPr>
                  <a:spLocks noChangeArrowheads="1"/>
                </p:cNvSpPr>
                <p:nvPr/>
              </p:nvSpPr>
              <p:spPr bwMode="auto">
                <a:xfrm>
                  <a:off x="2872" y="3338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0" name="AutoShape 452"/>
                <p:cNvSpPr>
                  <a:spLocks noChangeArrowheads="1"/>
                </p:cNvSpPr>
                <p:nvPr/>
              </p:nvSpPr>
              <p:spPr bwMode="auto">
                <a:xfrm>
                  <a:off x="2716" y="3483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1" name="AutoShape 453"/>
                <p:cNvSpPr>
                  <a:spLocks noChangeArrowheads="1"/>
                </p:cNvSpPr>
                <p:nvPr/>
              </p:nvSpPr>
              <p:spPr bwMode="auto">
                <a:xfrm>
                  <a:off x="2790" y="3498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2" name="AutoShape 454"/>
                <p:cNvSpPr>
                  <a:spLocks noChangeArrowheads="1"/>
                </p:cNvSpPr>
                <p:nvPr/>
              </p:nvSpPr>
              <p:spPr bwMode="auto">
                <a:xfrm>
                  <a:off x="2872" y="3514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3" name="AutoShape 455"/>
                <p:cNvSpPr>
                  <a:spLocks noChangeArrowheads="1"/>
                </p:cNvSpPr>
                <p:nvPr/>
              </p:nvSpPr>
              <p:spPr bwMode="auto">
                <a:xfrm>
                  <a:off x="2716" y="3601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4" name="AutoShape 456"/>
                <p:cNvSpPr>
                  <a:spLocks noChangeArrowheads="1"/>
                </p:cNvSpPr>
                <p:nvPr/>
              </p:nvSpPr>
              <p:spPr bwMode="auto">
                <a:xfrm>
                  <a:off x="2790" y="3616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85" name="AutoShape 457"/>
                <p:cNvSpPr>
                  <a:spLocks noChangeArrowheads="1"/>
                </p:cNvSpPr>
                <p:nvPr/>
              </p:nvSpPr>
              <p:spPr bwMode="auto">
                <a:xfrm>
                  <a:off x="2872" y="3632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</p:grpSp>
        </p:grpSp>
        <p:grpSp>
          <p:nvGrpSpPr>
            <p:cNvPr id="1047" name="Group 458"/>
            <p:cNvGrpSpPr>
              <a:grpSpLocks/>
            </p:cNvGrpSpPr>
            <p:nvPr/>
          </p:nvGrpSpPr>
          <p:grpSpPr bwMode="auto">
            <a:xfrm>
              <a:off x="2146" y="3451"/>
              <a:ext cx="498" cy="677"/>
              <a:chOff x="2700" y="3117"/>
              <a:chExt cx="498" cy="677"/>
            </a:xfrm>
          </p:grpSpPr>
          <p:grpSp>
            <p:nvGrpSpPr>
              <p:cNvPr id="1128" name="Group 459"/>
              <p:cNvGrpSpPr>
                <a:grpSpLocks/>
              </p:cNvGrpSpPr>
              <p:nvPr/>
            </p:nvGrpSpPr>
            <p:grpSpPr bwMode="auto">
              <a:xfrm>
                <a:off x="2700" y="3117"/>
                <a:ext cx="498" cy="677"/>
                <a:chOff x="4262" y="3256"/>
                <a:chExt cx="485" cy="569"/>
              </a:xfrm>
            </p:grpSpPr>
            <p:sp>
              <p:nvSpPr>
                <p:cNvPr id="1139" name="Freeform 460"/>
                <p:cNvSpPr>
                  <a:spLocks/>
                </p:cNvSpPr>
                <p:nvPr/>
              </p:nvSpPr>
              <p:spPr bwMode="auto">
                <a:xfrm>
                  <a:off x="4262" y="3545"/>
                  <a:ext cx="306" cy="59"/>
                </a:xfrm>
                <a:custGeom>
                  <a:avLst/>
                  <a:gdLst>
                    <a:gd name="T0" fmla="*/ 153 w 5515"/>
                    <a:gd name="T1" fmla="*/ 0 h 1522"/>
                    <a:gd name="T2" fmla="*/ 5515 w 5515"/>
                    <a:gd name="T3" fmla="*/ 1387 h 1522"/>
                    <a:gd name="T4" fmla="*/ 5362 w 5515"/>
                    <a:gd name="T5" fmla="*/ 1522 h 1522"/>
                    <a:gd name="T6" fmla="*/ 0 w 5515"/>
                    <a:gd name="T7" fmla="*/ 77 h 1522"/>
                    <a:gd name="T8" fmla="*/ 153 w 5515"/>
                    <a:gd name="T9" fmla="*/ 0 h 15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15"/>
                    <a:gd name="T16" fmla="*/ 0 h 1522"/>
                    <a:gd name="T17" fmla="*/ 5515 w 5515"/>
                    <a:gd name="T18" fmla="*/ 1522 h 15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15" h="1522">
                      <a:moveTo>
                        <a:pt x="153" y="0"/>
                      </a:moveTo>
                      <a:lnTo>
                        <a:pt x="5515" y="1387"/>
                      </a:lnTo>
                      <a:lnTo>
                        <a:pt x="5362" y="1522"/>
                      </a:lnTo>
                      <a:lnTo>
                        <a:pt x="0" y="77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0" name="Freeform 461"/>
                <p:cNvSpPr>
                  <a:spLocks/>
                </p:cNvSpPr>
                <p:nvPr/>
              </p:nvSpPr>
              <p:spPr bwMode="auto">
                <a:xfrm>
                  <a:off x="4270" y="3540"/>
                  <a:ext cx="298" cy="60"/>
                </a:xfrm>
                <a:custGeom>
                  <a:avLst/>
                  <a:gdLst>
                    <a:gd name="T0" fmla="*/ 5 w 5367"/>
                    <a:gd name="T1" fmla="*/ 172 h 1559"/>
                    <a:gd name="T2" fmla="*/ 5367 w 5367"/>
                    <a:gd name="T3" fmla="*/ 1559 h 1559"/>
                    <a:gd name="T4" fmla="*/ 5361 w 5367"/>
                    <a:gd name="T5" fmla="*/ 1402 h 1559"/>
                    <a:gd name="T6" fmla="*/ 0 w 5367"/>
                    <a:gd name="T7" fmla="*/ 0 h 1559"/>
                    <a:gd name="T8" fmla="*/ 5 w 5367"/>
                    <a:gd name="T9" fmla="*/ 172 h 1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7"/>
                    <a:gd name="T16" fmla="*/ 0 h 1559"/>
                    <a:gd name="T17" fmla="*/ 5367 w 5367"/>
                    <a:gd name="T18" fmla="*/ 1559 h 1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7" h="1559">
                      <a:moveTo>
                        <a:pt x="5" y="172"/>
                      </a:moveTo>
                      <a:lnTo>
                        <a:pt x="5367" y="1559"/>
                      </a:lnTo>
                      <a:lnTo>
                        <a:pt x="5361" y="1402"/>
                      </a:lnTo>
                      <a:lnTo>
                        <a:pt x="0" y="0"/>
                      </a:lnTo>
                      <a:lnTo>
                        <a:pt x="5" y="172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Freeform 462"/>
                <p:cNvSpPr>
                  <a:spLocks/>
                </p:cNvSpPr>
                <p:nvPr/>
              </p:nvSpPr>
              <p:spPr bwMode="auto">
                <a:xfrm>
                  <a:off x="4565" y="3676"/>
                  <a:ext cx="170" cy="149"/>
                </a:xfrm>
                <a:custGeom>
                  <a:avLst/>
                  <a:gdLst>
                    <a:gd name="T0" fmla="*/ 0 w 3055"/>
                    <a:gd name="T1" fmla="*/ 3889 h 3889"/>
                    <a:gd name="T2" fmla="*/ 0 w 3055"/>
                    <a:gd name="T3" fmla="*/ 2051 h 3889"/>
                    <a:gd name="T4" fmla="*/ 3055 w 3055"/>
                    <a:gd name="T5" fmla="*/ 0 h 3889"/>
                    <a:gd name="T6" fmla="*/ 3055 w 3055"/>
                    <a:gd name="T7" fmla="*/ 1837 h 3889"/>
                    <a:gd name="T8" fmla="*/ 0 w 3055"/>
                    <a:gd name="T9" fmla="*/ 3889 h 38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55"/>
                    <a:gd name="T16" fmla="*/ 0 h 3889"/>
                    <a:gd name="T17" fmla="*/ 3055 w 3055"/>
                    <a:gd name="T18" fmla="*/ 3889 h 38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55" h="3889">
                      <a:moveTo>
                        <a:pt x="0" y="3889"/>
                      </a:moveTo>
                      <a:lnTo>
                        <a:pt x="0" y="2051"/>
                      </a:lnTo>
                      <a:lnTo>
                        <a:pt x="3055" y="0"/>
                      </a:lnTo>
                      <a:lnTo>
                        <a:pt x="3055" y="1837"/>
                      </a:lnTo>
                      <a:lnTo>
                        <a:pt x="0" y="3889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Freeform 463"/>
                <p:cNvSpPr>
                  <a:spLocks/>
                </p:cNvSpPr>
                <p:nvPr/>
              </p:nvSpPr>
              <p:spPr bwMode="auto">
                <a:xfrm>
                  <a:off x="4277" y="3699"/>
                  <a:ext cx="288" cy="126"/>
                </a:xfrm>
                <a:custGeom>
                  <a:avLst/>
                  <a:gdLst>
                    <a:gd name="T0" fmla="*/ 0 w 5183"/>
                    <a:gd name="T1" fmla="*/ 0 h 3276"/>
                    <a:gd name="T2" fmla="*/ 5183 w 5183"/>
                    <a:gd name="T3" fmla="*/ 1438 h 3276"/>
                    <a:gd name="T4" fmla="*/ 5183 w 5183"/>
                    <a:gd name="T5" fmla="*/ 3276 h 3276"/>
                    <a:gd name="T6" fmla="*/ 0 w 5183"/>
                    <a:gd name="T7" fmla="*/ 1838 h 3276"/>
                    <a:gd name="T8" fmla="*/ 0 w 5183"/>
                    <a:gd name="T9" fmla="*/ 0 h 3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83"/>
                    <a:gd name="T16" fmla="*/ 0 h 3276"/>
                    <a:gd name="T17" fmla="*/ 5183 w 5183"/>
                    <a:gd name="T18" fmla="*/ 3276 h 32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83" h="3276">
                      <a:moveTo>
                        <a:pt x="0" y="0"/>
                      </a:moveTo>
                      <a:lnTo>
                        <a:pt x="5183" y="1438"/>
                      </a:lnTo>
                      <a:lnTo>
                        <a:pt x="5183" y="3276"/>
                      </a:lnTo>
                      <a:lnTo>
                        <a:pt x="0" y="18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3" name="Freeform 464"/>
                <p:cNvSpPr>
                  <a:spLocks/>
                </p:cNvSpPr>
                <p:nvPr/>
              </p:nvSpPr>
              <p:spPr bwMode="auto">
                <a:xfrm>
                  <a:off x="4262" y="3256"/>
                  <a:ext cx="485" cy="137"/>
                </a:xfrm>
                <a:custGeom>
                  <a:avLst/>
                  <a:gdLst>
                    <a:gd name="T0" fmla="*/ 0 w 8730"/>
                    <a:gd name="T1" fmla="*/ 2126 h 3570"/>
                    <a:gd name="T2" fmla="*/ 5362 w 8730"/>
                    <a:gd name="T3" fmla="*/ 3570 h 3570"/>
                    <a:gd name="T4" fmla="*/ 8730 w 8730"/>
                    <a:gd name="T5" fmla="*/ 1444 h 3570"/>
                    <a:gd name="T6" fmla="*/ 3369 w 8730"/>
                    <a:gd name="T7" fmla="*/ 0 h 3570"/>
                    <a:gd name="T8" fmla="*/ 0 w 8730"/>
                    <a:gd name="T9" fmla="*/ 2126 h 35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30"/>
                    <a:gd name="T16" fmla="*/ 0 h 3570"/>
                    <a:gd name="T17" fmla="*/ 8730 w 8730"/>
                    <a:gd name="T18" fmla="*/ 3570 h 35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30" h="3570">
                      <a:moveTo>
                        <a:pt x="0" y="2126"/>
                      </a:moveTo>
                      <a:lnTo>
                        <a:pt x="5362" y="3570"/>
                      </a:lnTo>
                      <a:lnTo>
                        <a:pt x="8730" y="1444"/>
                      </a:lnTo>
                      <a:lnTo>
                        <a:pt x="3369" y="0"/>
                      </a:lnTo>
                      <a:lnTo>
                        <a:pt x="0" y="2126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Freeform 465"/>
                <p:cNvSpPr>
                  <a:spLocks/>
                </p:cNvSpPr>
                <p:nvPr/>
              </p:nvSpPr>
              <p:spPr bwMode="auto">
                <a:xfrm>
                  <a:off x="4560" y="3312"/>
                  <a:ext cx="187" cy="280"/>
                </a:xfrm>
                <a:custGeom>
                  <a:avLst/>
                  <a:gdLst>
                    <a:gd name="T0" fmla="*/ 0 w 3368"/>
                    <a:gd name="T1" fmla="*/ 7300 h 7300"/>
                    <a:gd name="T2" fmla="*/ 0 w 3368"/>
                    <a:gd name="T3" fmla="*/ 2126 h 7300"/>
                    <a:gd name="T4" fmla="*/ 3368 w 3368"/>
                    <a:gd name="T5" fmla="*/ 0 h 7300"/>
                    <a:gd name="T6" fmla="*/ 3368 w 3368"/>
                    <a:gd name="T7" fmla="*/ 5174 h 7300"/>
                    <a:gd name="T8" fmla="*/ 0 w 3368"/>
                    <a:gd name="T9" fmla="*/ 7300 h 73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7300"/>
                    <a:gd name="T17" fmla="*/ 3368 w 3368"/>
                    <a:gd name="T18" fmla="*/ 7300 h 73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7300">
                      <a:moveTo>
                        <a:pt x="0" y="7300"/>
                      </a:moveTo>
                      <a:lnTo>
                        <a:pt x="0" y="2126"/>
                      </a:lnTo>
                      <a:lnTo>
                        <a:pt x="3368" y="0"/>
                      </a:lnTo>
                      <a:lnTo>
                        <a:pt x="3368" y="5174"/>
                      </a:lnTo>
                      <a:lnTo>
                        <a:pt x="0" y="7300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Freeform 466"/>
                <p:cNvSpPr>
                  <a:spLocks/>
                </p:cNvSpPr>
                <p:nvPr/>
              </p:nvSpPr>
              <p:spPr bwMode="auto">
                <a:xfrm>
                  <a:off x="4560" y="3522"/>
                  <a:ext cx="187" cy="280"/>
                </a:xfrm>
                <a:custGeom>
                  <a:avLst/>
                  <a:gdLst>
                    <a:gd name="T0" fmla="*/ 0 w 3368"/>
                    <a:gd name="T1" fmla="*/ 7258 h 7258"/>
                    <a:gd name="T2" fmla="*/ 0 w 3368"/>
                    <a:gd name="T3" fmla="*/ 2126 h 7258"/>
                    <a:gd name="T4" fmla="*/ 3368 w 3368"/>
                    <a:gd name="T5" fmla="*/ 0 h 7258"/>
                    <a:gd name="T6" fmla="*/ 3368 w 3368"/>
                    <a:gd name="T7" fmla="*/ 5132 h 7258"/>
                    <a:gd name="T8" fmla="*/ 0 w 3368"/>
                    <a:gd name="T9" fmla="*/ 7258 h 72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7258"/>
                    <a:gd name="T17" fmla="*/ 3368 w 3368"/>
                    <a:gd name="T18" fmla="*/ 7258 h 72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7258">
                      <a:moveTo>
                        <a:pt x="0" y="7258"/>
                      </a:moveTo>
                      <a:lnTo>
                        <a:pt x="0" y="2126"/>
                      </a:lnTo>
                      <a:lnTo>
                        <a:pt x="3368" y="0"/>
                      </a:lnTo>
                      <a:lnTo>
                        <a:pt x="3368" y="5132"/>
                      </a:lnTo>
                      <a:lnTo>
                        <a:pt x="0" y="7258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6" name="Freeform 467"/>
                <p:cNvSpPr>
                  <a:spLocks/>
                </p:cNvSpPr>
                <p:nvPr/>
              </p:nvSpPr>
              <p:spPr bwMode="auto">
                <a:xfrm>
                  <a:off x="4560" y="3520"/>
                  <a:ext cx="187" cy="84"/>
                </a:xfrm>
                <a:custGeom>
                  <a:avLst/>
                  <a:gdLst>
                    <a:gd name="T0" fmla="*/ 0 w 3368"/>
                    <a:gd name="T1" fmla="*/ 2172 h 2172"/>
                    <a:gd name="T2" fmla="*/ 0 w 3368"/>
                    <a:gd name="T3" fmla="*/ 2015 h 2172"/>
                    <a:gd name="T4" fmla="*/ 3188 w 3368"/>
                    <a:gd name="T5" fmla="*/ 0 h 2172"/>
                    <a:gd name="T6" fmla="*/ 3368 w 3368"/>
                    <a:gd name="T7" fmla="*/ 46 h 2172"/>
                    <a:gd name="T8" fmla="*/ 0 w 3368"/>
                    <a:gd name="T9" fmla="*/ 2172 h 21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8"/>
                    <a:gd name="T16" fmla="*/ 0 h 2172"/>
                    <a:gd name="T17" fmla="*/ 3368 w 3368"/>
                    <a:gd name="T18" fmla="*/ 2172 h 21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8" h="2172">
                      <a:moveTo>
                        <a:pt x="0" y="2172"/>
                      </a:moveTo>
                      <a:lnTo>
                        <a:pt x="0" y="2015"/>
                      </a:lnTo>
                      <a:lnTo>
                        <a:pt x="3188" y="0"/>
                      </a:lnTo>
                      <a:lnTo>
                        <a:pt x="3368" y="46"/>
                      </a:lnTo>
                      <a:lnTo>
                        <a:pt x="0" y="2172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7" name="Freeform 468"/>
                <p:cNvSpPr>
                  <a:spLocks/>
                </p:cNvSpPr>
                <p:nvPr/>
              </p:nvSpPr>
              <p:spPr bwMode="auto">
                <a:xfrm>
                  <a:off x="4560" y="3515"/>
                  <a:ext cx="177" cy="83"/>
                </a:xfrm>
                <a:custGeom>
                  <a:avLst/>
                  <a:gdLst>
                    <a:gd name="T0" fmla="*/ 0 w 3184"/>
                    <a:gd name="T1" fmla="*/ 2153 h 2153"/>
                    <a:gd name="T2" fmla="*/ 0 w 3184"/>
                    <a:gd name="T3" fmla="*/ 2020 h 2153"/>
                    <a:gd name="T4" fmla="*/ 3184 w 3184"/>
                    <a:gd name="T5" fmla="*/ 0 h 2153"/>
                    <a:gd name="T6" fmla="*/ 3184 w 3184"/>
                    <a:gd name="T7" fmla="*/ 134 h 2153"/>
                    <a:gd name="T8" fmla="*/ 0 w 3184"/>
                    <a:gd name="T9" fmla="*/ 2153 h 21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84"/>
                    <a:gd name="T16" fmla="*/ 0 h 2153"/>
                    <a:gd name="T17" fmla="*/ 3184 w 3184"/>
                    <a:gd name="T18" fmla="*/ 2153 h 21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84" h="2153">
                      <a:moveTo>
                        <a:pt x="0" y="2153"/>
                      </a:moveTo>
                      <a:lnTo>
                        <a:pt x="0" y="2020"/>
                      </a:lnTo>
                      <a:lnTo>
                        <a:pt x="3184" y="0"/>
                      </a:lnTo>
                      <a:lnTo>
                        <a:pt x="3184" y="134"/>
                      </a:lnTo>
                      <a:lnTo>
                        <a:pt x="0" y="2153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" name="Freeform 469"/>
                <p:cNvSpPr>
                  <a:spLocks/>
                </p:cNvSpPr>
                <p:nvPr/>
              </p:nvSpPr>
              <p:spPr bwMode="auto">
                <a:xfrm>
                  <a:off x="4262" y="3338"/>
                  <a:ext cx="298" cy="254"/>
                </a:xfrm>
                <a:custGeom>
                  <a:avLst/>
                  <a:gdLst>
                    <a:gd name="T0" fmla="*/ 0 w 5362"/>
                    <a:gd name="T1" fmla="*/ 5225 h 6611"/>
                    <a:gd name="T2" fmla="*/ 5362 w 5362"/>
                    <a:gd name="T3" fmla="*/ 6611 h 6611"/>
                    <a:gd name="T4" fmla="*/ 5362 w 5362"/>
                    <a:gd name="T5" fmla="*/ 1444 h 6611"/>
                    <a:gd name="T6" fmla="*/ 0 w 5362"/>
                    <a:gd name="T7" fmla="*/ 0 h 6611"/>
                    <a:gd name="T8" fmla="*/ 0 w 5362"/>
                    <a:gd name="T9" fmla="*/ 5225 h 66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2"/>
                    <a:gd name="T16" fmla="*/ 0 h 6611"/>
                    <a:gd name="T17" fmla="*/ 5362 w 5362"/>
                    <a:gd name="T18" fmla="*/ 6611 h 66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2" h="6611">
                      <a:moveTo>
                        <a:pt x="0" y="5225"/>
                      </a:moveTo>
                      <a:lnTo>
                        <a:pt x="5362" y="6611"/>
                      </a:lnTo>
                      <a:lnTo>
                        <a:pt x="5362" y="1444"/>
                      </a:lnTo>
                      <a:lnTo>
                        <a:pt x="0" y="0"/>
                      </a:lnTo>
                      <a:lnTo>
                        <a:pt x="0" y="5225"/>
                      </a:lnTo>
                      <a:close/>
                    </a:path>
                  </a:pathLst>
                </a:custGeom>
                <a:solidFill>
                  <a:srgbClr val="E5E5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" name="Freeform 470"/>
                <p:cNvSpPr>
                  <a:spLocks/>
                </p:cNvSpPr>
                <p:nvPr/>
              </p:nvSpPr>
              <p:spPr bwMode="auto">
                <a:xfrm>
                  <a:off x="4262" y="3548"/>
                  <a:ext cx="298" cy="254"/>
                </a:xfrm>
                <a:custGeom>
                  <a:avLst/>
                  <a:gdLst>
                    <a:gd name="T0" fmla="*/ 0 w 5362"/>
                    <a:gd name="T1" fmla="*/ 5206 h 6593"/>
                    <a:gd name="T2" fmla="*/ 5362 w 5362"/>
                    <a:gd name="T3" fmla="*/ 6593 h 6593"/>
                    <a:gd name="T4" fmla="*/ 5362 w 5362"/>
                    <a:gd name="T5" fmla="*/ 1444 h 6593"/>
                    <a:gd name="T6" fmla="*/ 0 w 5362"/>
                    <a:gd name="T7" fmla="*/ 0 h 6593"/>
                    <a:gd name="T8" fmla="*/ 0 w 5362"/>
                    <a:gd name="T9" fmla="*/ 5206 h 65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62"/>
                    <a:gd name="T16" fmla="*/ 0 h 6593"/>
                    <a:gd name="T17" fmla="*/ 5362 w 5362"/>
                    <a:gd name="T18" fmla="*/ 6593 h 65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62" h="6593">
                      <a:moveTo>
                        <a:pt x="0" y="5206"/>
                      </a:moveTo>
                      <a:lnTo>
                        <a:pt x="5362" y="6593"/>
                      </a:lnTo>
                      <a:lnTo>
                        <a:pt x="5362" y="1444"/>
                      </a:lnTo>
                      <a:lnTo>
                        <a:pt x="0" y="0"/>
                      </a:lnTo>
                      <a:lnTo>
                        <a:pt x="0" y="5206"/>
                      </a:lnTo>
                      <a:close/>
                    </a:path>
                  </a:pathLst>
                </a:custGeom>
                <a:solidFill>
                  <a:srgbClr val="E5E5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" name="Freeform 471"/>
                <p:cNvSpPr>
                  <a:spLocks/>
                </p:cNvSpPr>
                <p:nvPr/>
              </p:nvSpPr>
              <p:spPr bwMode="auto">
                <a:xfrm>
                  <a:off x="4297" y="3362"/>
                  <a:ext cx="218" cy="60"/>
                </a:xfrm>
                <a:custGeom>
                  <a:avLst/>
                  <a:gdLst>
                    <a:gd name="T0" fmla="*/ 0 w 3921"/>
                    <a:gd name="T1" fmla="*/ 0 h 1561"/>
                    <a:gd name="T2" fmla="*/ 0 w 3921"/>
                    <a:gd name="T3" fmla="*/ 506 h 1561"/>
                    <a:gd name="T4" fmla="*/ 3921 w 3921"/>
                    <a:gd name="T5" fmla="*/ 1561 h 1561"/>
                    <a:gd name="T6" fmla="*/ 3921 w 3921"/>
                    <a:gd name="T7" fmla="*/ 1056 h 1561"/>
                    <a:gd name="T8" fmla="*/ 0 w 3921"/>
                    <a:gd name="T9" fmla="*/ 0 h 15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21"/>
                    <a:gd name="T16" fmla="*/ 0 h 1561"/>
                    <a:gd name="T17" fmla="*/ 3921 w 3921"/>
                    <a:gd name="T18" fmla="*/ 1561 h 15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21" h="1561">
                      <a:moveTo>
                        <a:pt x="0" y="0"/>
                      </a:moveTo>
                      <a:lnTo>
                        <a:pt x="0" y="506"/>
                      </a:lnTo>
                      <a:lnTo>
                        <a:pt x="3921" y="1561"/>
                      </a:lnTo>
                      <a:lnTo>
                        <a:pt x="3921" y="10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" name="Freeform 472"/>
                <p:cNvSpPr>
                  <a:spLocks/>
                </p:cNvSpPr>
                <p:nvPr/>
              </p:nvSpPr>
              <p:spPr bwMode="auto">
                <a:xfrm>
                  <a:off x="4297" y="3362"/>
                  <a:ext cx="218" cy="60"/>
                </a:xfrm>
                <a:custGeom>
                  <a:avLst/>
                  <a:gdLst>
                    <a:gd name="T0" fmla="*/ 79 w 3921"/>
                    <a:gd name="T1" fmla="*/ 22 h 1561"/>
                    <a:gd name="T2" fmla="*/ 0 w 3921"/>
                    <a:gd name="T3" fmla="*/ 0 h 1561"/>
                    <a:gd name="T4" fmla="*/ 0 w 3921"/>
                    <a:gd name="T5" fmla="*/ 506 h 1561"/>
                    <a:gd name="T6" fmla="*/ 3921 w 3921"/>
                    <a:gd name="T7" fmla="*/ 1561 h 1561"/>
                    <a:gd name="T8" fmla="*/ 3921 w 3921"/>
                    <a:gd name="T9" fmla="*/ 1485 h 1561"/>
                    <a:gd name="T10" fmla="*/ 79 w 3921"/>
                    <a:gd name="T11" fmla="*/ 451 h 1561"/>
                    <a:gd name="T12" fmla="*/ 79 w 3921"/>
                    <a:gd name="T13" fmla="*/ 22 h 15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21"/>
                    <a:gd name="T22" fmla="*/ 0 h 1561"/>
                    <a:gd name="T23" fmla="*/ 3921 w 3921"/>
                    <a:gd name="T24" fmla="*/ 1561 h 15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21" h="1561">
                      <a:moveTo>
                        <a:pt x="79" y="22"/>
                      </a:moveTo>
                      <a:lnTo>
                        <a:pt x="0" y="0"/>
                      </a:lnTo>
                      <a:lnTo>
                        <a:pt x="0" y="506"/>
                      </a:lnTo>
                      <a:lnTo>
                        <a:pt x="3921" y="1561"/>
                      </a:lnTo>
                      <a:lnTo>
                        <a:pt x="3921" y="1485"/>
                      </a:lnTo>
                      <a:lnTo>
                        <a:pt x="79" y="451"/>
                      </a:lnTo>
                      <a:lnTo>
                        <a:pt x="79" y="22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2" name="Freeform 473"/>
                <p:cNvSpPr>
                  <a:spLocks/>
                </p:cNvSpPr>
                <p:nvPr/>
              </p:nvSpPr>
              <p:spPr bwMode="auto">
                <a:xfrm>
                  <a:off x="4456" y="3434"/>
                  <a:ext cx="9" cy="36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3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" name="Freeform 474"/>
                <p:cNvSpPr>
                  <a:spLocks/>
                </p:cNvSpPr>
                <p:nvPr/>
              </p:nvSpPr>
              <p:spPr bwMode="auto">
                <a:xfrm>
                  <a:off x="4475" y="3437"/>
                  <a:ext cx="9" cy="37"/>
                </a:xfrm>
                <a:custGeom>
                  <a:avLst/>
                  <a:gdLst>
                    <a:gd name="T0" fmla="*/ 0 w 158"/>
                    <a:gd name="T1" fmla="*/ 915 h 957"/>
                    <a:gd name="T2" fmla="*/ 158 w 158"/>
                    <a:gd name="T3" fmla="*/ 957 h 957"/>
                    <a:gd name="T4" fmla="*/ 158 w 158"/>
                    <a:gd name="T5" fmla="*/ 42 h 957"/>
                    <a:gd name="T6" fmla="*/ 0 w 158"/>
                    <a:gd name="T7" fmla="*/ 0 h 957"/>
                    <a:gd name="T8" fmla="*/ 0 w 158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957"/>
                    <a:gd name="T17" fmla="*/ 158 w 158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957">
                      <a:moveTo>
                        <a:pt x="0" y="915"/>
                      </a:moveTo>
                      <a:lnTo>
                        <a:pt x="158" y="957"/>
                      </a:lnTo>
                      <a:lnTo>
                        <a:pt x="158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4" name="Freeform 475"/>
                <p:cNvSpPr>
                  <a:spLocks/>
                </p:cNvSpPr>
                <p:nvPr/>
              </p:nvSpPr>
              <p:spPr bwMode="auto">
                <a:xfrm>
                  <a:off x="4495" y="3441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" name="Freeform 476"/>
                <p:cNvSpPr>
                  <a:spLocks/>
                </p:cNvSpPr>
                <p:nvPr/>
              </p:nvSpPr>
              <p:spPr bwMode="auto">
                <a:xfrm>
                  <a:off x="4437" y="3430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6" name="Freeform 477"/>
                <p:cNvSpPr>
                  <a:spLocks/>
                </p:cNvSpPr>
                <p:nvPr/>
              </p:nvSpPr>
              <p:spPr bwMode="auto">
                <a:xfrm>
                  <a:off x="4398" y="3423"/>
                  <a:ext cx="9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7" name="Freeform 478"/>
                <p:cNvSpPr>
                  <a:spLocks/>
                </p:cNvSpPr>
                <p:nvPr/>
              </p:nvSpPr>
              <p:spPr bwMode="auto">
                <a:xfrm>
                  <a:off x="4340" y="3412"/>
                  <a:ext cx="9" cy="37"/>
                </a:xfrm>
                <a:custGeom>
                  <a:avLst/>
                  <a:gdLst>
                    <a:gd name="T0" fmla="*/ 0 w 157"/>
                    <a:gd name="T1" fmla="*/ 914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4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4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8" name="Freeform 479"/>
                <p:cNvSpPr>
                  <a:spLocks/>
                </p:cNvSpPr>
                <p:nvPr/>
              </p:nvSpPr>
              <p:spPr bwMode="auto">
                <a:xfrm>
                  <a:off x="4417" y="3426"/>
                  <a:ext cx="9" cy="37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9" name="Freeform 480"/>
                <p:cNvSpPr>
                  <a:spLocks/>
                </p:cNvSpPr>
                <p:nvPr/>
              </p:nvSpPr>
              <p:spPr bwMode="auto">
                <a:xfrm>
                  <a:off x="4359" y="3416"/>
                  <a:ext cx="9" cy="36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0" name="Freeform 481"/>
                <p:cNvSpPr>
                  <a:spLocks/>
                </p:cNvSpPr>
                <p:nvPr/>
              </p:nvSpPr>
              <p:spPr bwMode="auto">
                <a:xfrm>
                  <a:off x="4379" y="3419"/>
                  <a:ext cx="8" cy="37"/>
                </a:xfrm>
                <a:custGeom>
                  <a:avLst/>
                  <a:gdLst>
                    <a:gd name="T0" fmla="*/ 0 w 157"/>
                    <a:gd name="T1" fmla="*/ 914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4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4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1" name="Freeform 482"/>
                <p:cNvSpPr>
                  <a:spLocks/>
                </p:cNvSpPr>
                <p:nvPr/>
              </p:nvSpPr>
              <p:spPr bwMode="auto">
                <a:xfrm>
                  <a:off x="4456" y="3482"/>
                  <a:ext cx="9" cy="37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2" name="Freeform 483"/>
                <p:cNvSpPr>
                  <a:spLocks/>
                </p:cNvSpPr>
                <p:nvPr/>
              </p:nvSpPr>
              <p:spPr bwMode="auto">
                <a:xfrm>
                  <a:off x="4475" y="3486"/>
                  <a:ext cx="9" cy="36"/>
                </a:xfrm>
                <a:custGeom>
                  <a:avLst/>
                  <a:gdLst>
                    <a:gd name="T0" fmla="*/ 0 w 158"/>
                    <a:gd name="T1" fmla="*/ 915 h 958"/>
                    <a:gd name="T2" fmla="*/ 158 w 158"/>
                    <a:gd name="T3" fmla="*/ 958 h 958"/>
                    <a:gd name="T4" fmla="*/ 158 w 158"/>
                    <a:gd name="T5" fmla="*/ 42 h 958"/>
                    <a:gd name="T6" fmla="*/ 0 w 158"/>
                    <a:gd name="T7" fmla="*/ 0 h 958"/>
                    <a:gd name="T8" fmla="*/ 0 w 158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958"/>
                    <a:gd name="T17" fmla="*/ 158 w 158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958">
                      <a:moveTo>
                        <a:pt x="0" y="915"/>
                      </a:moveTo>
                      <a:lnTo>
                        <a:pt x="158" y="958"/>
                      </a:lnTo>
                      <a:lnTo>
                        <a:pt x="158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" name="Freeform 484"/>
                <p:cNvSpPr>
                  <a:spLocks/>
                </p:cNvSpPr>
                <p:nvPr/>
              </p:nvSpPr>
              <p:spPr bwMode="auto">
                <a:xfrm>
                  <a:off x="4495" y="3489"/>
                  <a:ext cx="8" cy="37"/>
                </a:xfrm>
                <a:custGeom>
                  <a:avLst/>
                  <a:gdLst>
                    <a:gd name="T0" fmla="*/ 0 w 157"/>
                    <a:gd name="T1" fmla="*/ 914 h 956"/>
                    <a:gd name="T2" fmla="*/ 157 w 157"/>
                    <a:gd name="T3" fmla="*/ 956 h 956"/>
                    <a:gd name="T4" fmla="*/ 157 w 157"/>
                    <a:gd name="T5" fmla="*/ 42 h 956"/>
                    <a:gd name="T6" fmla="*/ 0 w 157"/>
                    <a:gd name="T7" fmla="*/ 0 h 956"/>
                    <a:gd name="T8" fmla="*/ 0 w 157"/>
                    <a:gd name="T9" fmla="*/ 914 h 9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6"/>
                    <a:gd name="T17" fmla="*/ 157 w 157"/>
                    <a:gd name="T18" fmla="*/ 956 h 9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6">
                      <a:moveTo>
                        <a:pt x="0" y="914"/>
                      </a:moveTo>
                      <a:lnTo>
                        <a:pt x="157" y="956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" name="Freeform 485"/>
                <p:cNvSpPr>
                  <a:spLocks/>
                </p:cNvSpPr>
                <p:nvPr/>
              </p:nvSpPr>
              <p:spPr bwMode="auto">
                <a:xfrm>
                  <a:off x="4437" y="3478"/>
                  <a:ext cx="8" cy="37"/>
                </a:xfrm>
                <a:custGeom>
                  <a:avLst/>
                  <a:gdLst>
                    <a:gd name="T0" fmla="*/ 0 w 157"/>
                    <a:gd name="T1" fmla="*/ 914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4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4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" name="Freeform 486"/>
                <p:cNvSpPr>
                  <a:spLocks/>
                </p:cNvSpPr>
                <p:nvPr/>
              </p:nvSpPr>
              <p:spPr bwMode="auto">
                <a:xfrm>
                  <a:off x="4398" y="3471"/>
                  <a:ext cx="9" cy="37"/>
                </a:xfrm>
                <a:custGeom>
                  <a:avLst/>
                  <a:gdLst>
                    <a:gd name="T0" fmla="*/ 0 w 157"/>
                    <a:gd name="T1" fmla="*/ 914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4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4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4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" name="Freeform 487"/>
                <p:cNvSpPr>
                  <a:spLocks/>
                </p:cNvSpPr>
                <p:nvPr/>
              </p:nvSpPr>
              <p:spPr bwMode="auto">
                <a:xfrm>
                  <a:off x="4340" y="3460"/>
                  <a:ext cx="9" cy="37"/>
                </a:xfrm>
                <a:custGeom>
                  <a:avLst/>
                  <a:gdLst>
                    <a:gd name="T0" fmla="*/ 0 w 157"/>
                    <a:gd name="T1" fmla="*/ 915 h 957"/>
                    <a:gd name="T2" fmla="*/ 157 w 157"/>
                    <a:gd name="T3" fmla="*/ 957 h 957"/>
                    <a:gd name="T4" fmla="*/ 157 w 157"/>
                    <a:gd name="T5" fmla="*/ 42 h 957"/>
                    <a:gd name="T6" fmla="*/ 0 w 157"/>
                    <a:gd name="T7" fmla="*/ 0 h 957"/>
                    <a:gd name="T8" fmla="*/ 0 w 157"/>
                    <a:gd name="T9" fmla="*/ 915 h 9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7"/>
                    <a:gd name="T17" fmla="*/ 157 w 157"/>
                    <a:gd name="T18" fmla="*/ 957 h 9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7">
                      <a:moveTo>
                        <a:pt x="0" y="915"/>
                      </a:moveTo>
                      <a:lnTo>
                        <a:pt x="157" y="957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" name="Freeform 488"/>
                <p:cNvSpPr>
                  <a:spLocks/>
                </p:cNvSpPr>
                <p:nvPr/>
              </p:nvSpPr>
              <p:spPr bwMode="auto">
                <a:xfrm>
                  <a:off x="4417" y="3475"/>
                  <a:ext cx="9" cy="37"/>
                </a:xfrm>
                <a:custGeom>
                  <a:avLst/>
                  <a:gdLst>
                    <a:gd name="T0" fmla="*/ 0 w 157"/>
                    <a:gd name="T1" fmla="*/ 915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5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5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5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" name="Freeform 489"/>
                <p:cNvSpPr>
                  <a:spLocks/>
                </p:cNvSpPr>
                <p:nvPr/>
              </p:nvSpPr>
              <p:spPr bwMode="auto">
                <a:xfrm>
                  <a:off x="4359" y="3464"/>
                  <a:ext cx="9" cy="37"/>
                </a:xfrm>
                <a:custGeom>
                  <a:avLst/>
                  <a:gdLst>
                    <a:gd name="T0" fmla="*/ 0 w 157"/>
                    <a:gd name="T1" fmla="*/ 916 h 958"/>
                    <a:gd name="T2" fmla="*/ 157 w 157"/>
                    <a:gd name="T3" fmla="*/ 958 h 958"/>
                    <a:gd name="T4" fmla="*/ 157 w 157"/>
                    <a:gd name="T5" fmla="*/ 43 h 958"/>
                    <a:gd name="T6" fmla="*/ 0 w 157"/>
                    <a:gd name="T7" fmla="*/ 0 h 958"/>
                    <a:gd name="T8" fmla="*/ 0 w 157"/>
                    <a:gd name="T9" fmla="*/ 916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6"/>
                      </a:moveTo>
                      <a:lnTo>
                        <a:pt x="157" y="958"/>
                      </a:lnTo>
                      <a:lnTo>
                        <a:pt x="157" y="43"/>
                      </a:lnTo>
                      <a:lnTo>
                        <a:pt x="0" y="0"/>
                      </a:lnTo>
                      <a:lnTo>
                        <a:pt x="0" y="916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9" name="Freeform 490"/>
                <p:cNvSpPr>
                  <a:spLocks/>
                </p:cNvSpPr>
                <p:nvPr/>
              </p:nvSpPr>
              <p:spPr bwMode="auto">
                <a:xfrm>
                  <a:off x="4379" y="3468"/>
                  <a:ext cx="8" cy="36"/>
                </a:xfrm>
                <a:custGeom>
                  <a:avLst/>
                  <a:gdLst>
                    <a:gd name="T0" fmla="*/ 0 w 157"/>
                    <a:gd name="T1" fmla="*/ 916 h 958"/>
                    <a:gd name="T2" fmla="*/ 157 w 157"/>
                    <a:gd name="T3" fmla="*/ 958 h 958"/>
                    <a:gd name="T4" fmla="*/ 157 w 157"/>
                    <a:gd name="T5" fmla="*/ 42 h 958"/>
                    <a:gd name="T6" fmla="*/ 0 w 157"/>
                    <a:gd name="T7" fmla="*/ 0 h 958"/>
                    <a:gd name="T8" fmla="*/ 0 w 157"/>
                    <a:gd name="T9" fmla="*/ 916 h 9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7"/>
                    <a:gd name="T16" fmla="*/ 0 h 958"/>
                    <a:gd name="T17" fmla="*/ 157 w 157"/>
                    <a:gd name="T18" fmla="*/ 958 h 9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7" h="958">
                      <a:moveTo>
                        <a:pt x="0" y="916"/>
                      </a:moveTo>
                      <a:lnTo>
                        <a:pt x="157" y="958"/>
                      </a:lnTo>
                      <a:lnTo>
                        <a:pt x="157" y="42"/>
                      </a:lnTo>
                      <a:lnTo>
                        <a:pt x="0" y="0"/>
                      </a:lnTo>
                      <a:lnTo>
                        <a:pt x="0" y="916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" name="Freeform 491"/>
                <p:cNvSpPr>
                  <a:spLocks/>
                </p:cNvSpPr>
                <p:nvPr/>
              </p:nvSpPr>
              <p:spPr bwMode="auto">
                <a:xfrm>
                  <a:off x="4480" y="3541"/>
                  <a:ext cx="45" cy="45"/>
                </a:xfrm>
                <a:custGeom>
                  <a:avLst/>
                  <a:gdLst>
                    <a:gd name="T0" fmla="*/ 824 w 824"/>
                    <a:gd name="T1" fmla="*/ 222 h 1155"/>
                    <a:gd name="T2" fmla="*/ 0 w 824"/>
                    <a:gd name="T3" fmla="*/ 0 h 1155"/>
                    <a:gd name="T4" fmla="*/ 0 w 824"/>
                    <a:gd name="T5" fmla="*/ 942 h 1155"/>
                    <a:gd name="T6" fmla="*/ 824 w 824"/>
                    <a:gd name="T7" fmla="*/ 1155 h 1155"/>
                    <a:gd name="T8" fmla="*/ 824 w 824"/>
                    <a:gd name="T9" fmla="*/ 222 h 11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4"/>
                    <a:gd name="T16" fmla="*/ 0 h 1155"/>
                    <a:gd name="T17" fmla="*/ 824 w 824"/>
                    <a:gd name="T18" fmla="*/ 1155 h 11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4" h="1155">
                      <a:moveTo>
                        <a:pt x="824" y="222"/>
                      </a:moveTo>
                      <a:lnTo>
                        <a:pt x="0" y="0"/>
                      </a:lnTo>
                      <a:lnTo>
                        <a:pt x="0" y="942"/>
                      </a:lnTo>
                      <a:lnTo>
                        <a:pt x="824" y="1155"/>
                      </a:lnTo>
                      <a:lnTo>
                        <a:pt x="824" y="222"/>
                      </a:lnTo>
                      <a:close/>
                    </a:path>
                  </a:pathLst>
                </a:custGeom>
                <a:solidFill>
                  <a:srgbClr val="CCCC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1" name="Freeform 492"/>
                <p:cNvSpPr>
                  <a:spLocks/>
                </p:cNvSpPr>
                <p:nvPr/>
              </p:nvSpPr>
              <p:spPr bwMode="auto">
                <a:xfrm>
                  <a:off x="4278" y="3629"/>
                  <a:ext cx="20" cy="40"/>
                </a:xfrm>
                <a:custGeom>
                  <a:avLst/>
                  <a:gdLst>
                    <a:gd name="T0" fmla="*/ 0 w 363"/>
                    <a:gd name="T1" fmla="*/ 0 h 1036"/>
                    <a:gd name="T2" fmla="*/ 0 w 363"/>
                    <a:gd name="T3" fmla="*/ 942 h 1036"/>
                    <a:gd name="T4" fmla="*/ 363 w 363"/>
                    <a:gd name="T5" fmla="*/ 1036 h 1036"/>
                    <a:gd name="T6" fmla="*/ 363 w 363"/>
                    <a:gd name="T7" fmla="*/ 98 h 1036"/>
                    <a:gd name="T8" fmla="*/ 0 w 363"/>
                    <a:gd name="T9" fmla="*/ 0 h 10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3"/>
                    <a:gd name="T16" fmla="*/ 0 h 1036"/>
                    <a:gd name="T17" fmla="*/ 363 w 363"/>
                    <a:gd name="T18" fmla="*/ 1036 h 10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3" h="1036">
                      <a:moveTo>
                        <a:pt x="0" y="0"/>
                      </a:moveTo>
                      <a:lnTo>
                        <a:pt x="0" y="942"/>
                      </a:lnTo>
                      <a:lnTo>
                        <a:pt x="363" y="1036"/>
                      </a:lnTo>
                      <a:lnTo>
                        <a:pt x="363" y="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C4C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2" name="Freeform 493"/>
                <p:cNvSpPr>
                  <a:spLocks/>
                </p:cNvSpPr>
                <p:nvPr/>
              </p:nvSpPr>
              <p:spPr bwMode="auto">
                <a:xfrm>
                  <a:off x="4285" y="3631"/>
                  <a:ext cx="13" cy="34"/>
                </a:xfrm>
                <a:custGeom>
                  <a:avLst/>
                  <a:gdLst>
                    <a:gd name="T0" fmla="*/ 0 w 221"/>
                    <a:gd name="T1" fmla="*/ 840 h 897"/>
                    <a:gd name="T2" fmla="*/ 221 w 221"/>
                    <a:gd name="T3" fmla="*/ 897 h 897"/>
                    <a:gd name="T4" fmla="*/ 221 w 221"/>
                    <a:gd name="T5" fmla="*/ 59 h 897"/>
                    <a:gd name="T6" fmla="*/ 0 w 221"/>
                    <a:gd name="T7" fmla="*/ 0 h 897"/>
                    <a:gd name="T8" fmla="*/ 0 w 221"/>
                    <a:gd name="T9" fmla="*/ 840 h 8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897"/>
                    <a:gd name="T17" fmla="*/ 221 w 221"/>
                    <a:gd name="T18" fmla="*/ 897 h 8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897">
                      <a:moveTo>
                        <a:pt x="0" y="840"/>
                      </a:moveTo>
                      <a:lnTo>
                        <a:pt x="221" y="897"/>
                      </a:lnTo>
                      <a:lnTo>
                        <a:pt x="221" y="59"/>
                      </a:lnTo>
                      <a:lnTo>
                        <a:pt x="0" y="0"/>
                      </a:lnTo>
                      <a:lnTo>
                        <a:pt x="0" y="840"/>
                      </a:lnTo>
                      <a:close/>
                    </a:path>
                  </a:pathLst>
                </a:custGeom>
                <a:solidFill>
                  <a:srgbClr val="CCCC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3" name="Freeform 494"/>
                <p:cNvSpPr>
                  <a:spLocks/>
                </p:cNvSpPr>
                <p:nvPr/>
              </p:nvSpPr>
              <p:spPr bwMode="auto">
                <a:xfrm>
                  <a:off x="4306" y="3268"/>
                  <a:ext cx="400" cy="112"/>
                </a:xfrm>
                <a:custGeom>
                  <a:avLst/>
                  <a:gdLst>
                    <a:gd name="T0" fmla="*/ 0 w 7195"/>
                    <a:gd name="T1" fmla="*/ 1697 h 2922"/>
                    <a:gd name="T2" fmla="*/ 4485 w 7195"/>
                    <a:gd name="T3" fmla="*/ 2922 h 2922"/>
                    <a:gd name="T4" fmla="*/ 7195 w 7195"/>
                    <a:gd name="T5" fmla="*/ 1224 h 2922"/>
                    <a:gd name="T6" fmla="*/ 2710 w 7195"/>
                    <a:gd name="T7" fmla="*/ 0 h 2922"/>
                    <a:gd name="T8" fmla="*/ 0 w 7195"/>
                    <a:gd name="T9" fmla="*/ 1697 h 29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195"/>
                    <a:gd name="T16" fmla="*/ 0 h 2922"/>
                    <a:gd name="T17" fmla="*/ 7195 w 7195"/>
                    <a:gd name="T18" fmla="*/ 2922 h 29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195" h="2922">
                      <a:moveTo>
                        <a:pt x="0" y="1697"/>
                      </a:moveTo>
                      <a:lnTo>
                        <a:pt x="4485" y="2922"/>
                      </a:lnTo>
                      <a:lnTo>
                        <a:pt x="7195" y="1224"/>
                      </a:lnTo>
                      <a:lnTo>
                        <a:pt x="2710" y="0"/>
                      </a:lnTo>
                      <a:lnTo>
                        <a:pt x="0" y="1697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4" name="Freeform 495"/>
                <p:cNvSpPr>
                  <a:spLocks/>
                </p:cNvSpPr>
                <p:nvPr/>
              </p:nvSpPr>
              <p:spPr bwMode="auto">
                <a:xfrm>
                  <a:off x="4306" y="3268"/>
                  <a:ext cx="400" cy="66"/>
                </a:xfrm>
                <a:custGeom>
                  <a:avLst/>
                  <a:gdLst>
                    <a:gd name="T0" fmla="*/ 7049 w 7195"/>
                    <a:gd name="T1" fmla="*/ 1312 h 1737"/>
                    <a:gd name="T2" fmla="*/ 7195 w 7195"/>
                    <a:gd name="T3" fmla="*/ 1224 h 1737"/>
                    <a:gd name="T4" fmla="*/ 2710 w 7195"/>
                    <a:gd name="T5" fmla="*/ 0 h 1737"/>
                    <a:gd name="T6" fmla="*/ 0 w 7195"/>
                    <a:gd name="T7" fmla="*/ 1697 h 1737"/>
                    <a:gd name="T8" fmla="*/ 145 w 7195"/>
                    <a:gd name="T9" fmla="*/ 1737 h 1737"/>
                    <a:gd name="T10" fmla="*/ 2710 w 7195"/>
                    <a:gd name="T11" fmla="*/ 127 h 1737"/>
                    <a:gd name="T12" fmla="*/ 7049 w 7195"/>
                    <a:gd name="T13" fmla="*/ 1312 h 17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195"/>
                    <a:gd name="T22" fmla="*/ 0 h 1737"/>
                    <a:gd name="T23" fmla="*/ 7195 w 7195"/>
                    <a:gd name="T24" fmla="*/ 1737 h 17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195" h="1737">
                      <a:moveTo>
                        <a:pt x="7049" y="1312"/>
                      </a:moveTo>
                      <a:lnTo>
                        <a:pt x="7195" y="1224"/>
                      </a:lnTo>
                      <a:lnTo>
                        <a:pt x="2710" y="0"/>
                      </a:lnTo>
                      <a:lnTo>
                        <a:pt x="0" y="1697"/>
                      </a:lnTo>
                      <a:lnTo>
                        <a:pt x="145" y="1737"/>
                      </a:lnTo>
                      <a:lnTo>
                        <a:pt x="2710" y="127"/>
                      </a:lnTo>
                      <a:lnTo>
                        <a:pt x="7049" y="1312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9" name="Group 496"/>
              <p:cNvGrpSpPr>
                <a:grpSpLocks/>
              </p:cNvGrpSpPr>
              <p:nvPr/>
            </p:nvGrpSpPr>
            <p:grpSpPr bwMode="auto">
              <a:xfrm>
                <a:off x="2716" y="3307"/>
                <a:ext cx="252" cy="421"/>
                <a:chOff x="2716" y="3307"/>
                <a:chExt cx="252" cy="421"/>
              </a:xfrm>
            </p:grpSpPr>
            <p:sp>
              <p:nvSpPr>
                <p:cNvPr id="1130" name="AutoShape 497"/>
                <p:cNvSpPr>
                  <a:spLocks noChangeArrowheads="1"/>
                </p:cNvSpPr>
                <p:nvPr/>
              </p:nvSpPr>
              <p:spPr bwMode="auto">
                <a:xfrm>
                  <a:off x="2716" y="3307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1" name="AutoShape 498"/>
                <p:cNvSpPr>
                  <a:spLocks noChangeArrowheads="1"/>
                </p:cNvSpPr>
                <p:nvPr/>
              </p:nvSpPr>
              <p:spPr bwMode="auto">
                <a:xfrm>
                  <a:off x="2790" y="3322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2" name="AutoShape 499"/>
                <p:cNvSpPr>
                  <a:spLocks noChangeArrowheads="1"/>
                </p:cNvSpPr>
                <p:nvPr/>
              </p:nvSpPr>
              <p:spPr bwMode="auto">
                <a:xfrm>
                  <a:off x="2872" y="3338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3" name="AutoShape 500"/>
                <p:cNvSpPr>
                  <a:spLocks noChangeArrowheads="1"/>
                </p:cNvSpPr>
                <p:nvPr/>
              </p:nvSpPr>
              <p:spPr bwMode="auto">
                <a:xfrm>
                  <a:off x="2716" y="3483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4" name="AutoShape 501"/>
                <p:cNvSpPr>
                  <a:spLocks noChangeArrowheads="1"/>
                </p:cNvSpPr>
                <p:nvPr/>
              </p:nvSpPr>
              <p:spPr bwMode="auto">
                <a:xfrm>
                  <a:off x="2790" y="3498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5" name="AutoShape 502"/>
                <p:cNvSpPr>
                  <a:spLocks noChangeArrowheads="1"/>
                </p:cNvSpPr>
                <p:nvPr/>
              </p:nvSpPr>
              <p:spPr bwMode="auto">
                <a:xfrm>
                  <a:off x="2872" y="3514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6" name="AutoShape 503"/>
                <p:cNvSpPr>
                  <a:spLocks noChangeArrowheads="1"/>
                </p:cNvSpPr>
                <p:nvPr/>
              </p:nvSpPr>
              <p:spPr bwMode="auto">
                <a:xfrm>
                  <a:off x="2716" y="3601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7" name="AutoShape 504"/>
                <p:cNvSpPr>
                  <a:spLocks noChangeArrowheads="1"/>
                </p:cNvSpPr>
                <p:nvPr/>
              </p:nvSpPr>
              <p:spPr bwMode="auto">
                <a:xfrm>
                  <a:off x="2790" y="3616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  <p:sp>
              <p:nvSpPr>
                <p:cNvPr id="1138" name="AutoShape 505"/>
                <p:cNvSpPr>
                  <a:spLocks noChangeArrowheads="1"/>
                </p:cNvSpPr>
                <p:nvPr/>
              </p:nvSpPr>
              <p:spPr bwMode="auto">
                <a:xfrm>
                  <a:off x="2872" y="3632"/>
                  <a:ext cx="96" cy="96"/>
                </a:xfrm>
                <a:prstGeom prst="can">
                  <a:avLst>
                    <a:gd name="adj" fmla="val 25000"/>
                  </a:avLst>
                </a:prstGeom>
                <a:gradFill rotWithShape="1">
                  <a:gsLst>
                    <a:gs pos="0">
                      <a:srgbClr val="76762F"/>
                    </a:gs>
                    <a:gs pos="50000">
                      <a:srgbClr val="FFFF66"/>
                    </a:gs>
                    <a:gs pos="100000">
                      <a:srgbClr val="76762F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000"/>
                </a:p>
              </p:txBody>
            </p:sp>
          </p:grpSp>
        </p:grpSp>
        <p:grpSp>
          <p:nvGrpSpPr>
            <p:cNvPr id="1048" name="Group 506"/>
            <p:cNvGrpSpPr>
              <a:grpSpLocks/>
            </p:cNvGrpSpPr>
            <p:nvPr/>
          </p:nvGrpSpPr>
          <p:grpSpPr bwMode="auto">
            <a:xfrm>
              <a:off x="1987" y="2208"/>
              <a:ext cx="614" cy="758"/>
              <a:chOff x="2589" y="2301"/>
              <a:chExt cx="614" cy="758"/>
            </a:xfrm>
          </p:grpSpPr>
          <p:grpSp>
            <p:nvGrpSpPr>
              <p:cNvPr id="1054" name="Group 507"/>
              <p:cNvGrpSpPr>
                <a:grpSpLocks/>
              </p:cNvGrpSpPr>
              <p:nvPr/>
            </p:nvGrpSpPr>
            <p:grpSpPr bwMode="auto">
              <a:xfrm>
                <a:off x="2589" y="2301"/>
                <a:ext cx="614" cy="758"/>
                <a:chOff x="2781" y="809"/>
                <a:chExt cx="440" cy="489"/>
              </a:xfrm>
            </p:grpSpPr>
            <p:sp>
              <p:nvSpPr>
                <p:cNvPr id="1065" name="Text Box 508"/>
                <p:cNvSpPr txBox="1">
                  <a:spLocks noChangeArrowheads="1"/>
                </p:cNvSpPr>
                <p:nvPr/>
              </p:nvSpPr>
              <p:spPr bwMode="auto">
                <a:xfrm rot="610789">
                  <a:off x="2781" y="1198"/>
                  <a:ext cx="83" cy="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1000"/>
                </a:p>
              </p:txBody>
            </p:sp>
            <p:grpSp>
              <p:nvGrpSpPr>
                <p:cNvPr id="1066" name="Group 509"/>
                <p:cNvGrpSpPr>
                  <a:grpSpLocks/>
                </p:cNvGrpSpPr>
                <p:nvPr/>
              </p:nvGrpSpPr>
              <p:grpSpPr bwMode="auto">
                <a:xfrm>
                  <a:off x="2878" y="809"/>
                  <a:ext cx="343" cy="467"/>
                  <a:chOff x="4479" y="2984"/>
                  <a:chExt cx="378" cy="558"/>
                </a:xfrm>
              </p:grpSpPr>
              <p:sp>
                <p:nvSpPr>
                  <p:cNvPr id="1067" name="Freeform 510"/>
                  <p:cNvSpPr>
                    <a:spLocks/>
                  </p:cNvSpPr>
                  <p:nvPr/>
                </p:nvSpPr>
                <p:spPr bwMode="auto">
                  <a:xfrm>
                    <a:off x="4636" y="3375"/>
                    <a:ext cx="221" cy="167"/>
                  </a:xfrm>
                  <a:custGeom>
                    <a:avLst/>
                    <a:gdLst>
                      <a:gd name="T0" fmla="*/ 601 w 6756"/>
                      <a:gd name="T1" fmla="*/ 4925 h 4925"/>
                      <a:gd name="T2" fmla="*/ 0 w 6756"/>
                      <a:gd name="T3" fmla="*/ 3854 h 4925"/>
                      <a:gd name="T4" fmla="*/ 5920 w 6756"/>
                      <a:gd name="T5" fmla="*/ 0 h 4925"/>
                      <a:gd name="T6" fmla="*/ 6756 w 6756"/>
                      <a:gd name="T7" fmla="*/ 781 h 4925"/>
                      <a:gd name="T8" fmla="*/ 601 w 6756"/>
                      <a:gd name="T9" fmla="*/ 4925 h 49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56"/>
                      <a:gd name="T16" fmla="*/ 0 h 4925"/>
                      <a:gd name="T17" fmla="*/ 6756 w 6756"/>
                      <a:gd name="T18" fmla="*/ 4925 h 49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56" h="4925">
                        <a:moveTo>
                          <a:pt x="601" y="4925"/>
                        </a:moveTo>
                        <a:lnTo>
                          <a:pt x="0" y="3854"/>
                        </a:lnTo>
                        <a:lnTo>
                          <a:pt x="5920" y="0"/>
                        </a:lnTo>
                        <a:lnTo>
                          <a:pt x="6756" y="781"/>
                        </a:lnTo>
                        <a:lnTo>
                          <a:pt x="601" y="4925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8" name="Freeform 511"/>
                  <p:cNvSpPr>
                    <a:spLocks/>
                  </p:cNvSpPr>
                  <p:nvPr/>
                </p:nvSpPr>
                <p:spPr bwMode="auto">
                  <a:xfrm>
                    <a:off x="4479" y="3470"/>
                    <a:ext cx="176" cy="72"/>
                  </a:xfrm>
                  <a:custGeom>
                    <a:avLst/>
                    <a:gdLst>
                      <a:gd name="T0" fmla="*/ 919 w 5365"/>
                      <a:gd name="T1" fmla="*/ 0 h 2111"/>
                      <a:gd name="T2" fmla="*/ 4764 w 5365"/>
                      <a:gd name="T3" fmla="*/ 1040 h 2111"/>
                      <a:gd name="T4" fmla="*/ 5365 w 5365"/>
                      <a:gd name="T5" fmla="*/ 2111 h 2111"/>
                      <a:gd name="T6" fmla="*/ 0 w 5365"/>
                      <a:gd name="T7" fmla="*/ 629 h 2111"/>
                      <a:gd name="T8" fmla="*/ 919 w 5365"/>
                      <a:gd name="T9" fmla="*/ 0 h 2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65"/>
                      <a:gd name="T16" fmla="*/ 0 h 2111"/>
                      <a:gd name="T17" fmla="*/ 5365 w 5365"/>
                      <a:gd name="T18" fmla="*/ 2111 h 2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65" h="2111">
                        <a:moveTo>
                          <a:pt x="919" y="0"/>
                        </a:moveTo>
                        <a:lnTo>
                          <a:pt x="4764" y="1040"/>
                        </a:lnTo>
                        <a:lnTo>
                          <a:pt x="5365" y="2111"/>
                        </a:lnTo>
                        <a:lnTo>
                          <a:pt x="0" y="629"/>
                        </a:lnTo>
                        <a:lnTo>
                          <a:pt x="919" y="0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9" name="Freeform 512"/>
                  <p:cNvSpPr>
                    <a:spLocks/>
                  </p:cNvSpPr>
                  <p:nvPr/>
                </p:nvSpPr>
                <p:spPr bwMode="auto">
                  <a:xfrm>
                    <a:off x="4640" y="3325"/>
                    <a:ext cx="192" cy="186"/>
                  </a:xfrm>
                  <a:custGeom>
                    <a:avLst/>
                    <a:gdLst>
                      <a:gd name="T0" fmla="*/ 0 w 5858"/>
                      <a:gd name="T1" fmla="*/ 5469 h 5469"/>
                      <a:gd name="T2" fmla="*/ 0 w 5858"/>
                      <a:gd name="T3" fmla="*/ 3925 h 5469"/>
                      <a:gd name="T4" fmla="*/ 5858 w 5858"/>
                      <a:gd name="T5" fmla="*/ 0 h 5469"/>
                      <a:gd name="T6" fmla="*/ 5858 w 5858"/>
                      <a:gd name="T7" fmla="*/ 1545 h 5469"/>
                      <a:gd name="T8" fmla="*/ 0 w 5858"/>
                      <a:gd name="T9" fmla="*/ 5469 h 54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858"/>
                      <a:gd name="T16" fmla="*/ 0 h 5469"/>
                      <a:gd name="T17" fmla="*/ 5858 w 5858"/>
                      <a:gd name="T18" fmla="*/ 5469 h 54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858" h="5469">
                        <a:moveTo>
                          <a:pt x="0" y="5469"/>
                        </a:moveTo>
                        <a:lnTo>
                          <a:pt x="0" y="3925"/>
                        </a:lnTo>
                        <a:lnTo>
                          <a:pt x="5858" y="0"/>
                        </a:lnTo>
                        <a:lnTo>
                          <a:pt x="5858" y="1545"/>
                        </a:lnTo>
                        <a:lnTo>
                          <a:pt x="0" y="546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0" name="Freeform 513"/>
                  <p:cNvSpPr>
                    <a:spLocks/>
                  </p:cNvSpPr>
                  <p:nvPr/>
                </p:nvSpPr>
                <p:spPr bwMode="auto">
                  <a:xfrm>
                    <a:off x="4505" y="3422"/>
                    <a:ext cx="135" cy="89"/>
                  </a:xfrm>
                  <a:custGeom>
                    <a:avLst/>
                    <a:gdLst>
                      <a:gd name="T0" fmla="*/ 0 w 4129"/>
                      <a:gd name="T1" fmla="*/ 0 h 2631"/>
                      <a:gd name="T2" fmla="*/ 4129 w 4129"/>
                      <a:gd name="T3" fmla="*/ 1087 h 2631"/>
                      <a:gd name="T4" fmla="*/ 4129 w 4129"/>
                      <a:gd name="T5" fmla="*/ 2631 h 2631"/>
                      <a:gd name="T6" fmla="*/ 0 w 4129"/>
                      <a:gd name="T7" fmla="*/ 1544 h 2631"/>
                      <a:gd name="T8" fmla="*/ 0 w 4129"/>
                      <a:gd name="T9" fmla="*/ 0 h 26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29"/>
                      <a:gd name="T16" fmla="*/ 0 h 2631"/>
                      <a:gd name="T17" fmla="*/ 4129 w 4129"/>
                      <a:gd name="T18" fmla="*/ 2631 h 26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29" h="2631">
                        <a:moveTo>
                          <a:pt x="0" y="0"/>
                        </a:moveTo>
                        <a:lnTo>
                          <a:pt x="4129" y="1087"/>
                        </a:lnTo>
                        <a:lnTo>
                          <a:pt x="4129" y="2631"/>
                        </a:lnTo>
                        <a:lnTo>
                          <a:pt x="0" y="15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1" name="Freeform 514"/>
                  <p:cNvSpPr>
                    <a:spLocks/>
                  </p:cNvSpPr>
                  <p:nvPr/>
                </p:nvSpPr>
                <p:spPr bwMode="auto">
                  <a:xfrm>
                    <a:off x="4648" y="3028"/>
                    <a:ext cx="201" cy="471"/>
                  </a:xfrm>
                  <a:custGeom>
                    <a:avLst/>
                    <a:gdLst>
                      <a:gd name="T0" fmla="*/ 6111 w 6111"/>
                      <a:gd name="T1" fmla="*/ 0 h 13853"/>
                      <a:gd name="T2" fmla="*/ 0 w 6111"/>
                      <a:gd name="T3" fmla="*/ 3953 h 13853"/>
                      <a:gd name="T4" fmla="*/ 0 w 6111"/>
                      <a:gd name="T5" fmla="*/ 13853 h 13853"/>
                      <a:gd name="T6" fmla="*/ 6111 w 6111"/>
                      <a:gd name="T7" fmla="*/ 9826 h 13853"/>
                      <a:gd name="T8" fmla="*/ 6111 w 6111"/>
                      <a:gd name="T9" fmla="*/ 0 h 138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11"/>
                      <a:gd name="T16" fmla="*/ 0 h 13853"/>
                      <a:gd name="T17" fmla="*/ 6111 w 6111"/>
                      <a:gd name="T18" fmla="*/ 13853 h 1385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11" h="13853">
                        <a:moveTo>
                          <a:pt x="6111" y="0"/>
                        </a:moveTo>
                        <a:lnTo>
                          <a:pt x="0" y="3953"/>
                        </a:lnTo>
                        <a:lnTo>
                          <a:pt x="0" y="13853"/>
                        </a:lnTo>
                        <a:lnTo>
                          <a:pt x="6111" y="9826"/>
                        </a:lnTo>
                        <a:lnTo>
                          <a:pt x="6111" y="0"/>
                        </a:lnTo>
                        <a:close/>
                      </a:path>
                    </a:pathLst>
                  </a:custGeom>
                  <a:solidFill>
                    <a:srgbClr val="9966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2" name="Freeform 515"/>
                  <p:cNvSpPr>
                    <a:spLocks/>
                  </p:cNvSpPr>
                  <p:nvPr/>
                </p:nvSpPr>
                <p:spPr bwMode="auto">
                  <a:xfrm>
                    <a:off x="4484" y="3117"/>
                    <a:ext cx="164" cy="382"/>
                  </a:xfrm>
                  <a:custGeom>
                    <a:avLst/>
                    <a:gdLst>
                      <a:gd name="T0" fmla="*/ 0 w 5008"/>
                      <a:gd name="T1" fmla="*/ 9899 h 11248"/>
                      <a:gd name="T2" fmla="*/ 5008 w 5008"/>
                      <a:gd name="T3" fmla="*/ 11248 h 11248"/>
                      <a:gd name="T4" fmla="*/ 5008 w 5008"/>
                      <a:gd name="T5" fmla="*/ 1348 h 11248"/>
                      <a:gd name="T6" fmla="*/ 0 w 5008"/>
                      <a:gd name="T7" fmla="*/ 0 h 11248"/>
                      <a:gd name="T8" fmla="*/ 0 w 5008"/>
                      <a:gd name="T9" fmla="*/ 9899 h 1124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008"/>
                      <a:gd name="T16" fmla="*/ 0 h 11248"/>
                      <a:gd name="T17" fmla="*/ 5008 w 5008"/>
                      <a:gd name="T18" fmla="*/ 11248 h 1124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008" h="11248">
                        <a:moveTo>
                          <a:pt x="0" y="9899"/>
                        </a:moveTo>
                        <a:lnTo>
                          <a:pt x="5008" y="11248"/>
                        </a:lnTo>
                        <a:lnTo>
                          <a:pt x="5008" y="1348"/>
                        </a:lnTo>
                        <a:lnTo>
                          <a:pt x="0" y="0"/>
                        </a:lnTo>
                        <a:lnTo>
                          <a:pt x="0" y="9899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3" name="Freeform 516"/>
                  <p:cNvSpPr>
                    <a:spLocks/>
                  </p:cNvSpPr>
                  <p:nvPr/>
                </p:nvSpPr>
                <p:spPr bwMode="auto">
                  <a:xfrm>
                    <a:off x="4484" y="2984"/>
                    <a:ext cx="365" cy="179"/>
                  </a:xfrm>
                  <a:custGeom>
                    <a:avLst/>
                    <a:gdLst>
                      <a:gd name="T0" fmla="*/ 0 w 11119"/>
                      <a:gd name="T1" fmla="*/ 3911 h 5259"/>
                      <a:gd name="T2" fmla="*/ 5008 w 11119"/>
                      <a:gd name="T3" fmla="*/ 5259 h 5259"/>
                      <a:gd name="T4" fmla="*/ 11119 w 11119"/>
                      <a:gd name="T5" fmla="*/ 1306 h 5259"/>
                      <a:gd name="T6" fmla="*/ 6224 w 11119"/>
                      <a:gd name="T7" fmla="*/ 0 h 5259"/>
                      <a:gd name="T8" fmla="*/ 0 w 11119"/>
                      <a:gd name="T9" fmla="*/ 3911 h 52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119"/>
                      <a:gd name="T16" fmla="*/ 0 h 5259"/>
                      <a:gd name="T17" fmla="*/ 11119 w 11119"/>
                      <a:gd name="T18" fmla="*/ 5259 h 52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119" h="5259">
                        <a:moveTo>
                          <a:pt x="0" y="3911"/>
                        </a:moveTo>
                        <a:lnTo>
                          <a:pt x="5008" y="5259"/>
                        </a:lnTo>
                        <a:lnTo>
                          <a:pt x="11119" y="1306"/>
                        </a:lnTo>
                        <a:lnTo>
                          <a:pt x="6224" y="0"/>
                        </a:lnTo>
                        <a:lnTo>
                          <a:pt x="0" y="3911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4" name="Freeform 517"/>
                  <p:cNvSpPr>
                    <a:spLocks/>
                  </p:cNvSpPr>
                  <p:nvPr/>
                </p:nvSpPr>
                <p:spPr bwMode="auto">
                  <a:xfrm>
                    <a:off x="4484" y="2984"/>
                    <a:ext cx="365" cy="179"/>
                  </a:xfrm>
                  <a:custGeom>
                    <a:avLst/>
                    <a:gdLst>
                      <a:gd name="T0" fmla="*/ 0 w 11119"/>
                      <a:gd name="T1" fmla="*/ 3911 h 5259"/>
                      <a:gd name="T2" fmla="*/ 5008 w 11119"/>
                      <a:gd name="T3" fmla="*/ 5259 h 5259"/>
                      <a:gd name="T4" fmla="*/ 11119 w 11119"/>
                      <a:gd name="T5" fmla="*/ 1306 h 5259"/>
                      <a:gd name="T6" fmla="*/ 6224 w 11119"/>
                      <a:gd name="T7" fmla="*/ 0 h 5259"/>
                      <a:gd name="T8" fmla="*/ 0 w 11119"/>
                      <a:gd name="T9" fmla="*/ 3911 h 52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119"/>
                      <a:gd name="T16" fmla="*/ 0 h 5259"/>
                      <a:gd name="T17" fmla="*/ 11119 w 11119"/>
                      <a:gd name="T18" fmla="*/ 5259 h 52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119" h="5259">
                        <a:moveTo>
                          <a:pt x="0" y="3911"/>
                        </a:moveTo>
                        <a:lnTo>
                          <a:pt x="5008" y="5259"/>
                        </a:lnTo>
                        <a:lnTo>
                          <a:pt x="11119" y="1306"/>
                        </a:lnTo>
                        <a:lnTo>
                          <a:pt x="6224" y="0"/>
                        </a:lnTo>
                        <a:lnTo>
                          <a:pt x="0" y="3911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5" name="Freeform 518"/>
                  <p:cNvSpPr>
                    <a:spLocks/>
                  </p:cNvSpPr>
                  <p:nvPr/>
                </p:nvSpPr>
                <p:spPr bwMode="auto">
                  <a:xfrm>
                    <a:off x="4484" y="2984"/>
                    <a:ext cx="365" cy="179"/>
                  </a:xfrm>
                  <a:custGeom>
                    <a:avLst/>
                    <a:gdLst>
                      <a:gd name="T0" fmla="*/ 0 w 11119"/>
                      <a:gd name="T1" fmla="*/ 3911 h 5259"/>
                      <a:gd name="T2" fmla="*/ 5008 w 11119"/>
                      <a:gd name="T3" fmla="*/ 5259 h 5259"/>
                      <a:gd name="T4" fmla="*/ 11119 w 11119"/>
                      <a:gd name="T5" fmla="*/ 1306 h 5259"/>
                      <a:gd name="T6" fmla="*/ 6224 w 11119"/>
                      <a:gd name="T7" fmla="*/ 0 h 5259"/>
                      <a:gd name="T8" fmla="*/ 0 w 11119"/>
                      <a:gd name="T9" fmla="*/ 3911 h 52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119"/>
                      <a:gd name="T16" fmla="*/ 0 h 5259"/>
                      <a:gd name="T17" fmla="*/ 11119 w 11119"/>
                      <a:gd name="T18" fmla="*/ 5259 h 52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119" h="5259">
                        <a:moveTo>
                          <a:pt x="0" y="3911"/>
                        </a:moveTo>
                        <a:lnTo>
                          <a:pt x="5008" y="5259"/>
                        </a:lnTo>
                        <a:lnTo>
                          <a:pt x="11119" y="1306"/>
                        </a:lnTo>
                        <a:lnTo>
                          <a:pt x="6224" y="0"/>
                        </a:lnTo>
                        <a:lnTo>
                          <a:pt x="0" y="391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6" name="Freeform 519"/>
                  <p:cNvSpPr>
                    <a:spLocks/>
                  </p:cNvSpPr>
                  <p:nvPr/>
                </p:nvSpPr>
                <p:spPr bwMode="auto">
                  <a:xfrm>
                    <a:off x="4484" y="3288"/>
                    <a:ext cx="45" cy="20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7" name="Freeform 520"/>
                  <p:cNvSpPr>
                    <a:spLocks/>
                  </p:cNvSpPr>
                  <p:nvPr/>
                </p:nvSpPr>
                <p:spPr bwMode="auto">
                  <a:xfrm>
                    <a:off x="4484" y="3316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1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1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8" name="Freeform 521"/>
                  <p:cNvSpPr>
                    <a:spLocks/>
                  </p:cNvSpPr>
                  <p:nvPr/>
                </p:nvSpPr>
                <p:spPr bwMode="auto">
                  <a:xfrm>
                    <a:off x="4484" y="3330"/>
                    <a:ext cx="45" cy="19"/>
                  </a:xfrm>
                  <a:custGeom>
                    <a:avLst/>
                    <a:gdLst>
                      <a:gd name="T0" fmla="*/ 0 w 1376"/>
                      <a:gd name="T1" fmla="*/ 188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8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8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8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9" name="Freeform 522"/>
                  <p:cNvSpPr>
                    <a:spLocks/>
                  </p:cNvSpPr>
                  <p:nvPr/>
                </p:nvSpPr>
                <p:spPr bwMode="auto">
                  <a:xfrm>
                    <a:off x="4484" y="3344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60"/>
                      <a:gd name="T2" fmla="*/ 1376 w 1376"/>
                      <a:gd name="T3" fmla="*/ 560 h 560"/>
                      <a:gd name="T4" fmla="*/ 1376 w 1376"/>
                      <a:gd name="T5" fmla="*/ 371 h 560"/>
                      <a:gd name="T6" fmla="*/ 0 w 1376"/>
                      <a:gd name="T7" fmla="*/ 0 h 560"/>
                      <a:gd name="T8" fmla="*/ 0 w 1376"/>
                      <a:gd name="T9" fmla="*/ 189 h 5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60"/>
                      <a:gd name="T17" fmla="*/ 1376 w 1376"/>
                      <a:gd name="T18" fmla="*/ 560 h 5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60">
                        <a:moveTo>
                          <a:pt x="0" y="189"/>
                        </a:moveTo>
                        <a:lnTo>
                          <a:pt x="1376" y="560"/>
                        </a:lnTo>
                        <a:lnTo>
                          <a:pt x="1376" y="371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0" name="Freeform 523"/>
                  <p:cNvSpPr>
                    <a:spLocks/>
                  </p:cNvSpPr>
                  <p:nvPr/>
                </p:nvSpPr>
                <p:spPr bwMode="auto">
                  <a:xfrm>
                    <a:off x="4484" y="3358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1" name="Freeform 524"/>
                  <p:cNvSpPr>
                    <a:spLocks/>
                  </p:cNvSpPr>
                  <p:nvPr/>
                </p:nvSpPr>
                <p:spPr bwMode="auto">
                  <a:xfrm>
                    <a:off x="4484" y="3372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2" name="Freeform 525"/>
                  <p:cNvSpPr>
                    <a:spLocks/>
                  </p:cNvSpPr>
                  <p:nvPr/>
                </p:nvSpPr>
                <p:spPr bwMode="auto">
                  <a:xfrm>
                    <a:off x="4484" y="3386"/>
                    <a:ext cx="45" cy="18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3" name="Freeform 526"/>
                  <p:cNvSpPr>
                    <a:spLocks/>
                  </p:cNvSpPr>
                  <p:nvPr/>
                </p:nvSpPr>
                <p:spPr bwMode="auto">
                  <a:xfrm>
                    <a:off x="4484" y="3399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4" name="Freeform 527"/>
                  <p:cNvSpPr>
                    <a:spLocks/>
                  </p:cNvSpPr>
                  <p:nvPr/>
                </p:nvSpPr>
                <p:spPr bwMode="auto">
                  <a:xfrm>
                    <a:off x="4484" y="3413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59"/>
                      <a:gd name="T2" fmla="*/ 1376 w 1376"/>
                      <a:gd name="T3" fmla="*/ 559 h 559"/>
                      <a:gd name="T4" fmla="*/ 1376 w 1376"/>
                      <a:gd name="T5" fmla="*/ 370 h 559"/>
                      <a:gd name="T6" fmla="*/ 0 w 1376"/>
                      <a:gd name="T7" fmla="*/ 0 h 559"/>
                      <a:gd name="T8" fmla="*/ 0 w 1376"/>
                      <a:gd name="T9" fmla="*/ 189 h 5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59"/>
                      <a:gd name="T17" fmla="*/ 1376 w 1376"/>
                      <a:gd name="T18" fmla="*/ 559 h 5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59">
                        <a:moveTo>
                          <a:pt x="0" y="189"/>
                        </a:moveTo>
                        <a:lnTo>
                          <a:pt x="1376" y="559"/>
                        </a:lnTo>
                        <a:lnTo>
                          <a:pt x="1376" y="370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5" name="Freeform 528"/>
                  <p:cNvSpPr>
                    <a:spLocks/>
                  </p:cNvSpPr>
                  <p:nvPr/>
                </p:nvSpPr>
                <p:spPr bwMode="auto">
                  <a:xfrm>
                    <a:off x="4484" y="3427"/>
                    <a:ext cx="45" cy="19"/>
                  </a:xfrm>
                  <a:custGeom>
                    <a:avLst/>
                    <a:gdLst>
                      <a:gd name="T0" fmla="*/ 0 w 1376"/>
                      <a:gd name="T1" fmla="*/ 189 h 560"/>
                      <a:gd name="T2" fmla="*/ 1376 w 1376"/>
                      <a:gd name="T3" fmla="*/ 560 h 560"/>
                      <a:gd name="T4" fmla="*/ 1376 w 1376"/>
                      <a:gd name="T5" fmla="*/ 371 h 560"/>
                      <a:gd name="T6" fmla="*/ 0 w 1376"/>
                      <a:gd name="T7" fmla="*/ 0 h 560"/>
                      <a:gd name="T8" fmla="*/ 0 w 1376"/>
                      <a:gd name="T9" fmla="*/ 189 h 5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76"/>
                      <a:gd name="T16" fmla="*/ 0 h 560"/>
                      <a:gd name="T17" fmla="*/ 1376 w 1376"/>
                      <a:gd name="T18" fmla="*/ 560 h 5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76" h="560">
                        <a:moveTo>
                          <a:pt x="0" y="189"/>
                        </a:moveTo>
                        <a:lnTo>
                          <a:pt x="1376" y="560"/>
                        </a:lnTo>
                        <a:lnTo>
                          <a:pt x="1376" y="371"/>
                        </a:lnTo>
                        <a:lnTo>
                          <a:pt x="0" y="0"/>
                        </a:lnTo>
                        <a:lnTo>
                          <a:pt x="0" y="189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6" name="Freeform 529"/>
                  <p:cNvSpPr>
                    <a:spLocks/>
                  </p:cNvSpPr>
                  <p:nvPr/>
                </p:nvSpPr>
                <p:spPr bwMode="auto">
                  <a:xfrm>
                    <a:off x="4605" y="3407"/>
                    <a:ext cx="32" cy="14"/>
                  </a:xfrm>
                  <a:custGeom>
                    <a:avLst/>
                    <a:gdLst>
                      <a:gd name="T0" fmla="*/ 0 w 996"/>
                      <a:gd name="T1" fmla="*/ 137 h 405"/>
                      <a:gd name="T2" fmla="*/ 996 w 996"/>
                      <a:gd name="T3" fmla="*/ 405 h 405"/>
                      <a:gd name="T4" fmla="*/ 996 w 996"/>
                      <a:gd name="T5" fmla="*/ 269 h 405"/>
                      <a:gd name="T6" fmla="*/ 0 w 996"/>
                      <a:gd name="T7" fmla="*/ 0 h 405"/>
                      <a:gd name="T8" fmla="*/ 0 w 996"/>
                      <a:gd name="T9" fmla="*/ 137 h 4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6"/>
                      <a:gd name="T16" fmla="*/ 0 h 405"/>
                      <a:gd name="T17" fmla="*/ 996 w 996"/>
                      <a:gd name="T18" fmla="*/ 405 h 40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6" h="405">
                        <a:moveTo>
                          <a:pt x="0" y="137"/>
                        </a:moveTo>
                        <a:lnTo>
                          <a:pt x="996" y="405"/>
                        </a:lnTo>
                        <a:lnTo>
                          <a:pt x="996" y="269"/>
                        </a:lnTo>
                        <a:lnTo>
                          <a:pt x="0" y="0"/>
                        </a:lnTo>
                        <a:lnTo>
                          <a:pt x="0" y="137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530"/>
                  <p:cNvSpPr>
                    <a:spLocks/>
                  </p:cNvSpPr>
                  <p:nvPr/>
                </p:nvSpPr>
                <p:spPr bwMode="auto">
                  <a:xfrm>
                    <a:off x="4605" y="3418"/>
                    <a:ext cx="32" cy="13"/>
                  </a:xfrm>
                  <a:custGeom>
                    <a:avLst/>
                    <a:gdLst>
                      <a:gd name="T0" fmla="*/ 0 w 996"/>
                      <a:gd name="T1" fmla="*/ 137 h 406"/>
                      <a:gd name="T2" fmla="*/ 996 w 996"/>
                      <a:gd name="T3" fmla="*/ 406 h 406"/>
                      <a:gd name="T4" fmla="*/ 996 w 996"/>
                      <a:gd name="T5" fmla="*/ 268 h 406"/>
                      <a:gd name="T6" fmla="*/ 0 w 996"/>
                      <a:gd name="T7" fmla="*/ 0 h 406"/>
                      <a:gd name="T8" fmla="*/ 0 w 996"/>
                      <a:gd name="T9" fmla="*/ 137 h 4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6"/>
                      <a:gd name="T16" fmla="*/ 0 h 406"/>
                      <a:gd name="T17" fmla="*/ 996 w 996"/>
                      <a:gd name="T18" fmla="*/ 406 h 4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6" h="406">
                        <a:moveTo>
                          <a:pt x="0" y="137"/>
                        </a:moveTo>
                        <a:lnTo>
                          <a:pt x="996" y="406"/>
                        </a:lnTo>
                        <a:lnTo>
                          <a:pt x="996" y="268"/>
                        </a:lnTo>
                        <a:lnTo>
                          <a:pt x="0" y="0"/>
                        </a:lnTo>
                        <a:lnTo>
                          <a:pt x="0" y="137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531"/>
                  <p:cNvSpPr>
                    <a:spLocks/>
                  </p:cNvSpPr>
                  <p:nvPr/>
                </p:nvSpPr>
                <p:spPr bwMode="auto">
                  <a:xfrm>
                    <a:off x="4605" y="3427"/>
                    <a:ext cx="32" cy="14"/>
                  </a:xfrm>
                  <a:custGeom>
                    <a:avLst/>
                    <a:gdLst>
                      <a:gd name="T0" fmla="*/ 0 w 996"/>
                      <a:gd name="T1" fmla="*/ 136 h 404"/>
                      <a:gd name="T2" fmla="*/ 996 w 996"/>
                      <a:gd name="T3" fmla="*/ 404 h 404"/>
                      <a:gd name="T4" fmla="*/ 996 w 996"/>
                      <a:gd name="T5" fmla="*/ 268 h 404"/>
                      <a:gd name="T6" fmla="*/ 0 w 996"/>
                      <a:gd name="T7" fmla="*/ 0 h 404"/>
                      <a:gd name="T8" fmla="*/ 0 w 996"/>
                      <a:gd name="T9" fmla="*/ 136 h 4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6"/>
                      <a:gd name="T16" fmla="*/ 0 h 404"/>
                      <a:gd name="T17" fmla="*/ 996 w 996"/>
                      <a:gd name="T18" fmla="*/ 404 h 4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6" h="404">
                        <a:moveTo>
                          <a:pt x="0" y="136"/>
                        </a:moveTo>
                        <a:lnTo>
                          <a:pt x="996" y="404"/>
                        </a:lnTo>
                        <a:lnTo>
                          <a:pt x="996" y="268"/>
                        </a:lnTo>
                        <a:lnTo>
                          <a:pt x="0" y="0"/>
                        </a:lnTo>
                        <a:lnTo>
                          <a:pt x="0" y="136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532"/>
                  <p:cNvSpPr>
                    <a:spLocks/>
                  </p:cNvSpPr>
                  <p:nvPr/>
                </p:nvSpPr>
                <p:spPr bwMode="auto">
                  <a:xfrm>
                    <a:off x="4605" y="3438"/>
                    <a:ext cx="32" cy="13"/>
                  </a:xfrm>
                  <a:custGeom>
                    <a:avLst/>
                    <a:gdLst>
                      <a:gd name="T0" fmla="*/ 0 w 996"/>
                      <a:gd name="T1" fmla="*/ 137 h 405"/>
                      <a:gd name="T2" fmla="*/ 996 w 996"/>
                      <a:gd name="T3" fmla="*/ 405 h 405"/>
                      <a:gd name="T4" fmla="*/ 996 w 996"/>
                      <a:gd name="T5" fmla="*/ 268 h 405"/>
                      <a:gd name="T6" fmla="*/ 0 w 996"/>
                      <a:gd name="T7" fmla="*/ 0 h 405"/>
                      <a:gd name="T8" fmla="*/ 0 w 996"/>
                      <a:gd name="T9" fmla="*/ 137 h 4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6"/>
                      <a:gd name="T16" fmla="*/ 0 h 405"/>
                      <a:gd name="T17" fmla="*/ 996 w 996"/>
                      <a:gd name="T18" fmla="*/ 405 h 40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6" h="405">
                        <a:moveTo>
                          <a:pt x="0" y="137"/>
                        </a:moveTo>
                        <a:lnTo>
                          <a:pt x="996" y="405"/>
                        </a:lnTo>
                        <a:lnTo>
                          <a:pt x="996" y="268"/>
                        </a:lnTo>
                        <a:lnTo>
                          <a:pt x="0" y="0"/>
                        </a:lnTo>
                        <a:lnTo>
                          <a:pt x="0" y="137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533"/>
                  <p:cNvSpPr>
                    <a:spLocks/>
                  </p:cNvSpPr>
                  <p:nvPr/>
                </p:nvSpPr>
                <p:spPr bwMode="auto">
                  <a:xfrm>
                    <a:off x="4605" y="3448"/>
                    <a:ext cx="32" cy="13"/>
                  </a:xfrm>
                  <a:custGeom>
                    <a:avLst/>
                    <a:gdLst>
                      <a:gd name="T0" fmla="*/ 0 w 996"/>
                      <a:gd name="T1" fmla="*/ 137 h 405"/>
                      <a:gd name="T2" fmla="*/ 996 w 996"/>
                      <a:gd name="T3" fmla="*/ 405 h 405"/>
                      <a:gd name="T4" fmla="*/ 996 w 996"/>
                      <a:gd name="T5" fmla="*/ 268 h 405"/>
                      <a:gd name="T6" fmla="*/ 0 w 996"/>
                      <a:gd name="T7" fmla="*/ 0 h 405"/>
                      <a:gd name="T8" fmla="*/ 0 w 996"/>
                      <a:gd name="T9" fmla="*/ 137 h 40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6"/>
                      <a:gd name="T16" fmla="*/ 0 h 405"/>
                      <a:gd name="T17" fmla="*/ 996 w 996"/>
                      <a:gd name="T18" fmla="*/ 405 h 40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6" h="405">
                        <a:moveTo>
                          <a:pt x="0" y="137"/>
                        </a:moveTo>
                        <a:lnTo>
                          <a:pt x="996" y="405"/>
                        </a:lnTo>
                        <a:lnTo>
                          <a:pt x="996" y="268"/>
                        </a:lnTo>
                        <a:lnTo>
                          <a:pt x="0" y="0"/>
                        </a:lnTo>
                        <a:lnTo>
                          <a:pt x="0" y="137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534"/>
                  <p:cNvSpPr>
                    <a:spLocks/>
                  </p:cNvSpPr>
                  <p:nvPr/>
                </p:nvSpPr>
                <p:spPr bwMode="auto">
                  <a:xfrm>
                    <a:off x="4612" y="3464"/>
                    <a:ext cx="9" cy="14"/>
                  </a:xfrm>
                  <a:custGeom>
                    <a:avLst/>
                    <a:gdLst>
                      <a:gd name="T0" fmla="*/ 0 w 288"/>
                      <a:gd name="T1" fmla="*/ 338 h 416"/>
                      <a:gd name="T2" fmla="*/ 288 w 288"/>
                      <a:gd name="T3" fmla="*/ 416 h 416"/>
                      <a:gd name="T4" fmla="*/ 288 w 288"/>
                      <a:gd name="T5" fmla="*/ 77 h 416"/>
                      <a:gd name="T6" fmla="*/ 0 w 288"/>
                      <a:gd name="T7" fmla="*/ 0 h 416"/>
                      <a:gd name="T8" fmla="*/ 0 w 288"/>
                      <a:gd name="T9" fmla="*/ 338 h 4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8"/>
                      <a:gd name="T16" fmla="*/ 0 h 416"/>
                      <a:gd name="T17" fmla="*/ 288 w 288"/>
                      <a:gd name="T18" fmla="*/ 416 h 4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8" h="416">
                        <a:moveTo>
                          <a:pt x="0" y="338"/>
                        </a:moveTo>
                        <a:lnTo>
                          <a:pt x="288" y="416"/>
                        </a:lnTo>
                        <a:lnTo>
                          <a:pt x="288" y="77"/>
                        </a:lnTo>
                        <a:lnTo>
                          <a:pt x="0" y="0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535"/>
                  <p:cNvSpPr>
                    <a:spLocks/>
                  </p:cNvSpPr>
                  <p:nvPr/>
                </p:nvSpPr>
                <p:spPr bwMode="auto">
                  <a:xfrm>
                    <a:off x="4627" y="3468"/>
                    <a:ext cx="9" cy="14"/>
                  </a:xfrm>
                  <a:custGeom>
                    <a:avLst/>
                    <a:gdLst>
                      <a:gd name="T0" fmla="*/ 0 w 288"/>
                      <a:gd name="T1" fmla="*/ 337 h 415"/>
                      <a:gd name="T2" fmla="*/ 288 w 288"/>
                      <a:gd name="T3" fmla="*/ 415 h 415"/>
                      <a:gd name="T4" fmla="*/ 288 w 288"/>
                      <a:gd name="T5" fmla="*/ 77 h 415"/>
                      <a:gd name="T6" fmla="*/ 0 w 288"/>
                      <a:gd name="T7" fmla="*/ 0 h 415"/>
                      <a:gd name="T8" fmla="*/ 0 w 288"/>
                      <a:gd name="T9" fmla="*/ 337 h 4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8"/>
                      <a:gd name="T16" fmla="*/ 0 h 415"/>
                      <a:gd name="T17" fmla="*/ 288 w 288"/>
                      <a:gd name="T18" fmla="*/ 415 h 4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8" h="415">
                        <a:moveTo>
                          <a:pt x="0" y="337"/>
                        </a:moveTo>
                        <a:lnTo>
                          <a:pt x="288" y="415"/>
                        </a:lnTo>
                        <a:lnTo>
                          <a:pt x="288" y="77"/>
                        </a:lnTo>
                        <a:lnTo>
                          <a:pt x="0" y="0"/>
                        </a:lnTo>
                        <a:lnTo>
                          <a:pt x="0" y="337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536"/>
                  <p:cNvSpPr>
                    <a:spLocks/>
                  </p:cNvSpPr>
                  <p:nvPr/>
                </p:nvSpPr>
                <p:spPr bwMode="auto">
                  <a:xfrm>
                    <a:off x="4630" y="3133"/>
                    <a:ext cx="48" cy="66"/>
                  </a:xfrm>
                  <a:custGeom>
                    <a:avLst/>
                    <a:gdLst>
                      <a:gd name="T0" fmla="*/ 0 w 1486"/>
                      <a:gd name="T1" fmla="*/ 160 h 1946"/>
                      <a:gd name="T2" fmla="*/ 1193 w 1486"/>
                      <a:gd name="T3" fmla="*/ 489 h 1946"/>
                      <a:gd name="T4" fmla="*/ 1193 w 1486"/>
                      <a:gd name="T5" fmla="*/ 1946 h 1946"/>
                      <a:gd name="T6" fmla="*/ 1486 w 1486"/>
                      <a:gd name="T7" fmla="*/ 1738 h 1946"/>
                      <a:gd name="T8" fmla="*/ 1486 w 1486"/>
                      <a:gd name="T9" fmla="*/ 303 h 1946"/>
                      <a:gd name="T10" fmla="*/ 277 w 1486"/>
                      <a:gd name="T11" fmla="*/ 0 h 1946"/>
                      <a:gd name="T12" fmla="*/ 0 w 1486"/>
                      <a:gd name="T13" fmla="*/ 160 h 194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6"/>
                      <a:gd name="T23" fmla="*/ 1486 w 1486"/>
                      <a:gd name="T24" fmla="*/ 1946 h 194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6">
                        <a:moveTo>
                          <a:pt x="0" y="160"/>
                        </a:moveTo>
                        <a:lnTo>
                          <a:pt x="1193" y="489"/>
                        </a:lnTo>
                        <a:lnTo>
                          <a:pt x="1193" y="1946"/>
                        </a:lnTo>
                        <a:lnTo>
                          <a:pt x="1486" y="1738"/>
                        </a:lnTo>
                        <a:lnTo>
                          <a:pt x="1486" y="303"/>
                        </a:lnTo>
                        <a:lnTo>
                          <a:pt x="277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537"/>
                  <p:cNvSpPr>
                    <a:spLocks/>
                  </p:cNvSpPr>
                  <p:nvPr/>
                </p:nvSpPr>
                <p:spPr bwMode="auto">
                  <a:xfrm>
                    <a:off x="4630" y="3133"/>
                    <a:ext cx="48" cy="16"/>
                  </a:xfrm>
                  <a:custGeom>
                    <a:avLst/>
                    <a:gdLst>
                      <a:gd name="T0" fmla="*/ 277 w 1472"/>
                      <a:gd name="T1" fmla="*/ 0 h 487"/>
                      <a:gd name="T2" fmla="*/ 0 w 1472"/>
                      <a:gd name="T3" fmla="*/ 160 h 487"/>
                      <a:gd name="T4" fmla="*/ 1183 w 1472"/>
                      <a:gd name="T5" fmla="*/ 487 h 487"/>
                      <a:gd name="T6" fmla="*/ 1472 w 1472"/>
                      <a:gd name="T7" fmla="*/ 299 h 487"/>
                      <a:gd name="T8" fmla="*/ 277 w 1472"/>
                      <a:gd name="T9" fmla="*/ 0 h 4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2"/>
                      <a:gd name="T16" fmla="*/ 0 h 487"/>
                      <a:gd name="T17" fmla="*/ 1472 w 1472"/>
                      <a:gd name="T18" fmla="*/ 487 h 4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2" h="487">
                        <a:moveTo>
                          <a:pt x="277" y="0"/>
                        </a:moveTo>
                        <a:lnTo>
                          <a:pt x="0" y="160"/>
                        </a:lnTo>
                        <a:lnTo>
                          <a:pt x="1183" y="487"/>
                        </a:lnTo>
                        <a:lnTo>
                          <a:pt x="1472" y="299"/>
                        </a:lnTo>
                        <a:lnTo>
                          <a:pt x="277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538"/>
                  <p:cNvSpPr>
                    <a:spLocks/>
                  </p:cNvSpPr>
                  <p:nvPr/>
                </p:nvSpPr>
                <p:spPr bwMode="auto">
                  <a:xfrm>
                    <a:off x="4649" y="3120"/>
                    <a:ext cx="49" cy="66"/>
                  </a:xfrm>
                  <a:custGeom>
                    <a:avLst/>
                    <a:gdLst>
                      <a:gd name="T0" fmla="*/ 0 w 1486"/>
                      <a:gd name="T1" fmla="*/ 160 h 1945"/>
                      <a:gd name="T2" fmla="*/ 1193 w 1486"/>
                      <a:gd name="T3" fmla="*/ 488 h 1945"/>
                      <a:gd name="T4" fmla="*/ 1193 w 1486"/>
                      <a:gd name="T5" fmla="*/ 1945 h 1945"/>
                      <a:gd name="T6" fmla="*/ 1486 w 1486"/>
                      <a:gd name="T7" fmla="*/ 1738 h 1945"/>
                      <a:gd name="T8" fmla="*/ 1486 w 1486"/>
                      <a:gd name="T9" fmla="*/ 302 h 1945"/>
                      <a:gd name="T10" fmla="*/ 279 w 1486"/>
                      <a:gd name="T11" fmla="*/ 0 h 1945"/>
                      <a:gd name="T12" fmla="*/ 0 w 1486"/>
                      <a:gd name="T13" fmla="*/ 160 h 19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5"/>
                      <a:gd name="T23" fmla="*/ 1486 w 1486"/>
                      <a:gd name="T24" fmla="*/ 1945 h 19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5">
                        <a:moveTo>
                          <a:pt x="0" y="160"/>
                        </a:moveTo>
                        <a:lnTo>
                          <a:pt x="1193" y="488"/>
                        </a:lnTo>
                        <a:lnTo>
                          <a:pt x="1193" y="1945"/>
                        </a:lnTo>
                        <a:lnTo>
                          <a:pt x="1486" y="1738"/>
                        </a:lnTo>
                        <a:lnTo>
                          <a:pt x="1486" y="302"/>
                        </a:lnTo>
                        <a:lnTo>
                          <a:pt x="279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539"/>
                  <p:cNvSpPr>
                    <a:spLocks/>
                  </p:cNvSpPr>
                  <p:nvPr/>
                </p:nvSpPr>
                <p:spPr bwMode="auto">
                  <a:xfrm>
                    <a:off x="4649" y="3120"/>
                    <a:ext cx="48" cy="16"/>
                  </a:xfrm>
                  <a:custGeom>
                    <a:avLst/>
                    <a:gdLst>
                      <a:gd name="T0" fmla="*/ 279 w 1464"/>
                      <a:gd name="T1" fmla="*/ 0 h 484"/>
                      <a:gd name="T2" fmla="*/ 0 w 1464"/>
                      <a:gd name="T3" fmla="*/ 160 h 484"/>
                      <a:gd name="T4" fmla="*/ 1176 w 1464"/>
                      <a:gd name="T5" fmla="*/ 484 h 484"/>
                      <a:gd name="T6" fmla="*/ 1464 w 1464"/>
                      <a:gd name="T7" fmla="*/ 297 h 484"/>
                      <a:gd name="T8" fmla="*/ 279 w 1464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4"/>
                      <a:gd name="T16" fmla="*/ 0 h 484"/>
                      <a:gd name="T17" fmla="*/ 1464 w 1464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4" h="484">
                        <a:moveTo>
                          <a:pt x="279" y="0"/>
                        </a:moveTo>
                        <a:lnTo>
                          <a:pt x="0" y="160"/>
                        </a:lnTo>
                        <a:lnTo>
                          <a:pt x="1176" y="484"/>
                        </a:lnTo>
                        <a:lnTo>
                          <a:pt x="1464" y="297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540"/>
                  <p:cNvSpPr>
                    <a:spLocks/>
                  </p:cNvSpPr>
                  <p:nvPr/>
                </p:nvSpPr>
                <p:spPr bwMode="auto">
                  <a:xfrm>
                    <a:off x="4681" y="3098"/>
                    <a:ext cx="49" cy="66"/>
                  </a:xfrm>
                  <a:custGeom>
                    <a:avLst/>
                    <a:gdLst>
                      <a:gd name="T0" fmla="*/ 0 w 1486"/>
                      <a:gd name="T1" fmla="*/ 160 h 1944"/>
                      <a:gd name="T2" fmla="*/ 1193 w 1486"/>
                      <a:gd name="T3" fmla="*/ 489 h 1944"/>
                      <a:gd name="T4" fmla="*/ 1193 w 1486"/>
                      <a:gd name="T5" fmla="*/ 1944 h 1944"/>
                      <a:gd name="T6" fmla="*/ 1486 w 1486"/>
                      <a:gd name="T7" fmla="*/ 1738 h 1944"/>
                      <a:gd name="T8" fmla="*/ 1486 w 1486"/>
                      <a:gd name="T9" fmla="*/ 303 h 1944"/>
                      <a:gd name="T10" fmla="*/ 279 w 1486"/>
                      <a:gd name="T11" fmla="*/ 0 h 1944"/>
                      <a:gd name="T12" fmla="*/ 0 w 1486"/>
                      <a:gd name="T13" fmla="*/ 160 h 194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4"/>
                      <a:gd name="T23" fmla="*/ 1486 w 1486"/>
                      <a:gd name="T24" fmla="*/ 1944 h 194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4">
                        <a:moveTo>
                          <a:pt x="0" y="160"/>
                        </a:moveTo>
                        <a:lnTo>
                          <a:pt x="1193" y="489"/>
                        </a:lnTo>
                        <a:lnTo>
                          <a:pt x="1193" y="1944"/>
                        </a:lnTo>
                        <a:lnTo>
                          <a:pt x="1486" y="1738"/>
                        </a:lnTo>
                        <a:lnTo>
                          <a:pt x="1486" y="303"/>
                        </a:lnTo>
                        <a:lnTo>
                          <a:pt x="279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541"/>
                  <p:cNvSpPr>
                    <a:spLocks/>
                  </p:cNvSpPr>
                  <p:nvPr/>
                </p:nvSpPr>
                <p:spPr bwMode="auto">
                  <a:xfrm>
                    <a:off x="4681" y="3098"/>
                    <a:ext cx="49" cy="16"/>
                  </a:xfrm>
                  <a:custGeom>
                    <a:avLst/>
                    <a:gdLst>
                      <a:gd name="T0" fmla="*/ 279 w 1463"/>
                      <a:gd name="T1" fmla="*/ 0 h 484"/>
                      <a:gd name="T2" fmla="*/ 0 w 1463"/>
                      <a:gd name="T3" fmla="*/ 160 h 484"/>
                      <a:gd name="T4" fmla="*/ 1174 w 1463"/>
                      <a:gd name="T5" fmla="*/ 484 h 484"/>
                      <a:gd name="T6" fmla="*/ 1463 w 1463"/>
                      <a:gd name="T7" fmla="*/ 297 h 484"/>
                      <a:gd name="T8" fmla="*/ 279 w 1463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3"/>
                      <a:gd name="T16" fmla="*/ 0 h 484"/>
                      <a:gd name="T17" fmla="*/ 1463 w 1463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3" h="484">
                        <a:moveTo>
                          <a:pt x="279" y="0"/>
                        </a:moveTo>
                        <a:lnTo>
                          <a:pt x="0" y="160"/>
                        </a:lnTo>
                        <a:lnTo>
                          <a:pt x="1174" y="484"/>
                        </a:lnTo>
                        <a:lnTo>
                          <a:pt x="1463" y="297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542"/>
                  <p:cNvSpPr>
                    <a:spLocks/>
                  </p:cNvSpPr>
                  <p:nvPr/>
                </p:nvSpPr>
                <p:spPr bwMode="auto">
                  <a:xfrm>
                    <a:off x="4666" y="3108"/>
                    <a:ext cx="48" cy="67"/>
                  </a:xfrm>
                  <a:custGeom>
                    <a:avLst/>
                    <a:gdLst>
                      <a:gd name="T0" fmla="*/ 0 w 1486"/>
                      <a:gd name="T1" fmla="*/ 160 h 1945"/>
                      <a:gd name="T2" fmla="*/ 1193 w 1486"/>
                      <a:gd name="T3" fmla="*/ 488 h 1945"/>
                      <a:gd name="T4" fmla="*/ 1193 w 1486"/>
                      <a:gd name="T5" fmla="*/ 1945 h 1945"/>
                      <a:gd name="T6" fmla="*/ 1486 w 1486"/>
                      <a:gd name="T7" fmla="*/ 1738 h 1945"/>
                      <a:gd name="T8" fmla="*/ 1486 w 1486"/>
                      <a:gd name="T9" fmla="*/ 303 h 1945"/>
                      <a:gd name="T10" fmla="*/ 279 w 1486"/>
                      <a:gd name="T11" fmla="*/ 0 h 1945"/>
                      <a:gd name="T12" fmla="*/ 0 w 1486"/>
                      <a:gd name="T13" fmla="*/ 160 h 19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5"/>
                      <a:gd name="T23" fmla="*/ 1486 w 1486"/>
                      <a:gd name="T24" fmla="*/ 1945 h 19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5">
                        <a:moveTo>
                          <a:pt x="0" y="160"/>
                        </a:moveTo>
                        <a:lnTo>
                          <a:pt x="1193" y="488"/>
                        </a:lnTo>
                        <a:lnTo>
                          <a:pt x="1193" y="1945"/>
                        </a:lnTo>
                        <a:lnTo>
                          <a:pt x="1486" y="1738"/>
                        </a:lnTo>
                        <a:lnTo>
                          <a:pt x="1486" y="303"/>
                        </a:lnTo>
                        <a:lnTo>
                          <a:pt x="279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543"/>
                  <p:cNvSpPr>
                    <a:spLocks/>
                  </p:cNvSpPr>
                  <p:nvPr/>
                </p:nvSpPr>
                <p:spPr bwMode="auto">
                  <a:xfrm>
                    <a:off x="4666" y="3108"/>
                    <a:ext cx="48" cy="17"/>
                  </a:xfrm>
                  <a:custGeom>
                    <a:avLst/>
                    <a:gdLst>
                      <a:gd name="T0" fmla="*/ 279 w 1472"/>
                      <a:gd name="T1" fmla="*/ 0 h 485"/>
                      <a:gd name="T2" fmla="*/ 0 w 1472"/>
                      <a:gd name="T3" fmla="*/ 160 h 485"/>
                      <a:gd name="T4" fmla="*/ 1183 w 1472"/>
                      <a:gd name="T5" fmla="*/ 485 h 485"/>
                      <a:gd name="T6" fmla="*/ 1472 w 1472"/>
                      <a:gd name="T7" fmla="*/ 299 h 485"/>
                      <a:gd name="T8" fmla="*/ 279 w 1472"/>
                      <a:gd name="T9" fmla="*/ 0 h 4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2"/>
                      <a:gd name="T16" fmla="*/ 0 h 485"/>
                      <a:gd name="T17" fmla="*/ 1472 w 1472"/>
                      <a:gd name="T18" fmla="*/ 485 h 4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2" h="485">
                        <a:moveTo>
                          <a:pt x="279" y="0"/>
                        </a:moveTo>
                        <a:lnTo>
                          <a:pt x="0" y="160"/>
                        </a:lnTo>
                        <a:lnTo>
                          <a:pt x="1183" y="485"/>
                        </a:lnTo>
                        <a:lnTo>
                          <a:pt x="1472" y="299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544"/>
                  <p:cNvSpPr>
                    <a:spLocks/>
                  </p:cNvSpPr>
                  <p:nvPr/>
                </p:nvSpPr>
                <p:spPr bwMode="auto">
                  <a:xfrm>
                    <a:off x="4504" y="3099"/>
                    <a:ext cx="48" cy="16"/>
                  </a:xfrm>
                  <a:custGeom>
                    <a:avLst/>
                    <a:gdLst>
                      <a:gd name="T0" fmla="*/ 279 w 1474"/>
                      <a:gd name="T1" fmla="*/ 0 h 487"/>
                      <a:gd name="T2" fmla="*/ 0 w 1474"/>
                      <a:gd name="T3" fmla="*/ 162 h 487"/>
                      <a:gd name="T4" fmla="*/ 1185 w 1474"/>
                      <a:gd name="T5" fmla="*/ 487 h 487"/>
                      <a:gd name="T6" fmla="*/ 1474 w 1474"/>
                      <a:gd name="T7" fmla="*/ 300 h 487"/>
                      <a:gd name="T8" fmla="*/ 279 w 1474"/>
                      <a:gd name="T9" fmla="*/ 0 h 4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4"/>
                      <a:gd name="T16" fmla="*/ 0 h 487"/>
                      <a:gd name="T17" fmla="*/ 1474 w 1474"/>
                      <a:gd name="T18" fmla="*/ 487 h 4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4" h="487">
                        <a:moveTo>
                          <a:pt x="279" y="0"/>
                        </a:moveTo>
                        <a:lnTo>
                          <a:pt x="0" y="162"/>
                        </a:lnTo>
                        <a:lnTo>
                          <a:pt x="1185" y="487"/>
                        </a:lnTo>
                        <a:lnTo>
                          <a:pt x="1474" y="300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545"/>
                  <p:cNvSpPr>
                    <a:spLocks/>
                  </p:cNvSpPr>
                  <p:nvPr/>
                </p:nvSpPr>
                <p:spPr bwMode="auto">
                  <a:xfrm>
                    <a:off x="4523" y="3086"/>
                    <a:ext cx="48" cy="17"/>
                  </a:xfrm>
                  <a:custGeom>
                    <a:avLst/>
                    <a:gdLst>
                      <a:gd name="T0" fmla="*/ 279 w 1464"/>
                      <a:gd name="T1" fmla="*/ 0 h 484"/>
                      <a:gd name="T2" fmla="*/ 0 w 1464"/>
                      <a:gd name="T3" fmla="*/ 161 h 484"/>
                      <a:gd name="T4" fmla="*/ 1176 w 1464"/>
                      <a:gd name="T5" fmla="*/ 484 h 484"/>
                      <a:gd name="T6" fmla="*/ 1464 w 1464"/>
                      <a:gd name="T7" fmla="*/ 298 h 484"/>
                      <a:gd name="T8" fmla="*/ 279 w 1464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4"/>
                      <a:gd name="T16" fmla="*/ 0 h 484"/>
                      <a:gd name="T17" fmla="*/ 1464 w 1464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4" h="484">
                        <a:moveTo>
                          <a:pt x="279" y="0"/>
                        </a:moveTo>
                        <a:lnTo>
                          <a:pt x="0" y="161"/>
                        </a:lnTo>
                        <a:lnTo>
                          <a:pt x="1176" y="484"/>
                        </a:lnTo>
                        <a:lnTo>
                          <a:pt x="1464" y="298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546"/>
                  <p:cNvSpPr>
                    <a:spLocks/>
                  </p:cNvSpPr>
                  <p:nvPr/>
                </p:nvSpPr>
                <p:spPr bwMode="auto">
                  <a:xfrm>
                    <a:off x="4555" y="3065"/>
                    <a:ext cx="49" cy="16"/>
                  </a:xfrm>
                  <a:custGeom>
                    <a:avLst/>
                    <a:gdLst>
                      <a:gd name="T0" fmla="*/ 279 w 1463"/>
                      <a:gd name="T1" fmla="*/ 0 h 484"/>
                      <a:gd name="T2" fmla="*/ 0 w 1463"/>
                      <a:gd name="T3" fmla="*/ 160 h 484"/>
                      <a:gd name="T4" fmla="*/ 1176 w 1463"/>
                      <a:gd name="T5" fmla="*/ 484 h 484"/>
                      <a:gd name="T6" fmla="*/ 1463 w 1463"/>
                      <a:gd name="T7" fmla="*/ 297 h 484"/>
                      <a:gd name="T8" fmla="*/ 279 w 1463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3"/>
                      <a:gd name="T16" fmla="*/ 0 h 484"/>
                      <a:gd name="T17" fmla="*/ 1463 w 1463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3" h="484">
                        <a:moveTo>
                          <a:pt x="279" y="0"/>
                        </a:moveTo>
                        <a:lnTo>
                          <a:pt x="0" y="160"/>
                        </a:lnTo>
                        <a:lnTo>
                          <a:pt x="1176" y="484"/>
                        </a:lnTo>
                        <a:lnTo>
                          <a:pt x="1463" y="297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547"/>
                  <p:cNvSpPr>
                    <a:spLocks/>
                  </p:cNvSpPr>
                  <p:nvPr/>
                </p:nvSpPr>
                <p:spPr bwMode="auto">
                  <a:xfrm>
                    <a:off x="4540" y="3075"/>
                    <a:ext cx="48" cy="16"/>
                  </a:xfrm>
                  <a:custGeom>
                    <a:avLst/>
                    <a:gdLst>
                      <a:gd name="T0" fmla="*/ 277 w 1470"/>
                      <a:gd name="T1" fmla="*/ 0 h 486"/>
                      <a:gd name="T2" fmla="*/ 0 w 1470"/>
                      <a:gd name="T3" fmla="*/ 161 h 486"/>
                      <a:gd name="T4" fmla="*/ 1181 w 1470"/>
                      <a:gd name="T5" fmla="*/ 486 h 486"/>
                      <a:gd name="T6" fmla="*/ 1470 w 1470"/>
                      <a:gd name="T7" fmla="*/ 299 h 486"/>
                      <a:gd name="T8" fmla="*/ 277 w 1470"/>
                      <a:gd name="T9" fmla="*/ 0 h 4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0"/>
                      <a:gd name="T16" fmla="*/ 0 h 486"/>
                      <a:gd name="T17" fmla="*/ 1470 w 1470"/>
                      <a:gd name="T18" fmla="*/ 486 h 4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0" h="486">
                        <a:moveTo>
                          <a:pt x="277" y="0"/>
                        </a:moveTo>
                        <a:lnTo>
                          <a:pt x="0" y="161"/>
                        </a:lnTo>
                        <a:lnTo>
                          <a:pt x="1181" y="486"/>
                        </a:lnTo>
                        <a:lnTo>
                          <a:pt x="1470" y="299"/>
                        </a:lnTo>
                        <a:lnTo>
                          <a:pt x="277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548"/>
                  <p:cNvSpPr>
                    <a:spLocks/>
                  </p:cNvSpPr>
                  <p:nvPr/>
                </p:nvSpPr>
                <p:spPr bwMode="auto">
                  <a:xfrm>
                    <a:off x="4735" y="3062"/>
                    <a:ext cx="49" cy="66"/>
                  </a:xfrm>
                  <a:custGeom>
                    <a:avLst/>
                    <a:gdLst>
                      <a:gd name="T0" fmla="*/ 0 w 1486"/>
                      <a:gd name="T1" fmla="*/ 160 h 1946"/>
                      <a:gd name="T2" fmla="*/ 1193 w 1486"/>
                      <a:gd name="T3" fmla="*/ 489 h 1946"/>
                      <a:gd name="T4" fmla="*/ 1193 w 1486"/>
                      <a:gd name="T5" fmla="*/ 1946 h 1946"/>
                      <a:gd name="T6" fmla="*/ 1486 w 1486"/>
                      <a:gd name="T7" fmla="*/ 1738 h 1946"/>
                      <a:gd name="T8" fmla="*/ 1486 w 1486"/>
                      <a:gd name="T9" fmla="*/ 303 h 1946"/>
                      <a:gd name="T10" fmla="*/ 278 w 1486"/>
                      <a:gd name="T11" fmla="*/ 0 h 1946"/>
                      <a:gd name="T12" fmla="*/ 0 w 1486"/>
                      <a:gd name="T13" fmla="*/ 160 h 194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6"/>
                      <a:gd name="T23" fmla="*/ 1486 w 1486"/>
                      <a:gd name="T24" fmla="*/ 1946 h 194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6">
                        <a:moveTo>
                          <a:pt x="0" y="160"/>
                        </a:moveTo>
                        <a:lnTo>
                          <a:pt x="1193" y="489"/>
                        </a:lnTo>
                        <a:lnTo>
                          <a:pt x="1193" y="1946"/>
                        </a:lnTo>
                        <a:lnTo>
                          <a:pt x="1486" y="1738"/>
                        </a:lnTo>
                        <a:lnTo>
                          <a:pt x="1486" y="303"/>
                        </a:lnTo>
                        <a:lnTo>
                          <a:pt x="278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549"/>
                  <p:cNvSpPr>
                    <a:spLocks/>
                  </p:cNvSpPr>
                  <p:nvPr/>
                </p:nvSpPr>
                <p:spPr bwMode="auto">
                  <a:xfrm>
                    <a:off x="4735" y="3062"/>
                    <a:ext cx="49" cy="16"/>
                  </a:xfrm>
                  <a:custGeom>
                    <a:avLst/>
                    <a:gdLst>
                      <a:gd name="T0" fmla="*/ 278 w 1473"/>
                      <a:gd name="T1" fmla="*/ 0 h 487"/>
                      <a:gd name="T2" fmla="*/ 0 w 1473"/>
                      <a:gd name="T3" fmla="*/ 160 h 487"/>
                      <a:gd name="T4" fmla="*/ 1184 w 1473"/>
                      <a:gd name="T5" fmla="*/ 487 h 487"/>
                      <a:gd name="T6" fmla="*/ 1473 w 1473"/>
                      <a:gd name="T7" fmla="*/ 300 h 487"/>
                      <a:gd name="T8" fmla="*/ 278 w 1473"/>
                      <a:gd name="T9" fmla="*/ 0 h 4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3"/>
                      <a:gd name="T16" fmla="*/ 0 h 487"/>
                      <a:gd name="T17" fmla="*/ 1473 w 1473"/>
                      <a:gd name="T18" fmla="*/ 487 h 4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3" h="487">
                        <a:moveTo>
                          <a:pt x="278" y="0"/>
                        </a:moveTo>
                        <a:lnTo>
                          <a:pt x="0" y="160"/>
                        </a:lnTo>
                        <a:lnTo>
                          <a:pt x="1184" y="487"/>
                        </a:lnTo>
                        <a:lnTo>
                          <a:pt x="1473" y="300"/>
                        </a:lnTo>
                        <a:lnTo>
                          <a:pt x="278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550"/>
                  <p:cNvSpPr>
                    <a:spLocks/>
                  </p:cNvSpPr>
                  <p:nvPr/>
                </p:nvSpPr>
                <p:spPr bwMode="auto">
                  <a:xfrm>
                    <a:off x="4755" y="3049"/>
                    <a:ext cx="48" cy="66"/>
                  </a:xfrm>
                  <a:custGeom>
                    <a:avLst/>
                    <a:gdLst>
                      <a:gd name="T0" fmla="*/ 0 w 1486"/>
                      <a:gd name="T1" fmla="*/ 161 h 1945"/>
                      <a:gd name="T2" fmla="*/ 1192 w 1486"/>
                      <a:gd name="T3" fmla="*/ 488 h 1945"/>
                      <a:gd name="T4" fmla="*/ 1192 w 1486"/>
                      <a:gd name="T5" fmla="*/ 1945 h 1945"/>
                      <a:gd name="T6" fmla="*/ 1486 w 1486"/>
                      <a:gd name="T7" fmla="*/ 1739 h 1945"/>
                      <a:gd name="T8" fmla="*/ 1486 w 1486"/>
                      <a:gd name="T9" fmla="*/ 303 h 1945"/>
                      <a:gd name="T10" fmla="*/ 278 w 1486"/>
                      <a:gd name="T11" fmla="*/ 0 h 1945"/>
                      <a:gd name="T12" fmla="*/ 0 w 1486"/>
                      <a:gd name="T13" fmla="*/ 161 h 19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5"/>
                      <a:gd name="T23" fmla="*/ 1486 w 1486"/>
                      <a:gd name="T24" fmla="*/ 1945 h 19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5">
                        <a:moveTo>
                          <a:pt x="0" y="161"/>
                        </a:moveTo>
                        <a:lnTo>
                          <a:pt x="1192" y="488"/>
                        </a:lnTo>
                        <a:lnTo>
                          <a:pt x="1192" y="1945"/>
                        </a:lnTo>
                        <a:lnTo>
                          <a:pt x="1486" y="1739"/>
                        </a:lnTo>
                        <a:lnTo>
                          <a:pt x="1486" y="303"/>
                        </a:lnTo>
                        <a:lnTo>
                          <a:pt x="278" y="0"/>
                        </a:lnTo>
                        <a:lnTo>
                          <a:pt x="0" y="161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551"/>
                  <p:cNvSpPr>
                    <a:spLocks/>
                  </p:cNvSpPr>
                  <p:nvPr/>
                </p:nvSpPr>
                <p:spPr bwMode="auto">
                  <a:xfrm>
                    <a:off x="4755" y="3049"/>
                    <a:ext cx="47" cy="17"/>
                  </a:xfrm>
                  <a:custGeom>
                    <a:avLst/>
                    <a:gdLst>
                      <a:gd name="T0" fmla="*/ 278 w 1464"/>
                      <a:gd name="T1" fmla="*/ 0 h 484"/>
                      <a:gd name="T2" fmla="*/ 0 w 1464"/>
                      <a:gd name="T3" fmla="*/ 161 h 484"/>
                      <a:gd name="T4" fmla="*/ 1176 w 1464"/>
                      <a:gd name="T5" fmla="*/ 484 h 484"/>
                      <a:gd name="T6" fmla="*/ 1464 w 1464"/>
                      <a:gd name="T7" fmla="*/ 297 h 484"/>
                      <a:gd name="T8" fmla="*/ 278 w 1464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4"/>
                      <a:gd name="T16" fmla="*/ 0 h 484"/>
                      <a:gd name="T17" fmla="*/ 1464 w 1464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4" h="484">
                        <a:moveTo>
                          <a:pt x="278" y="0"/>
                        </a:moveTo>
                        <a:lnTo>
                          <a:pt x="0" y="161"/>
                        </a:lnTo>
                        <a:lnTo>
                          <a:pt x="1176" y="484"/>
                        </a:lnTo>
                        <a:lnTo>
                          <a:pt x="1464" y="297"/>
                        </a:lnTo>
                        <a:lnTo>
                          <a:pt x="278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552"/>
                  <p:cNvSpPr>
                    <a:spLocks/>
                  </p:cNvSpPr>
                  <p:nvPr/>
                </p:nvSpPr>
                <p:spPr bwMode="auto">
                  <a:xfrm>
                    <a:off x="4787" y="3027"/>
                    <a:ext cx="49" cy="67"/>
                  </a:xfrm>
                  <a:custGeom>
                    <a:avLst/>
                    <a:gdLst>
                      <a:gd name="T0" fmla="*/ 0 w 1486"/>
                      <a:gd name="T1" fmla="*/ 160 h 1945"/>
                      <a:gd name="T2" fmla="*/ 1192 w 1486"/>
                      <a:gd name="T3" fmla="*/ 489 h 1945"/>
                      <a:gd name="T4" fmla="*/ 1192 w 1486"/>
                      <a:gd name="T5" fmla="*/ 1945 h 1945"/>
                      <a:gd name="T6" fmla="*/ 1486 w 1486"/>
                      <a:gd name="T7" fmla="*/ 1738 h 1945"/>
                      <a:gd name="T8" fmla="*/ 1486 w 1486"/>
                      <a:gd name="T9" fmla="*/ 303 h 1945"/>
                      <a:gd name="T10" fmla="*/ 278 w 1486"/>
                      <a:gd name="T11" fmla="*/ 0 h 1945"/>
                      <a:gd name="T12" fmla="*/ 0 w 1486"/>
                      <a:gd name="T13" fmla="*/ 160 h 19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5"/>
                      <a:gd name="T23" fmla="*/ 1486 w 1486"/>
                      <a:gd name="T24" fmla="*/ 1945 h 19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5">
                        <a:moveTo>
                          <a:pt x="0" y="160"/>
                        </a:moveTo>
                        <a:lnTo>
                          <a:pt x="1192" y="489"/>
                        </a:lnTo>
                        <a:lnTo>
                          <a:pt x="1192" y="1945"/>
                        </a:lnTo>
                        <a:lnTo>
                          <a:pt x="1486" y="1738"/>
                        </a:lnTo>
                        <a:lnTo>
                          <a:pt x="1486" y="303"/>
                        </a:lnTo>
                        <a:lnTo>
                          <a:pt x="278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553"/>
                  <p:cNvSpPr>
                    <a:spLocks/>
                  </p:cNvSpPr>
                  <p:nvPr/>
                </p:nvSpPr>
                <p:spPr bwMode="auto">
                  <a:xfrm>
                    <a:off x="4787" y="3027"/>
                    <a:ext cx="48" cy="17"/>
                  </a:xfrm>
                  <a:custGeom>
                    <a:avLst/>
                    <a:gdLst>
                      <a:gd name="T0" fmla="*/ 278 w 1463"/>
                      <a:gd name="T1" fmla="*/ 0 h 484"/>
                      <a:gd name="T2" fmla="*/ 0 w 1463"/>
                      <a:gd name="T3" fmla="*/ 160 h 484"/>
                      <a:gd name="T4" fmla="*/ 1174 w 1463"/>
                      <a:gd name="T5" fmla="*/ 484 h 484"/>
                      <a:gd name="T6" fmla="*/ 1463 w 1463"/>
                      <a:gd name="T7" fmla="*/ 297 h 484"/>
                      <a:gd name="T8" fmla="*/ 278 w 1463"/>
                      <a:gd name="T9" fmla="*/ 0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3"/>
                      <a:gd name="T16" fmla="*/ 0 h 484"/>
                      <a:gd name="T17" fmla="*/ 1463 w 1463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3" h="484">
                        <a:moveTo>
                          <a:pt x="278" y="0"/>
                        </a:moveTo>
                        <a:lnTo>
                          <a:pt x="0" y="160"/>
                        </a:lnTo>
                        <a:lnTo>
                          <a:pt x="1174" y="484"/>
                        </a:lnTo>
                        <a:lnTo>
                          <a:pt x="1463" y="297"/>
                        </a:lnTo>
                        <a:lnTo>
                          <a:pt x="278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554"/>
                  <p:cNvSpPr>
                    <a:spLocks/>
                  </p:cNvSpPr>
                  <p:nvPr/>
                </p:nvSpPr>
                <p:spPr bwMode="auto">
                  <a:xfrm>
                    <a:off x="4771" y="3038"/>
                    <a:ext cx="49" cy="66"/>
                  </a:xfrm>
                  <a:custGeom>
                    <a:avLst/>
                    <a:gdLst>
                      <a:gd name="T0" fmla="*/ 0 w 1486"/>
                      <a:gd name="T1" fmla="*/ 160 h 1945"/>
                      <a:gd name="T2" fmla="*/ 1193 w 1486"/>
                      <a:gd name="T3" fmla="*/ 489 h 1945"/>
                      <a:gd name="T4" fmla="*/ 1193 w 1486"/>
                      <a:gd name="T5" fmla="*/ 1945 h 1945"/>
                      <a:gd name="T6" fmla="*/ 1486 w 1486"/>
                      <a:gd name="T7" fmla="*/ 1739 h 1945"/>
                      <a:gd name="T8" fmla="*/ 1486 w 1486"/>
                      <a:gd name="T9" fmla="*/ 303 h 1945"/>
                      <a:gd name="T10" fmla="*/ 279 w 1486"/>
                      <a:gd name="T11" fmla="*/ 0 h 1945"/>
                      <a:gd name="T12" fmla="*/ 0 w 1486"/>
                      <a:gd name="T13" fmla="*/ 160 h 19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86"/>
                      <a:gd name="T22" fmla="*/ 0 h 1945"/>
                      <a:gd name="T23" fmla="*/ 1486 w 1486"/>
                      <a:gd name="T24" fmla="*/ 1945 h 194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86" h="1945">
                        <a:moveTo>
                          <a:pt x="0" y="160"/>
                        </a:moveTo>
                        <a:lnTo>
                          <a:pt x="1193" y="489"/>
                        </a:lnTo>
                        <a:lnTo>
                          <a:pt x="1193" y="1945"/>
                        </a:lnTo>
                        <a:lnTo>
                          <a:pt x="1486" y="1739"/>
                        </a:lnTo>
                        <a:lnTo>
                          <a:pt x="1486" y="303"/>
                        </a:lnTo>
                        <a:lnTo>
                          <a:pt x="279" y="0"/>
                        </a:lnTo>
                        <a:lnTo>
                          <a:pt x="0" y="160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555"/>
                  <p:cNvSpPr>
                    <a:spLocks/>
                  </p:cNvSpPr>
                  <p:nvPr/>
                </p:nvSpPr>
                <p:spPr bwMode="auto">
                  <a:xfrm>
                    <a:off x="4771" y="3038"/>
                    <a:ext cx="49" cy="16"/>
                  </a:xfrm>
                  <a:custGeom>
                    <a:avLst/>
                    <a:gdLst>
                      <a:gd name="T0" fmla="*/ 279 w 1472"/>
                      <a:gd name="T1" fmla="*/ 0 h 485"/>
                      <a:gd name="T2" fmla="*/ 0 w 1472"/>
                      <a:gd name="T3" fmla="*/ 160 h 485"/>
                      <a:gd name="T4" fmla="*/ 1183 w 1472"/>
                      <a:gd name="T5" fmla="*/ 485 h 485"/>
                      <a:gd name="T6" fmla="*/ 1472 w 1472"/>
                      <a:gd name="T7" fmla="*/ 299 h 485"/>
                      <a:gd name="T8" fmla="*/ 279 w 1472"/>
                      <a:gd name="T9" fmla="*/ 0 h 4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72"/>
                      <a:gd name="T16" fmla="*/ 0 h 485"/>
                      <a:gd name="T17" fmla="*/ 1472 w 1472"/>
                      <a:gd name="T18" fmla="*/ 485 h 4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72" h="485">
                        <a:moveTo>
                          <a:pt x="279" y="0"/>
                        </a:moveTo>
                        <a:lnTo>
                          <a:pt x="0" y="160"/>
                        </a:lnTo>
                        <a:lnTo>
                          <a:pt x="1183" y="485"/>
                        </a:lnTo>
                        <a:lnTo>
                          <a:pt x="1472" y="299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556"/>
                  <p:cNvSpPr>
                    <a:spLocks/>
                  </p:cNvSpPr>
                  <p:nvPr/>
                </p:nvSpPr>
                <p:spPr bwMode="auto">
                  <a:xfrm>
                    <a:off x="4611" y="3028"/>
                    <a:ext cx="48" cy="17"/>
                  </a:xfrm>
                  <a:custGeom>
                    <a:avLst/>
                    <a:gdLst>
                      <a:gd name="T0" fmla="*/ 1169 w 1458"/>
                      <a:gd name="T1" fmla="*/ 486 h 486"/>
                      <a:gd name="T2" fmla="*/ 1458 w 1458"/>
                      <a:gd name="T3" fmla="*/ 299 h 486"/>
                      <a:gd name="T4" fmla="*/ 264 w 1458"/>
                      <a:gd name="T5" fmla="*/ 0 h 486"/>
                      <a:gd name="T6" fmla="*/ 247 w 1458"/>
                      <a:gd name="T7" fmla="*/ 9 h 486"/>
                      <a:gd name="T8" fmla="*/ 0 w 1458"/>
                      <a:gd name="T9" fmla="*/ 164 h 486"/>
                      <a:gd name="T10" fmla="*/ 1169 w 1458"/>
                      <a:gd name="T11" fmla="*/ 486 h 48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458"/>
                      <a:gd name="T19" fmla="*/ 0 h 486"/>
                      <a:gd name="T20" fmla="*/ 1458 w 1458"/>
                      <a:gd name="T21" fmla="*/ 486 h 48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458" h="486">
                        <a:moveTo>
                          <a:pt x="1169" y="486"/>
                        </a:moveTo>
                        <a:lnTo>
                          <a:pt x="1458" y="299"/>
                        </a:lnTo>
                        <a:lnTo>
                          <a:pt x="264" y="0"/>
                        </a:lnTo>
                        <a:lnTo>
                          <a:pt x="247" y="9"/>
                        </a:lnTo>
                        <a:lnTo>
                          <a:pt x="0" y="164"/>
                        </a:lnTo>
                        <a:lnTo>
                          <a:pt x="1169" y="486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557"/>
                  <p:cNvSpPr>
                    <a:spLocks/>
                  </p:cNvSpPr>
                  <p:nvPr/>
                </p:nvSpPr>
                <p:spPr bwMode="auto">
                  <a:xfrm>
                    <a:off x="4631" y="3016"/>
                    <a:ext cx="47" cy="16"/>
                  </a:xfrm>
                  <a:custGeom>
                    <a:avLst/>
                    <a:gdLst>
                      <a:gd name="T0" fmla="*/ 1157 w 1446"/>
                      <a:gd name="T1" fmla="*/ 484 h 484"/>
                      <a:gd name="T2" fmla="*/ 1446 w 1446"/>
                      <a:gd name="T3" fmla="*/ 297 h 484"/>
                      <a:gd name="T4" fmla="*/ 263 w 1446"/>
                      <a:gd name="T5" fmla="*/ 0 h 484"/>
                      <a:gd name="T6" fmla="*/ 0 w 1446"/>
                      <a:gd name="T7" fmla="*/ 165 h 484"/>
                      <a:gd name="T8" fmla="*/ 1157 w 1446"/>
                      <a:gd name="T9" fmla="*/ 484 h 4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6"/>
                      <a:gd name="T16" fmla="*/ 0 h 484"/>
                      <a:gd name="T17" fmla="*/ 1446 w 1446"/>
                      <a:gd name="T18" fmla="*/ 484 h 4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6" h="484">
                        <a:moveTo>
                          <a:pt x="1157" y="484"/>
                        </a:moveTo>
                        <a:lnTo>
                          <a:pt x="1446" y="297"/>
                        </a:lnTo>
                        <a:lnTo>
                          <a:pt x="263" y="0"/>
                        </a:lnTo>
                        <a:lnTo>
                          <a:pt x="0" y="165"/>
                        </a:lnTo>
                        <a:lnTo>
                          <a:pt x="1157" y="484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558"/>
                  <p:cNvSpPr>
                    <a:spLocks/>
                  </p:cNvSpPr>
                  <p:nvPr/>
                </p:nvSpPr>
                <p:spPr bwMode="auto">
                  <a:xfrm>
                    <a:off x="4664" y="2994"/>
                    <a:ext cx="46" cy="16"/>
                  </a:xfrm>
                  <a:custGeom>
                    <a:avLst/>
                    <a:gdLst>
                      <a:gd name="T0" fmla="*/ 0 w 1425"/>
                      <a:gd name="T1" fmla="*/ 165 h 478"/>
                      <a:gd name="T2" fmla="*/ 1137 w 1425"/>
                      <a:gd name="T3" fmla="*/ 478 h 478"/>
                      <a:gd name="T4" fmla="*/ 1425 w 1425"/>
                      <a:gd name="T5" fmla="*/ 291 h 478"/>
                      <a:gd name="T6" fmla="*/ 263 w 1425"/>
                      <a:gd name="T7" fmla="*/ 0 h 478"/>
                      <a:gd name="T8" fmla="*/ 0 w 1425"/>
                      <a:gd name="T9" fmla="*/ 165 h 4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25"/>
                      <a:gd name="T16" fmla="*/ 0 h 478"/>
                      <a:gd name="T17" fmla="*/ 1425 w 1425"/>
                      <a:gd name="T18" fmla="*/ 478 h 4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25" h="478">
                        <a:moveTo>
                          <a:pt x="0" y="165"/>
                        </a:moveTo>
                        <a:lnTo>
                          <a:pt x="1137" y="478"/>
                        </a:lnTo>
                        <a:lnTo>
                          <a:pt x="1425" y="291"/>
                        </a:lnTo>
                        <a:lnTo>
                          <a:pt x="263" y="0"/>
                        </a:lnTo>
                        <a:lnTo>
                          <a:pt x="0" y="165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559"/>
                  <p:cNvSpPr>
                    <a:spLocks/>
                  </p:cNvSpPr>
                  <p:nvPr/>
                </p:nvSpPr>
                <p:spPr bwMode="auto">
                  <a:xfrm>
                    <a:off x="4648" y="3004"/>
                    <a:ext cx="47" cy="17"/>
                  </a:xfrm>
                  <a:custGeom>
                    <a:avLst/>
                    <a:gdLst>
                      <a:gd name="T0" fmla="*/ 0 w 1435"/>
                      <a:gd name="T1" fmla="*/ 165 h 480"/>
                      <a:gd name="T2" fmla="*/ 1146 w 1435"/>
                      <a:gd name="T3" fmla="*/ 480 h 480"/>
                      <a:gd name="T4" fmla="*/ 1435 w 1435"/>
                      <a:gd name="T5" fmla="*/ 293 h 480"/>
                      <a:gd name="T6" fmla="*/ 263 w 1435"/>
                      <a:gd name="T7" fmla="*/ 0 h 480"/>
                      <a:gd name="T8" fmla="*/ 0 w 1435"/>
                      <a:gd name="T9" fmla="*/ 165 h 48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35"/>
                      <a:gd name="T16" fmla="*/ 0 h 480"/>
                      <a:gd name="T17" fmla="*/ 1435 w 1435"/>
                      <a:gd name="T18" fmla="*/ 480 h 48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35" h="480">
                        <a:moveTo>
                          <a:pt x="0" y="165"/>
                        </a:moveTo>
                        <a:lnTo>
                          <a:pt x="1146" y="480"/>
                        </a:lnTo>
                        <a:lnTo>
                          <a:pt x="1435" y="293"/>
                        </a:lnTo>
                        <a:lnTo>
                          <a:pt x="263" y="0"/>
                        </a:lnTo>
                        <a:lnTo>
                          <a:pt x="0" y="165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560"/>
                  <p:cNvSpPr>
                    <a:spLocks/>
                  </p:cNvSpPr>
                  <p:nvPr/>
                </p:nvSpPr>
                <p:spPr bwMode="auto">
                  <a:xfrm>
                    <a:off x="4550" y="3135"/>
                    <a:ext cx="8" cy="339"/>
                  </a:xfrm>
                  <a:custGeom>
                    <a:avLst/>
                    <a:gdLst>
                      <a:gd name="T0" fmla="*/ 226 w 226"/>
                      <a:gd name="T1" fmla="*/ 61 h 9960"/>
                      <a:gd name="T2" fmla="*/ 0 w 226"/>
                      <a:gd name="T3" fmla="*/ 0 h 9960"/>
                      <a:gd name="T4" fmla="*/ 0 w 226"/>
                      <a:gd name="T5" fmla="*/ 9899 h 9960"/>
                      <a:gd name="T6" fmla="*/ 226 w 226"/>
                      <a:gd name="T7" fmla="*/ 9960 h 9960"/>
                      <a:gd name="T8" fmla="*/ 226 w 226"/>
                      <a:gd name="T9" fmla="*/ 61 h 99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6"/>
                      <a:gd name="T16" fmla="*/ 0 h 9960"/>
                      <a:gd name="T17" fmla="*/ 226 w 226"/>
                      <a:gd name="T18" fmla="*/ 9960 h 99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6" h="9960">
                        <a:moveTo>
                          <a:pt x="226" y="61"/>
                        </a:moveTo>
                        <a:lnTo>
                          <a:pt x="0" y="0"/>
                        </a:lnTo>
                        <a:lnTo>
                          <a:pt x="0" y="9899"/>
                        </a:lnTo>
                        <a:lnTo>
                          <a:pt x="226" y="9960"/>
                        </a:lnTo>
                        <a:lnTo>
                          <a:pt x="226" y="61"/>
                        </a:lnTo>
                        <a:close/>
                      </a:path>
                    </a:pathLst>
                  </a:custGeom>
                  <a:solidFill>
                    <a:srgbClr val="9999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561"/>
                  <p:cNvSpPr>
                    <a:spLocks/>
                  </p:cNvSpPr>
                  <p:nvPr/>
                </p:nvSpPr>
                <p:spPr bwMode="auto">
                  <a:xfrm>
                    <a:off x="4550" y="3137"/>
                    <a:ext cx="2" cy="335"/>
                  </a:xfrm>
                  <a:custGeom>
                    <a:avLst/>
                    <a:gdLst>
                      <a:gd name="T0" fmla="*/ 0 w 54"/>
                      <a:gd name="T1" fmla="*/ 9852 h 9867"/>
                      <a:gd name="T2" fmla="*/ 54 w 54"/>
                      <a:gd name="T3" fmla="*/ 9867 h 9867"/>
                      <a:gd name="T4" fmla="*/ 54 w 54"/>
                      <a:gd name="T5" fmla="*/ 14 h 9867"/>
                      <a:gd name="T6" fmla="*/ 0 w 54"/>
                      <a:gd name="T7" fmla="*/ 0 h 9867"/>
                      <a:gd name="T8" fmla="*/ 0 w 54"/>
                      <a:gd name="T9" fmla="*/ 9852 h 98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"/>
                      <a:gd name="T16" fmla="*/ 0 h 9867"/>
                      <a:gd name="T17" fmla="*/ 54 w 54"/>
                      <a:gd name="T18" fmla="*/ 9867 h 98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" h="9867">
                        <a:moveTo>
                          <a:pt x="0" y="9852"/>
                        </a:moveTo>
                        <a:lnTo>
                          <a:pt x="54" y="9867"/>
                        </a:lnTo>
                        <a:lnTo>
                          <a:pt x="54" y="14"/>
                        </a:lnTo>
                        <a:lnTo>
                          <a:pt x="0" y="0"/>
                        </a:lnTo>
                        <a:lnTo>
                          <a:pt x="0" y="985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562"/>
                  <p:cNvSpPr>
                    <a:spLocks/>
                  </p:cNvSpPr>
                  <p:nvPr/>
                </p:nvSpPr>
                <p:spPr bwMode="auto">
                  <a:xfrm>
                    <a:off x="4552" y="3189"/>
                    <a:ext cx="6" cy="14"/>
                  </a:xfrm>
                  <a:custGeom>
                    <a:avLst/>
                    <a:gdLst>
                      <a:gd name="T0" fmla="*/ 167 w 167"/>
                      <a:gd name="T1" fmla="*/ 45 h 382"/>
                      <a:gd name="T2" fmla="*/ 0 w 167"/>
                      <a:gd name="T3" fmla="*/ 0 h 382"/>
                      <a:gd name="T4" fmla="*/ 0 w 167"/>
                      <a:gd name="T5" fmla="*/ 338 h 382"/>
                      <a:gd name="T6" fmla="*/ 167 w 167"/>
                      <a:gd name="T7" fmla="*/ 382 h 382"/>
                      <a:gd name="T8" fmla="*/ 167 w 167"/>
                      <a:gd name="T9" fmla="*/ 45 h 3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2"/>
                      <a:gd name="T17" fmla="*/ 167 w 167"/>
                      <a:gd name="T18" fmla="*/ 382 h 3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2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2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563"/>
                  <p:cNvSpPr>
                    <a:spLocks/>
                  </p:cNvSpPr>
                  <p:nvPr/>
                </p:nvSpPr>
                <p:spPr bwMode="auto">
                  <a:xfrm>
                    <a:off x="4552" y="3165"/>
                    <a:ext cx="6" cy="13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564"/>
                  <p:cNvSpPr>
                    <a:spLocks/>
                  </p:cNvSpPr>
                  <p:nvPr/>
                </p:nvSpPr>
                <p:spPr bwMode="auto">
                  <a:xfrm>
                    <a:off x="4552" y="3218"/>
                    <a:ext cx="6" cy="14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7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7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565"/>
                  <p:cNvSpPr>
                    <a:spLocks/>
                  </p:cNvSpPr>
                  <p:nvPr/>
                </p:nvSpPr>
                <p:spPr bwMode="auto">
                  <a:xfrm>
                    <a:off x="4552" y="3331"/>
                    <a:ext cx="6" cy="12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566"/>
                  <p:cNvSpPr>
                    <a:spLocks/>
                  </p:cNvSpPr>
                  <p:nvPr/>
                </p:nvSpPr>
                <p:spPr bwMode="auto">
                  <a:xfrm>
                    <a:off x="4552" y="3306"/>
                    <a:ext cx="6" cy="13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567"/>
                  <p:cNvSpPr>
                    <a:spLocks/>
                  </p:cNvSpPr>
                  <p:nvPr/>
                </p:nvSpPr>
                <p:spPr bwMode="auto">
                  <a:xfrm>
                    <a:off x="4552" y="3360"/>
                    <a:ext cx="6" cy="12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568"/>
                  <p:cNvSpPr>
                    <a:spLocks/>
                  </p:cNvSpPr>
                  <p:nvPr/>
                </p:nvSpPr>
                <p:spPr bwMode="auto">
                  <a:xfrm>
                    <a:off x="4552" y="3413"/>
                    <a:ext cx="6" cy="12"/>
                  </a:xfrm>
                  <a:custGeom>
                    <a:avLst/>
                    <a:gdLst>
                      <a:gd name="T0" fmla="*/ 167 w 167"/>
                      <a:gd name="T1" fmla="*/ 44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4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4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4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569"/>
                  <p:cNvSpPr>
                    <a:spLocks/>
                  </p:cNvSpPr>
                  <p:nvPr/>
                </p:nvSpPr>
                <p:spPr bwMode="auto">
                  <a:xfrm>
                    <a:off x="4552" y="3388"/>
                    <a:ext cx="6" cy="13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570"/>
                  <p:cNvSpPr>
                    <a:spLocks/>
                  </p:cNvSpPr>
                  <p:nvPr/>
                </p:nvSpPr>
                <p:spPr bwMode="auto">
                  <a:xfrm>
                    <a:off x="4552" y="3442"/>
                    <a:ext cx="6" cy="12"/>
                  </a:xfrm>
                  <a:custGeom>
                    <a:avLst/>
                    <a:gdLst>
                      <a:gd name="T0" fmla="*/ 167 w 167"/>
                      <a:gd name="T1" fmla="*/ 45 h 383"/>
                      <a:gd name="T2" fmla="*/ 0 w 167"/>
                      <a:gd name="T3" fmla="*/ 0 h 383"/>
                      <a:gd name="T4" fmla="*/ 0 w 167"/>
                      <a:gd name="T5" fmla="*/ 338 h 383"/>
                      <a:gd name="T6" fmla="*/ 167 w 167"/>
                      <a:gd name="T7" fmla="*/ 383 h 383"/>
                      <a:gd name="T8" fmla="*/ 167 w 167"/>
                      <a:gd name="T9" fmla="*/ 45 h 3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67"/>
                      <a:gd name="T16" fmla="*/ 0 h 383"/>
                      <a:gd name="T17" fmla="*/ 167 w 167"/>
                      <a:gd name="T18" fmla="*/ 383 h 3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67" h="383">
                        <a:moveTo>
                          <a:pt x="167" y="45"/>
                        </a:moveTo>
                        <a:lnTo>
                          <a:pt x="0" y="0"/>
                        </a:lnTo>
                        <a:lnTo>
                          <a:pt x="0" y="338"/>
                        </a:lnTo>
                        <a:lnTo>
                          <a:pt x="167" y="383"/>
                        </a:lnTo>
                        <a:lnTo>
                          <a:pt x="167" y="45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56" name="Group 572"/>
              <p:cNvGrpSpPr>
                <a:grpSpLocks/>
              </p:cNvGrpSpPr>
              <p:nvPr/>
            </p:nvGrpSpPr>
            <p:grpSpPr bwMode="auto">
              <a:xfrm>
                <a:off x="2725" y="2488"/>
                <a:ext cx="204" cy="426"/>
                <a:chOff x="2725" y="2488"/>
                <a:chExt cx="204" cy="426"/>
              </a:xfrm>
            </p:grpSpPr>
            <p:pic>
              <p:nvPicPr>
                <p:cNvPr id="1057" name="Picture 573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830" y="2521"/>
                  <a:ext cx="99" cy="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8" name="Picture 574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728" y="2488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59" name="Picture 575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728" y="2592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0" name="Picture 576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833" y="2625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1" name="Picture 577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729" y="2696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2" name="Picture 578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834" y="2722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3" name="Picture 579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725" y="2794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64" name="Picture 580" descr="BS00789_[1]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2832" y="2823"/>
                  <a:ext cx="9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049" name="Freeform 581"/>
            <p:cNvSpPr>
              <a:spLocks/>
            </p:cNvSpPr>
            <p:nvPr/>
          </p:nvSpPr>
          <p:spPr bwMode="auto">
            <a:xfrm>
              <a:off x="1599" y="2659"/>
              <a:ext cx="658" cy="583"/>
            </a:xfrm>
            <a:custGeom>
              <a:avLst/>
              <a:gdLst>
                <a:gd name="T0" fmla="*/ 0 w 658"/>
                <a:gd name="T1" fmla="*/ 583 h 583"/>
                <a:gd name="T2" fmla="*/ 319 w 658"/>
                <a:gd name="T3" fmla="*/ 529 h 583"/>
                <a:gd name="T4" fmla="*/ 508 w 658"/>
                <a:gd name="T5" fmla="*/ 339 h 583"/>
                <a:gd name="T6" fmla="*/ 658 w 658"/>
                <a:gd name="T7" fmla="*/ 0 h 5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8"/>
                <a:gd name="T13" fmla="*/ 0 h 583"/>
                <a:gd name="T14" fmla="*/ 658 w 658"/>
                <a:gd name="T15" fmla="*/ 583 h 5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8" h="583">
                  <a:moveTo>
                    <a:pt x="0" y="583"/>
                  </a:moveTo>
                  <a:cubicBezTo>
                    <a:pt x="117" y="576"/>
                    <a:pt x="234" y="570"/>
                    <a:pt x="319" y="529"/>
                  </a:cubicBezTo>
                  <a:cubicBezTo>
                    <a:pt x="404" y="488"/>
                    <a:pt x="451" y="427"/>
                    <a:pt x="508" y="339"/>
                  </a:cubicBezTo>
                  <a:cubicBezTo>
                    <a:pt x="565" y="251"/>
                    <a:pt x="571" y="42"/>
                    <a:pt x="6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582"/>
            <p:cNvSpPr>
              <a:spLocks/>
            </p:cNvSpPr>
            <p:nvPr/>
          </p:nvSpPr>
          <p:spPr bwMode="auto">
            <a:xfrm>
              <a:off x="1660" y="2644"/>
              <a:ext cx="1430" cy="684"/>
            </a:xfrm>
            <a:custGeom>
              <a:avLst/>
              <a:gdLst>
                <a:gd name="T0" fmla="*/ 0 w 1430"/>
                <a:gd name="T1" fmla="*/ 652 h 684"/>
                <a:gd name="T2" fmla="*/ 441 w 1430"/>
                <a:gd name="T3" fmla="*/ 618 h 684"/>
                <a:gd name="T4" fmla="*/ 854 w 1430"/>
                <a:gd name="T5" fmla="*/ 259 h 684"/>
                <a:gd name="T6" fmla="*/ 1206 w 1430"/>
                <a:gd name="T7" fmla="*/ 42 h 684"/>
                <a:gd name="T8" fmla="*/ 1430 w 1430"/>
                <a:gd name="T9" fmla="*/ 8 h 6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0"/>
                <a:gd name="T16" fmla="*/ 0 h 684"/>
                <a:gd name="T17" fmla="*/ 1430 w 1430"/>
                <a:gd name="T18" fmla="*/ 684 h 6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0" h="684">
                  <a:moveTo>
                    <a:pt x="0" y="652"/>
                  </a:moveTo>
                  <a:cubicBezTo>
                    <a:pt x="149" y="668"/>
                    <a:pt x="299" y="684"/>
                    <a:pt x="441" y="618"/>
                  </a:cubicBezTo>
                  <a:cubicBezTo>
                    <a:pt x="583" y="552"/>
                    <a:pt x="727" y="355"/>
                    <a:pt x="854" y="259"/>
                  </a:cubicBezTo>
                  <a:cubicBezTo>
                    <a:pt x="981" y="163"/>
                    <a:pt x="1110" y="84"/>
                    <a:pt x="1206" y="42"/>
                  </a:cubicBezTo>
                  <a:cubicBezTo>
                    <a:pt x="1302" y="0"/>
                    <a:pt x="1366" y="4"/>
                    <a:pt x="1430" y="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583"/>
            <p:cNvSpPr>
              <a:spLocks/>
            </p:cNvSpPr>
            <p:nvPr/>
          </p:nvSpPr>
          <p:spPr bwMode="auto">
            <a:xfrm>
              <a:off x="1667" y="3001"/>
              <a:ext cx="1965" cy="366"/>
            </a:xfrm>
            <a:custGeom>
              <a:avLst/>
              <a:gdLst>
                <a:gd name="T0" fmla="*/ 0 w 1965"/>
                <a:gd name="T1" fmla="*/ 349 h 366"/>
                <a:gd name="T2" fmla="*/ 691 w 1965"/>
                <a:gd name="T3" fmla="*/ 316 h 366"/>
                <a:gd name="T4" fmla="*/ 1091 w 1965"/>
                <a:gd name="T5" fmla="*/ 51 h 366"/>
                <a:gd name="T6" fmla="*/ 1491 w 1965"/>
                <a:gd name="T7" fmla="*/ 11 h 366"/>
                <a:gd name="T8" fmla="*/ 1965 w 1965"/>
                <a:gd name="T9" fmla="*/ 72 h 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5"/>
                <a:gd name="T16" fmla="*/ 0 h 366"/>
                <a:gd name="T17" fmla="*/ 1965 w 1965"/>
                <a:gd name="T18" fmla="*/ 366 h 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5" h="366">
                  <a:moveTo>
                    <a:pt x="0" y="349"/>
                  </a:moveTo>
                  <a:cubicBezTo>
                    <a:pt x="254" y="357"/>
                    <a:pt x="509" y="366"/>
                    <a:pt x="691" y="316"/>
                  </a:cubicBezTo>
                  <a:cubicBezTo>
                    <a:pt x="873" y="266"/>
                    <a:pt x="958" y="102"/>
                    <a:pt x="1091" y="51"/>
                  </a:cubicBezTo>
                  <a:cubicBezTo>
                    <a:pt x="1224" y="0"/>
                    <a:pt x="1345" y="8"/>
                    <a:pt x="1491" y="11"/>
                  </a:cubicBezTo>
                  <a:cubicBezTo>
                    <a:pt x="1637" y="14"/>
                    <a:pt x="1801" y="43"/>
                    <a:pt x="1965" y="7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584"/>
            <p:cNvSpPr>
              <a:spLocks/>
            </p:cNvSpPr>
            <p:nvPr/>
          </p:nvSpPr>
          <p:spPr bwMode="auto">
            <a:xfrm>
              <a:off x="1626" y="3411"/>
              <a:ext cx="529" cy="310"/>
            </a:xfrm>
            <a:custGeom>
              <a:avLst/>
              <a:gdLst>
                <a:gd name="T0" fmla="*/ 0 w 529"/>
                <a:gd name="T1" fmla="*/ 0 h 310"/>
                <a:gd name="T2" fmla="*/ 95 w 529"/>
                <a:gd name="T3" fmla="*/ 170 h 310"/>
                <a:gd name="T4" fmla="*/ 265 w 529"/>
                <a:gd name="T5" fmla="*/ 292 h 310"/>
                <a:gd name="T6" fmla="*/ 529 w 529"/>
                <a:gd name="T7" fmla="*/ 278 h 3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310"/>
                <a:gd name="T14" fmla="*/ 529 w 529"/>
                <a:gd name="T15" fmla="*/ 310 h 3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310">
                  <a:moveTo>
                    <a:pt x="0" y="0"/>
                  </a:moveTo>
                  <a:cubicBezTo>
                    <a:pt x="25" y="60"/>
                    <a:pt x="51" y="121"/>
                    <a:pt x="95" y="170"/>
                  </a:cubicBezTo>
                  <a:cubicBezTo>
                    <a:pt x="139" y="219"/>
                    <a:pt x="193" y="274"/>
                    <a:pt x="265" y="292"/>
                  </a:cubicBezTo>
                  <a:cubicBezTo>
                    <a:pt x="337" y="310"/>
                    <a:pt x="433" y="294"/>
                    <a:pt x="529" y="27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85"/>
            <p:cNvSpPr>
              <a:spLocks/>
            </p:cNvSpPr>
            <p:nvPr/>
          </p:nvSpPr>
          <p:spPr bwMode="auto">
            <a:xfrm>
              <a:off x="1647" y="3362"/>
              <a:ext cx="1375" cy="321"/>
            </a:xfrm>
            <a:custGeom>
              <a:avLst/>
              <a:gdLst>
                <a:gd name="T0" fmla="*/ 0 w 1341"/>
                <a:gd name="T1" fmla="*/ 29 h 314"/>
                <a:gd name="T2" fmla="*/ 196 w 1341"/>
                <a:gd name="T3" fmla="*/ 137 h 314"/>
                <a:gd name="T4" fmla="*/ 582 w 1341"/>
                <a:gd name="T5" fmla="*/ 49 h 314"/>
                <a:gd name="T6" fmla="*/ 1030 w 1341"/>
                <a:gd name="T7" fmla="*/ 15 h 314"/>
                <a:gd name="T8" fmla="*/ 1192 w 1341"/>
                <a:gd name="T9" fmla="*/ 137 h 314"/>
                <a:gd name="T10" fmla="*/ 1240 w 1341"/>
                <a:gd name="T11" fmla="*/ 273 h 314"/>
                <a:gd name="T12" fmla="*/ 1341 w 1341"/>
                <a:gd name="T13" fmla="*/ 314 h 3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1"/>
                <a:gd name="T22" fmla="*/ 0 h 314"/>
                <a:gd name="T23" fmla="*/ 1341 w 1341"/>
                <a:gd name="T24" fmla="*/ 314 h 3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1" h="314">
                  <a:moveTo>
                    <a:pt x="0" y="29"/>
                  </a:moveTo>
                  <a:cubicBezTo>
                    <a:pt x="49" y="81"/>
                    <a:pt x="99" y="134"/>
                    <a:pt x="196" y="137"/>
                  </a:cubicBezTo>
                  <a:cubicBezTo>
                    <a:pt x="293" y="140"/>
                    <a:pt x="443" y="69"/>
                    <a:pt x="582" y="49"/>
                  </a:cubicBezTo>
                  <a:cubicBezTo>
                    <a:pt x="721" y="29"/>
                    <a:pt x="928" y="0"/>
                    <a:pt x="1030" y="15"/>
                  </a:cubicBezTo>
                  <a:cubicBezTo>
                    <a:pt x="1132" y="30"/>
                    <a:pt x="1157" y="94"/>
                    <a:pt x="1192" y="137"/>
                  </a:cubicBezTo>
                  <a:cubicBezTo>
                    <a:pt x="1227" y="180"/>
                    <a:pt x="1215" y="243"/>
                    <a:pt x="1240" y="273"/>
                  </a:cubicBezTo>
                  <a:cubicBezTo>
                    <a:pt x="1265" y="303"/>
                    <a:pt x="1326" y="307"/>
                    <a:pt x="1341" y="31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6" name="TextBox 305"/>
          <p:cNvSpPr txBox="1"/>
          <p:nvPr/>
        </p:nvSpPr>
        <p:spPr>
          <a:xfrm>
            <a:off x="112395" y="3021190"/>
            <a:ext cx="189987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1960s Licklider</a:t>
            </a:r>
          </a:p>
          <a:p>
            <a:r>
              <a:rPr lang="en-US" sz="700" dirty="0" smtClean="0"/>
              <a:t>Man-Computer Symbiosis</a:t>
            </a:r>
          </a:p>
          <a:p>
            <a:r>
              <a:rPr lang="en-US" sz="700" dirty="0" smtClean="0"/>
              <a:t>The Computer as a Communication Device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8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Application landscape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2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UI Components</a:t>
            </a:r>
            <a:endParaRPr lang="en-US" sz="1300" dirty="0"/>
          </a:p>
        </p:txBody>
      </p:sp>
      <p:sp>
        <p:nvSpPr>
          <p:cNvPr id="57" name="Rectangle 56"/>
          <p:cNvSpPr/>
          <p:nvPr/>
        </p:nvSpPr>
        <p:spPr>
          <a:xfrm>
            <a:off x="1066800" y="1417638"/>
            <a:ext cx="7086600" cy="45259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95400" y="17526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295400" y="37338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95600" y="1752600"/>
            <a:ext cx="4724400" cy="3657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53200" y="39624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505200" y="15240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447800" y="38862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553200" y="2057400"/>
            <a:ext cx="1295400" cy="167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562600" y="1524000"/>
            <a:ext cx="533400" cy="403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63547" y="1752600"/>
            <a:ext cx="3822853" cy="4724400"/>
          </a:xfrm>
          <a:prstGeom prst="roundRect">
            <a:avLst>
              <a:gd name="adj" fmla="val 70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&lt;JavaScript&gt;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&lt;JSON&gt;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&lt;div id=“map”&gt;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8994" y="1447800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HTML5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214390" y="5860974"/>
            <a:ext cx="300210" cy="345195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09800" y="3276600"/>
            <a:ext cx="12954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Handle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hape 9"/>
          <p:cNvCxnSpPr>
            <a:stCxn id="8" idx="1"/>
          </p:cNvCxnSpPr>
          <p:nvPr/>
        </p:nvCxnSpPr>
        <p:spPr>
          <a:xfrm rot="10800000" flipH="1">
            <a:off x="2209800" y="1981200"/>
            <a:ext cx="609600" cy="1790700"/>
          </a:xfrm>
          <a:prstGeom prst="curvedConnector4">
            <a:avLst>
              <a:gd name="adj1" fmla="val -51958"/>
              <a:gd name="adj2" fmla="val 91515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8" idx="1"/>
          </p:cNvCxnSpPr>
          <p:nvPr/>
        </p:nvCxnSpPr>
        <p:spPr>
          <a:xfrm rot="10800000" flipH="1">
            <a:off x="2209800" y="2590800"/>
            <a:ext cx="838200" cy="1181100"/>
          </a:xfrm>
          <a:prstGeom prst="curvedConnector4">
            <a:avLst>
              <a:gd name="adj1" fmla="val -27273"/>
              <a:gd name="adj2" fmla="val 96153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88573" y="6129970"/>
            <a:ext cx="129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Browser storage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3048000" y="3581400"/>
            <a:ext cx="1981200" cy="2667000"/>
          </a:xfrm>
          <a:prstGeom prst="roundRect">
            <a:avLst>
              <a:gd name="adj" fmla="val 10306"/>
            </a:avLst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124200" y="3657600"/>
            <a:ext cx="12954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Overlays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419600"/>
            <a:ext cx="12954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29000" y="5181600"/>
            <a:ext cx="12954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6" idx="4"/>
          </p:cNvCxnSpPr>
          <p:nvPr/>
        </p:nvCxnSpPr>
        <p:spPr>
          <a:xfrm rot="10800000" flipV="1">
            <a:off x="2514600" y="6029958"/>
            <a:ext cx="647700" cy="36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4481493" y="5376775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cxnSp>
        <p:nvCxnSpPr>
          <p:cNvPr id="55" name="Shape 54"/>
          <p:cNvCxnSpPr>
            <a:stCxn id="8" idx="1"/>
          </p:cNvCxnSpPr>
          <p:nvPr/>
        </p:nvCxnSpPr>
        <p:spPr>
          <a:xfrm rot="10800000">
            <a:off x="1295400" y="3048000"/>
            <a:ext cx="914400" cy="7239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9392" y="285886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eg</a:t>
            </a:r>
            <a:r>
              <a:rPr lang="en-US" sz="1200" dirty="0" smtClean="0"/>
              <a:t> MAP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800600" y="3810000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reeform 8"/>
          <p:cNvSpPr>
            <a:spLocks/>
          </p:cNvSpPr>
          <p:nvPr/>
        </p:nvSpPr>
        <p:spPr bwMode="auto">
          <a:xfrm>
            <a:off x="2166651" y="5174259"/>
            <a:ext cx="389263" cy="356212"/>
          </a:xfrm>
          <a:custGeom>
            <a:avLst/>
            <a:gdLst/>
            <a:ahLst/>
            <a:cxnLst>
              <a:cxn ang="0">
                <a:pos x="722" y="356"/>
              </a:cxn>
              <a:cxn ang="0">
                <a:pos x="534" y="357"/>
              </a:cxn>
              <a:cxn ang="0">
                <a:pos x="534" y="358"/>
              </a:cxn>
              <a:cxn ang="0">
                <a:pos x="530" y="394"/>
              </a:cxn>
              <a:cxn ang="0">
                <a:pos x="504" y="456"/>
              </a:cxn>
              <a:cxn ang="0">
                <a:pos x="458" y="504"/>
              </a:cxn>
              <a:cxn ang="0">
                <a:pos x="395" y="530"/>
              </a:cxn>
              <a:cxn ang="0">
                <a:pos x="325" y="530"/>
              </a:cxn>
              <a:cxn ang="0">
                <a:pos x="263" y="504"/>
              </a:cxn>
              <a:cxn ang="0">
                <a:pos x="217" y="456"/>
              </a:cxn>
              <a:cxn ang="0">
                <a:pos x="190" y="394"/>
              </a:cxn>
              <a:cxn ang="0">
                <a:pos x="190" y="325"/>
              </a:cxn>
              <a:cxn ang="0">
                <a:pos x="217" y="263"/>
              </a:cxn>
              <a:cxn ang="0">
                <a:pos x="263" y="217"/>
              </a:cxn>
              <a:cxn ang="0">
                <a:pos x="325" y="190"/>
              </a:cxn>
              <a:cxn ang="0">
                <a:pos x="394" y="190"/>
              </a:cxn>
              <a:cxn ang="0">
                <a:pos x="454" y="214"/>
              </a:cxn>
              <a:cxn ang="0">
                <a:pos x="500" y="259"/>
              </a:cxn>
              <a:cxn ang="0">
                <a:pos x="528" y="320"/>
              </a:cxn>
              <a:cxn ang="0">
                <a:pos x="722" y="356"/>
              </a:cxn>
              <a:cxn ang="0">
                <a:pos x="642" y="289"/>
              </a:cxn>
              <a:cxn ang="0">
                <a:pos x="628" y="248"/>
              </a:cxn>
              <a:cxn ang="0">
                <a:pos x="610" y="211"/>
              </a:cxn>
              <a:cxn ang="0">
                <a:pos x="564" y="58"/>
              </a:cxn>
              <a:cxn ang="0">
                <a:pos x="500" y="106"/>
              </a:cxn>
              <a:cxn ang="0">
                <a:pos x="482" y="97"/>
              </a:cxn>
              <a:cxn ang="0">
                <a:pos x="462" y="89"/>
              </a:cxn>
              <a:cxn ang="0">
                <a:pos x="442" y="82"/>
              </a:cxn>
              <a:cxn ang="0">
                <a:pos x="431" y="0"/>
              </a:cxn>
              <a:cxn ang="0">
                <a:pos x="289" y="78"/>
              </a:cxn>
              <a:cxn ang="0">
                <a:pos x="269" y="85"/>
              </a:cxn>
              <a:cxn ang="0">
                <a:pos x="249" y="92"/>
              </a:cxn>
              <a:cxn ang="0">
                <a:pos x="229" y="101"/>
              </a:cxn>
              <a:cxn ang="0">
                <a:pos x="211" y="112"/>
              </a:cxn>
              <a:cxn ang="0">
                <a:pos x="61" y="160"/>
              </a:cxn>
              <a:cxn ang="0">
                <a:pos x="101" y="229"/>
              </a:cxn>
              <a:cxn ang="0">
                <a:pos x="85" y="269"/>
              </a:cxn>
              <a:cxn ang="0">
                <a:pos x="0" y="289"/>
              </a:cxn>
              <a:cxn ang="0">
                <a:pos x="80" y="430"/>
              </a:cxn>
              <a:cxn ang="0">
                <a:pos x="93" y="470"/>
              </a:cxn>
              <a:cxn ang="0">
                <a:pos x="112" y="508"/>
              </a:cxn>
              <a:cxn ang="0">
                <a:pos x="158" y="663"/>
              </a:cxn>
              <a:cxn ang="0">
                <a:pos x="220" y="614"/>
              </a:cxn>
              <a:cxn ang="0">
                <a:pos x="239" y="624"/>
              </a:cxn>
              <a:cxn ang="0">
                <a:pos x="258" y="632"/>
              </a:cxn>
              <a:cxn ang="0">
                <a:pos x="279" y="639"/>
              </a:cxn>
              <a:cxn ang="0">
                <a:pos x="289" y="720"/>
              </a:cxn>
              <a:cxn ang="0">
                <a:pos x="431" y="641"/>
              </a:cxn>
              <a:cxn ang="0">
                <a:pos x="452" y="635"/>
              </a:cxn>
              <a:cxn ang="0">
                <a:pos x="471" y="628"/>
              </a:cxn>
              <a:cxn ang="0">
                <a:pos x="491" y="619"/>
              </a:cxn>
              <a:cxn ang="0">
                <a:pos x="510" y="609"/>
              </a:cxn>
              <a:cxn ang="0">
                <a:pos x="665" y="565"/>
              </a:cxn>
              <a:cxn ang="0">
                <a:pos x="620" y="490"/>
              </a:cxn>
              <a:cxn ang="0">
                <a:pos x="636" y="451"/>
              </a:cxn>
              <a:cxn ang="0">
                <a:pos x="722" y="430"/>
              </a:cxn>
            </a:cxnLst>
            <a:rect l="0" t="0" r="r" b="b"/>
            <a:pathLst>
              <a:path w="722" h="720">
                <a:moveTo>
                  <a:pt x="722" y="430"/>
                </a:moveTo>
                <a:lnTo>
                  <a:pt x="722" y="356"/>
                </a:lnTo>
                <a:lnTo>
                  <a:pt x="534" y="356"/>
                </a:lnTo>
                <a:lnTo>
                  <a:pt x="534" y="357"/>
                </a:lnTo>
                <a:lnTo>
                  <a:pt x="534" y="357"/>
                </a:lnTo>
                <a:lnTo>
                  <a:pt x="534" y="358"/>
                </a:lnTo>
                <a:lnTo>
                  <a:pt x="534" y="360"/>
                </a:lnTo>
                <a:lnTo>
                  <a:pt x="530" y="394"/>
                </a:lnTo>
                <a:lnTo>
                  <a:pt x="520" y="428"/>
                </a:lnTo>
                <a:lnTo>
                  <a:pt x="504" y="456"/>
                </a:lnTo>
                <a:lnTo>
                  <a:pt x="483" y="483"/>
                </a:lnTo>
                <a:lnTo>
                  <a:pt x="458" y="504"/>
                </a:lnTo>
                <a:lnTo>
                  <a:pt x="428" y="520"/>
                </a:lnTo>
                <a:lnTo>
                  <a:pt x="395" y="530"/>
                </a:lnTo>
                <a:lnTo>
                  <a:pt x="361" y="534"/>
                </a:lnTo>
                <a:lnTo>
                  <a:pt x="325" y="530"/>
                </a:lnTo>
                <a:lnTo>
                  <a:pt x="293" y="520"/>
                </a:lnTo>
                <a:lnTo>
                  <a:pt x="263" y="504"/>
                </a:lnTo>
                <a:lnTo>
                  <a:pt x="237" y="483"/>
                </a:lnTo>
                <a:lnTo>
                  <a:pt x="217" y="456"/>
                </a:lnTo>
                <a:lnTo>
                  <a:pt x="201" y="428"/>
                </a:lnTo>
                <a:lnTo>
                  <a:pt x="190" y="394"/>
                </a:lnTo>
                <a:lnTo>
                  <a:pt x="187" y="360"/>
                </a:lnTo>
                <a:lnTo>
                  <a:pt x="190" y="325"/>
                </a:lnTo>
                <a:lnTo>
                  <a:pt x="201" y="293"/>
                </a:lnTo>
                <a:lnTo>
                  <a:pt x="217" y="263"/>
                </a:lnTo>
                <a:lnTo>
                  <a:pt x="237" y="237"/>
                </a:lnTo>
                <a:lnTo>
                  <a:pt x="263" y="217"/>
                </a:lnTo>
                <a:lnTo>
                  <a:pt x="293" y="201"/>
                </a:lnTo>
                <a:lnTo>
                  <a:pt x="325" y="190"/>
                </a:lnTo>
                <a:lnTo>
                  <a:pt x="361" y="187"/>
                </a:lnTo>
                <a:lnTo>
                  <a:pt x="394" y="190"/>
                </a:lnTo>
                <a:lnTo>
                  <a:pt x="425" y="199"/>
                </a:lnTo>
                <a:lnTo>
                  <a:pt x="454" y="214"/>
                </a:lnTo>
                <a:lnTo>
                  <a:pt x="480" y="235"/>
                </a:lnTo>
                <a:lnTo>
                  <a:pt x="500" y="259"/>
                </a:lnTo>
                <a:lnTo>
                  <a:pt x="518" y="288"/>
                </a:lnTo>
                <a:lnTo>
                  <a:pt x="528" y="320"/>
                </a:lnTo>
                <a:lnTo>
                  <a:pt x="534" y="356"/>
                </a:lnTo>
                <a:lnTo>
                  <a:pt x="722" y="356"/>
                </a:lnTo>
                <a:lnTo>
                  <a:pt x="722" y="289"/>
                </a:lnTo>
                <a:lnTo>
                  <a:pt x="642" y="289"/>
                </a:lnTo>
                <a:lnTo>
                  <a:pt x="636" y="269"/>
                </a:lnTo>
                <a:lnTo>
                  <a:pt x="628" y="248"/>
                </a:lnTo>
                <a:lnTo>
                  <a:pt x="620" y="229"/>
                </a:lnTo>
                <a:lnTo>
                  <a:pt x="610" y="211"/>
                </a:lnTo>
                <a:lnTo>
                  <a:pt x="663" y="158"/>
                </a:lnTo>
                <a:lnTo>
                  <a:pt x="564" y="58"/>
                </a:lnTo>
                <a:lnTo>
                  <a:pt x="510" y="112"/>
                </a:lnTo>
                <a:lnTo>
                  <a:pt x="500" y="106"/>
                </a:lnTo>
                <a:lnTo>
                  <a:pt x="491" y="101"/>
                </a:lnTo>
                <a:lnTo>
                  <a:pt x="482" y="97"/>
                </a:lnTo>
                <a:lnTo>
                  <a:pt x="471" y="92"/>
                </a:lnTo>
                <a:lnTo>
                  <a:pt x="462" y="89"/>
                </a:lnTo>
                <a:lnTo>
                  <a:pt x="452" y="85"/>
                </a:lnTo>
                <a:lnTo>
                  <a:pt x="442" y="82"/>
                </a:lnTo>
                <a:lnTo>
                  <a:pt x="431" y="78"/>
                </a:lnTo>
                <a:lnTo>
                  <a:pt x="431" y="0"/>
                </a:lnTo>
                <a:lnTo>
                  <a:pt x="289" y="0"/>
                </a:lnTo>
                <a:lnTo>
                  <a:pt x="289" y="78"/>
                </a:lnTo>
                <a:lnTo>
                  <a:pt x="279" y="82"/>
                </a:lnTo>
                <a:lnTo>
                  <a:pt x="269" y="85"/>
                </a:lnTo>
                <a:lnTo>
                  <a:pt x="258" y="89"/>
                </a:lnTo>
                <a:lnTo>
                  <a:pt x="249" y="92"/>
                </a:lnTo>
                <a:lnTo>
                  <a:pt x="239" y="97"/>
                </a:lnTo>
                <a:lnTo>
                  <a:pt x="229" y="101"/>
                </a:lnTo>
                <a:lnTo>
                  <a:pt x="220" y="106"/>
                </a:lnTo>
                <a:lnTo>
                  <a:pt x="211" y="112"/>
                </a:lnTo>
                <a:lnTo>
                  <a:pt x="161" y="60"/>
                </a:lnTo>
                <a:lnTo>
                  <a:pt x="61" y="160"/>
                </a:lnTo>
                <a:lnTo>
                  <a:pt x="112" y="211"/>
                </a:lnTo>
                <a:lnTo>
                  <a:pt x="101" y="229"/>
                </a:lnTo>
                <a:lnTo>
                  <a:pt x="93" y="248"/>
                </a:lnTo>
                <a:lnTo>
                  <a:pt x="85" y="269"/>
                </a:lnTo>
                <a:lnTo>
                  <a:pt x="80" y="289"/>
                </a:lnTo>
                <a:lnTo>
                  <a:pt x="0" y="289"/>
                </a:lnTo>
                <a:lnTo>
                  <a:pt x="0" y="430"/>
                </a:lnTo>
                <a:lnTo>
                  <a:pt x="80" y="430"/>
                </a:lnTo>
                <a:lnTo>
                  <a:pt x="85" y="451"/>
                </a:lnTo>
                <a:lnTo>
                  <a:pt x="93" y="470"/>
                </a:lnTo>
                <a:lnTo>
                  <a:pt x="101" y="490"/>
                </a:lnTo>
                <a:lnTo>
                  <a:pt x="112" y="508"/>
                </a:lnTo>
                <a:lnTo>
                  <a:pt x="59" y="562"/>
                </a:lnTo>
                <a:lnTo>
                  <a:pt x="158" y="663"/>
                </a:lnTo>
                <a:lnTo>
                  <a:pt x="211" y="609"/>
                </a:lnTo>
                <a:lnTo>
                  <a:pt x="220" y="614"/>
                </a:lnTo>
                <a:lnTo>
                  <a:pt x="229" y="619"/>
                </a:lnTo>
                <a:lnTo>
                  <a:pt x="239" y="624"/>
                </a:lnTo>
                <a:lnTo>
                  <a:pt x="249" y="628"/>
                </a:lnTo>
                <a:lnTo>
                  <a:pt x="258" y="632"/>
                </a:lnTo>
                <a:lnTo>
                  <a:pt x="269" y="635"/>
                </a:lnTo>
                <a:lnTo>
                  <a:pt x="279" y="639"/>
                </a:lnTo>
                <a:lnTo>
                  <a:pt x="289" y="641"/>
                </a:lnTo>
                <a:lnTo>
                  <a:pt x="289" y="720"/>
                </a:lnTo>
                <a:lnTo>
                  <a:pt x="431" y="720"/>
                </a:lnTo>
                <a:lnTo>
                  <a:pt x="431" y="641"/>
                </a:lnTo>
                <a:lnTo>
                  <a:pt x="442" y="639"/>
                </a:lnTo>
                <a:lnTo>
                  <a:pt x="452" y="635"/>
                </a:lnTo>
                <a:lnTo>
                  <a:pt x="462" y="632"/>
                </a:lnTo>
                <a:lnTo>
                  <a:pt x="471" y="628"/>
                </a:lnTo>
                <a:lnTo>
                  <a:pt x="482" y="624"/>
                </a:lnTo>
                <a:lnTo>
                  <a:pt x="491" y="619"/>
                </a:lnTo>
                <a:lnTo>
                  <a:pt x="500" y="614"/>
                </a:lnTo>
                <a:lnTo>
                  <a:pt x="510" y="609"/>
                </a:lnTo>
                <a:lnTo>
                  <a:pt x="566" y="665"/>
                </a:lnTo>
                <a:lnTo>
                  <a:pt x="665" y="565"/>
                </a:lnTo>
                <a:lnTo>
                  <a:pt x="610" y="508"/>
                </a:lnTo>
                <a:lnTo>
                  <a:pt x="620" y="490"/>
                </a:lnTo>
                <a:lnTo>
                  <a:pt x="628" y="470"/>
                </a:lnTo>
                <a:lnTo>
                  <a:pt x="636" y="451"/>
                </a:lnTo>
                <a:lnTo>
                  <a:pt x="642" y="430"/>
                </a:lnTo>
                <a:lnTo>
                  <a:pt x="722" y="43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86427" y="5462658"/>
            <a:ext cx="2137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Workers (threads)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93066" y="4876919"/>
            <a:ext cx="11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Sockets</a:t>
            </a:r>
            <a:endParaRPr lang="en-US" sz="12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212848" y="4625974"/>
            <a:ext cx="301752" cy="298565"/>
            <a:chOff x="5749925" y="3711575"/>
            <a:chExt cx="1149350" cy="811213"/>
          </a:xfrm>
        </p:grpSpPr>
        <p:sp>
          <p:nvSpPr>
            <p:cNvPr id="106" name="Freeform 12"/>
            <p:cNvSpPr>
              <a:spLocks/>
            </p:cNvSpPr>
            <p:nvPr/>
          </p:nvSpPr>
          <p:spPr bwMode="auto">
            <a:xfrm>
              <a:off x="6286500" y="3711575"/>
              <a:ext cx="82550" cy="117475"/>
            </a:xfrm>
            <a:custGeom>
              <a:avLst/>
              <a:gdLst/>
              <a:ahLst/>
              <a:cxnLst>
                <a:cxn ang="0">
                  <a:pos x="52" y="147"/>
                </a:cxn>
                <a:cxn ang="0">
                  <a:pos x="0" y="0"/>
                </a:cxn>
                <a:cxn ang="0">
                  <a:pos x="103" y="0"/>
                </a:cxn>
                <a:cxn ang="0">
                  <a:pos x="52" y="147"/>
                </a:cxn>
              </a:cxnLst>
              <a:rect l="0" t="0" r="r" b="b"/>
              <a:pathLst>
                <a:path w="103" h="147">
                  <a:moveTo>
                    <a:pt x="52" y="147"/>
                  </a:moveTo>
                  <a:lnTo>
                    <a:pt x="0" y="0"/>
                  </a:lnTo>
                  <a:lnTo>
                    <a:pt x="103" y="0"/>
                  </a:lnTo>
                  <a:lnTo>
                    <a:pt x="52" y="1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6467475" y="3727450"/>
              <a:ext cx="98425" cy="120650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23" y="0"/>
                </a:cxn>
                <a:cxn ang="0">
                  <a:pos x="122" y="26"/>
                </a:cxn>
                <a:cxn ang="0">
                  <a:pos x="0" y="151"/>
                </a:cxn>
              </a:cxnLst>
              <a:rect l="0" t="0" r="r" b="b"/>
              <a:pathLst>
                <a:path w="122" h="151">
                  <a:moveTo>
                    <a:pt x="0" y="151"/>
                  </a:moveTo>
                  <a:lnTo>
                    <a:pt x="23" y="0"/>
                  </a:lnTo>
                  <a:lnTo>
                    <a:pt x="122" y="26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6591300" y="3789363"/>
              <a:ext cx="139700" cy="109538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97" y="0"/>
                </a:cxn>
                <a:cxn ang="0">
                  <a:pos x="177" y="48"/>
                </a:cxn>
                <a:cxn ang="0">
                  <a:pos x="0" y="137"/>
                </a:cxn>
              </a:cxnLst>
              <a:rect l="0" t="0" r="r" b="b"/>
              <a:pathLst>
                <a:path w="177" h="137">
                  <a:moveTo>
                    <a:pt x="0" y="137"/>
                  </a:moveTo>
                  <a:lnTo>
                    <a:pt x="97" y="0"/>
                  </a:lnTo>
                  <a:lnTo>
                    <a:pt x="177" y="48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"/>
            <p:cNvSpPr>
              <a:spLocks/>
            </p:cNvSpPr>
            <p:nvPr/>
          </p:nvSpPr>
          <p:spPr bwMode="auto">
            <a:xfrm>
              <a:off x="6681787" y="3894138"/>
              <a:ext cx="165100" cy="82550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157" y="0"/>
                </a:cxn>
                <a:cxn ang="0">
                  <a:pos x="209" y="63"/>
                </a:cxn>
                <a:cxn ang="0">
                  <a:pos x="0" y="105"/>
                </a:cxn>
              </a:cxnLst>
              <a:rect l="0" t="0" r="r" b="b"/>
              <a:pathLst>
                <a:path w="209" h="105">
                  <a:moveTo>
                    <a:pt x="0" y="105"/>
                  </a:moveTo>
                  <a:lnTo>
                    <a:pt x="157" y="0"/>
                  </a:lnTo>
                  <a:lnTo>
                    <a:pt x="209" y="6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>
              <a:off x="6729412" y="4022725"/>
              <a:ext cx="169863" cy="58738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99" y="0"/>
                </a:cxn>
                <a:cxn ang="0">
                  <a:pos x="216" y="72"/>
                </a:cxn>
                <a:cxn ang="0">
                  <a:pos x="0" y="61"/>
                </a:cxn>
              </a:cxnLst>
              <a:rect l="0" t="0" r="r" b="b"/>
              <a:pathLst>
                <a:path w="216" h="72">
                  <a:moveTo>
                    <a:pt x="0" y="61"/>
                  </a:moveTo>
                  <a:lnTo>
                    <a:pt x="199" y="0"/>
                  </a:lnTo>
                  <a:lnTo>
                    <a:pt x="216" y="72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7"/>
            <p:cNvSpPr>
              <a:spLocks/>
            </p:cNvSpPr>
            <p:nvPr/>
          </p:nvSpPr>
          <p:spPr bwMode="auto">
            <a:xfrm>
              <a:off x="6726237" y="4165600"/>
              <a:ext cx="171450" cy="5715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17" y="0"/>
                </a:cxn>
                <a:cxn ang="0">
                  <a:pos x="198" y="73"/>
                </a:cxn>
                <a:cxn ang="0">
                  <a:pos x="0" y="10"/>
                </a:cxn>
              </a:cxnLst>
              <a:rect l="0" t="0" r="r" b="b"/>
              <a:pathLst>
                <a:path w="217" h="73">
                  <a:moveTo>
                    <a:pt x="0" y="10"/>
                  </a:moveTo>
                  <a:lnTo>
                    <a:pt x="217" y="0"/>
                  </a:lnTo>
                  <a:lnTo>
                    <a:pt x="198" y="7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8"/>
            <p:cNvSpPr>
              <a:spLocks/>
            </p:cNvSpPr>
            <p:nvPr/>
          </p:nvSpPr>
          <p:spPr bwMode="auto">
            <a:xfrm>
              <a:off x="6675437" y="4265613"/>
              <a:ext cx="165100" cy="85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" y="44"/>
                </a:cxn>
                <a:cxn ang="0">
                  <a:pos x="153" y="107"/>
                </a:cxn>
                <a:cxn ang="0">
                  <a:pos x="0" y="0"/>
                </a:cxn>
              </a:cxnLst>
              <a:rect l="0" t="0" r="r" b="b"/>
              <a:pathLst>
                <a:path w="207" h="107">
                  <a:moveTo>
                    <a:pt x="0" y="0"/>
                  </a:moveTo>
                  <a:lnTo>
                    <a:pt x="207" y="44"/>
                  </a:lnTo>
                  <a:lnTo>
                    <a:pt x="153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9"/>
            <p:cNvSpPr>
              <a:spLocks/>
            </p:cNvSpPr>
            <p:nvPr/>
          </p:nvSpPr>
          <p:spPr bwMode="auto">
            <a:xfrm>
              <a:off x="6581775" y="4341813"/>
              <a:ext cx="138113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" y="90"/>
                </a:cxn>
                <a:cxn ang="0">
                  <a:pos x="92" y="137"/>
                </a:cxn>
                <a:cxn ang="0">
                  <a:pos x="0" y="0"/>
                </a:cxn>
              </a:cxnLst>
              <a:rect l="0" t="0" r="r" b="b"/>
              <a:pathLst>
                <a:path w="174" h="137">
                  <a:moveTo>
                    <a:pt x="0" y="0"/>
                  </a:moveTo>
                  <a:lnTo>
                    <a:pt x="174" y="90"/>
                  </a:lnTo>
                  <a:lnTo>
                    <a:pt x="92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0"/>
            <p:cNvSpPr>
              <a:spLocks/>
            </p:cNvSpPr>
            <p:nvPr/>
          </p:nvSpPr>
          <p:spPr bwMode="auto">
            <a:xfrm>
              <a:off x="6456362" y="4389438"/>
              <a:ext cx="93663" cy="120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" y="128"/>
                </a:cxn>
                <a:cxn ang="0">
                  <a:pos x="20" y="152"/>
                </a:cxn>
                <a:cxn ang="0">
                  <a:pos x="0" y="0"/>
                </a:cxn>
              </a:cxnLst>
              <a:rect l="0" t="0" r="r" b="b"/>
              <a:pathLst>
                <a:path w="119" h="152">
                  <a:moveTo>
                    <a:pt x="0" y="0"/>
                  </a:moveTo>
                  <a:lnTo>
                    <a:pt x="119" y="128"/>
                  </a:lnTo>
                  <a:lnTo>
                    <a:pt x="2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1"/>
            <p:cNvSpPr>
              <a:spLocks/>
            </p:cNvSpPr>
            <p:nvPr/>
          </p:nvSpPr>
          <p:spPr bwMode="auto">
            <a:xfrm>
              <a:off x="6272212" y="4405313"/>
              <a:ext cx="82550" cy="1174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148"/>
                </a:cxn>
                <a:cxn ang="0">
                  <a:pos x="0" y="147"/>
                </a:cxn>
                <a:cxn ang="0">
                  <a:pos x="56" y="0"/>
                </a:cxn>
              </a:cxnLst>
              <a:rect l="0" t="0" r="r" b="b"/>
              <a:pathLst>
                <a:path w="104" h="148">
                  <a:moveTo>
                    <a:pt x="56" y="0"/>
                  </a:moveTo>
                  <a:lnTo>
                    <a:pt x="104" y="148"/>
                  </a:lnTo>
                  <a:lnTo>
                    <a:pt x="0" y="147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2"/>
            <p:cNvSpPr>
              <a:spLocks/>
            </p:cNvSpPr>
            <p:nvPr/>
          </p:nvSpPr>
          <p:spPr bwMode="auto">
            <a:xfrm>
              <a:off x="6076950" y="4386263"/>
              <a:ext cx="100013" cy="119063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98" y="151"/>
                </a:cxn>
                <a:cxn ang="0">
                  <a:pos x="0" y="125"/>
                </a:cxn>
                <a:cxn ang="0">
                  <a:pos x="124" y="0"/>
                </a:cxn>
              </a:cxnLst>
              <a:rect l="0" t="0" r="r" b="b"/>
              <a:pathLst>
                <a:path w="124" h="151">
                  <a:moveTo>
                    <a:pt x="124" y="0"/>
                  </a:moveTo>
                  <a:lnTo>
                    <a:pt x="98" y="151"/>
                  </a:lnTo>
                  <a:lnTo>
                    <a:pt x="0" y="12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5913437" y="4333875"/>
              <a:ext cx="141288" cy="106363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80" y="134"/>
                </a:cxn>
                <a:cxn ang="0">
                  <a:pos x="0" y="86"/>
                </a:cxn>
                <a:cxn ang="0">
                  <a:pos x="179" y="0"/>
                </a:cxn>
              </a:cxnLst>
              <a:rect l="0" t="0" r="r" b="b"/>
              <a:pathLst>
                <a:path w="179" h="134">
                  <a:moveTo>
                    <a:pt x="179" y="0"/>
                  </a:moveTo>
                  <a:lnTo>
                    <a:pt x="80" y="134"/>
                  </a:lnTo>
                  <a:lnTo>
                    <a:pt x="0" y="8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4"/>
            <p:cNvSpPr>
              <a:spLocks/>
            </p:cNvSpPr>
            <p:nvPr/>
          </p:nvSpPr>
          <p:spPr bwMode="auto">
            <a:xfrm>
              <a:off x="5799137" y="4256088"/>
              <a:ext cx="166688" cy="80963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50" y="102"/>
                </a:cxn>
                <a:cxn ang="0">
                  <a:pos x="0" y="38"/>
                </a:cxn>
                <a:cxn ang="0">
                  <a:pos x="208" y="0"/>
                </a:cxn>
              </a:cxnLst>
              <a:rect l="0" t="0" r="r" b="b"/>
              <a:pathLst>
                <a:path w="208" h="102">
                  <a:moveTo>
                    <a:pt x="208" y="0"/>
                  </a:moveTo>
                  <a:lnTo>
                    <a:pt x="50" y="102"/>
                  </a:lnTo>
                  <a:lnTo>
                    <a:pt x="0" y="3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5749925" y="4148138"/>
              <a:ext cx="169863" cy="58738"/>
            </a:xfrm>
            <a:custGeom>
              <a:avLst/>
              <a:gdLst/>
              <a:ahLst/>
              <a:cxnLst>
                <a:cxn ang="0">
                  <a:pos x="216" y="14"/>
                </a:cxn>
                <a:cxn ang="0">
                  <a:pos x="16" y="72"/>
                </a:cxn>
                <a:cxn ang="0">
                  <a:pos x="0" y="0"/>
                </a:cxn>
                <a:cxn ang="0">
                  <a:pos x="216" y="14"/>
                </a:cxn>
              </a:cxnLst>
              <a:rect l="0" t="0" r="r" b="b"/>
              <a:pathLst>
                <a:path w="216" h="72">
                  <a:moveTo>
                    <a:pt x="216" y="14"/>
                  </a:moveTo>
                  <a:lnTo>
                    <a:pt x="16" y="72"/>
                  </a:lnTo>
                  <a:lnTo>
                    <a:pt x="0" y="0"/>
                  </a:lnTo>
                  <a:lnTo>
                    <a:pt x="21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6"/>
            <p:cNvSpPr>
              <a:spLocks/>
            </p:cNvSpPr>
            <p:nvPr/>
          </p:nvSpPr>
          <p:spPr bwMode="auto">
            <a:xfrm>
              <a:off x="5753100" y="4008438"/>
              <a:ext cx="171450" cy="57150"/>
            </a:xfrm>
            <a:custGeom>
              <a:avLst/>
              <a:gdLst/>
              <a:ahLst/>
              <a:cxnLst>
                <a:cxn ang="0">
                  <a:pos x="215" y="65"/>
                </a:cxn>
                <a:cxn ang="0">
                  <a:pos x="0" y="73"/>
                </a:cxn>
                <a:cxn ang="0">
                  <a:pos x="19" y="0"/>
                </a:cxn>
                <a:cxn ang="0">
                  <a:pos x="215" y="65"/>
                </a:cxn>
              </a:cxnLst>
              <a:rect l="0" t="0" r="r" b="b"/>
              <a:pathLst>
                <a:path w="215" h="73">
                  <a:moveTo>
                    <a:pt x="215" y="65"/>
                  </a:moveTo>
                  <a:lnTo>
                    <a:pt x="0" y="73"/>
                  </a:lnTo>
                  <a:lnTo>
                    <a:pt x="19" y="0"/>
                  </a:lnTo>
                  <a:lnTo>
                    <a:pt x="215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5813425" y="3879850"/>
              <a:ext cx="163513" cy="85725"/>
            </a:xfrm>
            <a:custGeom>
              <a:avLst/>
              <a:gdLst/>
              <a:ahLst/>
              <a:cxnLst>
                <a:cxn ang="0">
                  <a:pos x="206" y="108"/>
                </a:cxn>
                <a:cxn ang="0">
                  <a:pos x="0" y="63"/>
                </a:cxn>
                <a:cxn ang="0">
                  <a:pos x="54" y="0"/>
                </a:cxn>
                <a:cxn ang="0">
                  <a:pos x="206" y="108"/>
                </a:cxn>
              </a:cxnLst>
              <a:rect l="0" t="0" r="r" b="b"/>
              <a:pathLst>
                <a:path w="206" h="108">
                  <a:moveTo>
                    <a:pt x="206" y="108"/>
                  </a:moveTo>
                  <a:lnTo>
                    <a:pt x="0" y="63"/>
                  </a:lnTo>
                  <a:lnTo>
                    <a:pt x="54" y="0"/>
                  </a:lnTo>
                  <a:lnTo>
                    <a:pt x="206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8"/>
            <p:cNvSpPr>
              <a:spLocks/>
            </p:cNvSpPr>
            <p:nvPr/>
          </p:nvSpPr>
          <p:spPr bwMode="auto">
            <a:xfrm>
              <a:off x="5935662" y="3781425"/>
              <a:ext cx="136525" cy="109538"/>
            </a:xfrm>
            <a:custGeom>
              <a:avLst/>
              <a:gdLst/>
              <a:ahLst/>
              <a:cxnLst>
                <a:cxn ang="0">
                  <a:pos x="172" y="139"/>
                </a:cxn>
                <a:cxn ang="0">
                  <a:pos x="0" y="46"/>
                </a:cxn>
                <a:cxn ang="0">
                  <a:pos x="82" y="0"/>
                </a:cxn>
                <a:cxn ang="0">
                  <a:pos x="172" y="139"/>
                </a:cxn>
              </a:cxnLst>
              <a:rect l="0" t="0" r="r" b="b"/>
              <a:pathLst>
                <a:path w="172" h="139">
                  <a:moveTo>
                    <a:pt x="172" y="139"/>
                  </a:moveTo>
                  <a:lnTo>
                    <a:pt x="0" y="46"/>
                  </a:lnTo>
                  <a:lnTo>
                    <a:pt x="82" y="0"/>
                  </a:lnTo>
                  <a:lnTo>
                    <a:pt x="172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9"/>
            <p:cNvSpPr>
              <a:spLocks/>
            </p:cNvSpPr>
            <p:nvPr/>
          </p:nvSpPr>
          <p:spPr bwMode="auto">
            <a:xfrm>
              <a:off x="6105525" y="3722688"/>
              <a:ext cx="92075" cy="120650"/>
            </a:xfrm>
            <a:custGeom>
              <a:avLst/>
              <a:gdLst/>
              <a:ahLst/>
              <a:cxnLst>
                <a:cxn ang="0">
                  <a:pos x="116" y="152"/>
                </a:cxn>
                <a:cxn ang="0">
                  <a:pos x="0" y="23"/>
                </a:cxn>
                <a:cxn ang="0">
                  <a:pos x="99" y="0"/>
                </a:cxn>
                <a:cxn ang="0">
                  <a:pos x="116" y="152"/>
                </a:cxn>
              </a:cxnLst>
              <a:rect l="0" t="0" r="r" b="b"/>
              <a:pathLst>
                <a:path w="116" h="152">
                  <a:moveTo>
                    <a:pt x="116" y="152"/>
                  </a:moveTo>
                  <a:lnTo>
                    <a:pt x="0" y="23"/>
                  </a:lnTo>
                  <a:lnTo>
                    <a:pt x="99" y="0"/>
                  </a:lnTo>
                  <a:lnTo>
                    <a:pt x="116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0"/>
            <p:cNvSpPr>
              <a:spLocks/>
            </p:cNvSpPr>
            <p:nvPr/>
          </p:nvSpPr>
          <p:spPr bwMode="auto">
            <a:xfrm>
              <a:off x="6016625" y="3968750"/>
              <a:ext cx="619125" cy="336550"/>
            </a:xfrm>
            <a:custGeom>
              <a:avLst/>
              <a:gdLst/>
              <a:ahLst/>
              <a:cxnLst>
                <a:cxn ang="0">
                  <a:pos x="595" y="0"/>
                </a:cxn>
                <a:cxn ang="0">
                  <a:pos x="595" y="41"/>
                </a:cxn>
                <a:cxn ang="0">
                  <a:pos x="722" y="41"/>
                </a:cxn>
                <a:cxn ang="0">
                  <a:pos x="595" y="97"/>
                </a:cxn>
                <a:cxn ang="0">
                  <a:pos x="595" y="150"/>
                </a:cxn>
                <a:cxn ang="0">
                  <a:pos x="735" y="90"/>
                </a:cxn>
                <a:cxn ang="0">
                  <a:pos x="735" y="381"/>
                </a:cxn>
                <a:cxn ang="0">
                  <a:pos x="46" y="381"/>
                </a:cxn>
                <a:cxn ang="0">
                  <a:pos x="46" y="105"/>
                </a:cxn>
                <a:cxn ang="0">
                  <a:pos x="385" y="235"/>
                </a:cxn>
                <a:cxn ang="0">
                  <a:pos x="391" y="238"/>
                </a:cxn>
                <a:cxn ang="0">
                  <a:pos x="398" y="235"/>
                </a:cxn>
                <a:cxn ang="0">
                  <a:pos x="595" y="150"/>
                </a:cxn>
                <a:cxn ang="0">
                  <a:pos x="595" y="97"/>
                </a:cxn>
                <a:cxn ang="0">
                  <a:pos x="390" y="185"/>
                </a:cxn>
                <a:cxn ang="0">
                  <a:pos x="46" y="53"/>
                </a:cxn>
                <a:cxn ang="0">
                  <a:pos x="46" y="41"/>
                </a:cxn>
                <a:cxn ang="0">
                  <a:pos x="595" y="41"/>
                </a:cxn>
                <a:cxn ang="0">
                  <a:pos x="595" y="0"/>
                </a:cxn>
                <a:cxn ang="0">
                  <a:pos x="0" y="0"/>
                </a:cxn>
                <a:cxn ang="0">
                  <a:pos x="0" y="424"/>
                </a:cxn>
                <a:cxn ang="0">
                  <a:pos x="781" y="424"/>
                </a:cxn>
                <a:cxn ang="0">
                  <a:pos x="781" y="0"/>
                </a:cxn>
                <a:cxn ang="0">
                  <a:pos x="595" y="0"/>
                </a:cxn>
              </a:cxnLst>
              <a:rect l="0" t="0" r="r" b="b"/>
              <a:pathLst>
                <a:path w="781" h="424">
                  <a:moveTo>
                    <a:pt x="595" y="0"/>
                  </a:moveTo>
                  <a:lnTo>
                    <a:pt x="595" y="41"/>
                  </a:lnTo>
                  <a:lnTo>
                    <a:pt x="722" y="41"/>
                  </a:lnTo>
                  <a:lnTo>
                    <a:pt x="595" y="97"/>
                  </a:lnTo>
                  <a:lnTo>
                    <a:pt x="595" y="150"/>
                  </a:lnTo>
                  <a:lnTo>
                    <a:pt x="735" y="90"/>
                  </a:lnTo>
                  <a:lnTo>
                    <a:pt x="735" y="381"/>
                  </a:lnTo>
                  <a:lnTo>
                    <a:pt x="46" y="381"/>
                  </a:lnTo>
                  <a:lnTo>
                    <a:pt x="46" y="105"/>
                  </a:lnTo>
                  <a:lnTo>
                    <a:pt x="385" y="235"/>
                  </a:lnTo>
                  <a:lnTo>
                    <a:pt x="391" y="238"/>
                  </a:lnTo>
                  <a:lnTo>
                    <a:pt x="398" y="235"/>
                  </a:lnTo>
                  <a:lnTo>
                    <a:pt x="595" y="150"/>
                  </a:lnTo>
                  <a:lnTo>
                    <a:pt x="595" y="97"/>
                  </a:lnTo>
                  <a:lnTo>
                    <a:pt x="390" y="185"/>
                  </a:lnTo>
                  <a:lnTo>
                    <a:pt x="46" y="53"/>
                  </a:lnTo>
                  <a:lnTo>
                    <a:pt x="46" y="41"/>
                  </a:lnTo>
                  <a:lnTo>
                    <a:pt x="595" y="41"/>
                  </a:lnTo>
                  <a:lnTo>
                    <a:pt x="595" y="0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781" y="424"/>
                  </a:lnTo>
                  <a:lnTo>
                    <a:pt x="781" y="0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 flipH="1">
            <a:off x="4798762" y="4292910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571375" y="3417983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Analyze, Query, Share, Edit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602589" y="3922922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9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73442" y="1752600"/>
            <a:ext cx="3822853" cy="4724400"/>
          </a:xfrm>
          <a:prstGeom prst="roundRect">
            <a:avLst>
              <a:gd name="adj" fmla="val 70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09895" y="2450068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608057" y="3962400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914400" y="214526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914400" y="3974068"/>
            <a:ext cx="1855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Subscriptions</a:t>
            </a:r>
          </a:p>
          <a:p>
            <a:r>
              <a:rPr lang="en-US" dirty="0" smtClean="0"/>
              <a:t>Real Time Data</a:t>
            </a:r>
          </a:p>
          <a:p>
            <a:r>
              <a:rPr lang="en-US" dirty="0" smtClean="0"/>
              <a:t>Visualization Data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810000" y="2743200"/>
            <a:ext cx="29718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429000" y="1981200"/>
            <a:ext cx="12954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POJ, WS, REST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810000" y="4876800"/>
            <a:ext cx="29718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Services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810000" y="3810000"/>
            <a:ext cx="29718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Services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Services</a:t>
            </a:r>
          </a:p>
        </p:txBody>
      </p:sp>
    </p:spTree>
    <p:extLst>
      <p:ext uri="{BB962C8B-B14F-4D97-AF65-F5344CB8AC3E}">
        <p14:creationId xmlns:p14="http://schemas.microsoft.com/office/powerpoint/2010/main" val="64503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76600" y="1752600"/>
            <a:ext cx="4191000" cy="4724400"/>
          </a:xfrm>
          <a:prstGeom prst="roundRect">
            <a:avLst>
              <a:gd name="adj" fmla="val 70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09895" y="2450068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608057" y="3962400"/>
            <a:ext cx="1524000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914400" y="21452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914400" y="39740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429000" y="1981200"/>
            <a:ext cx="1295400" cy="99060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OX, WS, REST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3581400" y="3144398"/>
            <a:ext cx="533400" cy="1351402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Environmental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4343400" y="3144398"/>
            <a:ext cx="533400" cy="1351402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Health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5105400" y="3144398"/>
            <a:ext cx="533400" cy="1351402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Energy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5867400" y="3144398"/>
            <a:ext cx="533400" cy="1351402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6553200" y="3144398"/>
            <a:ext cx="533400" cy="1351402"/>
          </a:xfrm>
          <a:prstGeom prst="can">
            <a:avLst/>
          </a:prstGeom>
          <a:solidFill>
            <a:srgbClr val="FFFF6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3581400" y="4572000"/>
            <a:ext cx="533400" cy="36080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Can 20"/>
          <p:cNvSpPr/>
          <p:nvPr/>
        </p:nvSpPr>
        <p:spPr>
          <a:xfrm>
            <a:off x="4343400" y="4572000"/>
            <a:ext cx="533400" cy="36080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Can 21"/>
          <p:cNvSpPr/>
          <p:nvPr/>
        </p:nvSpPr>
        <p:spPr>
          <a:xfrm>
            <a:off x="5105400" y="4572000"/>
            <a:ext cx="533400" cy="36080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>
            <a:off x="5867400" y="4572000"/>
            <a:ext cx="533400" cy="36080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Can 23"/>
          <p:cNvSpPr/>
          <p:nvPr/>
        </p:nvSpPr>
        <p:spPr>
          <a:xfrm>
            <a:off x="6553200" y="4572000"/>
            <a:ext cx="533400" cy="36080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29000" y="4343400"/>
            <a:ext cx="3886200" cy="830997"/>
          </a:xfrm>
          <a:prstGeom prst="roundRect">
            <a:avLst>
              <a:gd name="adj" fmla="val 10306"/>
            </a:avLst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99451" y="4267200"/>
            <a:ext cx="882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2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493</Words>
  <Application>Microsoft Macintosh PowerPoint</Application>
  <PresentationFormat>On-screen Show (4:3)</PresentationFormat>
  <Paragraphs>145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Image</vt:lpstr>
      <vt:lpstr>REST: Web Services</vt:lpstr>
      <vt:lpstr>Work Requires Connections</vt:lpstr>
      <vt:lpstr>Work Requires Connections</vt:lpstr>
      <vt:lpstr>Connecting</vt:lpstr>
      <vt:lpstr>Modern Application landscape</vt:lpstr>
      <vt:lpstr>Browser UI Components</vt:lpstr>
      <vt:lpstr>Browser</vt:lpstr>
      <vt:lpstr>Server</vt:lpstr>
      <vt:lpstr>Storage</vt:lpstr>
      <vt:lpstr>Lets think about data</vt:lpstr>
      <vt:lpstr>Public Facades?</vt:lpstr>
      <vt:lpstr>Web Sites</vt:lpstr>
      <vt:lpstr>Web Services</vt:lpstr>
      <vt:lpstr>Web Services</vt:lpstr>
      <vt:lpstr>Do you have the time and can you anticipate every possible use?</vt:lpstr>
      <vt:lpstr>Would be Great to</vt:lpstr>
      <vt:lpstr>architectures</vt:lpstr>
      <vt:lpstr>Simple Object Access Protocol (SOAP)</vt:lpstr>
      <vt:lpstr>Forget the Standard</vt:lpstr>
      <vt:lpstr>POJ</vt:lpstr>
      <vt:lpstr>POX</vt:lpstr>
      <vt:lpstr>REST</vt:lpstr>
      <vt:lpstr>REST Principles</vt:lpstr>
      <vt:lpstr>REST</vt:lpstr>
      <vt:lpstr>HTTP Methods</vt:lpstr>
      <vt:lpstr>Directory structure-like URIs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Interdependent Energy Decision Support System (IEDSS)</dc:title>
  <dc:creator>abel</dc:creator>
  <cp:lastModifiedBy>abel -</cp:lastModifiedBy>
  <cp:revision>134</cp:revision>
  <dcterms:created xsi:type="dcterms:W3CDTF">2011-11-03T03:27:19Z</dcterms:created>
  <dcterms:modified xsi:type="dcterms:W3CDTF">2017-04-10T22:38:45Z</dcterms:modified>
</cp:coreProperties>
</file>