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7" r:id="rId2"/>
    <p:sldId id="308" r:id="rId3"/>
    <p:sldId id="309" r:id="rId4"/>
    <p:sldId id="305" r:id="rId5"/>
    <p:sldId id="299" r:id="rId6"/>
    <p:sldId id="300" r:id="rId7"/>
    <p:sldId id="319" r:id="rId8"/>
    <p:sldId id="313" r:id="rId9"/>
    <p:sldId id="314" r:id="rId10"/>
    <p:sldId id="315" r:id="rId11"/>
    <p:sldId id="316" r:id="rId12"/>
    <p:sldId id="318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111"/>
    <a:srgbClr val="12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3" autoAdjust="0"/>
  </p:normalViewPr>
  <p:slideViewPr>
    <p:cSldViewPr snapToGrid="0" snapToObjects="1">
      <p:cViewPr varScale="1">
        <p:scale>
          <a:sx n="178" d="100"/>
          <a:sy n="178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D6067-7246-8748-9D43-6F45502B3703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7A46-2222-7545-BE4F-7E110A51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25FC-363F-3441-8079-1C310ED706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25FC-363F-3441-8079-1C310ED70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336550"/>
            <a:ext cx="5502275" cy="4127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E4A71-FAED-FA43-A8BE-EBEB61FD2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25FC-363F-3441-8079-1C310ED706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25FC-363F-3441-8079-1C310ED706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F1D706-7CA3-4940-AE8B-DD806372959C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ABE835-98FC-9D43-9A36-01B605BC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F1D706-7CA3-4940-AE8B-DD806372959C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ABE835-98FC-9D43-9A36-01B605BC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F1D706-7CA3-4940-AE8B-DD806372959C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ABE835-98FC-9D43-9A36-01B605BC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F1D706-7CA3-4940-AE8B-DD806372959C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ABE835-98FC-9D43-9A36-01B605BC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8229600" cy="365125"/>
          </a:xfrm>
          <a:prstGeom prst="rect">
            <a:avLst/>
          </a:prstGeom>
        </p:spPr>
        <p:txBody>
          <a:bodyPr vert="horz" lIns="91440" tIns="182880" rIns="91440" bIns="45720" rtlCol="0" anchor="ctr"/>
          <a:lstStyle>
            <a:lvl1pPr algn="ctr">
              <a:defRPr sz="1000"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Abel Sanchez, abel@mit.edu, John R Williams, jrw@mit.edu, Massachusetts Institute of Technology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arth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4503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80828" y="4652987"/>
            <a:ext cx="61823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600" dirty="0" smtClean="0">
                <a:solidFill>
                  <a:schemeClr val="bg1"/>
                </a:solidFill>
              </a:rPr>
              <a:t>Engineering </a:t>
            </a:r>
            <a:r>
              <a:rPr lang="en-US" sz="3200" spc="600" dirty="0">
                <a:solidFill>
                  <a:schemeClr val="bg1"/>
                </a:solidFill>
              </a:rPr>
              <a:t>Computation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</a:rPr>
              <a:t>&amp; Data </a:t>
            </a:r>
            <a:r>
              <a:rPr lang="en-US" sz="3200" spc="600" dirty="0" smtClean="0">
                <a:solidFill>
                  <a:schemeClr val="bg1"/>
                </a:solidFill>
              </a:rPr>
              <a:t>Science</a:t>
            </a:r>
          </a:p>
          <a:p>
            <a:pPr algn="ctr"/>
            <a:endParaRPr lang="en-US" sz="3200" spc="600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Abel Sanchez, abel@mit.edu, John R Williams, jrw@mit.edu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Massachusetts Institute of Technology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5120" y="883478"/>
            <a:ext cx="66137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00" b="1" dirty="0" smtClean="0">
                <a:solidFill>
                  <a:schemeClr val="bg1"/>
                </a:solidFill>
              </a:rPr>
              <a:t>7 BILLION </a:t>
            </a:r>
            <a:r>
              <a:rPr lang="en-US" sz="6800" b="1" dirty="0" smtClean="0">
                <a:solidFill>
                  <a:srgbClr val="438FFB"/>
                </a:solidFill>
              </a:rPr>
              <a:t>PEOPLE</a:t>
            </a:r>
          </a:p>
          <a:p>
            <a:pPr algn="ctr"/>
            <a:r>
              <a:rPr lang="en-US" sz="6800" b="1" dirty="0">
                <a:solidFill>
                  <a:schemeClr val="bg1"/>
                </a:solidFill>
              </a:rPr>
              <a:t>2</a:t>
            </a:r>
            <a:r>
              <a:rPr lang="en-US" sz="6800" b="1" dirty="0" smtClean="0">
                <a:solidFill>
                  <a:schemeClr val="bg1"/>
                </a:solidFill>
              </a:rPr>
              <a:t>00 </a:t>
            </a:r>
            <a:r>
              <a:rPr lang="en-US" sz="6800" b="1" dirty="0" smtClean="0">
                <a:solidFill>
                  <a:srgbClr val="438FFB"/>
                </a:solidFill>
              </a:rPr>
              <a:t>COUNTRIES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ALL PRODUCING </a:t>
            </a:r>
            <a:r>
              <a:rPr lang="en-US" sz="4000" b="1" dirty="0" smtClean="0">
                <a:solidFill>
                  <a:srgbClr val="438FFB"/>
                </a:solidFill>
              </a:rPr>
              <a:t>DATA</a:t>
            </a:r>
            <a:endParaRPr lang="en-US" sz="4000" b="1" dirty="0">
              <a:solidFill>
                <a:srgbClr val="438F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8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2" y="0"/>
            <a:ext cx="913391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9145" y="5797841"/>
            <a:ext cx="5065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spc="600" dirty="0" smtClean="0">
                <a:solidFill>
                  <a:schemeClr val="bg1"/>
                </a:solidFill>
              </a:rPr>
              <a:t>http://onexi.org</a:t>
            </a:r>
            <a:endParaRPr lang="en-US" sz="4400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1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7" y="1190225"/>
            <a:ext cx="3657600" cy="2628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Picture 2" descr="lab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402" y="1190225"/>
            <a:ext cx="3657600" cy="2629949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4" name="Picture 3" descr="hw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7" y="3956236"/>
            <a:ext cx="3657600" cy="2625754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 descr="video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402" y="3956236"/>
            <a:ext cx="3657600" cy="2634143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Content Online, http://onexi.org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7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-na0512studyingLaptopLibrary-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" y="1476622"/>
            <a:ext cx="3037840" cy="5381378"/>
          </a:xfrm>
          <a:prstGeom prst="rect">
            <a:avLst/>
          </a:prstGeom>
        </p:spPr>
      </p:pic>
      <p:pic>
        <p:nvPicPr>
          <p:cNvPr id="5" name="Picture 4" descr="code_1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5360" y="1476622"/>
            <a:ext cx="3088640" cy="5381378"/>
          </a:xfrm>
          <a:prstGeom prst="rect">
            <a:avLst/>
          </a:prstGeom>
        </p:spPr>
      </p:pic>
      <p:pic>
        <p:nvPicPr>
          <p:cNvPr id="6" name="Picture 5" descr="1-390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8510" y="1476622"/>
            <a:ext cx="3039837" cy="538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63285" y="1484574"/>
            <a:ext cx="3047970" cy="835687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Mini Lectures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6823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Class Prep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5" y="1476622"/>
            <a:ext cx="304797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  <p:sp>
        <p:nvSpPr>
          <p:cNvPr id="12" name="Rectangle 11"/>
          <p:cNvSpPr/>
          <p:nvPr/>
        </p:nvSpPr>
        <p:spPr>
          <a:xfrm>
            <a:off x="6096030" y="1484574"/>
            <a:ext cx="3047970" cy="835687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Active Learning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30" y="1476622"/>
            <a:ext cx="304797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Class Template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4918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oh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277" y="628692"/>
            <a:ext cx="3840479" cy="4477688"/>
          </a:xfrm>
          <a:prstGeom prst="rect">
            <a:avLst/>
          </a:prstGeom>
        </p:spPr>
      </p:pic>
      <p:pic>
        <p:nvPicPr>
          <p:cNvPr id="4" name="Picture 3" descr="abel_js_05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50" y="338661"/>
            <a:ext cx="3657600" cy="4617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446" y="5106380"/>
            <a:ext cx="2560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Abel Sanchez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abel@mit.edu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126" y="5106380"/>
            <a:ext cx="29017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John R. Williams</a:t>
            </a:r>
          </a:p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jrw@mit.edu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8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BF_009_192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5630" y="0"/>
            <a:ext cx="9169630" cy="1603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Rise of Systems &amp; Data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77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mbl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25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5630" y="0"/>
            <a:ext cx="9169630" cy="1603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More Systems &amp; More Data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5003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clouds-field-blu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6870700"/>
          </a:xfrm>
          <a:prstGeom prst="rect">
            <a:avLst/>
          </a:prstGeom>
        </p:spPr>
      </p:pic>
      <p:pic>
        <p:nvPicPr>
          <p:cNvPr id="2" name="Picture 1" descr="si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"/>
            <a:ext cx="9144000" cy="5327649"/>
          </a:xfrm>
          <a:prstGeom prst="rect">
            <a:avLst/>
          </a:prstGeom>
        </p:spPr>
      </p:pic>
      <p:pic>
        <p:nvPicPr>
          <p:cNvPr id="4" name="Picture 3" descr="wifi-signal-full-1.png"/>
          <p:cNvPicPr>
            <a:picLocks noChangeAspect="1"/>
          </p:cNvPicPr>
          <p:nvPr/>
        </p:nvPicPr>
        <p:blipFill>
          <a:blip r:embed="rId5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326994" y="3838681"/>
            <a:ext cx="2926080" cy="2926080"/>
          </a:xfrm>
          <a:prstGeom prst="rect">
            <a:avLst/>
          </a:prstGeom>
        </p:spPr>
      </p:pic>
      <p:pic>
        <p:nvPicPr>
          <p:cNvPr id="5" name="Picture 4" descr="inspire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609" y="3163293"/>
            <a:ext cx="1483233" cy="632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762116"/>
            <a:ext cx="5513452" cy="160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Everywhere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8517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ion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491594"/>
            <a:ext cx="9144000" cy="1874831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Abstractions for Building </a:t>
            </a:r>
          </a:p>
          <a:p>
            <a:pPr algn="ctr"/>
            <a:r>
              <a:rPr lang="en-US" sz="4400" dirty="0" smtClean="0"/>
              <a:t>Software Systems Have Risen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7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imb2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73034"/>
            <a:ext cx="9144000" cy="1874831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/>
              <a:t>New normal:</a:t>
            </a:r>
            <a:r>
              <a:rPr lang="en-US" sz="4400" dirty="0" smtClean="0"/>
              <a:t> A Single Person can </a:t>
            </a:r>
          </a:p>
          <a:p>
            <a:pPr algn="ctr"/>
            <a:r>
              <a:rPr lang="en-US" sz="4400" dirty="0" smtClean="0"/>
              <a:t>Build a Complex Software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55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ntain_climb_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r="10015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73034"/>
            <a:ext cx="9144000" cy="1874831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/>
              <a:t>New normal:</a:t>
            </a:r>
            <a:r>
              <a:rPr lang="en-US" sz="4400" dirty="0" smtClean="0"/>
              <a:t> A Small Team can </a:t>
            </a:r>
          </a:p>
          <a:p>
            <a:pPr algn="ctr"/>
            <a:r>
              <a:rPr lang="en-US" sz="4400" dirty="0" smtClean="0"/>
              <a:t>Challenge </a:t>
            </a:r>
            <a:r>
              <a:rPr lang="en-US" sz="4400" dirty="0" smtClean="0"/>
              <a:t>an </a:t>
            </a:r>
            <a:r>
              <a:rPr lang="en-US" sz="4400" dirty="0" smtClean="0"/>
              <a:t>Industry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421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lier_00_verticals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5"/>
          <a:stretch/>
        </p:blipFill>
        <p:spPr>
          <a:xfrm>
            <a:off x="0" y="-2"/>
            <a:ext cx="9144000" cy="68721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2815" y="2627460"/>
            <a:ext cx="9169630" cy="160308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PILLARS</a:t>
            </a:r>
          </a:p>
        </p:txBody>
      </p:sp>
    </p:spTree>
    <p:extLst>
      <p:ext uri="{BB962C8B-B14F-4D97-AF65-F5344CB8AC3E}">
        <p14:creationId xmlns:p14="http://schemas.microsoft.com/office/powerpoint/2010/main" val="69134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ine-cha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9960" y="2692003"/>
            <a:ext cx="640080" cy="640080"/>
          </a:xfrm>
          <a:prstGeom prst="rect">
            <a:avLst/>
          </a:prstGeom>
        </p:spPr>
      </p:pic>
      <p:pic>
        <p:nvPicPr>
          <p:cNvPr id="23" name="Picture 22" descr="locked-padloc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3548" y="1445121"/>
            <a:ext cx="594360" cy="594360"/>
          </a:xfrm>
          <a:prstGeom prst="rect">
            <a:avLst/>
          </a:prstGeom>
        </p:spPr>
      </p:pic>
      <p:pic>
        <p:nvPicPr>
          <p:cNvPr id="24" name="Picture 23" descr="database (2)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332" y="1456544"/>
            <a:ext cx="574529" cy="574529"/>
          </a:xfrm>
          <a:prstGeom prst="rect">
            <a:avLst/>
          </a:prstGeom>
        </p:spPr>
      </p:pic>
      <p:pic>
        <p:nvPicPr>
          <p:cNvPr id="25" name="Picture 24" descr="iot_ico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584" y="1392181"/>
            <a:ext cx="653072" cy="6766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18121" y="207541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DEVICES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4746" y="207541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DATA SCIENCE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4371" y="207541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SECURITY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1004" y="207541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WEB</a:t>
            </a:r>
            <a:endParaRPr lang="en-US" sz="1400" spc="-150" dirty="0">
              <a:latin typeface="Coda"/>
              <a:cs typeface="Coda"/>
            </a:endParaRPr>
          </a:p>
        </p:txBody>
      </p:sp>
      <p:pic>
        <p:nvPicPr>
          <p:cNvPr id="30" name="Picture 29" descr="sensor.jpg"/>
          <p:cNvPicPr>
            <a:picLocks noChangeAspect="1"/>
          </p:cNvPicPr>
          <p:nvPr/>
        </p:nvPicPr>
        <p:blipFill rotWithShape="1">
          <a:blip r:embed="rId7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1349" y="1365588"/>
            <a:ext cx="382284" cy="685800"/>
          </a:xfrm>
          <a:prstGeom prst="rect">
            <a:avLst/>
          </a:prstGeom>
        </p:spPr>
      </p:pic>
      <p:pic>
        <p:nvPicPr>
          <p:cNvPr id="31" name="Picture 30" descr="binary-cod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856" y="2702163"/>
            <a:ext cx="685800" cy="685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14920" y="333803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VISUALIZATION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1706" y="3338032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MACHINE  LEARNING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5811" y="333803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CLOUD</a:t>
            </a:r>
            <a:endParaRPr lang="en-US" sz="1400" spc="-150" dirty="0">
              <a:latin typeface="Coda"/>
              <a:cs typeface="Cod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5394" y="33380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50" dirty="0" smtClean="0">
                <a:latin typeface="Coda"/>
                <a:cs typeface="Coda"/>
              </a:rPr>
              <a:t>COMPUTATION</a:t>
            </a:r>
            <a:endParaRPr lang="en-US" sz="1400" spc="-150" dirty="0">
              <a:latin typeface="Coda"/>
              <a:cs typeface="Coda"/>
            </a:endParaRPr>
          </a:p>
        </p:txBody>
      </p:sp>
      <p:pic>
        <p:nvPicPr>
          <p:cNvPr id="36" name="Picture 35" descr="ml_02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8297" y="2559928"/>
            <a:ext cx="960119" cy="960119"/>
          </a:xfrm>
          <a:prstGeom prst="rect">
            <a:avLst/>
          </a:prstGeom>
        </p:spPr>
      </p:pic>
      <p:pic>
        <p:nvPicPr>
          <p:cNvPr id="37" name="Picture 36" descr="cloud-data-distribution-symbol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908" y="2681843"/>
            <a:ext cx="685800" cy="6858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39743" y="4216676"/>
            <a:ext cx="6857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1.00 Engineering Computation</a:t>
            </a:r>
          </a:p>
          <a:p>
            <a:pPr algn="ctr"/>
            <a:r>
              <a:rPr lang="en-US" sz="3200" b="1" dirty="0" smtClean="0"/>
              <a:t>&amp; Data Science</a:t>
            </a:r>
          </a:p>
          <a:p>
            <a:pPr algn="ctr"/>
            <a:r>
              <a:rPr lang="en-US" dirty="0" smtClean="0"/>
              <a:t>John R. Williams, Abel Sanchez, </a:t>
            </a:r>
            <a:r>
              <a:rPr lang="is-IS" dirty="0" smtClean="0"/>
              <a:t>Lecture: MWF 9:30-11 (1-390)</a:t>
            </a:r>
            <a:endParaRPr lang="en-US" dirty="0" smtClean="0"/>
          </a:p>
          <a:p>
            <a:pPr algn="ctr"/>
            <a:endParaRPr lang="en-US" sz="3200" b="1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1139733" y="5645886"/>
            <a:ext cx="6858000" cy="1556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39733" y="4042241"/>
            <a:ext cx="6858000" cy="1556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148</Words>
  <Application>Microsoft Macintosh PowerPoint</Application>
  <PresentationFormat>On-screen Show (4:3)</PresentationFormat>
  <Paragraphs>44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Content Online, http://onexi.org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86</cp:revision>
  <dcterms:created xsi:type="dcterms:W3CDTF">2016-12-23T17:44:16Z</dcterms:created>
  <dcterms:modified xsi:type="dcterms:W3CDTF">2017-02-07T02:07:32Z</dcterms:modified>
</cp:coreProperties>
</file>