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8567" autoAdjust="0"/>
  </p:normalViewPr>
  <p:slideViewPr>
    <p:cSldViewPr snapToGrid="0" snapToObjects="1">
      <p:cViewPr>
        <p:scale>
          <a:sx n="108" d="100"/>
          <a:sy n="108" d="100"/>
        </p:scale>
        <p:origin x="-3072" y="-1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0" d="100"/>
        <a:sy n="2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457C-F8B0-7D4A-B2C4-82CD2EC81CD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6797-C4B8-2C49-9F8A-8571697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457C-F8B0-7D4A-B2C4-82CD2EC81CD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6797-C4B8-2C49-9F8A-8571697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457C-F8B0-7D4A-B2C4-82CD2EC81CD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6797-C4B8-2C49-9F8A-8571697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457C-F8B0-7D4A-B2C4-82CD2EC81CD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6797-C4B8-2C49-9F8A-8571697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457C-F8B0-7D4A-B2C4-82CD2EC81CD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6797-C4B8-2C49-9F8A-8571697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457C-F8B0-7D4A-B2C4-82CD2EC81CD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6797-C4B8-2C49-9F8A-8571697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9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457C-F8B0-7D4A-B2C4-82CD2EC81CD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6797-C4B8-2C49-9F8A-8571697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457C-F8B0-7D4A-B2C4-82CD2EC81CD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6797-C4B8-2C49-9F8A-8571697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457C-F8B0-7D4A-B2C4-82CD2EC81CD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6797-C4B8-2C49-9F8A-8571697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9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457C-F8B0-7D4A-B2C4-82CD2EC81CD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6797-C4B8-2C49-9F8A-8571697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9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457C-F8B0-7D4A-B2C4-82CD2EC81CD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6797-C4B8-2C49-9F8A-8571697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457C-F8B0-7D4A-B2C4-82CD2EC81CD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6797-C4B8-2C49-9F8A-8571697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-na0512studyingLaptopLibrary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9" t="14306" r="30487" b="6807"/>
          <a:stretch/>
        </p:blipFill>
        <p:spPr>
          <a:xfrm>
            <a:off x="40671" y="1476622"/>
            <a:ext cx="3037840" cy="5381378"/>
          </a:xfrm>
          <a:prstGeom prst="rect">
            <a:avLst/>
          </a:prstGeom>
        </p:spPr>
      </p:pic>
      <p:pic>
        <p:nvPicPr>
          <p:cNvPr id="5" name="Picture 4" descr="code_1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4" r="50851" b="21114"/>
          <a:stretch/>
        </p:blipFill>
        <p:spPr>
          <a:xfrm>
            <a:off x="6055360" y="1476622"/>
            <a:ext cx="3088640" cy="5381378"/>
          </a:xfrm>
          <a:prstGeom prst="rect">
            <a:avLst/>
          </a:prstGeom>
        </p:spPr>
      </p:pic>
      <p:pic>
        <p:nvPicPr>
          <p:cNvPr id="6" name="Picture 5" descr="1-390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0" r="18515" b="21531"/>
          <a:stretch/>
        </p:blipFill>
        <p:spPr>
          <a:xfrm>
            <a:off x="3078510" y="1476622"/>
            <a:ext cx="3039837" cy="5381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6623" y="59639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63285" y="1484574"/>
            <a:ext cx="3047970" cy="835687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2880" tIns="0" rIns="182880" bIns="91440" rtlCol="0" anchor="ctr"/>
          <a:lstStyle/>
          <a:p>
            <a:r>
              <a:rPr lang="en-US" sz="3200" b="1" dirty="0" smtClean="0"/>
              <a:t>Mini Lectures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46823" y="1476622"/>
            <a:ext cx="3047970" cy="840453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2880" tIns="0" rIns="182880" bIns="91440" rtlCol="0" anchor="ctr"/>
          <a:lstStyle/>
          <a:p>
            <a:r>
              <a:rPr lang="en-US" sz="3200" b="1" dirty="0" smtClean="0"/>
              <a:t>Class Prep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3063285" y="1476622"/>
            <a:ext cx="3047970" cy="5381378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/>
          </a:p>
        </p:txBody>
      </p:sp>
      <p:sp>
        <p:nvSpPr>
          <p:cNvPr id="12" name="Rectangle 11"/>
          <p:cNvSpPr/>
          <p:nvPr/>
        </p:nvSpPr>
        <p:spPr>
          <a:xfrm>
            <a:off x="6096030" y="1484574"/>
            <a:ext cx="3047970" cy="835687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2880" tIns="0" rIns="182880" bIns="91440" rtlCol="0" anchor="ctr"/>
          <a:lstStyle/>
          <a:p>
            <a:r>
              <a:rPr lang="en-US" sz="3200" b="1" dirty="0" smtClean="0"/>
              <a:t>Active Learning</a:t>
            </a:r>
            <a:endParaRPr 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6096030" y="1476622"/>
            <a:ext cx="3047970" cy="5381378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476622"/>
          </a:xfrm>
          <a:prstGeom prst="rect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Class Template</a:t>
            </a:r>
            <a:endParaRPr lang="en-US" sz="44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1476622"/>
            <a:ext cx="3078510" cy="5381378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0898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-na0512studyingLaptopLibrary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9" t="13961" r="30257" b="7153"/>
          <a:stretch/>
        </p:blipFill>
        <p:spPr>
          <a:xfrm>
            <a:off x="16248" y="1476622"/>
            <a:ext cx="3037840" cy="5381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6623" y="59639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400" y="1476622"/>
            <a:ext cx="3047970" cy="840453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2880" tIns="0" rIns="182880" bIns="91440" rtlCol="0" anchor="ctr"/>
          <a:lstStyle/>
          <a:p>
            <a:r>
              <a:rPr lang="en-US" sz="3200" b="1" dirty="0" smtClean="0"/>
              <a:t>Material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3063284" y="1476622"/>
            <a:ext cx="6080715" cy="5381378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r>
              <a:rPr lang="en-US" sz="3200" dirty="0" smtClean="0"/>
              <a:t>Content for students </a:t>
            </a:r>
            <a:r>
              <a:rPr lang="mr-IN" sz="3200" dirty="0" smtClean="0"/>
              <a:t>–</a:t>
            </a:r>
            <a:r>
              <a:rPr lang="en-US" sz="3200" dirty="0" smtClean="0"/>
              <a:t> content needed to prepare for lecture and active learning: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Slides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Videos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Exercises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Recommended reading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476622"/>
          </a:xfrm>
          <a:prstGeom prst="rect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Class Prep Material </a:t>
            </a:r>
            <a:r>
              <a:rPr lang="mr-IN" sz="4400" b="1" dirty="0" smtClean="0"/>
              <a:t>–</a:t>
            </a:r>
            <a:r>
              <a:rPr lang="en-US" sz="4400" b="1" dirty="0" smtClean="0"/>
              <a:t> Before Lecture</a:t>
            </a:r>
            <a:endParaRPr lang="en-US" sz="44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1476622"/>
            <a:ext cx="3078510" cy="5381378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69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-39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0" r="18515" b="21531"/>
          <a:stretch/>
        </p:blipFill>
        <p:spPr>
          <a:xfrm>
            <a:off x="0" y="1476622"/>
            <a:ext cx="3039837" cy="5381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6623" y="59639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259" y="1476622"/>
            <a:ext cx="3047970" cy="840453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2880" tIns="0" rIns="182880" bIns="91440" rtlCol="0" anchor="ctr"/>
          <a:lstStyle/>
          <a:p>
            <a:r>
              <a:rPr lang="en-US" sz="3200" b="1" dirty="0" smtClean="0"/>
              <a:t>Lecture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3063284" y="1476622"/>
            <a:ext cx="6080715" cy="5381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r>
              <a:rPr lang="en-US" sz="3200" dirty="0" smtClean="0"/>
              <a:t>Two options: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Two 15 mins lectures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i="1" dirty="0" smtClean="0"/>
              <a:t>OR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Three 10 mins lectures</a:t>
            </a:r>
          </a:p>
          <a:p>
            <a:pPr marL="914400" lvl="1" indent="-457200">
              <a:buFont typeface="Arial"/>
              <a:buChar char="•"/>
            </a:pPr>
            <a:endParaRPr lang="en-US" sz="3200" dirty="0" smtClean="0"/>
          </a:p>
          <a:p>
            <a:r>
              <a:rPr lang="en-US" sz="3200" dirty="0" smtClean="0"/>
              <a:t>Lecture posting: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/>
              <a:t>Lectures need to be recorded and uploaded to </a:t>
            </a:r>
            <a:r>
              <a:rPr lang="en-US" sz="3200" dirty="0" smtClean="0"/>
              <a:t>YouTube before class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476622"/>
          </a:xfrm>
          <a:prstGeom prst="rect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Mini Lectures </a:t>
            </a:r>
            <a:r>
              <a:rPr lang="mr-IN" sz="4400" b="1" dirty="0" smtClean="0"/>
              <a:t>–</a:t>
            </a:r>
            <a:r>
              <a:rPr lang="en-US" sz="4400" b="1" dirty="0" smtClean="0"/>
              <a:t> During Class Period</a:t>
            </a:r>
            <a:endParaRPr lang="en-US" sz="44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1476622"/>
            <a:ext cx="3078510" cy="5381378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969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de_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4" r="50851" b="21114"/>
          <a:stretch/>
        </p:blipFill>
        <p:spPr>
          <a:xfrm>
            <a:off x="14259" y="1476622"/>
            <a:ext cx="3088640" cy="5381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6623" y="59639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259" y="1476622"/>
            <a:ext cx="3047970" cy="840453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2880" tIns="0" rIns="182880" bIns="91440" rtlCol="0" anchor="ctr"/>
          <a:lstStyle/>
          <a:p>
            <a:r>
              <a:rPr lang="en-US" sz="3200" b="1" dirty="0" smtClean="0"/>
              <a:t>Exercises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3063284" y="1476622"/>
            <a:ext cx="6080715" cy="538137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r>
              <a:rPr lang="en-US" sz="3200" dirty="0" smtClean="0"/>
              <a:t>Two options: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Two 30 mins exercises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i="1" dirty="0" smtClean="0"/>
              <a:t>OR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Three 20 mins exercises</a:t>
            </a:r>
          </a:p>
          <a:p>
            <a:pPr marL="914400" lvl="1" indent="-457200">
              <a:buFont typeface="Arial"/>
              <a:buChar char="•"/>
            </a:pPr>
            <a:endParaRPr lang="en-US" sz="3200" dirty="0" smtClean="0"/>
          </a:p>
          <a:p>
            <a:r>
              <a:rPr lang="en-US" sz="3200" dirty="0" smtClean="0"/>
              <a:t>Exercise posting: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Exercises </a:t>
            </a:r>
            <a:r>
              <a:rPr lang="en-US" sz="3200" dirty="0"/>
              <a:t>need to be </a:t>
            </a:r>
            <a:r>
              <a:rPr lang="en-US" sz="3200" dirty="0" smtClean="0"/>
              <a:t>uploaded </a:t>
            </a:r>
            <a:r>
              <a:rPr lang="en-US" sz="3200" dirty="0"/>
              <a:t>to </a:t>
            </a:r>
            <a:r>
              <a:rPr lang="en-US" sz="3200" dirty="0" smtClean="0"/>
              <a:t>Github before class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476622"/>
          </a:xfrm>
          <a:prstGeom prst="rect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Active Learning </a:t>
            </a:r>
            <a:r>
              <a:rPr lang="mr-IN" sz="4400" b="1" dirty="0" smtClean="0"/>
              <a:t>–</a:t>
            </a:r>
            <a:r>
              <a:rPr lang="en-US" sz="4400" b="1" dirty="0" smtClean="0"/>
              <a:t> During Class Period</a:t>
            </a:r>
            <a:endParaRPr lang="en-US" sz="44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1476622"/>
            <a:ext cx="3078510" cy="5381378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4363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1" r="22739"/>
          <a:stretch/>
        </p:blipFill>
        <p:spPr>
          <a:xfrm>
            <a:off x="14258" y="1464864"/>
            <a:ext cx="3047971" cy="5415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6623" y="59639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259" y="1476622"/>
            <a:ext cx="3047970" cy="840453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2880" tIns="0" rIns="182880" bIns="91440" rtlCol="0" anchor="ctr"/>
          <a:lstStyle/>
          <a:p>
            <a:r>
              <a:rPr lang="en-US" sz="3200" b="1" dirty="0" smtClean="0"/>
              <a:t>Review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3063284" y="1476622"/>
            <a:ext cx="6080715" cy="538137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r>
              <a:rPr lang="en-US" sz="3200" dirty="0" smtClean="0"/>
              <a:t>Work through week’s active learning exercises:</a:t>
            </a:r>
            <a:endParaRPr lang="en-US" sz="3200" dirty="0" smtClean="0"/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4-to-6 exercises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No new exercises</a:t>
            </a:r>
            <a:endParaRPr lang="en-US" sz="3200" dirty="0" smtClean="0"/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No new </a:t>
            </a:r>
            <a:r>
              <a:rPr lang="en-US" sz="3200" dirty="0" smtClean="0"/>
              <a:t>material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No lecture</a:t>
            </a:r>
            <a:endParaRPr lang="en-US" sz="3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47662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 cmpd="sng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Recitation </a:t>
            </a:r>
            <a:r>
              <a:rPr lang="mr-IN" sz="4400" b="1" dirty="0" smtClean="0">
                <a:solidFill>
                  <a:schemeClr val="bg1"/>
                </a:solidFill>
              </a:rPr>
              <a:t>–</a:t>
            </a:r>
            <a:r>
              <a:rPr lang="en-US" sz="4400" b="1" dirty="0" smtClean="0">
                <a:solidFill>
                  <a:schemeClr val="bg1"/>
                </a:solidFill>
              </a:rPr>
              <a:t> Template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476622"/>
            <a:ext cx="3078510" cy="5381378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68078" y="-16226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4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123</Words>
  <Application>Microsoft Macintosh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abel -</cp:lastModifiedBy>
  <cp:revision>20</cp:revision>
  <dcterms:created xsi:type="dcterms:W3CDTF">2017-01-17T15:26:27Z</dcterms:created>
  <dcterms:modified xsi:type="dcterms:W3CDTF">2017-01-18T17:18:46Z</dcterms:modified>
</cp:coreProperties>
</file>