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4" r:id="rId3"/>
    <p:sldId id="268" r:id="rId4"/>
    <p:sldId id="269" r:id="rId5"/>
    <p:sldId id="270" r:id="rId6"/>
    <p:sldId id="257" r:id="rId7"/>
    <p:sldId id="258" r:id="rId8"/>
    <p:sldId id="259" r:id="rId9"/>
    <p:sldId id="273" r:id="rId10"/>
    <p:sldId id="260" r:id="rId11"/>
    <p:sldId id="261" r:id="rId12"/>
    <p:sldId id="262" r:id="rId13"/>
    <p:sldId id="266" r:id="rId14"/>
    <p:sldId id="263" r:id="rId15"/>
    <p:sldId id="267" r:id="rId16"/>
    <p:sldId id="271" r:id="rId17"/>
    <p:sldId id="272" r:id="rId18"/>
    <p:sldId id="264" r:id="rId19"/>
    <p:sldId id="26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392" y="4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E562DB-BF2D-C64C-BF7E-7EB1281C8201}"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10DA8-0267-6344-A8EE-A7CFF9EEF3A1}" type="slidenum">
              <a:rPr lang="en-US" smtClean="0"/>
              <a:t>‹#›</a:t>
            </a:fld>
            <a:endParaRPr lang="en-US"/>
          </a:p>
        </p:txBody>
      </p:sp>
    </p:spTree>
    <p:extLst>
      <p:ext uri="{BB962C8B-B14F-4D97-AF65-F5344CB8AC3E}">
        <p14:creationId xmlns:p14="http://schemas.microsoft.com/office/powerpoint/2010/main" val="244523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562DB-BF2D-C64C-BF7E-7EB1281C8201}"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10DA8-0267-6344-A8EE-A7CFF9EEF3A1}" type="slidenum">
              <a:rPr lang="en-US" smtClean="0"/>
              <a:t>‹#›</a:t>
            </a:fld>
            <a:endParaRPr lang="en-US"/>
          </a:p>
        </p:txBody>
      </p:sp>
    </p:spTree>
    <p:extLst>
      <p:ext uri="{BB962C8B-B14F-4D97-AF65-F5344CB8AC3E}">
        <p14:creationId xmlns:p14="http://schemas.microsoft.com/office/powerpoint/2010/main" val="28918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562DB-BF2D-C64C-BF7E-7EB1281C8201}"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10DA8-0267-6344-A8EE-A7CFF9EEF3A1}" type="slidenum">
              <a:rPr lang="en-US" smtClean="0"/>
              <a:t>‹#›</a:t>
            </a:fld>
            <a:endParaRPr lang="en-US"/>
          </a:p>
        </p:txBody>
      </p:sp>
    </p:spTree>
    <p:extLst>
      <p:ext uri="{BB962C8B-B14F-4D97-AF65-F5344CB8AC3E}">
        <p14:creationId xmlns:p14="http://schemas.microsoft.com/office/powerpoint/2010/main" val="109911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562DB-BF2D-C64C-BF7E-7EB1281C8201}"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10DA8-0267-6344-A8EE-A7CFF9EEF3A1}" type="slidenum">
              <a:rPr lang="en-US" smtClean="0"/>
              <a:t>‹#›</a:t>
            </a:fld>
            <a:endParaRPr lang="en-US"/>
          </a:p>
        </p:txBody>
      </p:sp>
    </p:spTree>
    <p:extLst>
      <p:ext uri="{BB962C8B-B14F-4D97-AF65-F5344CB8AC3E}">
        <p14:creationId xmlns:p14="http://schemas.microsoft.com/office/powerpoint/2010/main" val="826524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E562DB-BF2D-C64C-BF7E-7EB1281C8201}"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10DA8-0267-6344-A8EE-A7CFF9EEF3A1}" type="slidenum">
              <a:rPr lang="en-US" smtClean="0"/>
              <a:t>‹#›</a:t>
            </a:fld>
            <a:endParaRPr lang="en-US"/>
          </a:p>
        </p:txBody>
      </p:sp>
    </p:spTree>
    <p:extLst>
      <p:ext uri="{BB962C8B-B14F-4D97-AF65-F5344CB8AC3E}">
        <p14:creationId xmlns:p14="http://schemas.microsoft.com/office/powerpoint/2010/main" val="653167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E562DB-BF2D-C64C-BF7E-7EB1281C8201}"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10DA8-0267-6344-A8EE-A7CFF9EEF3A1}" type="slidenum">
              <a:rPr lang="en-US" smtClean="0"/>
              <a:t>‹#›</a:t>
            </a:fld>
            <a:endParaRPr lang="en-US"/>
          </a:p>
        </p:txBody>
      </p:sp>
    </p:spTree>
    <p:extLst>
      <p:ext uri="{BB962C8B-B14F-4D97-AF65-F5344CB8AC3E}">
        <p14:creationId xmlns:p14="http://schemas.microsoft.com/office/powerpoint/2010/main" val="57710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E562DB-BF2D-C64C-BF7E-7EB1281C8201}" type="datetimeFigureOut">
              <a:rPr lang="en-US" smtClean="0"/>
              <a:t>3/15/2017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910DA8-0267-6344-A8EE-A7CFF9EEF3A1}" type="slidenum">
              <a:rPr lang="en-US" smtClean="0"/>
              <a:t>‹#›</a:t>
            </a:fld>
            <a:endParaRPr lang="en-US"/>
          </a:p>
        </p:txBody>
      </p:sp>
    </p:spTree>
    <p:extLst>
      <p:ext uri="{BB962C8B-B14F-4D97-AF65-F5344CB8AC3E}">
        <p14:creationId xmlns:p14="http://schemas.microsoft.com/office/powerpoint/2010/main" val="225446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E562DB-BF2D-C64C-BF7E-7EB1281C8201}" type="datetimeFigureOut">
              <a:rPr lang="en-US" smtClean="0"/>
              <a:t>3/15/2017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910DA8-0267-6344-A8EE-A7CFF9EEF3A1}" type="slidenum">
              <a:rPr lang="en-US" smtClean="0"/>
              <a:t>‹#›</a:t>
            </a:fld>
            <a:endParaRPr lang="en-US"/>
          </a:p>
        </p:txBody>
      </p:sp>
    </p:spTree>
    <p:extLst>
      <p:ext uri="{BB962C8B-B14F-4D97-AF65-F5344CB8AC3E}">
        <p14:creationId xmlns:p14="http://schemas.microsoft.com/office/powerpoint/2010/main" val="2411152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562DB-BF2D-C64C-BF7E-7EB1281C8201}" type="datetimeFigureOut">
              <a:rPr lang="en-US" smtClean="0"/>
              <a:t>3/15/2017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910DA8-0267-6344-A8EE-A7CFF9EEF3A1}" type="slidenum">
              <a:rPr lang="en-US" smtClean="0"/>
              <a:t>‹#›</a:t>
            </a:fld>
            <a:endParaRPr lang="en-US"/>
          </a:p>
        </p:txBody>
      </p:sp>
    </p:spTree>
    <p:extLst>
      <p:ext uri="{BB962C8B-B14F-4D97-AF65-F5344CB8AC3E}">
        <p14:creationId xmlns:p14="http://schemas.microsoft.com/office/powerpoint/2010/main" val="591933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E562DB-BF2D-C64C-BF7E-7EB1281C8201}"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10DA8-0267-6344-A8EE-A7CFF9EEF3A1}" type="slidenum">
              <a:rPr lang="en-US" smtClean="0"/>
              <a:t>‹#›</a:t>
            </a:fld>
            <a:endParaRPr lang="en-US"/>
          </a:p>
        </p:txBody>
      </p:sp>
    </p:spTree>
    <p:extLst>
      <p:ext uri="{BB962C8B-B14F-4D97-AF65-F5344CB8AC3E}">
        <p14:creationId xmlns:p14="http://schemas.microsoft.com/office/powerpoint/2010/main" val="44219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E562DB-BF2D-C64C-BF7E-7EB1281C8201}"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10DA8-0267-6344-A8EE-A7CFF9EEF3A1}" type="slidenum">
              <a:rPr lang="en-US" smtClean="0"/>
              <a:t>‹#›</a:t>
            </a:fld>
            <a:endParaRPr lang="en-US"/>
          </a:p>
        </p:txBody>
      </p:sp>
    </p:spTree>
    <p:extLst>
      <p:ext uri="{BB962C8B-B14F-4D97-AF65-F5344CB8AC3E}">
        <p14:creationId xmlns:p14="http://schemas.microsoft.com/office/powerpoint/2010/main" val="3285202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562DB-BF2D-C64C-BF7E-7EB1281C8201}" type="datetimeFigureOut">
              <a:rPr lang="en-US" smtClean="0"/>
              <a:t>3/15/2017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910DA8-0267-6344-A8EE-A7CFF9EEF3A1}" type="slidenum">
              <a:rPr lang="en-US" smtClean="0"/>
              <a:t>‹#›</a:t>
            </a:fld>
            <a:endParaRPr lang="en-US"/>
          </a:p>
        </p:txBody>
      </p:sp>
    </p:spTree>
    <p:extLst>
      <p:ext uri="{BB962C8B-B14F-4D97-AF65-F5344CB8AC3E}">
        <p14:creationId xmlns:p14="http://schemas.microsoft.com/office/powerpoint/2010/main" val="679300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a:t>
            </a:r>
          </a:p>
        </p:txBody>
      </p:sp>
      <p:sp>
        <p:nvSpPr>
          <p:cNvPr id="3" name="Subtitle 2"/>
          <p:cNvSpPr>
            <a:spLocks noGrp="1"/>
          </p:cNvSpPr>
          <p:nvPr>
            <p:ph type="subTitle" idx="1"/>
          </p:nvPr>
        </p:nvSpPr>
        <p:spPr/>
        <p:txBody>
          <a:bodyPr/>
          <a:lstStyle/>
          <a:p>
            <a:r>
              <a:rPr lang="en-US" dirty="0"/>
              <a:t>Abel Sanchez, John Williams</a:t>
            </a:r>
          </a:p>
        </p:txBody>
      </p:sp>
    </p:spTree>
    <p:extLst>
      <p:ext uri="{BB962C8B-B14F-4D97-AF65-F5344CB8AC3E}">
        <p14:creationId xmlns:p14="http://schemas.microsoft.com/office/powerpoint/2010/main" val="414265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Learning</a:t>
            </a:r>
          </a:p>
        </p:txBody>
      </p:sp>
      <p:sp>
        <p:nvSpPr>
          <p:cNvPr id="3" name="Content Placeholder 2"/>
          <p:cNvSpPr>
            <a:spLocks noGrp="1"/>
          </p:cNvSpPr>
          <p:nvPr>
            <p:ph idx="1"/>
          </p:nvPr>
        </p:nvSpPr>
        <p:spPr/>
        <p:txBody>
          <a:bodyPr/>
          <a:lstStyle/>
          <a:p>
            <a:r>
              <a:rPr lang="en-US" dirty="0"/>
              <a:t>Write a function to create the linear regression equation …</a:t>
            </a:r>
          </a:p>
        </p:txBody>
      </p:sp>
    </p:spTree>
    <p:extLst>
      <p:ext uri="{BB962C8B-B14F-4D97-AF65-F5344CB8AC3E}">
        <p14:creationId xmlns:p14="http://schemas.microsoft.com/office/powerpoint/2010/main" val="3914927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3-30 at 12.10.4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0"/>
            <a:ext cx="7767241" cy="6858000"/>
          </a:xfrm>
          <a:prstGeom prst="rect">
            <a:avLst/>
          </a:prstGeom>
        </p:spPr>
      </p:pic>
    </p:spTree>
    <p:extLst>
      <p:ext uri="{BB962C8B-B14F-4D97-AF65-F5344CB8AC3E}">
        <p14:creationId xmlns:p14="http://schemas.microsoft.com/office/powerpoint/2010/main" val="269196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a:t>
            </a:r>
          </a:p>
        </p:txBody>
      </p:sp>
      <p:pic>
        <p:nvPicPr>
          <p:cNvPr id="3" name="Picture 2" descr="kmean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559" y="1417638"/>
            <a:ext cx="5532835" cy="4142232"/>
          </a:xfrm>
          <a:prstGeom prst="rect">
            <a:avLst/>
          </a:prstGeom>
        </p:spPr>
      </p:pic>
    </p:spTree>
    <p:extLst>
      <p:ext uri="{BB962C8B-B14F-4D97-AF65-F5344CB8AC3E}">
        <p14:creationId xmlns:p14="http://schemas.microsoft.com/office/powerpoint/2010/main" val="2571720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Algorithm</a:t>
            </a:r>
          </a:p>
        </p:txBody>
      </p:sp>
      <p:sp>
        <p:nvSpPr>
          <p:cNvPr id="4" name="Content Placeholder 3"/>
          <p:cNvSpPr>
            <a:spLocks noGrp="1"/>
          </p:cNvSpPr>
          <p:nvPr>
            <p:ph idx="1"/>
          </p:nvPr>
        </p:nvSpPr>
        <p:spPr/>
        <p:txBody>
          <a:bodyPr>
            <a:normAutofit/>
          </a:bodyPr>
          <a:lstStyle/>
          <a:p>
            <a:pPr marL="514350" indent="-514350">
              <a:buFont typeface="+mj-lt"/>
              <a:buAutoNum type="arabicPeriod"/>
            </a:pPr>
            <a:r>
              <a:rPr lang="en-US" sz="2400" dirty="0"/>
              <a:t>Place K points into the space represented by the objects. These points represent initial group centroids.</a:t>
            </a:r>
          </a:p>
          <a:p>
            <a:pPr marL="514350" indent="-514350">
              <a:buFont typeface="+mj-lt"/>
              <a:buAutoNum type="arabicPeriod"/>
            </a:pPr>
            <a:endParaRPr lang="en-US" sz="2400" dirty="0"/>
          </a:p>
          <a:p>
            <a:pPr marL="514350" indent="-514350">
              <a:buFont typeface="+mj-lt"/>
              <a:buAutoNum type="arabicPeriod"/>
            </a:pPr>
            <a:r>
              <a:rPr lang="en-US" sz="2400" dirty="0"/>
              <a:t>Assign each object to the group that has the closest centroid.</a:t>
            </a:r>
          </a:p>
          <a:p>
            <a:pPr marL="514350" indent="-514350">
              <a:buFont typeface="+mj-lt"/>
              <a:buAutoNum type="arabicPeriod"/>
            </a:pPr>
            <a:endParaRPr lang="en-US" sz="2400" dirty="0"/>
          </a:p>
          <a:p>
            <a:pPr marL="514350" indent="-514350">
              <a:buFont typeface="+mj-lt"/>
              <a:buAutoNum type="arabicPeriod"/>
            </a:pPr>
            <a:r>
              <a:rPr lang="en-US" sz="2400" dirty="0"/>
              <a:t>When all objects have been assigned, recalculate the positions of the K centroids. </a:t>
            </a:r>
          </a:p>
          <a:p>
            <a:pPr marL="514350" indent="-514350">
              <a:buFont typeface="+mj-lt"/>
              <a:buAutoNum type="arabicPeriod"/>
            </a:pPr>
            <a:endParaRPr lang="en-US" sz="2400" dirty="0"/>
          </a:p>
          <a:p>
            <a:pPr marL="514350" indent="-514350">
              <a:buFont typeface="+mj-lt"/>
              <a:buAutoNum type="arabicPeriod"/>
            </a:pPr>
            <a:r>
              <a:rPr lang="en-US" sz="2400" dirty="0"/>
              <a:t>Repeat Steps 2 and 3 until the centroids no longer move. </a:t>
            </a:r>
            <a:endParaRPr lang="en-US" dirty="0"/>
          </a:p>
        </p:txBody>
      </p:sp>
    </p:spTree>
    <p:extLst>
      <p:ext uri="{BB962C8B-B14F-4D97-AF65-F5344CB8AC3E}">
        <p14:creationId xmlns:p14="http://schemas.microsoft.com/office/powerpoint/2010/main" val="3243770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Algorithm</a:t>
            </a:r>
          </a:p>
        </p:txBody>
      </p:sp>
      <p:sp>
        <p:nvSpPr>
          <p:cNvPr id="3" name="Rectangle 2"/>
          <p:cNvSpPr/>
          <p:nvPr/>
        </p:nvSpPr>
        <p:spPr>
          <a:xfrm>
            <a:off x="2172904" y="2324227"/>
            <a:ext cx="1899289" cy="545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1400" dirty="0"/>
              <a:t>add k points </a:t>
            </a:r>
          </a:p>
          <a:p>
            <a:pPr algn="ctr"/>
            <a:r>
              <a:rPr lang="en-US" sz="1400" dirty="0"/>
              <a:t>(initial centroids)</a:t>
            </a:r>
          </a:p>
        </p:txBody>
      </p:sp>
      <p:sp>
        <p:nvSpPr>
          <p:cNvPr id="4" name="Rectangle 3"/>
          <p:cNvSpPr/>
          <p:nvPr/>
        </p:nvSpPr>
        <p:spPr>
          <a:xfrm>
            <a:off x="2172904" y="3295982"/>
            <a:ext cx="1899289" cy="545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1400" dirty="0"/>
              <a:t>Assign each point to closest centroid</a:t>
            </a:r>
          </a:p>
        </p:txBody>
      </p:sp>
      <p:sp>
        <p:nvSpPr>
          <p:cNvPr id="5" name="Rectangle 4"/>
          <p:cNvSpPr/>
          <p:nvPr/>
        </p:nvSpPr>
        <p:spPr>
          <a:xfrm>
            <a:off x="2172904" y="4267737"/>
            <a:ext cx="1899289" cy="545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1400" dirty="0"/>
              <a:t>Group based </a:t>
            </a:r>
          </a:p>
          <a:p>
            <a:pPr algn="ctr"/>
            <a:r>
              <a:rPr lang="en-US" sz="1400" dirty="0"/>
              <a:t>on assigned centroid </a:t>
            </a:r>
          </a:p>
        </p:txBody>
      </p:sp>
      <p:sp>
        <p:nvSpPr>
          <p:cNvPr id="6" name="Rectangle 5"/>
          <p:cNvSpPr/>
          <p:nvPr/>
        </p:nvSpPr>
        <p:spPr>
          <a:xfrm>
            <a:off x="2172904" y="5198525"/>
            <a:ext cx="1899289" cy="545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1400" dirty="0"/>
              <a:t>Recalculate k centroids </a:t>
            </a:r>
          </a:p>
        </p:txBody>
      </p:sp>
      <p:sp>
        <p:nvSpPr>
          <p:cNvPr id="7" name="Decision 6"/>
          <p:cNvSpPr/>
          <p:nvPr/>
        </p:nvSpPr>
        <p:spPr>
          <a:xfrm>
            <a:off x="5539666" y="3841672"/>
            <a:ext cx="1604247" cy="97175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Centroid movement</a:t>
            </a:r>
          </a:p>
        </p:txBody>
      </p:sp>
      <p:cxnSp>
        <p:nvCxnSpPr>
          <p:cNvPr id="11" name="Straight Arrow Connector 10"/>
          <p:cNvCxnSpPr>
            <a:stCxn id="3" idx="2"/>
            <a:endCxn id="4" idx="0"/>
          </p:cNvCxnSpPr>
          <p:nvPr/>
        </p:nvCxnSpPr>
        <p:spPr>
          <a:xfrm>
            <a:off x="3122549" y="2869917"/>
            <a:ext cx="0" cy="426065"/>
          </a:xfrm>
          <a:prstGeom prst="straightConnector1">
            <a:avLst/>
          </a:prstGeom>
          <a:ln w="38100" cmpd="sng">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4" idx="2"/>
            <a:endCxn id="5" idx="0"/>
          </p:cNvCxnSpPr>
          <p:nvPr/>
        </p:nvCxnSpPr>
        <p:spPr>
          <a:xfrm>
            <a:off x="3122549" y="3841672"/>
            <a:ext cx="0" cy="426065"/>
          </a:xfrm>
          <a:prstGeom prst="straightConnector1">
            <a:avLst/>
          </a:prstGeom>
          <a:ln w="38100" cmpd="sng">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5" idx="2"/>
            <a:endCxn id="6" idx="0"/>
          </p:cNvCxnSpPr>
          <p:nvPr/>
        </p:nvCxnSpPr>
        <p:spPr>
          <a:xfrm>
            <a:off x="3122549" y="4813427"/>
            <a:ext cx="0" cy="385098"/>
          </a:xfrm>
          <a:prstGeom prst="straightConnector1">
            <a:avLst/>
          </a:prstGeom>
          <a:ln w="38100" cmpd="sng">
            <a:tailEnd type="arrow"/>
          </a:ln>
        </p:spPr>
        <p:style>
          <a:lnRef idx="1">
            <a:schemeClr val="dk1"/>
          </a:lnRef>
          <a:fillRef idx="0">
            <a:schemeClr val="dk1"/>
          </a:fillRef>
          <a:effectRef idx="0">
            <a:schemeClr val="dk1"/>
          </a:effectRef>
          <a:fontRef idx="minor">
            <a:schemeClr val="tx1"/>
          </a:fontRef>
        </p:style>
      </p:cxnSp>
      <p:cxnSp>
        <p:nvCxnSpPr>
          <p:cNvPr id="19" name="Elbow Connector 18"/>
          <p:cNvCxnSpPr>
            <a:stCxn id="6" idx="2"/>
            <a:endCxn id="7" idx="2"/>
          </p:cNvCxnSpPr>
          <p:nvPr/>
        </p:nvCxnSpPr>
        <p:spPr>
          <a:xfrm rot="5400000" flipH="1" flipV="1">
            <a:off x="4266775" y="3669200"/>
            <a:ext cx="930788" cy="3219241"/>
          </a:xfrm>
          <a:prstGeom prst="bentConnector3">
            <a:avLst>
              <a:gd name="adj1" fmla="val -24560"/>
            </a:avLst>
          </a:prstGeom>
          <a:ln w="38100" cmpd="sng">
            <a:tailEnd type="arrow"/>
          </a:ln>
        </p:spPr>
        <p:style>
          <a:lnRef idx="1">
            <a:schemeClr val="dk1"/>
          </a:lnRef>
          <a:fillRef idx="0">
            <a:schemeClr val="dk1"/>
          </a:fillRef>
          <a:effectRef idx="0">
            <a:schemeClr val="dk1"/>
          </a:effectRef>
          <a:fontRef idx="minor">
            <a:schemeClr val="tx1"/>
          </a:fontRef>
        </p:style>
      </p:cxnSp>
      <p:cxnSp>
        <p:nvCxnSpPr>
          <p:cNvPr id="26" name="Elbow Connector 25"/>
          <p:cNvCxnSpPr>
            <a:stCxn id="7" idx="0"/>
          </p:cNvCxnSpPr>
          <p:nvPr/>
        </p:nvCxnSpPr>
        <p:spPr>
          <a:xfrm rot="16200000" flipV="1">
            <a:off x="4332090" y="1831972"/>
            <a:ext cx="800160" cy="3219240"/>
          </a:xfrm>
          <a:prstGeom prst="bentConnector2">
            <a:avLst/>
          </a:prstGeom>
          <a:ln w="38100" cmpd="sng">
            <a:tailEnd type="arrow"/>
          </a:ln>
        </p:spPr>
        <p:style>
          <a:lnRef idx="1">
            <a:schemeClr val="dk1"/>
          </a:lnRef>
          <a:fillRef idx="0">
            <a:schemeClr val="dk1"/>
          </a:fillRef>
          <a:effectRef idx="0">
            <a:schemeClr val="dk1"/>
          </a:effectRef>
          <a:fontRef idx="minor">
            <a:schemeClr val="tx1"/>
          </a:fontRef>
        </p:style>
      </p:cxnSp>
      <p:sp>
        <p:nvSpPr>
          <p:cNvPr id="27" name="Oval 26"/>
          <p:cNvSpPr/>
          <p:nvPr/>
        </p:nvSpPr>
        <p:spPr>
          <a:xfrm>
            <a:off x="7636885" y="4069272"/>
            <a:ext cx="827190" cy="5180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28" name="Oval 27"/>
          <p:cNvSpPr/>
          <p:nvPr/>
        </p:nvSpPr>
        <p:spPr>
          <a:xfrm>
            <a:off x="2708953" y="1576409"/>
            <a:ext cx="827190" cy="5180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start</a:t>
            </a:r>
          </a:p>
        </p:txBody>
      </p:sp>
      <p:cxnSp>
        <p:nvCxnSpPr>
          <p:cNvPr id="29" name="Straight Arrow Connector 28"/>
          <p:cNvCxnSpPr>
            <a:stCxn id="28" idx="4"/>
            <a:endCxn id="3" idx="0"/>
          </p:cNvCxnSpPr>
          <p:nvPr/>
        </p:nvCxnSpPr>
        <p:spPr>
          <a:xfrm>
            <a:off x="3122548" y="2094467"/>
            <a:ext cx="1" cy="229760"/>
          </a:xfrm>
          <a:prstGeom prst="straightConnector1">
            <a:avLst/>
          </a:prstGeom>
          <a:ln w="38100" cmpd="sng">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7" idx="3"/>
            <a:endCxn id="27" idx="2"/>
          </p:cNvCxnSpPr>
          <p:nvPr/>
        </p:nvCxnSpPr>
        <p:spPr>
          <a:xfrm>
            <a:off x="7143913" y="4327550"/>
            <a:ext cx="492972" cy="751"/>
          </a:xfrm>
          <a:prstGeom prst="straightConnector1">
            <a:avLst/>
          </a:prstGeom>
          <a:ln w="38100" cmpd="sng">
            <a:tailEnd type="arrow"/>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6625875" y="3699940"/>
            <a:ext cx="427671" cy="369332"/>
          </a:xfrm>
          <a:prstGeom prst="rect">
            <a:avLst/>
          </a:prstGeom>
          <a:noFill/>
        </p:spPr>
        <p:txBody>
          <a:bodyPr wrap="none" rtlCol="0">
            <a:spAutoFit/>
          </a:bodyPr>
          <a:lstStyle/>
          <a:p>
            <a:r>
              <a:rPr lang="en-US" dirty="0"/>
              <a:t>no</a:t>
            </a:r>
          </a:p>
        </p:txBody>
      </p:sp>
      <p:sp>
        <p:nvSpPr>
          <p:cNvPr id="42" name="TextBox 41"/>
          <p:cNvSpPr txBox="1"/>
          <p:nvPr/>
        </p:nvSpPr>
        <p:spPr>
          <a:xfrm>
            <a:off x="5880699" y="3409484"/>
            <a:ext cx="494283" cy="369332"/>
          </a:xfrm>
          <a:prstGeom prst="rect">
            <a:avLst/>
          </a:prstGeom>
          <a:noFill/>
        </p:spPr>
        <p:txBody>
          <a:bodyPr wrap="none" rtlCol="0">
            <a:spAutoFit/>
          </a:bodyPr>
          <a:lstStyle/>
          <a:p>
            <a:r>
              <a:rPr lang="en-US" dirty="0"/>
              <a:t>yes</a:t>
            </a:r>
          </a:p>
        </p:txBody>
      </p:sp>
    </p:spTree>
    <p:extLst>
      <p:ext uri="{BB962C8B-B14F-4D97-AF65-F5344CB8AC3E}">
        <p14:creationId xmlns:p14="http://schemas.microsoft.com/office/powerpoint/2010/main" val="1364446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a:t>
            </a:r>
          </a:p>
        </p:txBody>
      </p:sp>
      <p:pic>
        <p:nvPicPr>
          <p:cNvPr id="3" name="Picture 2" descr="Screen Shot 2015-03-29 at 9.28.47 PM.png"/>
          <p:cNvPicPr>
            <a:picLocks noChangeAspect="1"/>
          </p:cNvPicPr>
          <p:nvPr/>
        </p:nvPicPr>
        <p:blipFill rotWithShape="1">
          <a:blip r:embed="rId2">
            <a:extLst>
              <a:ext uri="{28A0092B-C50C-407E-A947-70E740481C1C}">
                <a14:useLocalDpi xmlns:a14="http://schemas.microsoft.com/office/drawing/2010/main" val="0"/>
              </a:ext>
            </a:extLst>
          </a:blip>
          <a:srcRect l="807" t="1420" r="4412" b="5721"/>
          <a:stretch/>
        </p:blipFill>
        <p:spPr>
          <a:xfrm>
            <a:off x="1171678" y="1417638"/>
            <a:ext cx="6898967" cy="5145549"/>
          </a:xfrm>
          <a:prstGeom prst="rect">
            <a:avLst/>
          </a:prstGeom>
        </p:spPr>
      </p:pic>
    </p:spTree>
    <p:extLst>
      <p:ext uri="{BB962C8B-B14F-4D97-AF65-F5344CB8AC3E}">
        <p14:creationId xmlns:p14="http://schemas.microsoft.com/office/powerpoint/2010/main" val="3016310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a:off x="5627812" y="3685931"/>
            <a:ext cx="0" cy="1525860"/>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4" name="Oval 3"/>
          <p:cNvSpPr/>
          <p:nvPr/>
        </p:nvSpPr>
        <p:spPr>
          <a:xfrm>
            <a:off x="2565337" y="2003074"/>
            <a:ext cx="228600" cy="228600"/>
          </a:xfrm>
          <a:prstGeom prst="ellipse">
            <a:avLst/>
          </a:prstGeom>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p:cNvSpPr/>
          <p:nvPr/>
        </p:nvSpPr>
        <p:spPr>
          <a:xfrm>
            <a:off x="5534407" y="3604619"/>
            <a:ext cx="228600" cy="228600"/>
          </a:xfrm>
          <a:prstGeom prst="ellipse">
            <a:avLst/>
          </a:prstGeom>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Connector 7"/>
          <p:cNvCxnSpPr/>
          <p:nvPr/>
        </p:nvCxnSpPr>
        <p:spPr>
          <a:xfrm>
            <a:off x="1424632" y="976952"/>
            <a:ext cx="0" cy="4583534"/>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rot="16200000">
            <a:off x="3961994" y="1779224"/>
            <a:ext cx="0" cy="6318504"/>
          </a:xfrm>
          <a:prstGeom prst="line">
            <a:avLst/>
          </a:prstGeom>
          <a:ln w="28575" cmpd="sng"/>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2320701" y="1592507"/>
            <a:ext cx="707144" cy="400110"/>
          </a:xfrm>
          <a:prstGeom prst="rect">
            <a:avLst/>
          </a:prstGeom>
          <a:noFill/>
        </p:spPr>
        <p:txBody>
          <a:bodyPr wrap="none" rtlCol="0">
            <a:spAutoFit/>
          </a:bodyPr>
          <a:lstStyle/>
          <a:p>
            <a:r>
              <a:rPr lang="en-US" sz="2000" dirty="0"/>
              <a:t>x</a:t>
            </a:r>
            <a:r>
              <a:rPr lang="en-US" sz="2000" baseline="-25000" dirty="0"/>
              <a:t>1</a:t>
            </a:r>
            <a:r>
              <a:rPr lang="en-US" sz="2000" dirty="0"/>
              <a:t>, y</a:t>
            </a:r>
            <a:r>
              <a:rPr lang="en-US" sz="2000" baseline="-25000" dirty="0"/>
              <a:t>1</a:t>
            </a:r>
          </a:p>
        </p:txBody>
      </p:sp>
      <p:sp>
        <p:nvSpPr>
          <p:cNvPr id="13" name="TextBox 12"/>
          <p:cNvSpPr txBox="1"/>
          <p:nvPr/>
        </p:nvSpPr>
        <p:spPr>
          <a:xfrm>
            <a:off x="5318359" y="3194052"/>
            <a:ext cx="707144" cy="400110"/>
          </a:xfrm>
          <a:prstGeom prst="rect">
            <a:avLst/>
          </a:prstGeom>
          <a:noFill/>
        </p:spPr>
        <p:txBody>
          <a:bodyPr wrap="none" rtlCol="0">
            <a:spAutoFit/>
          </a:bodyPr>
          <a:lstStyle/>
          <a:p>
            <a:r>
              <a:rPr lang="en-US" sz="2000" dirty="0"/>
              <a:t>x</a:t>
            </a:r>
            <a:r>
              <a:rPr lang="en-US" sz="2000" baseline="-25000" dirty="0"/>
              <a:t>2</a:t>
            </a:r>
            <a:r>
              <a:rPr lang="en-US" sz="2000" dirty="0"/>
              <a:t>, y</a:t>
            </a:r>
            <a:r>
              <a:rPr lang="en-US" sz="2000" baseline="-25000" dirty="0"/>
              <a:t>2</a:t>
            </a:r>
          </a:p>
        </p:txBody>
      </p:sp>
      <p:cxnSp>
        <p:nvCxnSpPr>
          <p:cNvPr id="15" name="Straight Connector 14"/>
          <p:cNvCxnSpPr/>
          <p:nvPr/>
        </p:nvCxnSpPr>
        <p:spPr>
          <a:xfrm>
            <a:off x="2776953" y="2165208"/>
            <a:ext cx="2773948" cy="1520723"/>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16" name="Oval 15"/>
          <p:cNvSpPr/>
          <p:nvPr/>
        </p:nvSpPr>
        <p:spPr>
          <a:xfrm>
            <a:off x="4070266" y="2823441"/>
            <a:ext cx="228600" cy="228600"/>
          </a:xfrm>
          <a:prstGeom prst="ellipse">
            <a:avLst/>
          </a:prstGeom>
          <a:solidFill>
            <a:schemeClr val="tx1">
              <a:lumMod val="50000"/>
              <a:lumOff val="50000"/>
              <a:alpha val="65000"/>
            </a:schemeClr>
          </a:solidFill>
          <a:ln>
            <a:solidFill>
              <a:schemeClr val="dk1">
                <a:alpha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TextBox 16"/>
          <p:cNvSpPr txBox="1"/>
          <p:nvPr/>
        </p:nvSpPr>
        <p:spPr>
          <a:xfrm>
            <a:off x="3842124" y="2388135"/>
            <a:ext cx="612300" cy="400110"/>
          </a:xfrm>
          <a:prstGeom prst="rect">
            <a:avLst/>
          </a:prstGeom>
          <a:noFill/>
        </p:spPr>
        <p:txBody>
          <a:bodyPr wrap="none" rtlCol="0">
            <a:spAutoFit/>
          </a:bodyPr>
          <a:lstStyle/>
          <a:p>
            <a:r>
              <a:rPr lang="en-US" sz="2000" dirty="0"/>
              <a:t>x</a:t>
            </a:r>
            <a:r>
              <a:rPr lang="en-US" sz="2000" baseline="-25000" dirty="0"/>
              <a:t>i</a:t>
            </a:r>
            <a:r>
              <a:rPr lang="en-US" sz="2000" dirty="0"/>
              <a:t>, y</a:t>
            </a:r>
            <a:r>
              <a:rPr lang="en-US" sz="2000" baseline="-25000" dirty="0"/>
              <a:t>i</a:t>
            </a:r>
          </a:p>
        </p:txBody>
      </p:sp>
      <p:sp>
        <p:nvSpPr>
          <p:cNvPr id="19" name="TextBox 18"/>
          <p:cNvSpPr txBox="1"/>
          <p:nvPr/>
        </p:nvSpPr>
        <p:spPr>
          <a:xfrm>
            <a:off x="4626231" y="1623870"/>
            <a:ext cx="2873369" cy="400110"/>
          </a:xfrm>
          <a:prstGeom prst="rect">
            <a:avLst/>
          </a:prstGeom>
          <a:noFill/>
        </p:spPr>
        <p:txBody>
          <a:bodyPr wrap="none" rtlCol="0">
            <a:spAutoFit/>
          </a:bodyPr>
          <a:lstStyle/>
          <a:p>
            <a:r>
              <a:rPr lang="en-US" sz="2000" dirty="0"/>
              <a:t>x</a:t>
            </a:r>
            <a:r>
              <a:rPr lang="en-US" sz="2000" baseline="-25000" dirty="0"/>
              <a:t>i</a:t>
            </a:r>
            <a:r>
              <a:rPr lang="en-US" sz="2000" dirty="0"/>
              <a:t> = x</a:t>
            </a:r>
            <a:r>
              <a:rPr lang="en-US" sz="2000" baseline="-25000" dirty="0"/>
              <a:t>1</a:t>
            </a:r>
            <a:r>
              <a:rPr lang="en-US" sz="2000" dirty="0"/>
              <a:t> + (x</a:t>
            </a:r>
            <a:r>
              <a:rPr lang="en-US" sz="2000" baseline="-25000" dirty="0"/>
              <a:t>2</a:t>
            </a:r>
            <a:r>
              <a:rPr lang="en-US" sz="2000" dirty="0"/>
              <a:t> – x</a:t>
            </a:r>
            <a:r>
              <a:rPr lang="en-US" sz="2000" baseline="-25000" dirty="0"/>
              <a:t>1</a:t>
            </a:r>
            <a:r>
              <a:rPr lang="en-US" sz="2000" dirty="0"/>
              <a:t>)</a:t>
            </a:r>
            <a:r>
              <a:rPr lang="en-US" dirty="0">
                <a:latin typeface="Wingdings"/>
                <a:ea typeface="Wingdings"/>
                <a:cs typeface="Wingdings"/>
                <a:sym typeface="Wingdings"/>
              </a:rPr>
              <a:t></a:t>
            </a:r>
            <a:r>
              <a:rPr lang="en-US" sz="2000" dirty="0"/>
              <a:t>progress</a:t>
            </a:r>
            <a:endParaRPr lang="en-US" sz="2000" baseline="-25000" dirty="0"/>
          </a:p>
        </p:txBody>
      </p:sp>
      <p:cxnSp>
        <p:nvCxnSpPr>
          <p:cNvPr id="20" name="Straight Connector 19"/>
          <p:cNvCxnSpPr>
            <a:stCxn id="4" idx="4"/>
          </p:cNvCxnSpPr>
          <p:nvPr/>
        </p:nvCxnSpPr>
        <p:spPr>
          <a:xfrm>
            <a:off x="2679637" y="2231674"/>
            <a:ext cx="0" cy="2980117"/>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2679637" y="5211791"/>
            <a:ext cx="2948175"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rot="16200000">
            <a:off x="1802407" y="1343923"/>
            <a:ext cx="0" cy="152586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1039477" y="3750754"/>
            <a:ext cx="4511424" cy="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flipH="1" flipV="1">
            <a:off x="1039479" y="2106853"/>
            <a:ext cx="2" cy="1643901"/>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3842124" y="5213370"/>
            <a:ext cx="823863" cy="400110"/>
          </a:xfrm>
          <a:prstGeom prst="rect">
            <a:avLst/>
          </a:prstGeom>
          <a:noFill/>
        </p:spPr>
        <p:txBody>
          <a:bodyPr wrap="none" rtlCol="0">
            <a:spAutoFit/>
          </a:bodyPr>
          <a:lstStyle/>
          <a:p>
            <a:r>
              <a:rPr lang="en-US" sz="2000" dirty="0"/>
              <a:t>x</a:t>
            </a:r>
            <a:r>
              <a:rPr lang="en-US" sz="2000" baseline="-25000" dirty="0"/>
              <a:t>2</a:t>
            </a:r>
            <a:r>
              <a:rPr lang="en-US" sz="2000" dirty="0"/>
              <a:t> – x</a:t>
            </a:r>
            <a:r>
              <a:rPr lang="en-US" sz="2000" baseline="-25000" dirty="0"/>
              <a:t>1</a:t>
            </a:r>
          </a:p>
        </p:txBody>
      </p:sp>
      <p:sp>
        <p:nvSpPr>
          <p:cNvPr id="37" name="TextBox 36"/>
          <p:cNvSpPr txBox="1"/>
          <p:nvPr/>
        </p:nvSpPr>
        <p:spPr>
          <a:xfrm>
            <a:off x="270727" y="2660013"/>
            <a:ext cx="833882" cy="400110"/>
          </a:xfrm>
          <a:prstGeom prst="rect">
            <a:avLst/>
          </a:prstGeom>
          <a:noFill/>
        </p:spPr>
        <p:txBody>
          <a:bodyPr wrap="none" rtlCol="0">
            <a:spAutoFit/>
          </a:bodyPr>
          <a:lstStyle/>
          <a:p>
            <a:r>
              <a:rPr lang="en-US" sz="2000" dirty="0"/>
              <a:t>y</a:t>
            </a:r>
            <a:r>
              <a:rPr lang="en-US" sz="2000" baseline="-25000" dirty="0"/>
              <a:t>2</a:t>
            </a:r>
            <a:r>
              <a:rPr lang="en-US" sz="2000" dirty="0"/>
              <a:t> – y</a:t>
            </a:r>
            <a:r>
              <a:rPr lang="en-US" sz="2000" baseline="-25000" dirty="0"/>
              <a:t>1</a:t>
            </a:r>
          </a:p>
        </p:txBody>
      </p:sp>
      <p:sp>
        <p:nvSpPr>
          <p:cNvPr id="38" name="TextBox 37"/>
          <p:cNvSpPr txBox="1"/>
          <p:nvPr/>
        </p:nvSpPr>
        <p:spPr>
          <a:xfrm>
            <a:off x="2232368" y="1251142"/>
            <a:ext cx="804878" cy="461665"/>
          </a:xfrm>
          <a:prstGeom prst="rect">
            <a:avLst/>
          </a:prstGeom>
          <a:noFill/>
        </p:spPr>
        <p:txBody>
          <a:bodyPr wrap="none" rtlCol="0">
            <a:spAutoFit/>
          </a:bodyPr>
          <a:lstStyle/>
          <a:p>
            <a:r>
              <a:rPr lang="en-US" sz="2400" b="1" dirty="0"/>
              <a:t>Start</a:t>
            </a:r>
            <a:endParaRPr lang="en-US" sz="2400" b="1" baseline="-25000" dirty="0"/>
          </a:p>
        </p:txBody>
      </p:sp>
      <p:sp>
        <p:nvSpPr>
          <p:cNvPr id="39" name="TextBox 38"/>
          <p:cNvSpPr txBox="1"/>
          <p:nvPr/>
        </p:nvSpPr>
        <p:spPr>
          <a:xfrm>
            <a:off x="5763007" y="3604619"/>
            <a:ext cx="665116" cy="461665"/>
          </a:xfrm>
          <a:prstGeom prst="rect">
            <a:avLst/>
          </a:prstGeom>
          <a:noFill/>
        </p:spPr>
        <p:txBody>
          <a:bodyPr wrap="none" rtlCol="0">
            <a:spAutoFit/>
          </a:bodyPr>
          <a:lstStyle/>
          <a:p>
            <a:r>
              <a:rPr lang="en-US" sz="2400" b="1" dirty="0"/>
              <a:t>End</a:t>
            </a:r>
            <a:endParaRPr lang="en-US" sz="2400" b="1" baseline="-25000" dirty="0"/>
          </a:p>
        </p:txBody>
      </p:sp>
      <p:cxnSp>
        <p:nvCxnSpPr>
          <p:cNvPr id="42" name="Straight Connector 41"/>
          <p:cNvCxnSpPr/>
          <p:nvPr/>
        </p:nvCxnSpPr>
        <p:spPr>
          <a:xfrm>
            <a:off x="4176502" y="3060123"/>
            <a:ext cx="0" cy="1157053"/>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V="1">
            <a:off x="2679637" y="4066284"/>
            <a:ext cx="1496865" cy="7237"/>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2898183" y="3992698"/>
            <a:ext cx="1082473" cy="400110"/>
          </a:xfrm>
          <a:prstGeom prst="rect">
            <a:avLst/>
          </a:prstGeom>
          <a:noFill/>
        </p:spPr>
        <p:txBody>
          <a:bodyPr wrap="none" rtlCol="0">
            <a:spAutoFit/>
          </a:bodyPr>
          <a:lstStyle/>
          <a:p>
            <a:r>
              <a:rPr lang="en-US" sz="2000" dirty="0"/>
              <a:t>progress</a:t>
            </a:r>
            <a:endParaRPr lang="en-US" sz="2000" baseline="-25000" dirty="0"/>
          </a:p>
        </p:txBody>
      </p:sp>
      <p:sp>
        <p:nvSpPr>
          <p:cNvPr id="48" name="TextBox 47"/>
          <p:cNvSpPr txBox="1"/>
          <p:nvPr/>
        </p:nvSpPr>
        <p:spPr>
          <a:xfrm>
            <a:off x="4626231" y="2023980"/>
            <a:ext cx="2838341" cy="400110"/>
          </a:xfrm>
          <a:prstGeom prst="rect">
            <a:avLst/>
          </a:prstGeom>
          <a:noFill/>
        </p:spPr>
        <p:txBody>
          <a:bodyPr wrap="none" rtlCol="0">
            <a:spAutoFit/>
          </a:bodyPr>
          <a:lstStyle/>
          <a:p>
            <a:r>
              <a:rPr lang="en-US" sz="2000" dirty="0"/>
              <a:t>y</a:t>
            </a:r>
            <a:r>
              <a:rPr lang="en-US" sz="2000" baseline="-25000" dirty="0"/>
              <a:t>i</a:t>
            </a:r>
            <a:r>
              <a:rPr lang="en-US" sz="2000" dirty="0"/>
              <a:t> = y</a:t>
            </a:r>
            <a:r>
              <a:rPr lang="en-US" sz="2000" baseline="-25000" dirty="0"/>
              <a:t>1</a:t>
            </a:r>
            <a:r>
              <a:rPr lang="en-US" sz="2000" dirty="0"/>
              <a:t> + (y</a:t>
            </a:r>
            <a:r>
              <a:rPr lang="en-US" sz="2000" baseline="-25000" dirty="0"/>
              <a:t>2</a:t>
            </a:r>
            <a:r>
              <a:rPr lang="en-US" sz="2000" dirty="0"/>
              <a:t> – y</a:t>
            </a:r>
            <a:r>
              <a:rPr lang="en-US" sz="2000" baseline="-25000" dirty="0"/>
              <a:t>1</a:t>
            </a:r>
            <a:r>
              <a:rPr lang="en-US" sz="2000" dirty="0"/>
              <a:t>)</a:t>
            </a:r>
            <a:r>
              <a:rPr lang="en-US" dirty="0">
                <a:latin typeface="Wingdings"/>
                <a:ea typeface="Wingdings"/>
                <a:cs typeface="Wingdings"/>
                <a:sym typeface="Wingdings"/>
              </a:rPr>
              <a:t></a:t>
            </a:r>
            <a:r>
              <a:rPr lang="en-US" sz="2000" dirty="0"/>
              <a:t>progress</a:t>
            </a:r>
            <a:endParaRPr lang="en-US" sz="2000" baseline="-25000" dirty="0"/>
          </a:p>
        </p:txBody>
      </p:sp>
      <p:sp>
        <p:nvSpPr>
          <p:cNvPr id="49" name="TextBox 48"/>
          <p:cNvSpPr txBox="1"/>
          <p:nvPr/>
        </p:nvSpPr>
        <p:spPr>
          <a:xfrm>
            <a:off x="4626231" y="1208370"/>
            <a:ext cx="2827241" cy="400110"/>
          </a:xfrm>
          <a:prstGeom prst="rect">
            <a:avLst/>
          </a:prstGeom>
          <a:noFill/>
        </p:spPr>
        <p:txBody>
          <a:bodyPr wrap="none" rtlCol="0">
            <a:spAutoFit/>
          </a:bodyPr>
          <a:lstStyle/>
          <a:p>
            <a:r>
              <a:rPr lang="en-US" sz="2000" dirty="0"/>
              <a:t>progress values 0 – to – 1</a:t>
            </a:r>
            <a:endParaRPr lang="en-US" sz="2000" baseline="-25000" dirty="0"/>
          </a:p>
        </p:txBody>
      </p:sp>
    </p:spTree>
    <p:extLst>
      <p:ext uri="{BB962C8B-B14F-4D97-AF65-F5344CB8AC3E}">
        <p14:creationId xmlns:p14="http://schemas.microsoft.com/office/powerpoint/2010/main" val="250564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a:off x="5627812" y="3685931"/>
            <a:ext cx="0" cy="1525860"/>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4" name="Oval 3"/>
          <p:cNvSpPr/>
          <p:nvPr/>
        </p:nvSpPr>
        <p:spPr>
          <a:xfrm>
            <a:off x="2565337" y="2003074"/>
            <a:ext cx="228600" cy="228600"/>
          </a:xfrm>
          <a:prstGeom prst="ellipse">
            <a:avLst/>
          </a:prstGeom>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p:cNvSpPr/>
          <p:nvPr/>
        </p:nvSpPr>
        <p:spPr>
          <a:xfrm>
            <a:off x="5534407" y="3604619"/>
            <a:ext cx="228600" cy="228600"/>
          </a:xfrm>
          <a:prstGeom prst="ellipse">
            <a:avLst/>
          </a:prstGeom>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Connector 7"/>
          <p:cNvCxnSpPr/>
          <p:nvPr/>
        </p:nvCxnSpPr>
        <p:spPr>
          <a:xfrm>
            <a:off x="1424632" y="976952"/>
            <a:ext cx="0" cy="4583534"/>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rot="16200000">
            <a:off x="3961994" y="1779224"/>
            <a:ext cx="0" cy="6318504"/>
          </a:xfrm>
          <a:prstGeom prst="line">
            <a:avLst/>
          </a:prstGeom>
          <a:ln w="28575" cmpd="sng"/>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2320701" y="1592507"/>
            <a:ext cx="707144" cy="400110"/>
          </a:xfrm>
          <a:prstGeom prst="rect">
            <a:avLst/>
          </a:prstGeom>
          <a:noFill/>
        </p:spPr>
        <p:txBody>
          <a:bodyPr wrap="none" rtlCol="0">
            <a:spAutoFit/>
          </a:bodyPr>
          <a:lstStyle/>
          <a:p>
            <a:r>
              <a:rPr lang="en-US" sz="2000" dirty="0"/>
              <a:t>x</a:t>
            </a:r>
            <a:r>
              <a:rPr lang="en-US" sz="2000" baseline="-25000" dirty="0"/>
              <a:t>1</a:t>
            </a:r>
            <a:r>
              <a:rPr lang="en-US" sz="2000" dirty="0"/>
              <a:t>, y</a:t>
            </a:r>
            <a:r>
              <a:rPr lang="en-US" sz="2000" baseline="-25000" dirty="0"/>
              <a:t>1</a:t>
            </a:r>
          </a:p>
        </p:txBody>
      </p:sp>
      <p:sp>
        <p:nvSpPr>
          <p:cNvPr id="13" name="TextBox 12"/>
          <p:cNvSpPr txBox="1"/>
          <p:nvPr/>
        </p:nvSpPr>
        <p:spPr>
          <a:xfrm>
            <a:off x="5318359" y="3194052"/>
            <a:ext cx="707144" cy="400110"/>
          </a:xfrm>
          <a:prstGeom prst="rect">
            <a:avLst/>
          </a:prstGeom>
          <a:noFill/>
        </p:spPr>
        <p:txBody>
          <a:bodyPr wrap="none" rtlCol="0">
            <a:spAutoFit/>
          </a:bodyPr>
          <a:lstStyle/>
          <a:p>
            <a:r>
              <a:rPr lang="en-US" sz="2000" dirty="0"/>
              <a:t>x</a:t>
            </a:r>
            <a:r>
              <a:rPr lang="en-US" sz="2000" baseline="-25000" dirty="0"/>
              <a:t>2</a:t>
            </a:r>
            <a:r>
              <a:rPr lang="en-US" sz="2000" dirty="0"/>
              <a:t>, y</a:t>
            </a:r>
            <a:r>
              <a:rPr lang="en-US" sz="2000" baseline="-25000" dirty="0"/>
              <a:t>2</a:t>
            </a:r>
          </a:p>
        </p:txBody>
      </p:sp>
      <p:cxnSp>
        <p:nvCxnSpPr>
          <p:cNvPr id="15" name="Straight Connector 14"/>
          <p:cNvCxnSpPr/>
          <p:nvPr/>
        </p:nvCxnSpPr>
        <p:spPr>
          <a:xfrm>
            <a:off x="2776953" y="2165208"/>
            <a:ext cx="2773948" cy="1520723"/>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16" name="Oval 15"/>
          <p:cNvSpPr/>
          <p:nvPr/>
        </p:nvSpPr>
        <p:spPr>
          <a:xfrm>
            <a:off x="4070266" y="2823441"/>
            <a:ext cx="228600" cy="228600"/>
          </a:xfrm>
          <a:prstGeom prst="ellipse">
            <a:avLst/>
          </a:prstGeom>
          <a:solidFill>
            <a:schemeClr val="tx1">
              <a:lumMod val="50000"/>
              <a:lumOff val="50000"/>
              <a:alpha val="65000"/>
            </a:schemeClr>
          </a:solidFill>
          <a:ln>
            <a:solidFill>
              <a:schemeClr val="dk1">
                <a:alpha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TextBox 16"/>
          <p:cNvSpPr txBox="1"/>
          <p:nvPr/>
        </p:nvSpPr>
        <p:spPr>
          <a:xfrm>
            <a:off x="3817959" y="2734959"/>
            <a:ext cx="339999" cy="400110"/>
          </a:xfrm>
          <a:prstGeom prst="rect">
            <a:avLst/>
          </a:prstGeom>
          <a:noFill/>
        </p:spPr>
        <p:txBody>
          <a:bodyPr wrap="none" rtlCol="0">
            <a:spAutoFit/>
          </a:bodyPr>
          <a:lstStyle/>
          <a:p>
            <a:r>
              <a:rPr lang="en-US" sz="2000" dirty="0"/>
              <a:t>y</a:t>
            </a:r>
            <a:r>
              <a:rPr lang="en-US" sz="2000" baseline="-25000" dirty="0"/>
              <a:t>i</a:t>
            </a:r>
          </a:p>
        </p:txBody>
      </p:sp>
      <p:sp>
        <p:nvSpPr>
          <p:cNvPr id="19" name="TextBox 18"/>
          <p:cNvSpPr txBox="1"/>
          <p:nvPr/>
        </p:nvSpPr>
        <p:spPr>
          <a:xfrm>
            <a:off x="5627812" y="790467"/>
            <a:ext cx="3331440" cy="2144177"/>
          </a:xfrm>
          <a:prstGeom prst="rect">
            <a:avLst/>
          </a:prstGeom>
          <a:solidFill>
            <a:schemeClr val="bg1">
              <a:lumMod val="95000"/>
            </a:schemeClr>
          </a:solidFill>
          <a:ln>
            <a:solidFill>
              <a:schemeClr val="bg1">
                <a:lumMod val="50000"/>
              </a:schemeClr>
            </a:solidFill>
          </a:ln>
        </p:spPr>
        <p:txBody>
          <a:bodyPr wrap="square" rtlCol="0">
            <a:spAutoFit/>
          </a:bodyPr>
          <a:lstStyle/>
          <a:p>
            <a:r>
              <a:rPr lang="en-US" sz="2000" dirty="0"/>
              <a:t>Slope, m = (y</a:t>
            </a:r>
            <a:r>
              <a:rPr lang="en-US" sz="2000" baseline="-25000" dirty="0"/>
              <a:t>2</a:t>
            </a:r>
            <a:r>
              <a:rPr lang="en-US" sz="2000" dirty="0"/>
              <a:t> – y</a:t>
            </a:r>
            <a:r>
              <a:rPr lang="en-US" sz="2000" baseline="-25000" dirty="0"/>
              <a:t>1</a:t>
            </a:r>
            <a:r>
              <a:rPr lang="en-US" sz="2000" dirty="0"/>
              <a:t>)/(x</a:t>
            </a:r>
            <a:r>
              <a:rPr lang="en-US" sz="2000" baseline="-25000" dirty="0"/>
              <a:t>2</a:t>
            </a:r>
            <a:r>
              <a:rPr lang="en-US" sz="2000" dirty="0"/>
              <a:t> – x</a:t>
            </a:r>
            <a:r>
              <a:rPr lang="en-US" sz="2000" baseline="-25000" dirty="0"/>
              <a:t>1</a:t>
            </a:r>
            <a:r>
              <a:rPr lang="en-US" sz="2000" dirty="0"/>
              <a:t>)</a:t>
            </a:r>
          </a:p>
          <a:p>
            <a:endParaRPr lang="en-US" sz="2000" dirty="0"/>
          </a:p>
          <a:p>
            <a:r>
              <a:rPr lang="en-US" sz="2000" dirty="0"/>
              <a:t>Substitute x</a:t>
            </a:r>
            <a:r>
              <a:rPr lang="en-US" sz="2000" baseline="-25000" dirty="0"/>
              <a:t>i</a:t>
            </a:r>
            <a:r>
              <a:rPr lang="en-US" sz="2000" dirty="0"/>
              <a:t>, y</a:t>
            </a:r>
            <a:r>
              <a:rPr lang="en-US" sz="2000" baseline="-25000" dirty="0"/>
              <a:t>i</a:t>
            </a:r>
            <a:r>
              <a:rPr lang="en-US" sz="2000" dirty="0"/>
              <a:t> for x</a:t>
            </a:r>
            <a:r>
              <a:rPr lang="en-US" sz="2000" baseline="-25000" dirty="0"/>
              <a:t>2</a:t>
            </a:r>
            <a:r>
              <a:rPr lang="en-US" sz="2000" dirty="0"/>
              <a:t>, y</a:t>
            </a:r>
            <a:r>
              <a:rPr lang="en-US" sz="2000" baseline="-25000" dirty="0"/>
              <a:t>2</a:t>
            </a:r>
          </a:p>
          <a:p>
            <a:endParaRPr lang="en-US" sz="2000" dirty="0"/>
          </a:p>
          <a:p>
            <a:r>
              <a:rPr lang="en-US" sz="2000" dirty="0"/>
              <a:t>The equation is:</a:t>
            </a:r>
          </a:p>
          <a:p>
            <a:r>
              <a:rPr lang="en-US" sz="2000" dirty="0"/>
              <a:t>y = y</a:t>
            </a:r>
            <a:r>
              <a:rPr lang="en-US" sz="2000" baseline="-25000" dirty="0"/>
              <a:t>1 </a:t>
            </a:r>
            <a:r>
              <a:rPr lang="en-US" sz="2000" dirty="0"/>
              <a:t>+ m(x – x</a:t>
            </a:r>
            <a:r>
              <a:rPr lang="en-US" sz="2000" baseline="-25000" dirty="0"/>
              <a:t>1</a:t>
            </a:r>
            <a:r>
              <a:rPr lang="en-US" sz="2000" dirty="0"/>
              <a:t>)</a:t>
            </a:r>
          </a:p>
          <a:p>
            <a:endParaRPr lang="en-US" sz="2000" baseline="-25000" dirty="0"/>
          </a:p>
        </p:txBody>
      </p:sp>
      <p:cxnSp>
        <p:nvCxnSpPr>
          <p:cNvPr id="20" name="Straight Connector 19"/>
          <p:cNvCxnSpPr>
            <a:stCxn id="4" idx="4"/>
          </p:cNvCxnSpPr>
          <p:nvPr/>
        </p:nvCxnSpPr>
        <p:spPr>
          <a:xfrm>
            <a:off x="2679637" y="2231674"/>
            <a:ext cx="0" cy="2980117"/>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2679637" y="5211791"/>
            <a:ext cx="2948175"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rot="16200000">
            <a:off x="1802407" y="1343923"/>
            <a:ext cx="0" cy="152586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1039477" y="3750754"/>
            <a:ext cx="4511424" cy="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flipH="1" flipV="1">
            <a:off x="1039479" y="2106853"/>
            <a:ext cx="2" cy="1643901"/>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3842124" y="5213370"/>
            <a:ext cx="823863" cy="400110"/>
          </a:xfrm>
          <a:prstGeom prst="rect">
            <a:avLst/>
          </a:prstGeom>
          <a:noFill/>
        </p:spPr>
        <p:txBody>
          <a:bodyPr wrap="none" rtlCol="0">
            <a:spAutoFit/>
          </a:bodyPr>
          <a:lstStyle/>
          <a:p>
            <a:r>
              <a:rPr lang="en-US" sz="2000" dirty="0"/>
              <a:t>x</a:t>
            </a:r>
            <a:r>
              <a:rPr lang="en-US" sz="2000" baseline="-25000" dirty="0"/>
              <a:t>2</a:t>
            </a:r>
            <a:r>
              <a:rPr lang="en-US" sz="2000" dirty="0"/>
              <a:t> – x</a:t>
            </a:r>
            <a:r>
              <a:rPr lang="en-US" sz="2000" baseline="-25000" dirty="0"/>
              <a:t>1</a:t>
            </a:r>
          </a:p>
        </p:txBody>
      </p:sp>
      <p:sp>
        <p:nvSpPr>
          <p:cNvPr id="37" name="TextBox 36"/>
          <p:cNvSpPr txBox="1"/>
          <p:nvPr/>
        </p:nvSpPr>
        <p:spPr>
          <a:xfrm>
            <a:off x="270727" y="2660013"/>
            <a:ext cx="833882" cy="400110"/>
          </a:xfrm>
          <a:prstGeom prst="rect">
            <a:avLst/>
          </a:prstGeom>
          <a:noFill/>
        </p:spPr>
        <p:txBody>
          <a:bodyPr wrap="none" rtlCol="0">
            <a:spAutoFit/>
          </a:bodyPr>
          <a:lstStyle/>
          <a:p>
            <a:r>
              <a:rPr lang="en-US" sz="2000" dirty="0"/>
              <a:t>y</a:t>
            </a:r>
            <a:r>
              <a:rPr lang="en-US" sz="2000" baseline="-25000" dirty="0"/>
              <a:t>2</a:t>
            </a:r>
            <a:r>
              <a:rPr lang="en-US" sz="2000" dirty="0"/>
              <a:t> – y</a:t>
            </a:r>
            <a:r>
              <a:rPr lang="en-US" sz="2000" baseline="-25000" dirty="0"/>
              <a:t>1</a:t>
            </a:r>
          </a:p>
        </p:txBody>
      </p:sp>
      <p:sp>
        <p:nvSpPr>
          <p:cNvPr id="38" name="TextBox 37"/>
          <p:cNvSpPr txBox="1"/>
          <p:nvPr/>
        </p:nvSpPr>
        <p:spPr>
          <a:xfrm>
            <a:off x="2232368" y="1251142"/>
            <a:ext cx="804878" cy="461665"/>
          </a:xfrm>
          <a:prstGeom prst="rect">
            <a:avLst/>
          </a:prstGeom>
          <a:noFill/>
        </p:spPr>
        <p:txBody>
          <a:bodyPr wrap="none" rtlCol="0">
            <a:spAutoFit/>
          </a:bodyPr>
          <a:lstStyle/>
          <a:p>
            <a:r>
              <a:rPr lang="en-US" sz="2400" b="1" dirty="0"/>
              <a:t>Start</a:t>
            </a:r>
            <a:endParaRPr lang="en-US" sz="2400" b="1" baseline="-25000" dirty="0"/>
          </a:p>
        </p:txBody>
      </p:sp>
      <p:sp>
        <p:nvSpPr>
          <p:cNvPr id="39" name="TextBox 38"/>
          <p:cNvSpPr txBox="1"/>
          <p:nvPr/>
        </p:nvSpPr>
        <p:spPr>
          <a:xfrm>
            <a:off x="5763007" y="3604619"/>
            <a:ext cx="665116" cy="461665"/>
          </a:xfrm>
          <a:prstGeom prst="rect">
            <a:avLst/>
          </a:prstGeom>
          <a:noFill/>
        </p:spPr>
        <p:txBody>
          <a:bodyPr wrap="none" rtlCol="0">
            <a:spAutoFit/>
          </a:bodyPr>
          <a:lstStyle/>
          <a:p>
            <a:r>
              <a:rPr lang="en-US" sz="2400" b="1" dirty="0"/>
              <a:t>End</a:t>
            </a:r>
            <a:endParaRPr lang="en-US" sz="2400" b="1" baseline="-25000" dirty="0"/>
          </a:p>
        </p:txBody>
      </p:sp>
      <p:cxnSp>
        <p:nvCxnSpPr>
          <p:cNvPr id="42" name="Straight Connector 41"/>
          <p:cNvCxnSpPr/>
          <p:nvPr/>
        </p:nvCxnSpPr>
        <p:spPr>
          <a:xfrm>
            <a:off x="4176502" y="3060123"/>
            <a:ext cx="0" cy="1157053"/>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V="1">
            <a:off x="2679637" y="4066284"/>
            <a:ext cx="1496865" cy="7237"/>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2898183" y="3992698"/>
            <a:ext cx="1082473" cy="400110"/>
          </a:xfrm>
          <a:prstGeom prst="rect">
            <a:avLst/>
          </a:prstGeom>
          <a:noFill/>
        </p:spPr>
        <p:txBody>
          <a:bodyPr wrap="none" rtlCol="0">
            <a:spAutoFit/>
          </a:bodyPr>
          <a:lstStyle/>
          <a:p>
            <a:r>
              <a:rPr lang="en-US" sz="2000" dirty="0"/>
              <a:t>progress</a:t>
            </a:r>
            <a:endParaRPr lang="en-US" sz="2000" baseline="-25000" dirty="0"/>
          </a:p>
        </p:txBody>
      </p:sp>
      <p:sp>
        <p:nvSpPr>
          <p:cNvPr id="49" name="TextBox 48"/>
          <p:cNvSpPr txBox="1"/>
          <p:nvPr/>
        </p:nvSpPr>
        <p:spPr>
          <a:xfrm>
            <a:off x="362677" y="22845"/>
            <a:ext cx="8020895" cy="523220"/>
          </a:xfrm>
          <a:prstGeom prst="rect">
            <a:avLst/>
          </a:prstGeom>
          <a:noFill/>
        </p:spPr>
        <p:txBody>
          <a:bodyPr wrap="square" rtlCol="0">
            <a:spAutoFit/>
          </a:bodyPr>
          <a:lstStyle/>
          <a:p>
            <a:r>
              <a:rPr lang="en-US" sz="2800" dirty="0"/>
              <a:t>You have x</a:t>
            </a:r>
            <a:r>
              <a:rPr lang="en-US" sz="2800" baseline="-25000" dirty="0"/>
              <a:t>1</a:t>
            </a:r>
            <a:r>
              <a:rPr lang="en-US" sz="2800" dirty="0"/>
              <a:t>, y</a:t>
            </a:r>
            <a:r>
              <a:rPr lang="en-US" sz="2800" baseline="-25000" dirty="0"/>
              <a:t>1</a:t>
            </a:r>
            <a:r>
              <a:rPr lang="en-US" sz="2800" dirty="0"/>
              <a:t> and x</a:t>
            </a:r>
            <a:r>
              <a:rPr lang="en-US" sz="2800" baseline="-25000" dirty="0"/>
              <a:t>2</a:t>
            </a:r>
            <a:r>
              <a:rPr lang="en-US" sz="2800" dirty="0"/>
              <a:t>, y</a:t>
            </a:r>
            <a:r>
              <a:rPr lang="en-US" sz="2800" baseline="-25000" dirty="0"/>
              <a:t>2	 </a:t>
            </a:r>
            <a:r>
              <a:rPr lang="en-US" sz="2800" dirty="0"/>
              <a:t>-   Find y</a:t>
            </a:r>
            <a:r>
              <a:rPr lang="en-US" sz="2800" baseline="-25000" dirty="0"/>
              <a:t>i</a:t>
            </a:r>
            <a:r>
              <a:rPr lang="en-US" sz="2800" dirty="0"/>
              <a:t> given x</a:t>
            </a:r>
            <a:r>
              <a:rPr lang="en-US" sz="2800" baseline="-25000" dirty="0"/>
              <a:t>i</a:t>
            </a:r>
            <a:r>
              <a:rPr lang="en-US" sz="2800" dirty="0"/>
              <a:t> </a:t>
            </a:r>
            <a:endParaRPr lang="en-US" sz="2800" baseline="-25000" dirty="0"/>
          </a:p>
        </p:txBody>
      </p:sp>
      <p:sp>
        <p:nvSpPr>
          <p:cNvPr id="28" name="TextBox 27"/>
          <p:cNvSpPr txBox="1"/>
          <p:nvPr/>
        </p:nvSpPr>
        <p:spPr>
          <a:xfrm>
            <a:off x="3906841" y="3598696"/>
            <a:ext cx="339999" cy="400110"/>
          </a:xfrm>
          <a:prstGeom prst="rect">
            <a:avLst/>
          </a:prstGeom>
          <a:noFill/>
        </p:spPr>
        <p:txBody>
          <a:bodyPr wrap="none" rtlCol="0">
            <a:spAutoFit/>
          </a:bodyPr>
          <a:lstStyle/>
          <a:p>
            <a:r>
              <a:rPr lang="en-US" sz="2000" dirty="0"/>
              <a:t>x</a:t>
            </a:r>
            <a:r>
              <a:rPr lang="en-US" sz="2000" baseline="-25000" dirty="0"/>
              <a:t>i</a:t>
            </a:r>
          </a:p>
        </p:txBody>
      </p:sp>
    </p:spTree>
    <p:extLst>
      <p:ext uri="{BB962C8B-B14F-4D97-AF65-F5344CB8AC3E}">
        <p14:creationId xmlns:p14="http://schemas.microsoft.com/office/powerpoint/2010/main" val="684801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Learning</a:t>
            </a:r>
          </a:p>
        </p:txBody>
      </p:sp>
      <p:sp>
        <p:nvSpPr>
          <p:cNvPr id="3" name="Content Placeholder 2"/>
          <p:cNvSpPr>
            <a:spLocks noGrp="1"/>
          </p:cNvSpPr>
          <p:nvPr>
            <p:ph idx="1"/>
          </p:nvPr>
        </p:nvSpPr>
        <p:spPr/>
        <p:txBody>
          <a:bodyPr/>
          <a:lstStyle/>
          <a:p>
            <a:r>
              <a:rPr lang="en-US" dirty="0"/>
              <a:t>Write an implementation of K-Means …</a:t>
            </a:r>
          </a:p>
        </p:txBody>
      </p:sp>
    </p:spTree>
    <p:extLst>
      <p:ext uri="{BB962C8B-B14F-4D97-AF65-F5344CB8AC3E}">
        <p14:creationId xmlns:p14="http://schemas.microsoft.com/office/powerpoint/2010/main" val="838741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3-30 at 12.47.2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700" y="0"/>
            <a:ext cx="3505321" cy="6858000"/>
          </a:xfrm>
          <a:prstGeom prst="rect">
            <a:avLst/>
          </a:prstGeom>
        </p:spPr>
      </p:pic>
    </p:spTree>
    <p:extLst>
      <p:ext uri="{BB962C8B-B14F-4D97-AF65-F5344CB8AC3E}">
        <p14:creationId xmlns:p14="http://schemas.microsoft.com/office/powerpoint/2010/main" val="1021721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Carl Gauss</a:t>
            </a:r>
          </a:p>
        </p:txBody>
      </p:sp>
      <p:sp>
        <p:nvSpPr>
          <p:cNvPr id="3" name="Content Placeholder 2"/>
          <p:cNvSpPr>
            <a:spLocks noGrp="1"/>
          </p:cNvSpPr>
          <p:nvPr>
            <p:ph idx="1"/>
          </p:nvPr>
        </p:nvSpPr>
        <p:spPr>
          <a:xfrm>
            <a:off x="457200" y="1600200"/>
            <a:ext cx="6519333" cy="4525963"/>
          </a:xfrm>
        </p:spPr>
        <p:txBody>
          <a:bodyPr>
            <a:normAutofit fontScale="55000" lnSpcReduction="20000"/>
          </a:bodyPr>
          <a:lstStyle/>
          <a:p>
            <a:pPr marL="0" indent="0">
              <a:buNone/>
            </a:pPr>
            <a:r>
              <a:rPr lang="en-US" dirty="0"/>
              <a:t>Note that this method was discovered by Carl Friedrich Gauss in 1795 (as noted by Gauss in his publication of the method in 1809). He was 17 years old at the time. The method was, however, first published by Adrien-Marie Legendre in 1805, and the most famous priority controversy in statistics followed Gauss's 1809 publication and comments about his developing it in 1795. It is a sad truth about priorities, but Gauss would have been recognized as the founder of many discoveries if only he had not been so slow in getting his ideas published (such as on complex analysis but Cauchy published it first, or on theory of elliptical functions but Abel and Jacobi published it first, and or on non-Euclidean geometry but </a:t>
            </a:r>
            <a:r>
              <a:rPr lang="en-US" dirty="0" err="1"/>
              <a:t>Lobachevsky</a:t>
            </a:r>
            <a:r>
              <a:rPr lang="en-US" dirty="0"/>
              <a:t> and </a:t>
            </a:r>
            <a:r>
              <a:rPr lang="en-US" dirty="0" err="1"/>
              <a:t>Bolyai</a:t>
            </a:r>
            <a:r>
              <a:rPr lang="en-US" dirty="0"/>
              <a:t> published it first). On the other hand, it is also known that Gauss was openly involved in the detailed development of the theory of least squares for many years. For more information on the history of linear regressions, review the translation of Gauss's memoirs by Stewart (1995) and the translator's excellent discussion and comments therein. See also Stigler (1981).</a:t>
            </a:r>
            <a:endParaRPr lang="en-US" dirty="0"/>
          </a:p>
        </p:txBody>
      </p:sp>
      <p:pic>
        <p:nvPicPr>
          <p:cNvPr id="3074" name="Picture 2" descr="Image result for carl gauss least squa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6533" y="96661"/>
            <a:ext cx="2095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946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Machine Learning</a:t>
            </a:r>
            <a:br>
              <a:rPr lang="en-US" dirty="0"/>
            </a:br>
            <a:r>
              <a:rPr lang="en-US" sz="2700" dirty="0">
                <a:solidFill>
                  <a:schemeClr val="bg1">
                    <a:lumMod val="50000"/>
                  </a:schemeClr>
                </a:solidFill>
              </a:rPr>
              <a:t>(Practical Definition)</a:t>
            </a:r>
          </a:p>
        </p:txBody>
      </p:sp>
      <p:sp>
        <p:nvSpPr>
          <p:cNvPr id="3" name="Content Placeholder 2"/>
          <p:cNvSpPr>
            <a:spLocks noGrp="1"/>
          </p:cNvSpPr>
          <p:nvPr>
            <p:ph idx="1"/>
          </p:nvPr>
        </p:nvSpPr>
        <p:spPr/>
        <p:txBody>
          <a:bodyPr/>
          <a:lstStyle/>
          <a:p>
            <a:r>
              <a:rPr lang="en-US" dirty="0"/>
              <a:t>Start with data</a:t>
            </a:r>
          </a:p>
          <a:p>
            <a:r>
              <a:rPr lang="en-US" dirty="0"/>
              <a:t>Learn a model from data, identify a pattern in data</a:t>
            </a:r>
          </a:p>
          <a:p>
            <a:r>
              <a:rPr lang="en-US" dirty="0"/>
              <a:t>Use pattern to gain insight</a:t>
            </a:r>
          </a:p>
        </p:txBody>
      </p:sp>
    </p:spTree>
    <p:extLst>
      <p:ext uri="{BB962C8B-B14F-4D97-AF65-F5344CB8AC3E}">
        <p14:creationId xmlns:p14="http://schemas.microsoft.com/office/powerpoint/2010/main" val="2715115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a:t>Prediction – </a:t>
            </a:r>
            <a:r>
              <a:rPr lang="en-US" dirty="0">
                <a:solidFill>
                  <a:srgbClr val="7F7F7F"/>
                </a:solidFill>
              </a:rPr>
              <a:t>e.g. Is this transaction fraudulent?</a:t>
            </a:r>
          </a:p>
          <a:p>
            <a:r>
              <a:rPr lang="en-US" dirty="0"/>
              <a:t>Prediction – </a:t>
            </a:r>
            <a:r>
              <a:rPr lang="en-US" dirty="0">
                <a:solidFill>
                  <a:srgbClr val="7F7F7F"/>
                </a:solidFill>
              </a:rPr>
              <a:t>e.g. Will user click on link?</a:t>
            </a:r>
          </a:p>
          <a:p>
            <a:r>
              <a:rPr lang="en-US" dirty="0"/>
              <a:t>Exploration – </a:t>
            </a:r>
            <a:r>
              <a:rPr lang="en-US" dirty="0">
                <a:solidFill>
                  <a:srgbClr val="7F7F7F"/>
                </a:solidFill>
              </a:rPr>
              <a:t>e.g. Processing larger numbers of documents	</a:t>
            </a:r>
          </a:p>
          <a:p>
            <a:r>
              <a:rPr lang="en-US" dirty="0"/>
              <a:t>Exploration – </a:t>
            </a:r>
            <a:r>
              <a:rPr lang="en-US" dirty="0">
                <a:solidFill>
                  <a:srgbClr val="7F7F7F"/>
                </a:solidFill>
              </a:rPr>
              <a:t>e.g. Visualization patterns</a:t>
            </a:r>
          </a:p>
          <a:p>
            <a:endParaRPr lang="en-US" dirty="0"/>
          </a:p>
        </p:txBody>
      </p:sp>
    </p:spTree>
    <p:extLst>
      <p:ext uri="{BB962C8B-B14F-4D97-AF65-F5344CB8AC3E}">
        <p14:creationId xmlns:p14="http://schemas.microsoft.com/office/powerpoint/2010/main" val="1742276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Life is Impacted by ML</a:t>
            </a:r>
          </a:p>
        </p:txBody>
      </p:sp>
      <p:sp>
        <p:nvSpPr>
          <p:cNvPr id="3" name="Content Placeholder 2"/>
          <p:cNvSpPr>
            <a:spLocks noGrp="1"/>
          </p:cNvSpPr>
          <p:nvPr>
            <p:ph idx="1"/>
          </p:nvPr>
        </p:nvSpPr>
        <p:spPr/>
        <p:txBody>
          <a:bodyPr/>
          <a:lstStyle/>
          <a:p>
            <a:r>
              <a:rPr lang="en-US" dirty="0"/>
              <a:t>What adds you are shown</a:t>
            </a:r>
          </a:p>
          <a:p>
            <a:r>
              <a:rPr lang="en-US" dirty="0"/>
              <a:t>What news articles you are offered</a:t>
            </a:r>
          </a:p>
          <a:p>
            <a:r>
              <a:rPr lang="en-US" dirty="0"/>
              <a:t>Other shoppers like you bought …</a:t>
            </a:r>
          </a:p>
          <a:p>
            <a:r>
              <a:rPr lang="en-US" dirty="0"/>
              <a:t>E-dating</a:t>
            </a:r>
          </a:p>
          <a:p>
            <a:r>
              <a:rPr lang="en-US" dirty="0"/>
              <a:t>Security screening</a:t>
            </a:r>
          </a:p>
          <a:p>
            <a:r>
              <a:rPr lang="en-US" dirty="0"/>
              <a:t>...		</a:t>
            </a:r>
          </a:p>
        </p:txBody>
      </p:sp>
    </p:spTree>
    <p:extLst>
      <p:ext uri="{BB962C8B-B14F-4D97-AF65-F5344CB8AC3E}">
        <p14:creationId xmlns:p14="http://schemas.microsoft.com/office/powerpoint/2010/main" val="2092101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pic>
        <p:nvPicPr>
          <p:cNvPr id="4" name="Picture 3" descr="800px-Linear_regression.svg (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975" y="1565122"/>
            <a:ext cx="6511639" cy="4297680"/>
          </a:xfrm>
          <a:prstGeom prst="rect">
            <a:avLst/>
          </a:prstGeom>
        </p:spPr>
      </p:pic>
    </p:spTree>
    <p:extLst>
      <p:ext uri="{BB962C8B-B14F-4D97-AF65-F5344CB8AC3E}">
        <p14:creationId xmlns:p14="http://schemas.microsoft.com/office/powerpoint/2010/main" val="362472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Squares</a:t>
            </a:r>
          </a:p>
        </p:txBody>
      </p:sp>
      <p:grpSp>
        <p:nvGrpSpPr>
          <p:cNvPr id="14" name="Group 13"/>
          <p:cNvGrpSpPr/>
          <p:nvPr/>
        </p:nvGrpSpPr>
        <p:grpSpPr>
          <a:xfrm>
            <a:off x="4423245" y="1401251"/>
            <a:ext cx="3601148" cy="4535424"/>
            <a:chOff x="2847672" y="1417638"/>
            <a:chExt cx="3601148" cy="4535424"/>
          </a:xfrm>
        </p:grpSpPr>
        <p:pic>
          <p:nvPicPr>
            <p:cNvPr id="3" name="Picture 2" descr="609px-Linear_least_squares_example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672" y="1417638"/>
              <a:ext cx="3601148" cy="4535424"/>
            </a:xfrm>
            <a:prstGeom prst="rect">
              <a:avLst/>
            </a:prstGeom>
          </p:spPr>
        </p:pic>
        <p:sp>
          <p:nvSpPr>
            <p:cNvPr id="4" name="Right Brace 3"/>
            <p:cNvSpPr/>
            <p:nvPr/>
          </p:nvSpPr>
          <p:spPr>
            <a:xfrm>
              <a:off x="5276645" y="3080774"/>
              <a:ext cx="180258" cy="38509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p:cNvSpPr txBox="1"/>
            <p:nvPr/>
          </p:nvSpPr>
          <p:spPr>
            <a:xfrm>
              <a:off x="5407739" y="3063763"/>
              <a:ext cx="422937" cy="369332"/>
            </a:xfrm>
            <a:prstGeom prst="rect">
              <a:avLst/>
            </a:prstGeom>
            <a:noFill/>
          </p:spPr>
          <p:txBody>
            <a:bodyPr wrap="none" rtlCol="0">
              <a:spAutoFit/>
            </a:bodyPr>
            <a:lstStyle/>
            <a:p>
              <a:r>
                <a:rPr lang="en-US" dirty="0"/>
                <a:t>d3</a:t>
              </a:r>
            </a:p>
          </p:txBody>
        </p:sp>
        <p:sp>
          <p:nvSpPr>
            <p:cNvPr id="6" name="Right Brace 5"/>
            <p:cNvSpPr/>
            <p:nvPr/>
          </p:nvSpPr>
          <p:spPr>
            <a:xfrm>
              <a:off x="4609692" y="3986981"/>
              <a:ext cx="180258" cy="69153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p:cNvSpPr txBox="1"/>
            <p:nvPr/>
          </p:nvSpPr>
          <p:spPr>
            <a:xfrm>
              <a:off x="4748980" y="4113666"/>
              <a:ext cx="422937" cy="369332"/>
            </a:xfrm>
            <a:prstGeom prst="rect">
              <a:avLst/>
            </a:prstGeom>
            <a:noFill/>
          </p:spPr>
          <p:txBody>
            <a:bodyPr wrap="none" rtlCol="0">
              <a:spAutoFit/>
            </a:bodyPr>
            <a:lstStyle/>
            <a:p>
              <a:r>
                <a:rPr lang="en-US" dirty="0"/>
                <a:t>d2</a:t>
              </a:r>
            </a:p>
          </p:txBody>
        </p:sp>
        <p:sp>
          <p:nvSpPr>
            <p:cNvPr id="8" name="Right Brace 7"/>
            <p:cNvSpPr/>
            <p:nvPr/>
          </p:nvSpPr>
          <p:spPr>
            <a:xfrm flipH="1">
              <a:off x="5473291" y="1791109"/>
              <a:ext cx="180258" cy="45392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p:cNvSpPr txBox="1"/>
            <p:nvPr/>
          </p:nvSpPr>
          <p:spPr>
            <a:xfrm>
              <a:off x="5117690" y="1807497"/>
              <a:ext cx="422937" cy="369332"/>
            </a:xfrm>
            <a:prstGeom prst="rect">
              <a:avLst/>
            </a:prstGeom>
            <a:noFill/>
          </p:spPr>
          <p:txBody>
            <a:bodyPr wrap="none" rtlCol="0">
              <a:spAutoFit/>
            </a:bodyPr>
            <a:lstStyle/>
            <a:p>
              <a:r>
                <a:rPr lang="en-US" dirty="0"/>
                <a:t>d4</a:t>
              </a:r>
            </a:p>
          </p:txBody>
        </p:sp>
        <p:sp>
          <p:nvSpPr>
            <p:cNvPr id="11" name="Right Brace 10"/>
            <p:cNvSpPr/>
            <p:nvPr/>
          </p:nvSpPr>
          <p:spPr>
            <a:xfrm flipH="1">
              <a:off x="3683819" y="4216909"/>
              <a:ext cx="180258" cy="53534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TextBox 11"/>
            <p:cNvSpPr txBox="1"/>
            <p:nvPr/>
          </p:nvSpPr>
          <p:spPr>
            <a:xfrm>
              <a:off x="3352800" y="4274267"/>
              <a:ext cx="422937" cy="369332"/>
            </a:xfrm>
            <a:prstGeom prst="rect">
              <a:avLst/>
            </a:prstGeom>
            <a:noFill/>
          </p:spPr>
          <p:txBody>
            <a:bodyPr wrap="none" rtlCol="0">
              <a:spAutoFit/>
            </a:bodyPr>
            <a:lstStyle/>
            <a:p>
              <a:r>
                <a:rPr lang="en-US" dirty="0"/>
                <a:t>d1</a:t>
              </a:r>
            </a:p>
          </p:txBody>
        </p:sp>
      </p:grpSp>
      <p:sp>
        <p:nvSpPr>
          <p:cNvPr id="13" name="TextBox 12"/>
          <p:cNvSpPr txBox="1"/>
          <p:nvPr/>
        </p:nvSpPr>
        <p:spPr>
          <a:xfrm>
            <a:off x="573549" y="2408903"/>
            <a:ext cx="3031599" cy="369332"/>
          </a:xfrm>
          <a:prstGeom prst="rect">
            <a:avLst/>
          </a:prstGeom>
          <a:noFill/>
        </p:spPr>
        <p:txBody>
          <a:bodyPr wrap="none" rtlCol="0">
            <a:spAutoFit/>
          </a:bodyPr>
          <a:lstStyle/>
          <a:p>
            <a:r>
              <a:rPr lang="en-US" dirty="0"/>
              <a:t>D = (d1)</a:t>
            </a:r>
            <a:r>
              <a:rPr lang="en-US" baseline="30000" dirty="0"/>
              <a:t>2</a:t>
            </a:r>
            <a:r>
              <a:rPr lang="en-US" dirty="0"/>
              <a:t> + (d2)</a:t>
            </a:r>
            <a:r>
              <a:rPr lang="en-US" baseline="30000" dirty="0"/>
              <a:t>2</a:t>
            </a:r>
            <a:r>
              <a:rPr lang="en-US" dirty="0"/>
              <a:t> + (d3)</a:t>
            </a:r>
            <a:r>
              <a:rPr lang="en-US" baseline="30000" dirty="0"/>
              <a:t>2</a:t>
            </a:r>
            <a:r>
              <a:rPr lang="en-US" dirty="0"/>
              <a:t> + (d4)</a:t>
            </a:r>
            <a:r>
              <a:rPr lang="en-US" baseline="30000" dirty="0"/>
              <a:t>2</a:t>
            </a:r>
            <a:endParaRPr lang="en-US" dirty="0"/>
          </a:p>
        </p:txBody>
      </p:sp>
      <p:sp>
        <p:nvSpPr>
          <p:cNvPr id="15" name="TextBox 14"/>
          <p:cNvSpPr txBox="1"/>
          <p:nvPr/>
        </p:nvSpPr>
        <p:spPr>
          <a:xfrm>
            <a:off x="573550" y="2987819"/>
            <a:ext cx="2851354" cy="923330"/>
          </a:xfrm>
          <a:prstGeom prst="rect">
            <a:avLst/>
          </a:prstGeom>
          <a:noFill/>
        </p:spPr>
        <p:txBody>
          <a:bodyPr wrap="square" rtlCol="0">
            <a:spAutoFit/>
          </a:bodyPr>
          <a:lstStyle/>
          <a:p>
            <a:r>
              <a:rPr lang="en-US" dirty="0"/>
              <a:t>Best linear model will have</a:t>
            </a:r>
          </a:p>
          <a:p>
            <a:r>
              <a:rPr lang="en-US" dirty="0"/>
              <a:t>the smallest sum of distances squared (D)</a:t>
            </a:r>
          </a:p>
        </p:txBody>
      </p:sp>
    </p:spTree>
    <p:extLst>
      <p:ext uri="{BB962C8B-B14F-4D97-AF65-F5344CB8AC3E}">
        <p14:creationId xmlns:p14="http://schemas.microsoft.com/office/powerpoint/2010/main" val="50324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12" name="TextBox 11"/>
          <p:cNvSpPr txBox="1"/>
          <p:nvPr/>
        </p:nvSpPr>
        <p:spPr>
          <a:xfrm>
            <a:off x="953911" y="1594392"/>
            <a:ext cx="3808543" cy="369332"/>
          </a:xfrm>
          <a:prstGeom prst="rect">
            <a:avLst/>
          </a:prstGeom>
          <a:noFill/>
        </p:spPr>
        <p:txBody>
          <a:bodyPr wrap="none" rtlCol="0">
            <a:spAutoFit/>
          </a:bodyPr>
          <a:lstStyle/>
          <a:p>
            <a:r>
              <a:rPr lang="en-US" dirty="0"/>
              <a:t>Error = D = (d1)</a:t>
            </a:r>
            <a:r>
              <a:rPr lang="en-US" baseline="30000" dirty="0"/>
              <a:t>2</a:t>
            </a:r>
            <a:r>
              <a:rPr lang="en-US" dirty="0"/>
              <a:t> + (d2)</a:t>
            </a:r>
            <a:r>
              <a:rPr lang="en-US" baseline="30000" dirty="0"/>
              <a:t>2</a:t>
            </a:r>
            <a:r>
              <a:rPr lang="en-US" dirty="0"/>
              <a:t> + (d3)</a:t>
            </a:r>
            <a:r>
              <a:rPr lang="en-US" baseline="30000" dirty="0"/>
              <a:t>2</a:t>
            </a:r>
            <a:r>
              <a:rPr lang="en-US" dirty="0"/>
              <a:t> + (d4)</a:t>
            </a:r>
            <a:r>
              <a:rPr lang="en-US" baseline="30000" dirty="0"/>
              <a:t>2  </a:t>
            </a:r>
            <a:endParaRPr lang="en-US" dirty="0"/>
          </a:p>
        </p:txBody>
      </p:sp>
      <p:graphicFrame>
        <p:nvGraphicFramePr>
          <p:cNvPr id="13" name="Object 12"/>
          <p:cNvGraphicFramePr>
            <a:graphicFrameLocks noChangeAspect="1"/>
          </p:cNvGraphicFramePr>
          <p:nvPr>
            <p:extLst>
              <p:ext uri="{D42A27DB-BD31-4B8C-83A1-F6EECF244321}">
                <p14:modId xmlns:p14="http://schemas.microsoft.com/office/powerpoint/2010/main" val="3962298186"/>
              </p:ext>
            </p:extLst>
          </p:nvPr>
        </p:nvGraphicFramePr>
        <p:xfrm>
          <a:off x="1608138" y="2385308"/>
          <a:ext cx="4878387" cy="1797050"/>
        </p:xfrm>
        <a:graphic>
          <a:graphicData uri="http://schemas.openxmlformats.org/presentationml/2006/ole">
            <mc:AlternateContent xmlns:mc="http://schemas.openxmlformats.org/markup-compatibility/2006">
              <mc:Choice xmlns:v="urn:schemas-microsoft-com:vml" Requires="v">
                <p:oleObj spid="_x0000_s1088" name="Equation" r:id="rId3" imgW="2971800" imgH="1091880" progId="Equation.3">
                  <p:embed/>
                </p:oleObj>
              </mc:Choice>
              <mc:Fallback>
                <p:oleObj name="Equation" r:id="rId3" imgW="2971800" imgH="1091880" progId="Equation.3">
                  <p:embed/>
                  <p:pic>
                    <p:nvPicPr>
                      <p:cNvPr id="5" name="Object 4"/>
                      <p:cNvPicPr/>
                      <p:nvPr/>
                    </p:nvPicPr>
                    <p:blipFill>
                      <a:blip r:embed="rId4"/>
                      <a:stretch>
                        <a:fillRect/>
                      </a:stretch>
                    </p:blipFill>
                    <p:spPr>
                      <a:xfrm>
                        <a:off x="1608138" y="2385308"/>
                        <a:ext cx="4878387" cy="1797050"/>
                      </a:xfrm>
                      <a:prstGeom prst="rect">
                        <a:avLst/>
                      </a:prstGeom>
                    </p:spPr>
                  </p:pic>
                </p:oleObj>
              </mc:Fallback>
            </mc:AlternateContent>
          </a:graphicData>
        </a:graphic>
      </p:graphicFrame>
      <p:sp>
        <p:nvSpPr>
          <p:cNvPr id="3" name="TextBox 2"/>
          <p:cNvSpPr txBox="1"/>
          <p:nvPr/>
        </p:nvSpPr>
        <p:spPr>
          <a:xfrm>
            <a:off x="953911" y="4543778"/>
            <a:ext cx="6790267" cy="1200329"/>
          </a:xfrm>
          <a:prstGeom prst="rect">
            <a:avLst/>
          </a:prstGeom>
          <a:noFill/>
        </p:spPr>
        <p:txBody>
          <a:bodyPr wrap="square" rtlCol="0">
            <a:spAutoFit/>
          </a:bodyPr>
          <a:lstStyle/>
          <a:p>
            <a:r>
              <a:rPr lang="en-US" dirty="0"/>
              <a:t>But for a min or max partial derivatives of D must = 0</a:t>
            </a:r>
          </a:p>
          <a:p>
            <a:r>
              <a:rPr lang="en-US" dirty="0"/>
              <a:t>Remember we are trying to find how m and b affect the error.</a:t>
            </a:r>
          </a:p>
          <a:p>
            <a:endParaRPr lang="en-US" dirty="0"/>
          </a:p>
          <a:p>
            <a:r>
              <a:rPr lang="en-US" dirty="0"/>
              <a:t>In class derive the equations for m and b</a:t>
            </a:r>
          </a:p>
        </p:txBody>
      </p:sp>
    </p:spTree>
    <p:extLst>
      <p:ext uri="{BB962C8B-B14F-4D97-AF65-F5344CB8AC3E}">
        <p14:creationId xmlns:p14="http://schemas.microsoft.com/office/powerpoint/2010/main" val="571860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graphicFrame>
        <p:nvGraphicFramePr>
          <p:cNvPr id="4" name="Object 3"/>
          <p:cNvGraphicFramePr>
            <a:graphicFrameLocks noChangeAspect="1"/>
          </p:cNvGraphicFramePr>
          <p:nvPr>
            <p:extLst/>
          </p:nvPr>
        </p:nvGraphicFramePr>
        <p:xfrm>
          <a:off x="3683617" y="1871718"/>
          <a:ext cx="2106458" cy="1522203"/>
        </p:xfrm>
        <a:graphic>
          <a:graphicData uri="http://schemas.openxmlformats.org/presentationml/2006/ole">
            <mc:AlternateContent xmlns:mc="http://schemas.openxmlformats.org/markup-compatibility/2006">
              <mc:Choice xmlns:v="urn:schemas-microsoft-com:vml" Requires="v">
                <p:oleObj spid="_x0000_s2056" name="Equation" r:id="rId3" imgW="1282700" imgH="927100" progId="Equation.3">
                  <p:embed/>
                </p:oleObj>
              </mc:Choice>
              <mc:Fallback>
                <p:oleObj name="Equation" r:id="rId3" imgW="1282700" imgH="927100" progId="Equation.3">
                  <p:embed/>
                  <p:pic>
                    <p:nvPicPr>
                      <p:cNvPr id="4" name="Object 3"/>
                      <p:cNvPicPr/>
                      <p:nvPr/>
                    </p:nvPicPr>
                    <p:blipFill>
                      <a:blip r:embed="rId4"/>
                      <a:stretch>
                        <a:fillRect/>
                      </a:stretch>
                    </p:blipFill>
                    <p:spPr>
                      <a:xfrm>
                        <a:off x="3683617" y="1871718"/>
                        <a:ext cx="2106458" cy="1522203"/>
                      </a:xfrm>
                      <a:prstGeom prst="rect">
                        <a:avLst/>
                      </a:prstGeom>
                    </p:spPr>
                  </p:pic>
                </p:oleObj>
              </mc:Fallback>
            </mc:AlternateContent>
          </a:graphicData>
        </a:graphic>
      </p:graphicFrame>
      <p:graphicFrame>
        <p:nvGraphicFramePr>
          <p:cNvPr id="5" name="Object 4"/>
          <p:cNvGraphicFramePr>
            <a:graphicFrameLocks noChangeAspect="1"/>
          </p:cNvGraphicFramePr>
          <p:nvPr>
            <p:extLst/>
          </p:nvPr>
        </p:nvGraphicFramePr>
        <p:xfrm>
          <a:off x="3740975" y="3921033"/>
          <a:ext cx="1855788" cy="793750"/>
        </p:xfrm>
        <a:graphic>
          <a:graphicData uri="http://schemas.openxmlformats.org/presentationml/2006/ole">
            <mc:AlternateContent xmlns:mc="http://schemas.openxmlformats.org/markup-compatibility/2006">
              <mc:Choice xmlns:v="urn:schemas-microsoft-com:vml" Requires="v">
                <p:oleObj spid="_x0000_s2057" name="Equation" r:id="rId5" imgW="1130300" imgH="482600" progId="Equation.3">
                  <p:embed/>
                </p:oleObj>
              </mc:Choice>
              <mc:Fallback>
                <p:oleObj name="Equation" r:id="rId5" imgW="1130300" imgH="482600" progId="Equation.3">
                  <p:embed/>
                  <p:pic>
                    <p:nvPicPr>
                      <p:cNvPr id="5" name="Object 4"/>
                      <p:cNvPicPr/>
                      <p:nvPr/>
                    </p:nvPicPr>
                    <p:blipFill>
                      <a:blip r:embed="rId6"/>
                      <a:stretch>
                        <a:fillRect/>
                      </a:stretch>
                    </p:blipFill>
                    <p:spPr>
                      <a:xfrm>
                        <a:off x="3740975" y="3921033"/>
                        <a:ext cx="1855788" cy="793750"/>
                      </a:xfrm>
                      <a:prstGeom prst="rect">
                        <a:avLst/>
                      </a:prstGeom>
                    </p:spPr>
                  </p:pic>
                </p:oleObj>
              </mc:Fallback>
            </mc:AlternateContent>
          </a:graphicData>
        </a:graphic>
      </p:graphicFrame>
      <p:sp>
        <p:nvSpPr>
          <p:cNvPr id="8" name="TextBox 7"/>
          <p:cNvSpPr txBox="1"/>
          <p:nvPr/>
        </p:nvSpPr>
        <p:spPr>
          <a:xfrm>
            <a:off x="2466258" y="2334539"/>
            <a:ext cx="745867" cy="369332"/>
          </a:xfrm>
          <a:prstGeom prst="rect">
            <a:avLst/>
          </a:prstGeom>
          <a:noFill/>
        </p:spPr>
        <p:txBody>
          <a:bodyPr wrap="none" rtlCol="0">
            <a:spAutoFit/>
          </a:bodyPr>
          <a:lstStyle/>
          <a:p>
            <a:r>
              <a:rPr lang="en-US" i="1" dirty="0"/>
              <a:t>Slope</a:t>
            </a:r>
          </a:p>
        </p:txBody>
      </p:sp>
      <p:sp>
        <p:nvSpPr>
          <p:cNvPr id="9" name="TextBox 8"/>
          <p:cNvSpPr txBox="1"/>
          <p:nvPr/>
        </p:nvSpPr>
        <p:spPr>
          <a:xfrm>
            <a:off x="2466258" y="4174810"/>
            <a:ext cx="1086931" cy="369332"/>
          </a:xfrm>
          <a:prstGeom prst="rect">
            <a:avLst/>
          </a:prstGeom>
          <a:noFill/>
        </p:spPr>
        <p:txBody>
          <a:bodyPr wrap="none" rtlCol="0">
            <a:spAutoFit/>
          </a:bodyPr>
          <a:lstStyle/>
          <a:p>
            <a:r>
              <a:rPr lang="en-US" i="1" dirty="0"/>
              <a:t>Intercept</a:t>
            </a:r>
          </a:p>
        </p:txBody>
      </p:sp>
      <p:graphicFrame>
        <p:nvGraphicFramePr>
          <p:cNvPr id="10" name="Object 9"/>
          <p:cNvGraphicFramePr>
            <a:graphicFrameLocks noChangeAspect="1"/>
          </p:cNvGraphicFramePr>
          <p:nvPr>
            <p:extLst/>
          </p:nvPr>
        </p:nvGraphicFramePr>
        <p:xfrm>
          <a:off x="3740975" y="5541706"/>
          <a:ext cx="1084263" cy="334963"/>
        </p:xfrm>
        <a:graphic>
          <a:graphicData uri="http://schemas.openxmlformats.org/presentationml/2006/ole">
            <mc:AlternateContent xmlns:mc="http://schemas.openxmlformats.org/markup-compatibility/2006">
              <mc:Choice xmlns:v="urn:schemas-microsoft-com:vml" Requires="v">
                <p:oleObj spid="_x0000_s2058" name="Equation" r:id="rId7" imgW="660400" imgH="203200" progId="Equation.3">
                  <p:embed/>
                </p:oleObj>
              </mc:Choice>
              <mc:Fallback>
                <p:oleObj name="Equation" r:id="rId7" imgW="660400" imgH="203200" progId="Equation.3">
                  <p:embed/>
                  <p:pic>
                    <p:nvPicPr>
                      <p:cNvPr id="10" name="Object 9"/>
                      <p:cNvPicPr/>
                      <p:nvPr/>
                    </p:nvPicPr>
                    <p:blipFill>
                      <a:blip r:embed="rId8"/>
                      <a:stretch>
                        <a:fillRect/>
                      </a:stretch>
                    </p:blipFill>
                    <p:spPr>
                      <a:xfrm>
                        <a:off x="3740975" y="5541706"/>
                        <a:ext cx="1084263" cy="334963"/>
                      </a:xfrm>
                      <a:prstGeom prst="rect">
                        <a:avLst/>
                      </a:prstGeom>
                    </p:spPr>
                  </p:pic>
                </p:oleObj>
              </mc:Fallback>
            </mc:AlternateContent>
          </a:graphicData>
        </a:graphic>
      </p:graphicFrame>
      <p:sp>
        <p:nvSpPr>
          <p:cNvPr id="11" name="TextBox 10"/>
          <p:cNvSpPr txBox="1"/>
          <p:nvPr/>
        </p:nvSpPr>
        <p:spPr>
          <a:xfrm>
            <a:off x="2466258" y="5507337"/>
            <a:ext cx="1254533" cy="923330"/>
          </a:xfrm>
          <a:prstGeom prst="rect">
            <a:avLst/>
          </a:prstGeom>
          <a:noFill/>
        </p:spPr>
        <p:txBody>
          <a:bodyPr wrap="none" rtlCol="0">
            <a:spAutoFit/>
          </a:bodyPr>
          <a:lstStyle/>
          <a:p>
            <a:r>
              <a:rPr lang="en-US" i="1" dirty="0"/>
              <a:t>Regression</a:t>
            </a:r>
          </a:p>
          <a:p>
            <a:r>
              <a:rPr lang="en-US" i="1" dirty="0"/>
              <a:t>Equation</a:t>
            </a:r>
          </a:p>
          <a:p>
            <a:r>
              <a:rPr lang="en-US" i="1" dirty="0"/>
              <a:t>Line</a:t>
            </a:r>
          </a:p>
        </p:txBody>
      </p:sp>
    </p:spTree>
    <p:extLst>
      <p:ext uri="{BB962C8B-B14F-4D97-AF65-F5344CB8AC3E}">
        <p14:creationId xmlns:p14="http://schemas.microsoft.com/office/powerpoint/2010/main" val="1421833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177</TotalTime>
  <Words>610</Words>
  <Application>Microsoft Office PowerPoint</Application>
  <PresentationFormat>On-screen Show (4:3)</PresentationFormat>
  <Paragraphs>94</Paragraphs>
  <Slides>19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5" baseType="lpstr">
      <vt:lpstr>Arial</vt:lpstr>
      <vt:lpstr>Calibri</vt:lpstr>
      <vt:lpstr>Wingdings</vt:lpstr>
      <vt:lpstr>Office Theme</vt:lpstr>
      <vt:lpstr>Equation</vt:lpstr>
      <vt:lpstr>Microsoft Equation 3.0</vt:lpstr>
      <vt:lpstr>Machine Learning</vt:lpstr>
      <vt:lpstr>Carl Gauss</vt:lpstr>
      <vt:lpstr>Machine Learning (Practical Definition)</vt:lpstr>
      <vt:lpstr>Examples</vt:lpstr>
      <vt:lpstr>Your Life is Impacted by ML</vt:lpstr>
      <vt:lpstr>Linear Regression</vt:lpstr>
      <vt:lpstr>Least Squares</vt:lpstr>
      <vt:lpstr>Linear Regression</vt:lpstr>
      <vt:lpstr>Linear Regression</vt:lpstr>
      <vt:lpstr>Active Learning</vt:lpstr>
      <vt:lpstr>PowerPoint Presentation</vt:lpstr>
      <vt:lpstr>K-Means</vt:lpstr>
      <vt:lpstr>Algorithm</vt:lpstr>
      <vt:lpstr>K-Means Algorithm</vt:lpstr>
      <vt:lpstr>Visualization</vt:lpstr>
      <vt:lpstr>PowerPoint Presentation</vt:lpstr>
      <vt:lpstr>PowerPoint Presentation</vt:lpstr>
      <vt:lpstr>Active Learning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abel -</dc:creator>
  <cp:lastModifiedBy>John Williams</cp:lastModifiedBy>
  <cp:revision>23</cp:revision>
  <dcterms:created xsi:type="dcterms:W3CDTF">2015-03-30T03:09:09Z</dcterms:created>
  <dcterms:modified xsi:type="dcterms:W3CDTF">2017-03-15T12:21:20Z</dcterms:modified>
</cp:coreProperties>
</file>