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293" r:id="rId3"/>
    <p:sldId id="288" r:id="rId4"/>
    <p:sldId id="296" r:id="rId5"/>
    <p:sldId id="299" r:id="rId6"/>
    <p:sldId id="295" r:id="rId7"/>
    <p:sldId id="298" r:id="rId8"/>
    <p:sldId id="274" r:id="rId9"/>
  </p:sldIdLst>
  <p:sldSz cx="9144000" cy="5143500" type="screen16x9"/>
  <p:notesSz cx="6858000" cy="9144000"/>
  <p:embeddedFontLst>
    <p:embeddedFont>
      <p:font typeface="Lora" pitchFamily="2" charset="77"/>
      <p:regular r:id="rId11"/>
      <p:bold r:id="rId12"/>
      <p:italic r:id="rId13"/>
      <p:boldItalic r:id="rId14"/>
    </p:embeddedFont>
    <p:embeddedFont>
      <p:font typeface="Quattrocento Sans" panose="020B0502050000020003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5B2040-0373-4AB5-8C16-54180E59C3D7}">
  <a:tblStyle styleId="{DA5B2040-0373-4AB5-8C16-54180E59C3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D83C8C0-4F54-423C-8FE9-BE38F65F23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06"/>
    <p:restoredTop sz="94648"/>
  </p:normalViewPr>
  <p:slideViewPr>
    <p:cSldViewPr snapToGrid="0" snapToObjects="1">
      <p:cViewPr varScale="1">
        <p:scale>
          <a:sx n="156" d="100"/>
          <a:sy n="156" d="100"/>
        </p:scale>
        <p:origin x="2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d5a3b4cb58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d5a3b4cb58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7" Type="http://schemas.microsoft.com/office/2007/relationships/hdphoto" Target="../media/hdphoto6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microsoft.com/office/2007/relationships/hdphoto" Target="../media/hdphoto5.wdp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microsoft.com/office/2007/relationships/hdphoto" Target="../media/hdphoto8.wdp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tecnico.ulisboa.pt/ist190114/main.cg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29" y="1295400"/>
            <a:ext cx="6708038" cy="18682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DBM1: </a:t>
            </a:r>
            <a:r>
              <a:rPr lang="en" dirty="0">
                <a:highlight>
                  <a:schemeClr val="accent1"/>
                </a:highlight>
              </a:rPr>
              <a:t>Databases</a:t>
            </a:r>
            <a:r>
              <a:rPr lang="en" dirty="0"/>
              <a:t> </a:t>
            </a:r>
            <a:br>
              <a:rPr lang="en" dirty="0"/>
            </a:br>
            <a:r>
              <a:rPr lang="en" dirty="0"/>
              <a:t>The 2020 Paralympics</a:t>
            </a:r>
            <a:endParaRPr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D20E52-0867-A647-97AD-5A8E2E59C0F5}"/>
              </a:ext>
            </a:extLst>
          </p:cNvPr>
          <p:cNvSpPr/>
          <p:nvPr/>
        </p:nvSpPr>
        <p:spPr>
          <a:xfrm>
            <a:off x="7750387" y="360724"/>
            <a:ext cx="1144988" cy="1144988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7603FE7-3A8D-9B4B-9E72-BD14DAF082F6}"/>
              </a:ext>
            </a:extLst>
          </p:cNvPr>
          <p:cNvSpPr/>
          <p:nvPr/>
        </p:nvSpPr>
        <p:spPr>
          <a:xfrm>
            <a:off x="7788804" y="1932033"/>
            <a:ext cx="1144988" cy="1144988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8AF7EB-67C1-1B4B-8C2A-AD0507C27914}"/>
              </a:ext>
            </a:extLst>
          </p:cNvPr>
          <p:cNvSpPr txBox="1"/>
          <p:nvPr/>
        </p:nvSpPr>
        <p:spPr>
          <a:xfrm>
            <a:off x="7879534" y="1548775"/>
            <a:ext cx="10182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latin typeface="Quattrocento Sans" panose="020B0502050000020003" pitchFamily="34" charset="0"/>
              </a:rPr>
              <a:t>Jo</a:t>
            </a:r>
            <a:r>
              <a:rPr lang="en-GB" sz="1050" dirty="0" err="1">
                <a:latin typeface="Quattrocento Sans" panose="020B0502050000020003" pitchFamily="34" charset="0"/>
              </a:rPr>
              <a:t>ã</a:t>
            </a:r>
            <a:r>
              <a:rPr lang="en-DE" sz="1050" dirty="0">
                <a:latin typeface="Quattrocento Sans" panose="020B0502050000020003" pitchFamily="34" charset="0"/>
              </a:rPr>
              <a:t>o Marques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D8C208-2B58-3046-954C-65041927F10E}"/>
              </a:ext>
            </a:extLst>
          </p:cNvPr>
          <p:cNvSpPr txBox="1"/>
          <p:nvPr/>
        </p:nvSpPr>
        <p:spPr>
          <a:xfrm>
            <a:off x="7833749" y="3120084"/>
            <a:ext cx="10550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050" dirty="0">
                <a:latin typeface="Quattrocento Sans" panose="020B0502050000020003" pitchFamily="34" charset="0"/>
              </a:rPr>
              <a:t>Katharina Alefs</a:t>
            </a:r>
          </a:p>
        </p:txBody>
      </p:sp>
      <p:pic>
        <p:nvPicPr>
          <p:cNvPr id="13" name="Graphic 12" descr="Database outline">
            <a:extLst>
              <a:ext uri="{FF2B5EF4-FFF2-40B4-BE49-F238E27FC236}">
                <a16:creationId xmlns:a16="http://schemas.microsoft.com/office/drawing/2014/main" id="{617699AB-F385-1A48-B5A7-A977F9FDAD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87205" y="3457107"/>
            <a:ext cx="431664" cy="4316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D142C-9597-264D-B3CF-F1CFA59AC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The 2020 Paralympics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774C7-F1E8-2F4B-B45E-FE146808E30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76552" y="4762378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A10BFBF9-FDEF-4B48-A1D6-ED2508201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705" y="1285705"/>
            <a:ext cx="1855264" cy="1236842"/>
          </a:xfrm>
          <a:prstGeom prst="rect">
            <a:avLst/>
          </a:prstGeom>
        </p:spPr>
      </p:pic>
      <p:pic>
        <p:nvPicPr>
          <p:cNvPr id="5" name="Picture 4" descr="A person in a wheelchair&#10;&#10;Description automatically generated with low confidence">
            <a:extLst>
              <a:ext uri="{FF2B5EF4-FFF2-40B4-BE49-F238E27FC236}">
                <a16:creationId xmlns:a16="http://schemas.microsoft.com/office/drawing/2014/main" id="{744E62AE-7FD0-8D41-91F0-464A15FD1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772" y="2522547"/>
            <a:ext cx="2972408" cy="1981604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7360EE-00CE-F14F-8831-CFE9DAC78362}"/>
              </a:ext>
            </a:extLst>
          </p:cNvPr>
          <p:cNvSpPr txBox="1"/>
          <p:nvPr/>
        </p:nvSpPr>
        <p:spPr>
          <a:xfrm>
            <a:off x="794327" y="1724582"/>
            <a:ext cx="459047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Quattrocento Sans" panose="020B0502050000020003" pitchFamily="34" charset="0"/>
              </a:rPr>
              <a:t>4426 athletes, 212 teams from 162 countries are are competing for 2141 medals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latin typeface="Quattrocento Sans" panose="020B05020500000200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err="1">
                <a:latin typeface="Quattrocento Sans" panose="020B0502050000020003" pitchFamily="34" charset="0"/>
              </a:rPr>
              <a:t>Preprocessing</a:t>
            </a:r>
            <a:r>
              <a:rPr lang="en-GB" sz="1600" dirty="0">
                <a:latin typeface="Quattrocento Sans" panose="020B0502050000020003" pitchFamily="34" charset="0"/>
              </a:rPr>
              <a:t> steps: split names, replace gender column with </a:t>
            </a:r>
            <a:r>
              <a:rPr lang="en-GB" sz="1600" i="1" dirty="0">
                <a:latin typeface="Quattrocento Sans" panose="020B0502050000020003" pitchFamily="34" charset="0"/>
              </a:rPr>
              <a:t>char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latin typeface="Quattrocento Sans" panose="020B05020500000200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Quattrocento Sans" panose="020B0502050000020003" pitchFamily="34" charset="0"/>
              </a:rPr>
              <a:t>Generated mock data for other editions using </a:t>
            </a:r>
            <a:r>
              <a:rPr lang="en-GB" sz="1600" dirty="0" err="1">
                <a:latin typeface="Quattrocento Sans" panose="020B0502050000020003" pitchFamily="34" charset="0"/>
              </a:rPr>
              <a:t>Mockaroo</a:t>
            </a:r>
            <a:endParaRPr lang="en-DE" sz="1600" dirty="0">
              <a:latin typeface="Quattrocento Sans" panose="020B0502050000020003" pitchFamily="34" charset="0"/>
            </a:endParaRPr>
          </a:p>
        </p:txBody>
      </p:sp>
      <p:grpSp>
        <p:nvGrpSpPr>
          <p:cNvPr id="10" name="Google Shape;1144;p48">
            <a:extLst>
              <a:ext uri="{FF2B5EF4-FFF2-40B4-BE49-F238E27FC236}">
                <a16:creationId xmlns:a16="http://schemas.microsoft.com/office/drawing/2014/main" id="{8E13B28E-163E-1640-8072-00CC490A6525}"/>
              </a:ext>
            </a:extLst>
          </p:cNvPr>
          <p:cNvGrpSpPr/>
          <p:nvPr/>
        </p:nvGrpSpPr>
        <p:grpSpPr>
          <a:xfrm>
            <a:off x="918367" y="1018648"/>
            <a:ext cx="199233" cy="267057"/>
            <a:chOff x="6718575" y="2318625"/>
            <a:chExt cx="256950" cy="407375"/>
          </a:xfrm>
        </p:grpSpPr>
        <p:sp>
          <p:nvSpPr>
            <p:cNvPr id="11" name="Google Shape;1145;p48">
              <a:extLst>
                <a:ext uri="{FF2B5EF4-FFF2-40B4-BE49-F238E27FC236}">
                  <a16:creationId xmlns:a16="http://schemas.microsoft.com/office/drawing/2014/main" id="{7E383063-9B49-F646-A365-C619070557EC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46;p48">
              <a:extLst>
                <a:ext uri="{FF2B5EF4-FFF2-40B4-BE49-F238E27FC236}">
                  <a16:creationId xmlns:a16="http://schemas.microsoft.com/office/drawing/2014/main" id="{45D16F90-9076-9C4A-8B2E-AF8AB1C79C3F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47;p48">
              <a:extLst>
                <a:ext uri="{FF2B5EF4-FFF2-40B4-BE49-F238E27FC236}">
                  <a16:creationId xmlns:a16="http://schemas.microsoft.com/office/drawing/2014/main" id="{B2BFA445-BD09-D546-B91E-E180E626BA35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48;p48">
              <a:extLst>
                <a:ext uri="{FF2B5EF4-FFF2-40B4-BE49-F238E27FC236}">
                  <a16:creationId xmlns:a16="http://schemas.microsoft.com/office/drawing/2014/main" id="{F20FF059-E845-EB4C-9125-97C29FAB34CF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49;p48">
              <a:extLst>
                <a:ext uri="{FF2B5EF4-FFF2-40B4-BE49-F238E27FC236}">
                  <a16:creationId xmlns:a16="http://schemas.microsoft.com/office/drawing/2014/main" id="{13BA4217-5549-8C4C-A999-237B222A4DFE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50;p48">
              <a:extLst>
                <a:ext uri="{FF2B5EF4-FFF2-40B4-BE49-F238E27FC236}">
                  <a16:creationId xmlns:a16="http://schemas.microsoft.com/office/drawing/2014/main" id="{4C2F4365-E4C1-DD41-B483-6088B0121A56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1;p48">
              <a:extLst>
                <a:ext uri="{FF2B5EF4-FFF2-40B4-BE49-F238E27FC236}">
                  <a16:creationId xmlns:a16="http://schemas.microsoft.com/office/drawing/2014/main" id="{158664DC-B195-074C-B981-A91148D2F22F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52;p48">
              <a:extLst>
                <a:ext uri="{FF2B5EF4-FFF2-40B4-BE49-F238E27FC236}">
                  <a16:creationId xmlns:a16="http://schemas.microsoft.com/office/drawing/2014/main" id="{0BFAD42D-C483-0146-9E33-C538AE39190E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44323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4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 Diagram</a:t>
            </a:r>
            <a:endParaRPr dirty="0"/>
          </a:p>
        </p:txBody>
      </p:sp>
      <p:sp>
        <p:nvSpPr>
          <p:cNvPr id="627" name="Google Shape;627;p4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29" name="Google Shape;940;p48">
            <a:extLst>
              <a:ext uri="{FF2B5EF4-FFF2-40B4-BE49-F238E27FC236}">
                <a16:creationId xmlns:a16="http://schemas.microsoft.com/office/drawing/2014/main" id="{4EF3DDBC-A9DE-0040-9692-2F857E761381}"/>
              </a:ext>
            </a:extLst>
          </p:cNvPr>
          <p:cNvGrpSpPr/>
          <p:nvPr/>
        </p:nvGrpSpPr>
        <p:grpSpPr>
          <a:xfrm>
            <a:off x="859587" y="1016000"/>
            <a:ext cx="308813" cy="231045"/>
            <a:chOff x="5247525" y="3007275"/>
            <a:chExt cx="517575" cy="384825"/>
          </a:xfrm>
        </p:grpSpPr>
        <p:sp>
          <p:nvSpPr>
            <p:cNvPr id="30" name="Google Shape;941;p48">
              <a:extLst>
                <a:ext uri="{FF2B5EF4-FFF2-40B4-BE49-F238E27FC236}">
                  <a16:creationId xmlns:a16="http://schemas.microsoft.com/office/drawing/2014/main" id="{8AE81D4B-9834-AE49-ABB7-39A16C3BA982}"/>
                </a:ext>
              </a:extLst>
            </p:cNvPr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42;p48">
              <a:extLst>
                <a:ext uri="{FF2B5EF4-FFF2-40B4-BE49-F238E27FC236}">
                  <a16:creationId xmlns:a16="http://schemas.microsoft.com/office/drawing/2014/main" id="{2A616818-5D22-5243-8E65-DB7B0EAD726B}"/>
                </a:ext>
              </a:extLst>
            </p:cNvPr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8B35B42-3A20-B242-9245-E239E0EA1457}"/>
              </a:ext>
            </a:extLst>
          </p:cNvPr>
          <p:cNvSpPr/>
          <p:nvPr/>
        </p:nvSpPr>
        <p:spPr>
          <a:xfrm>
            <a:off x="4896196" y="896112"/>
            <a:ext cx="4247804" cy="6749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CFC053-DA36-344D-AD72-AFF5F18E7952}"/>
              </a:ext>
            </a:extLst>
          </p:cNvPr>
          <p:cNvSpPr/>
          <p:nvPr/>
        </p:nvSpPr>
        <p:spPr>
          <a:xfrm>
            <a:off x="1462057" y="1325582"/>
            <a:ext cx="1673625" cy="2057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07B47B-EFB8-2548-A448-75323D64FD5E}"/>
              </a:ext>
            </a:extLst>
          </p:cNvPr>
          <p:cNvSpPr txBox="1"/>
          <p:nvPr/>
        </p:nvSpPr>
        <p:spPr>
          <a:xfrm>
            <a:off x="1398806" y="1301836"/>
            <a:ext cx="193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100" dirty="0">
                <a:solidFill>
                  <a:schemeClr val="tx1"/>
                </a:solidFill>
                <a:latin typeface="Quattrocento Sans" panose="020B0502050000020003" pitchFamily="34" charset="0"/>
              </a:rPr>
              <a:t>Entities and design choices</a:t>
            </a:r>
          </a:p>
        </p:txBody>
      </p:sp>
      <p:pic>
        <p:nvPicPr>
          <p:cNvPr id="10" name="Picture 9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DC57164-A40F-1E4A-8573-662197AB9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567" y="709360"/>
            <a:ext cx="5334304" cy="37507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8D9A0-A7D6-394A-81CC-A8B1F4FB0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Natural Language 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1DCA1-06F1-0C42-B30F-54E9D571BC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17" name="Google Shape;829;p48">
            <a:extLst>
              <a:ext uri="{FF2B5EF4-FFF2-40B4-BE49-F238E27FC236}">
                <a16:creationId xmlns:a16="http://schemas.microsoft.com/office/drawing/2014/main" id="{18CE505F-EE33-1549-BDF1-631BD5CCCCD3}"/>
              </a:ext>
            </a:extLst>
          </p:cNvPr>
          <p:cNvSpPr/>
          <p:nvPr/>
        </p:nvSpPr>
        <p:spPr>
          <a:xfrm>
            <a:off x="891872" y="1018756"/>
            <a:ext cx="261068" cy="210189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2614AD-40FC-B948-B399-0A958DB9A750}"/>
              </a:ext>
            </a:extLst>
          </p:cNvPr>
          <p:cNvSpPr txBox="1"/>
          <p:nvPr/>
        </p:nvSpPr>
        <p:spPr>
          <a:xfrm>
            <a:off x="891872" y="1465490"/>
            <a:ext cx="78718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Quattrocento Sans" panose="020B0502050000020003" pitchFamily="34" charset="0"/>
              </a:rPr>
              <a:t>Number of athletes that where enrolled per discipline?</a:t>
            </a:r>
            <a:br>
              <a:rPr lang="en-GB" sz="1200" dirty="0">
                <a:latin typeface="Quattrocento Sans" panose="020B0502050000020003" pitchFamily="34" charset="0"/>
              </a:rPr>
            </a:br>
            <a:endParaRPr lang="en-GB" sz="1200" dirty="0">
              <a:latin typeface="Quattrocento Sans" panose="020B05020500000200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Quattrocento Sans" panose="020B0502050000020003" pitchFamily="34" charset="0"/>
              </a:rPr>
              <a:t>Which first name was the 2nd most popular among the athletes?</a:t>
            </a:r>
            <a:br>
              <a:rPr lang="en-GB" sz="1200" dirty="0">
                <a:latin typeface="Quattrocento Sans" panose="020B0502050000020003" pitchFamily="34" charset="0"/>
              </a:rPr>
            </a:br>
            <a:endParaRPr lang="en-GB" sz="1200" dirty="0">
              <a:latin typeface="Quattrocento Sans" panose="020B05020500000200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Quattrocento Sans" panose="020B0502050000020003" pitchFamily="34" charset="0"/>
              </a:rPr>
              <a:t>How many gold, silver and bronze medals did each country win? (medal tally)</a:t>
            </a:r>
          </a:p>
          <a:p>
            <a:endParaRPr lang="en-GB" sz="1200" dirty="0">
              <a:latin typeface="Quattrocento Sans" panose="020B05020500000200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Quattrocento Sans" panose="020B0502050000020003" pitchFamily="34" charset="0"/>
              </a:rPr>
              <a:t>For each year (1980 - 1990), how many athletes were born then and what are their names (sorted alphabetically)? </a:t>
            </a:r>
            <a:br>
              <a:rPr lang="en-GB" sz="1200" dirty="0">
                <a:latin typeface="Quattrocento Sans" panose="020B0502050000020003" pitchFamily="34" charset="0"/>
              </a:rPr>
            </a:br>
            <a:endParaRPr lang="en-GB" sz="1200" dirty="0">
              <a:latin typeface="Quattrocento Sans" panose="020B05020500000200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Quattrocento Sans" panose="020B0502050000020003" pitchFamily="34" charset="0"/>
              </a:rPr>
              <a:t>The birth year of athletes that won exactly 1 gold and 1 silver and 1 bronze medal?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>
              <a:latin typeface="Quattrocento Sans" panose="020B05020500000200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Quattrocento Sans" panose="020B0502050000020003" pitchFamily="34" charset="0"/>
              </a:rPr>
              <a:t>From all winning teams across all events, which team has the most members and what are their names?</a:t>
            </a:r>
          </a:p>
          <a:p>
            <a:endParaRPr lang="en-GB" sz="1200" dirty="0">
              <a:latin typeface="Quattrocento Sans" panose="020B05020500000200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Quattrocento Sans" panose="020B0502050000020003" pitchFamily="34" charset="0"/>
              </a:rPr>
              <a:t>Is there a female athlete that won a medal in two different disciplines in two different editions?</a:t>
            </a:r>
          </a:p>
          <a:p>
            <a:endParaRPr lang="en-GB" sz="1200" dirty="0">
              <a:latin typeface="Quattrocento Sans" panose="020B05020500000200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Quattrocento Sans" panose="020B0502050000020003" pitchFamily="34" charset="0"/>
              </a:rPr>
              <a:t>Is there any athlete that skipped one edition but then performed better then his/her former participation?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B6E1AC-6D77-4D45-914D-4E0272A66BDC}"/>
              </a:ext>
            </a:extLst>
          </p:cNvPr>
          <p:cNvCxnSpPr>
            <a:cxnSpLocks/>
          </p:cNvCxnSpPr>
          <p:nvPr/>
        </p:nvCxnSpPr>
        <p:spPr>
          <a:xfrm flipH="1">
            <a:off x="4766209" y="1132941"/>
            <a:ext cx="502067" cy="0"/>
          </a:xfrm>
          <a:prstGeom prst="line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B69E3A9-0F88-9F4B-BEAE-8EEC9C388A87}"/>
              </a:ext>
            </a:extLst>
          </p:cNvPr>
          <p:cNvCxnSpPr/>
          <p:nvPr/>
        </p:nvCxnSpPr>
        <p:spPr>
          <a:xfrm>
            <a:off x="485522" y="2694648"/>
            <a:ext cx="406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45459CE-E831-E942-95ED-F57FE17ABA03}"/>
              </a:ext>
            </a:extLst>
          </p:cNvPr>
          <p:cNvCxnSpPr/>
          <p:nvPr/>
        </p:nvCxnSpPr>
        <p:spPr>
          <a:xfrm>
            <a:off x="500358" y="3413491"/>
            <a:ext cx="406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1A8AE19-136F-6A47-8FD0-2E20A1CAE854}"/>
              </a:ext>
            </a:extLst>
          </p:cNvPr>
          <p:cNvCxnSpPr/>
          <p:nvPr/>
        </p:nvCxnSpPr>
        <p:spPr>
          <a:xfrm>
            <a:off x="485522" y="4147782"/>
            <a:ext cx="406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83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94E97C-2770-664E-BC97-592549AE04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3" name="Google Shape;171;p20">
            <a:extLst>
              <a:ext uri="{FF2B5EF4-FFF2-40B4-BE49-F238E27FC236}">
                <a16:creationId xmlns:a16="http://schemas.microsoft.com/office/drawing/2014/main" id="{0CE5D356-5A10-3A4D-BAF3-DE2E4A0E4D27}"/>
              </a:ext>
            </a:extLst>
          </p:cNvPr>
          <p:cNvSpPr txBox="1">
            <a:spLocks/>
          </p:cNvSpPr>
          <p:nvPr/>
        </p:nvSpPr>
        <p:spPr>
          <a:xfrm>
            <a:off x="461958" y="363576"/>
            <a:ext cx="252657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>
                <a:latin typeface="Quattrocento Sans" panose="020B0502050000020003" pitchFamily="34" charset="0"/>
              </a:rPr>
              <a:t>Number of </a:t>
            </a:r>
            <a:r>
              <a:rPr lang="en-GB" dirty="0">
                <a:highlight>
                  <a:schemeClr val="accent1"/>
                </a:highlight>
                <a:latin typeface="Quattrocento Sans" panose="020B0502050000020003" pitchFamily="34" charset="0"/>
              </a:rPr>
              <a:t>athletes </a:t>
            </a:r>
            <a:r>
              <a:rPr lang="en-GB" dirty="0">
                <a:latin typeface="Quattrocento Sans" panose="020B0502050000020003" pitchFamily="34" charset="0"/>
              </a:rPr>
              <a:t>that where enrolled </a:t>
            </a:r>
            <a:r>
              <a:rPr lang="en-GB" dirty="0">
                <a:highlight>
                  <a:schemeClr val="accent1"/>
                </a:highlight>
                <a:latin typeface="Quattrocento Sans" panose="020B0502050000020003" pitchFamily="34" charset="0"/>
              </a:rPr>
              <a:t>per discipline?</a:t>
            </a:r>
          </a:p>
        </p:txBody>
      </p:sp>
      <p:sp>
        <p:nvSpPr>
          <p:cNvPr id="4" name="Google Shape;172;p20">
            <a:extLst>
              <a:ext uri="{FF2B5EF4-FFF2-40B4-BE49-F238E27FC236}">
                <a16:creationId xmlns:a16="http://schemas.microsoft.com/office/drawing/2014/main" id="{77177D9B-8C76-824A-8D9E-CD6900CF754C}"/>
              </a:ext>
            </a:extLst>
          </p:cNvPr>
          <p:cNvSpPr txBox="1">
            <a:spLocks/>
          </p:cNvSpPr>
          <p:nvPr/>
        </p:nvSpPr>
        <p:spPr>
          <a:xfrm>
            <a:off x="3196139" y="353727"/>
            <a:ext cx="2526569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>
                <a:latin typeface="Quattrocento Sans" panose="020B0502050000020003" pitchFamily="34" charset="0"/>
              </a:rPr>
              <a:t>The birth year of athletes that won </a:t>
            </a:r>
            <a:r>
              <a:rPr lang="en-GB" dirty="0">
                <a:highlight>
                  <a:schemeClr val="accent1"/>
                </a:highlight>
                <a:latin typeface="Quattrocento Sans" panose="020B0502050000020003" pitchFamily="34" charset="0"/>
              </a:rPr>
              <a:t>exactly 1 gold, 1 silver and 1 bronze </a:t>
            </a:r>
            <a:r>
              <a:rPr lang="en-GB" dirty="0">
                <a:latin typeface="Quattrocento Sans" panose="020B0502050000020003" pitchFamily="34" charset="0"/>
              </a:rPr>
              <a:t>medal?</a:t>
            </a:r>
          </a:p>
        </p:txBody>
      </p:sp>
      <p:sp>
        <p:nvSpPr>
          <p:cNvPr id="5" name="Google Shape;173;p20">
            <a:extLst>
              <a:ext uri="{FF2B5EF4-FFF2-40B4-BE49-F238E27FC236}">
                <a16:creationId xmlns:a16="http://schemas.microsoft.com/office/drawing/2014/main" id="{FB8FF2EA-C0A5-A94E-9B6B-16ACFB284CB4}"/>
              </a:ext>
            </a:extLst>
          </p:cNvPr>
          <p:cNvSpPr txBox="1">
            <a:spLocks/>
          </p:cNvSpPr>
          <p:nvPr/>
        </p:nvSpPr>
        <p:spPr>
          <a:xfrm>
            <a:off x="6010038" y="353727"/>
            <a:ext cx="2526568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>
                <a:latin typeface="Quattrocento Sans" panose="020B0502050000020003" pitchFamily="34" charset="0"/>
              </a:rPr>
              <a:t>A female athlete that won a </a:t>
            </a:r>
            <a:r>
              <a:rPr lang="en-GB" dirty="0">
                <a:highlight>
                  <a:schemeClr val="accent1"/>
                </a:highlight>
                <a:latin typeface="Quattrocento Sans" panose="020B0502050000020003" pitchFamily="34" charset="0"/>
              </a:rPr>
              <a:t>medal in two different disciplines in different editions?</a:t>
            </a:r>
          </a:p>
          <a:p>
            <a:pPr>
              <a:spcBef>
                <a:spcPts val="600"/>
              </a:spcBef>
            </a:pPr>
            <a:endParaRPr lang="en-GB" dirty="0"/>
          </a:p>
        </p:txBody>
      </p:sp>
      <p:grpSp>
        <p:nvGrpSpPr>
          <p:cNvPr id="6" name="Google Shape;849;p48">
            <a:extLst>
              <a:ext uri="{FF2B5EF4-FFF2-40B4-BE49-F238E27FC236}">
                <a16:creationId xmlns:a16="http://schemas.microsoft.com/office/drawing/2014/main" id="{FCF68FFD-A44F-3140-AFF3-1C52DE7C337C}"/>
              </a:ext>
            </a:extLst>
          </p:cNvPr>
          <p:cNvGrpSpPr/>
          <p:nvPr/>
        </p:nvGrpSpPr>
        <p:grpSpPr>
          <a:xfrm>
            <a:off x="4404401" y="4314390"/>
            <a:ext cx="366458" cy="366437"/>
            <a:chOff x="1923675" y="1633650"/>
            <a:chExt cx="436000" cy="435975"/>
          </a:xfrm>
        </p:grpSpPr>
        <p:sp>
          <p:nvSpPr>
            <p:cNvPr id="7" name="Google Shape;850;p48">
              <a:extLst>
                <a:ext uri="{FF2B5EF4-FFF2-40B4-BE49-F238E27FC236}">
                  <a16:creationId xmlns:a16="http://schemas.microsoft.com/office/drawing/2014/main" id="{CE5CEE23-7401-2646-B1B1-6FD0A76FA822}"/>
                </a:ext>
              </a:extLst>
            </p:cNvPr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51;p48">
              <a:extLst>
                <a:ext uri="{FF2B5EF4-FFF2-40B4-BE49-F238E27FC236}">
                  <a16:creationId xmlns:a16="http://schemas.microsoft.com/office/drawing/2014/main" id="{1CF7B922-FC11-C447-B4DE-2604B5E1D611}"/>
                </a:ext>
              </a:extLst>
            </p:cNvPr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52;p48">
              <a:extLst>
                <a:ext uri="{FF2B5EF4-FFF2-40B4-BE49-F238E27FC236}">
                  <a16:creationId xmlns:a16="http://schemas.microsoft.com/office/drawing/2014/main" id="{A2DBFF5F-C128-7543-AAA8-3D5E87C3FBC2}"/>
                </a:ext>
              </a:extLst>
            </p:cNvPr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53;p48">
              <a:extLst>
                <a:ext uri="{FF2B5EF4-FFF2-40B4-BE49-F238E27FC236}">
                  <a16:creationId xmlns:a16="http://schemas.microsoft.com/office/drawing/2014/main" id="{DB318A18-D62E-6548-9534-64D0E75AB098}"/>
                </a:ext>
              </a:extLst>
            </p:cNvPr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54;p48">
              <a:extLst>
                <a:ext uri="{FF2B5EF4-FFF2-40B4-BE49-F238E27FC236}">
                  <a16:creationId xmlns:a16="http://schemas.microsoft.com/office/drawing/2014/main" id="{F010758F-4717-4546-8DF7-E3D2AF613141}"/>
                </a:ext>
              </a:extLst>
            </p:cNvPr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55;p48">
              <a:extLst>
                <a:ext uri="{FF2B5EF4-FFF2-40B4-BE49-F238E27FC236}">
                  <a16:creationId xmlns:a16="http://schemas.microsoft.com/office/drawing/2014/main" id="{9C7C5A1D-8D8B-734C-8AB4-D171D83CB6FF}"/>
                </a:ext>
              </a:extLst>
            </p:cNvPr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Picture 13" descr="Text&#10;&#10;Description automatically generated with medium confidence">
            <a:extLst>
              <a:ext uri="{FF2B5EF4-FFF2-40B4-BE49-F238E27FC236}">
                <a16:creationId xmlns:a16="http://schemas.microsoft.com/office/drawing/2014/main" id="{C49138C1-BE15-B541-A837-D8C696FDF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2965" y="1520863"/>
            <a:ext cx="2083862" cy="1133391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9D8236F4-F0E9-714A-9FAB-E4C25DA660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62039" y="1514541"/>
            <a:ext cx="2526569" cy="2636271"/>
          </a:xfrm>
          <a:prstGeom prst="rect">
            <a:avLst/>
          </a:prstGeom>
        </p:spPr>
      </p:pic>
      <p:pic>
        <p:nvPicPr>
          <p:cNvPr id="23" name="Picture 2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ED492CF-B197-A94C-AA1C-63ABA731F6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56930" y="1553671"/>
            <a:ext cx="2738220" cy="217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13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C8F94-A210-DF4F-AD75-1BAEE1142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Relational Algebra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55C853-D851-8F4B-A300-266879104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A6AFF-C298-6A4F-B5C7-B8E87754BAC1}"/>
              </a:ext>
            </a:extLst>
          </p:cNvPr>
          <p:cNvSpPr txBox="1"/>
          <p:nvPr/>
        </p:nvSpPr>
        <p:spPr>
          <a:xfrm>
            <a:off x="822647" y="1670303"/>
            <a:ext cx="79949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Quattrocento Sans" panose="020B0502050000020003" pitchFamily="34" charset="0"/>
              </a:rPr>
              <a:t>First name of all athletes that won a medal in 2020, but did not win a medal in 2024</a:t>
            </a:r>
          </a:p>
          <a:p>
            <a:br>
              <a:rPr lang="en-GB" sz="1600" dirty="0">
                <a:latin typeface="Quattrocento Sans" panose="020B0502050000020003" pitchFamily="34" charset="0"/>
              </a:rPr>
            </a:br>
            <a:endParaRPr lang="en-GB" sz="1600" dirty="0">
              <a:latin typeface="Quattrocento Sans" panose="020B0502050000020003" pitchFamily="34" charset="0"/>
            </a:endParaRPr>
          </a:p>
          <a:p>
            <a:endParaRPr lang="en-GB" sz="1600" dirty="0">
              <a:latin typeface="Quattrocento Sans" panose="020B0502050000020003" pitchFamily="34" charset="0"/>
            </a:endParaRPr>
          </a:p>
          <a:p>
            <a:endParaRPr lang="en-GB" sz="1600" dirty="0">
              <a:latin typeface="Quattrocento Sans" panose="020B0502050000020003" pitchFamily="34" charset="0"/>
            </a:endParaRPr>
          </a:p>
          <a:p>
            <a:endParaRPr lang="en-GB" sz="1600" dirty="0">
              <a:latin typeface="Quattrocento Sans" panose="020B05020500000200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Quattrocento Sans" panose="020B0502050000020003" pitchFamily="34" charset="0"/>
              </a:rPr>
              <a:t>All the people (coaches and athletes) who represent Portugal in sport Judo</a:t>
            </a:r>
          </a:p>
          <a:p>
            <a:br>
              <a:rPr lang="en-GB" sz="1600" dirty="0">
                <a:latin typeface="Quattrocento Sans" panose="020B0502050000020003" pitchFamily="34" charset="0"/>
              </a:rPr>
            </a:br>
            <a:endParaRPr lang="en-GB" sz="1600" dirty="0">
              <a:latin typeface="Quattrocento Sans" panose="020B0502050000020003" pitchFamily="34" charset="0"/>
            </a:endParaRPr>
          </a:p>
          <a:p>
            <a:endParaRPr lang="en-DE" sz="1600" dirty="0">
              <a:latin typeface="Quattrocento Sans" panose="020B05020500000200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F2847C-7D3A-6D46-83C9-9618E1566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7689" y="2125264"/>
            <a:ext cx="5789553" cy="4316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7C0BCE-97CC-2847-8F35-BA3088D12C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8218" y="2351019"/>
            <a:ext cx="6008038" cy="4148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30B76D-DA5F-A048-AB46-7F99E99E9F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53413" y="3534426"/>
            <a:ext cx="7123893" cy="414858"/>
          </a:xfrm>
          <a:prstGeom prst="rect">
            <a:avLst/>
          </a:prstGeom>
        </p:spPr>
      </p:pic>
      <p:grpSp>
        <p:nvGrpSpPr>
          <p:cNvPr id="11" name="Google Shape;943;p48">
            <a:extLst>
              <a:ext uri="{FF2B5EF4-FFF2-40B4-BE49-F238E27FC236}">
                <a16:creationId xmlns:a16="http://schemas.microsoft.com/office/drawing/2014/main" id="{0243CC42-E3E5-7F43-8B9D-C3667C808661}"/>
              </a:ext>
            </a:extLst>
          </p:cNvPr>
          <p:cNvGrpSpPr/>
          <p:nvPr/>
        </p:nvGrpSpPr>
        <p:grpSpPr>
          <a:xfrm>
            <a:off x="896562" y="1012036"/>
            <a:ext cx="240667" cy="243824"/>
            <a:chOff x="3951850" y="2985350"/>
            <a:chExt cx="407950" cy="416500"/>
          </a:xfrm>
        </p:grpSpPr>
        <p:sp>
          <p:nvSpPr>
            <p:cNvPr id="12" name="Google Shape;944;p48">
              <a:extLst>
                <a:ext uri="{FF2B5EF4-FFF2-40B4-BE49-F238E27FC236}">
                  <a16:creationId xmlns:a16="http://schemas.microsoft.com/office/drawing/2014/main" id="{87BCE21B-0C45-104C-B37F-AD8701832CA1}"/>
                </a:ext>
              </a:extLst>
            </p:cNvPr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45;p48">
              <a:extLst>
                <a:ext uri="{FF2B5EF4-FFF2-40B4-BE49-F238E27FC236}">
                  <a16:creationId xmlns:a16="http://schemas.microsoft.com/office/drawing/2014/main" id="{403C2E05-C123-E748-8A18-9FD5E5A88A97}"/>
                </a:ext>
              </a:extLst>
            </p:cNvPr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46;p48">
              <a:extLst>
                <a:ext uri="{FF2B5EF4-FFF2-40B4-BE49-F238E27FC236}">
                  <a16:creationId xmlns:a16="http://schemas.microsoft.com/office/drawing/2014/main" id="{873AE089-C7C6-2B43-8AC2-62B07D5EE8B3}"/>
                </a:ext>
              </a:extLst>
            </p:cNvPr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47;p48">
              <a:extLst>
                <a:ext uri="{FF2B5EF4-FFF2-40B4-BE49-F238E27FC236}">
                  <a16:creationId xmlns:a16="http://schemas.microsoft.com/office/drawing/2014/main" id="{C44AE3B0-FFB6-6847-AAF7-A6180DB83E36}"/>
                </a:ext>
              </a:extLst>
            </p:cNvPr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66102E7-56D0-3848-81FB-4F3D19EC1F4E}"/>
              </a:ext>
            </a:extLst>
          </p:cNvPr>
          <p:cNvCxnSpPr>
            <a:cxnSpLocks/>
          </p:cNvCxnSpPr>
          <p:nvPr/>
        </p:nvCxnSpPr>
        <p:spPr>
          <a:xfrm flipH="1">
            <a:off x="3892492" y="1132941"/>
            <a:ext cx="1375784" cy="0"/>
          </a:xfrm>
          <a:prstGeom prst="line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894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83FC7-5AA0-A846-9999-6DA6158AA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Complications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EB4AA0-C484-3D42-B508-38AA7B23AC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C0DB7595-CD3A-9C46-A0C8-B5C174728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0880" y="2333601"/>
            <a:ext cx="2226318" cy="1210872"/>
          </a:xfrm>
          <a:prstGeom prst="rect">
            <a:avLst/>
          </a:prstGeom>
        </p:spPr>
      </p:pic>
      <p:pic>
        <p:nvPicPr>
          <p:cNvPr id="10" name="Picture 9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9A9D3C1-36D3-654F-BA55-17F4975308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05823" y="1282746"/>
            <a:ext cx="2824350" cy="36149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F2C33E-89BD-CB49-94EC-88CB6A8E1766}"/>
              </a:ext>
            </a:extLst>
          </p:cNvPr>
          <p:cNvSpPr txBox="1"/>
          <p:nvPr/>
        </p:nvSpPr>
        <p:spPr>
          <a:xfrm>
            <a:off x="774462" y="1624025"/>
            <a:ext cx="327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Quattrocento Sans" panose="020B0502050000020003" pitchFamily="34" charset="0"/>
              </a:rPr>
              <a:t>“Which first name was the 2nd most popular among the athletes?”</a:t>
            </a:r>
          </a:p>
          <a:p>
            <a:endParaRPr lang="en-DE" dirty="0">
              <a:latin typeface="Quattrocento Sans" panose="020B0502050000020003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1C3CE6-19A6-CA48-9389-1F13A7025A42}"/>
              </a:ext>
            </a:extLst>
          </p:cNvPr>
          <p:cNvCxnSpPr>
            <a:cxnSpLocks/>
          </p:cNvCxnSpPr>
          <p:nvPr/>
        </p:nvCxnSpPr>
        <p:spPr>
          <a:xfrm flipH="1" flipV="1">
            <a:off x="3376246" y="1132941"/>
            <a:ext cx="1892030" cy="1"/>
          </a:xfrm>
          <a:prstGeom prst="line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3DAB0C-3366-D54F-A1C5-53DE3570F290}"/>
              </a:ext>
            </a:extLst>
          </p:cNvPr>
          <p:cNvCxnSpPr>
            <a:cxnSpLocks/>
          </p:cNvCxnSpPr>
          <p:nvPr/>
        </p:nvCxnSpPr>
        <p:spPr>
          <a:xfrm>
            <a:off x="3763461" y="2668855"/>
            <a:ext cx="1117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oogle Shape;1137;p48">
            <a:extLst>
              <a:ext uri="{FF2B5EF4-FFF2-40B4-BE49-F238E27FC236}">
                <a16:creationId xmlns:a16="http://schemas.microsoft.com/office/drawing/2014/main" id="{9577B1AD-DD1B-B748-9FE2-669AFE4ACED9}"/>
              </a:ext>
            </a:extLst>
          </p:cNvPr>
          <p:cNvGrpSpPr/>
          <p:nvPr/>
        </p:nvGrpSpPr>
        <p:grpSpPr>
          <a:xfrm>
            <a:off x="875734" y="984492"/>
            <a:ext cx="281356" cy="264530"/>
            <a:chOff x="6605925" y="948050"/>
            <a:chExt cx="482250" cy="462775"/>
          </a:xfrm>
        </p:grpSpPr>
        <p:sp>
          <p:nvSpPr>
            <p:cNvPr id="21" name="Google Shape;1138;p48">
              <a:extLst>
                <a:ext uri="{FF2B5EF4-FFF2-40B4-BE49-F238E27FC236}">
                  <a16:creationId xmlns:a16="http://schemas.microsoft.com/office/drawing/2014/main" id="{1A86145C-0FD0-EC42-A073-196183B4DBC7}"/>
                </a:ext>
              </a:extLst>
            </p:cNvPr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39;p48">
              <a:extLst>
                <a:ext uri="{FF2B5EF4-FFF2-40B4-BE49-F238E27FC236}">
                  <a16:creationId xmlns:a16="http://schemas.microsoft.com/office/drawing/2014/main" id="{52EFAF90-F7A9-8440-B1AD-6A3DE9B484E5}"/>
                </a:ext>
              </a:extLst>
            </p:cNvPr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40;p48">
              <a:extLst>
                <a:ext uri="{FF2B5EF4-FFF2-40B4-BE49-F238E27FC236}">
                  <a16:creationId xmlns:a16="http://schemas.microsoft.com/office/drawing/2014/main" id="{BC3626B0-6A5B-744B-AA18-14CEB6351A40}"/>
                </a:ext>
              </a:extLst>
            </p:cNvPr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41;p48">
              <a:extLst>
                <a:ext uri="{FF2B5EF4-FFF2-40B4-BE49-F238E27FC236}">
                  <a16:creationId xmlns:a16="http://schemas.microsoft.com/office/drawing/2014/main" id="{5B9A7B82-24F3-F545-A174-D1B86037991F}"/>
                </a:ext>
              </a:extLst>
            </p:cNvPr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42;p48">
              <a:extLst>
                <a:ext uri="{FF2B5EF4-FFF2-40B4-BE49-F238E27FC236}">
                  <a16:creationId xmlns:a16="http://schemas.microsoft.com/office/drawing/2014/main" id="{B4A626A3-6F56-1943-8B79-827B8388365B}"/>
                </a:ext>
              </a:extLst>
            </p:cNvPr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43;p48">
              <a:extLst>
                <a:ext uri="{FF2B5EF4-FFF2-40B4-BE49-F238E27FC236}">
                  <a16:creationId xmlns:a16="http://schemas.microsoft.com/office/drawing/2014/main" id="{926212F4-3127-194B-94B5-F5473DFDE37C}"/>
                </a:ext>
              </a:extLst>
            </p:cNvPr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36999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Any </a:t>
            </a:r>
            <a:r>
              <a:rPr lang="en" sz="3600" b="1" i="1" dirty="0"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 ?</a:t>
            </a:r>
            <a:endParaRPr sz="3600" b="1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cxnSp>
        <p:nvCxnSpPr>
          <p:cNvPr id="323" name="Google Shape;323;p30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4" name="Google Shape;324;p30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cxnSp>
        <p:nvCxnSpPr>
          <p:cNvPr id="325" name="Google Shape;325;p30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6" name="Google Shape;326;p30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30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28" name="Google Shape;328;p3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" name="Google Shape;330;p3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Rectangle 1">
            <a:hlinkClick r:id="rId3"/>
            <a:extLst>
              <a:ext uri="{FF2B5EF4-FFF2-40B4-BE49-F238E27FC236}">
                <a16:creationId xmlns:a16="http://schemas.microsoft.com/office/drawing/2014/main" id="{EE2601CF-C949-BB4D-A785-C0DEBBC1E0FE}"/>
              </a:ext>
            </a:extLst>
          </p:cNvPr>
          <p:cNvSpPr/>
          <p:nvPr/>
        </p:nvSpPr>
        <p:spPr>
          <a:xfrm>
            <a:off x="7040071" y="3973188"/>
            <a:ext cx="1246173" cy="43696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  <a:latin typeface="Quattrocento Sans" panose="020B0502050000020003" pitchFamily="34" charset="0"/>
              </a:rPr>
              <a:t>Quick Results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306</Words>
  <Application>Microsoft Macintosh PowerPoint</Application>
  <PresentationFormat>On-screen Show (16:9)</PresentationFormat>
  <Paragraphs>47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Lora</vt:lpstr>
      <vt:lpstr>Quattrocento Sans</vt:lpstr>
      <vt:lpstr>Viola template</vt:lpstr>
      <vt:lpstr>DBM1: Databases  The 2020 Paralympics</vt:lpstr>
      <vt:lpstr>The 2020 Paralympics Dataset</vt:lpstr>
      <vt:lpstr>ER Diagram</vt:lpstr>
      <vt:lpstr>Natural Language Queries</vt:lpstr>
      <vt:lpstr>PowerPoint Presentation</vt:lpstr>
      <vt:lpstr>Relational Algebra</vt:lpstr>
      <vt:lpstr>Complications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DBM1: Databases  The 2020 Paralympics</dc:title>
  <cp:lastModifiedBy>Katharina Marie Alefs</cp:lastModifiedBy>
  <cp:revision>11</cp:revision>
  <dcterms:modified xsi:type="dcterms:W3CDTF">2021-11-08T20:34:20Z</dcterms:modified>
</cp:coreProperties>
</file>