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7" r:id="rId1"/>
  </p:sldMasterIdLst>
  <p:sldIdLst>
    <p:sldId id="257" r:id="rId2"/>
    <p:sldId id="256" r:id="rId3"/>
    <p:sldId id="258" r:id="rId4"/>
    <p:sldId id="259" r:id="rId5"/>
    <p:sldId id="260" r:id="rId6"/>
    <p:sldId id="261" r:id="rId7"/>
    <p:sldId id="272" r:id="rId8"/>
    <p:sldId id="273" r:id="rId9"/>
    <p:sldId id="263" r:id="rId10"/>
    <p:sldId id="264" r:id="rId11"/>
    <p:sldId id="265" r:id="rId12"/>
    <p:sldId id="267" r:id="rId13"/>
    <p:sldId id="268" r:id="rId14"/>
    <p:sldId id="269" r:id="rId15"/>
    <p:sldId id="270" r:id="rId16"/>
    <p:sldId id="271" r:id="rId17"/>
    <p:sldId id="274" r:id="rId18"/>
    <p:sldId id="275" r:id="rId19"/>
    <p:sldId id="276" r:id="rId20"/>
    <p:sldId id="277" r:id="rId21"/>
    <p:sldId id="278" r:id="rId22"/>
    <p:sldId id="279" r:id="rId23"/>
    <p:sldId id="280" r:id="rId24"/>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sorterViewPr>
    <p:cViewPr>
      <p:scale>
        <a:sx n="97" d="100"/>
        <a:sy n="97"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7014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1682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02814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7965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73861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7875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611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0839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7666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5871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9560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3110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3989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193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234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3750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4/16/2023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0732843"/>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1298" y="532670"/>
            <a:ext cx="9881873" cy="5635022"/>
          </a:xfrm>
        </p:spPr>
        <p:txBody>
          <a:bodyPr>
            <a:normAutofit/>
          </a:bodyPr>
          <a:lstStyle/>
          <a:p>
            <a:br>
              <a:rPr lang="en-US" sz="8000" dirty="0">
                <a:solidFill>
                  <a:schemeClr val="tx1"/>
                </a:solidFill>
                <a:latin typeface="Aharoni" panose="02010803020104030203" pitchFamily="2" charset="-79"/>
                <a:cs typeface="Aharoni" panose="02010803020104030203" pitchFamily="2" charset="-79"/>
              </a:rPr>
            </a:br>
            <a:r>
              <a:rPr lang="en-US" sz="8000" dirty="0">
                <a:solidFill>
                  <a:schemeClr val="tx1"/>
                </a:solidFill>
                <a:latin typeface="Algerian" panose="04020705040A02060702" pitchFamily="82" charset="0"/>
                <a:cs typeface="Aharoni" panose="02010803020104030203" pitchFamily="2" charset="-79"/>
              </a:rPr>
              <a:t>CRM Application for Schools/Colleges</a:t>
            </a:r>
            <a:endParaRPr lang="en-US" sz="8000" dirty="0">
              <a:latin typeface="Algerian" panose="04020705040A02060702" pitchFamily="82" charset="0"/>
            </a:endParaRPr>
          </a:p>
        </p:txBody>
      </p:sp>
    </p:spTree>
    <p:extLst>
      <p:ext uri="{BB962C8B-B14F-4D97-AF65-F5344CB8AC3E}">
        <p14:creationId xmlns:p14="http://schemas.microsoft.com/office/powerpoint/2010/main" val="2887474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haroni" panose="02010803020104030203" pitchFamily="2" charset="-79"/>
                <a:cs typeface="Aharoni" panose="02010803020104030203" pitchFamily="2" charset="-79"/>
              </a:rPr>
              <a:t>STUDENT: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6608" y="2133600"/>
            <a:ext cx="7620610" cy="3778250"/>
          </a:xfrm>
        </p:spPr>
      </p:pic>
    </p:spTree>
    <p:extLst>
      <p:ext uri="{BB962C8B-B14F-4D97-AF65-F5344CB8AC3E}">
        <p14:creationId xmlns:p14="http://schemas.microsoft.com/office/powerpoint/2010/main" val="3797264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haroni" panose="02010803020104030203" pitchFamily="2" charset="-79"/>
                <a:cs typeface="Aharoni" panose="02010803020104030203" pitchFamily="2" charset="-79"/>
              </a:rPr>
              <a:t>PARENT: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7721" y="2133600"/>
            <a:ext cx="7918384" cy="3778250"/>
          </a:xfrm>
        </p:spPr>
      </p:pic>
    </p:spTree>
    <p:extLst>
      <p:ext uri="{BB962C8B-B14F-4D97-AF65-F5344CB8AC3E}">
        <p14:creationId xmlns:p14="http://schemas.microsoft.com/office/powerpoint/2010/main" val="1116730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haroni" panose="02010803020104030203" pitchFamily="2" charset="-79"/>
                <a:cs typeface="Aharoni" panose="02010803020104030203" pitchFamily="2" charset="-79"/>
              </a:rPr>
              <a:t>ACTIVITY </a:t>
            </a:r>
            <a:r>
              <a:rPr lang="en-US" dirty="0">
                <a:solidFill>
                  <a:schemeClr val="tx1"/>
                </a:solidFill>
                <a:latin typeface="Algerian" panose="04020705040A02060702" pitchFamily="82" charset="0"/>
                <a:cs typeface="Aharoni" panose="02010803020104030203" pitchFamily="2" charset="-79"/>
              </a:rPr>
              <a:t>2:</a:t>
            </a:r>
            <a:br>
              <a:rPr lang="en-US" dirty="0">
                <a:solidFill>
                  <a:schemeClr val="tx1"/>
                </a:solidFill>
                <a:latin typeface="Aharoni" panose="02010803020104030203" pitchFamily="2" charset="-79"/>
                <a:cs typeface="Aharoni" panose="02010803020104030203" pitchFamily="2" charset="-79"/>
              </a:rPr>
            </a:br>
            <a:r>
              <a:rPr lang="en-US" dirty="0">
                <a:solidFill>
                  <a:schemeClr val="tx1"/>
                </a:solidFill>
                <a:latin typeface="Aharoni" panose="02010803020104030203" pitchFamily="2" charset="-79"/>
                <a:cs typeface="Aharoni" panose="02010803020104030203" pitchFamily="2" charset="-79"/>
              </a:rPr>
              <a:t>LIGHTING APP:</a:t>
            </a:r>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887" t="-1023" r="-1" b="43633"/>
          <a:stretch/>
        </p:blipFill>
        <p:spPr>
          <a:xfrm>
            <a:off x="3219718" y="2301539"/>
            <a:ext cx="2382592" cy="25924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45149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tx1"/>
                </a:solidFill>
                <a:latin typeface="Aharoni" panose="02010803020104030203" pitchFamily="2" charset="-79"/>
                <a:cs typeface="Aharoni" panose="02010803020104030203" pitchFamily="2" charset="-79"/>
              </a:rPr>
              <a:t>ACTIVITY </a:t>
            </a:r>
            <a:r>
              <a:rPr lang="en-US" sz="2800" dirty="0">
                <a:solidFill>
                  <a:schemeClr val="tx1"/>
                </a:solidFill>
                <a:latin typeface="Algerian" panose="04020705040A02060702" pitchFamily="82" charset="0"/>
                <a:cs typeface="Aharoni" panose="02010803020104030203" pitchFamily="2" charset="-79"/>
              </a:rPr>
              <a:t>3:</a:t>
            </a:r>
            <a:br>
              <a:rPr lang="en-US" sz="2800" dirty="0">
                <a:solidFill>
                  <a:schemeClr val="tx1"/>
                </a:solidFill>
                <a:latin typeface="Aharoni" panose="02010803020104030203" pitchFamily="2" charset="-79"/>
                <a:cs typeface="Aharoni" panose="02010803020104030203" pitchFamily="2" charset="-79"/>
              </a:rPr>
            </a:br>
            <a:r>
              <a:rPr lang="en-US" sz="2800" dirty="0">
                <a:solidFill>
                  <a:schemeClr val="tx1"/>
                </a:solidFill>
                <a:latin typeface="Aharoni" panose="02010803020104030203" pitchFamily="2" charset="-79"/>
                <a:cs typeface="Aharoni" panose="02010803020104030203" pitchFamily="2" charset="-79"/>
              </a:rPr>
              <a:t>FIELDS AND RELATIONSHIP FOR COLLEGE OBJECT: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2030569"/>
            <a:ext cx="7516868" cy="3778250"/>
          </a:xfrm>
        </p:spPr>
      </p:pic>
    </p:spTree>
    <p:extLst>
      <p:ext uri="{BB962C8B-B14F-4D97-AF65-F5344CB8AC3E}">
        <p14:creationId xmlns:p14="http://schemas.microsoft.com/office/powerpoint/2010/main" val="1310477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tx1"/>
                </a:solidFill>
                <a:latin typeface="Aharoni" panose="02010803020104030203" pitchFamily="2" charset="-79"/>
                <a:cs typeface="Aharoni" panose="02010803020104030203" pitchFamily="2" charset="-79"/>
              </a:rPr>
              <a:t>FIELDS AND RELATIONSHIPS FOR STUDENT OBJECT: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9968" y="1692479"/>
            <a:ext cx="8915400" cy="3552906"/>
          </a:xfrm>
        </p:spPr>
      </p:pic>
    </p:spTree>
    <p:extLst>
      <p:ext uri="{BB962C8B-B14F-4D97-AF65-F5344CB8AC3E}">
        <p14:creationId xmlns:p14="http://schemas.microsoft.com/office/powerpoint/2010/main" val="1677160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tx1"/>
                </a:solidFill>
                <a:latin typeface="Aharoni" panose="02010803020104030203" pitchFamily="2" charset="-79"/>
                <a:cs typeface="Aharoni" panose="02010803020104030203" pitchFamily="2" charset="-79"/>
              </a:rPr>
              <a:t>FIELDS AND RELATIONSHIP FOR PARENT OBJECT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8148" y="2135713"/>
            <a:ext cx="8915400" cy="2022497"/>
          </a:xfrm>
        </p:spPr>
      </p:pic>
    </p:spTree>
    <p:extLst>
      <p:ext uri="{BB962C8B-B14F-4D97-AF65-F5344CB8AC3E}">
        <p14:creationId xmlns:p14="http://schemas.microsoft.com/office/powerpoint/2010/main" val="3974036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4891" y="482442"/>
            <a:ext cx="8911687" cy="1280890"/>
          </a:xfrm>
        </p:spPr>
        <p:txBody>
          <a:bodyPr>
            <a:normAutofit/>
          </a:bodyPr>
          <a:lstStyle/>
          <a:p>
            <a:r>
              <a:rPr lang="en-US" sz="3200" dirty="0">
                <a:solidFill>
                  <a:schemeClr val="tx1"/>
                </a:solidFill>
                <a:latin typeface="Aharoni" panose="02010803020104030203" pitchFamily="2" charset="-79"/>
                <a:cs typeface="Aharoni" panose="02010803020104030203" pitchFamily="2" charset="-79"/>
              </a:rPr>
              <a:t>ACTIVITY </a:t>
            </a:r>
            <a:r>
              <a:rPr lang="en-US" sz="3200" dirty="0">
                <a:solidFill>
                  <a:schemeClr val="tx1"/>
                </a:solidFill>
                <a:latin typeface="Algerian" panose="04020705040A02060702" pitchFamily="82" charset="0"/>
                <a:cs typeface="Aharoni" panose="02010803020104030203" pitchFamily="2" charset="-79"/>
              </a:rPr>
              <a:t>4:</a:t>
            </a:r>
            <a:r>
              <a:rPr lang="en-US" sz="3200" dirty="0">
                <a:solidFill>
                  <a:schemeClr val="tx1"/>
                </a:solidFill>
                <a:latin typeface="Aharoni" panose="02010803020104030203" pitchFamily="2" charset="-79"/>
                <a:cs typeface="Aharoni" panose="02010803020104030203" pitchFamily="2" charset="-79"/>
              </a:rPr>
              <a:t> </a:t>
            </a:r>
            <a:br>
              <a:rPr lang="en-US" sz="3200" dirty="0">
                <a:solidFill>
                  <a:schemeClr val="tx1"/>
                </a:solidFill>
                <a:latin typeface="Aharoni" panose="02010803020104030203" pitchFamily="2" charset="-79"/>
                <a:cs typeface="Aharoni" panose="02010803020104030203" pitchFamily="2" charset="-79"/>
              </a:rPr>
            </a:br>
            <a:r>
              <a:rPr lang="en-US" sz="3200" dirty="0">
                <a:solidFill>
                  <a:schemeClr val="tx1"/>
                </a:solidFill>
                <a:latin typeface="Aharoni" panose="02010803020104030203" pitchFamily="2" charset="-79"/>
                <a:cs typeface="Aharoni" panose="02010803020104030203" pitchFamily="2" charset="-79"/>
              </a:rPr>
              <a:t>USER:</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1598" y="1876022"/>
            <a:ext cx="4336354" cy="3778250"/>
          </a:xfrm>
        </p:spPr>
      </p:pic>
    </p:spTree>
    <p:extLst>
      <p:ext uri="{BB962C8B-B14F-4D97-AF65-F5344CB8AC3E}">
        <p14:creationId xmlns:p14="http://schemas.microsoft.com/office/powerpoint/2010/main" val="2360243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haroni" panose="02010803020104030203" pitchFamily="2" charset="-79"/>
                <a:cs typeface="Aharoni" panose="02010803020104030203" pitchFamily="2" charset="-79"/>
              </a:rPr>
              <a:t>ACTIVITY </a:t>
            </a:r>
            <a:r>
              <a:rPr lang="en-US" dirty="0">
                <a:solidFill>
                  <a:schemeClr val="tx1"/>
                </a:solidFill>
              </a:rPr>
              <a:t>5: </a:t>
            </a:r>
            <a:br>
              <a:rPr lang="en-US" dirty="0"/>
            </a:br>
            <a:r>
              <a:rPr lang="en-US" dirty="0">
                <a:solidFill>
                  <a:schemeClr val="tx1"/>
                </a:solidFill>
                <a:latin typeface="Aharoni" panose="02010803020104030203" pitchFamily="2" charset="-79"/>
                <a:cs typeface="Aharoni" panose="02010803020104030203" pitchFamily="2" charset="-79"/>
              </a:rPr>
              <a:t>REPORTS: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6944" y="2120721"/>
            <a:ext cx="2321109" cy="3778250"/>
          </a:xfrm>
        </p:spPr>
      </p:pic>
    </p:spTree>
    <p:extLst>
      <p:ext uri="{BB962C8B-B14F-4D97-AF65-F5344CB8AC3E}">
        <p14:creationId xmlns:p14="http://schemas.microsoft.com/office/powerpoint/2010/main" val="602342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4. </a:t>
            </a:r>
            <a:r>
              <a:rPr lang="en-US" dirty="0">
                <a:solidFill>
                  <a:schemeClr val="tx1"/>
                </a:solidFill>
                <a:latin typeface="Aharoni" panose="02010803020104030203" pitchFamily="2" charset="-79"/>
                <a:cs typeface="Aharoni" panose="02010803020104030203" pitchFamily="2" charset="-79"/>
              </a:rPr>
              <a:t>Trailhead Profile Public URL</a:t>
            </a:r>
          </a:p>
        </p:txBody>
      </p:sp>
      <p:sp>
        <p:nvSpPr>
          <p:cNvPr id="3" name="Content Placeholder 2"/>
          <p:cNvSpPr>
            <a:spLocks noGrp="1"/>
          </p:cNvSpPr>
          <p:nvPr>
            <p:ph idx="1"/>
          </p:nvPr>
        </p:nvSpPr>
        <p:spPr/>
        <p:txBody>
          <a:bodyPr>
            <a:normAutofit/>
          </a:bodyPr>
          <a:lstStyle/>
          <a:p>
            <a:r>
              <a:rPr lang="en-US" sz="3200" dirty="0" err="1">
                <a:latin typeface="Aharoni" panose="02010803020104030203" pitchFamily="2" charset="-79"/>
                <a:cs typeface="Aharoni" panose="02010803020104030203" pitchFamily="2" charset="-79"/>
              </a:rPr>
              <a:t>Sargunalakshmi</a:t>
            </a:r>
            <a:r>
              <a:rPr lang="en-US" sz="3200" dirty="0">
                <a:latin typeface="Aharoni" panose="02010803020104030203" pitchFamily="2" charset="-79"/>
                <a:cs typeface="Aharoni" panose="02010803020104030203" pitchFamily="2" charset="-79"/>
              </a:rPr>
              <a:t> </a:t>
            </a:r>
            <a:r>
              <a:rPr lang="en-US" sz="3200" dirty="0">
                <a:latin typeface="Algerian" panose="04020705040A02060702" pitchFamily="82" charset="0"/>
                <a:cs typeface="Aharoni" panose="02010803020104030203" pitchFamily="2" charset="-79"/>
              </a:rPr>
              <a:t>(</a:t>
            </a:r>
            <a:r>
              <a:rPr lang="en-US" sz="3200" dirty="0">
                <a:latin typeface="Aharoni" panose="02010803020104030203" pitchFamily="2" charset="-79"/>
                <a:cs typeface="Aharoni" panose="02010803020104030203" pitchFamily="2" charset="-79"/>
              </a:rPr>
              <a:t>Team Lead</a:t>
            </a:r>
            <a:r>
              <a:rPr lang="en-US" sz="3200" dirty="0">
                <a:latin typeface="Algerian" panose="04020705040A02060702" pitchFamily="82" charset="0"/>
                <a:cs typeface="Aharoni" panose="02010803020104030203" pitchFamily="2" charset="-79"/>
              </a:rPr>
              <a:t>)</a:t>
            </a:r>
          </a:p>
          <a:p>
            <a:pPr marL="0" indent="0">
              <a:buNone/>
            </a:pPr>
            <a:r>
              <a:rPr lang="en-US" sz="3200" dirty="0">
                <a:latin typeface="Britannic Bold" panose="020B0903060703020204" pitchFamily="34" charset="0"/>
                <a:cs typeface="Aharoni" panose="02010803020104030203" pitchFamily="2" charset="-79"/>
              </a:rPr>
              <a:t>https:</a:t>
            </a:r>
            <a:r>
              <a:rPr lang="en-US" sz="3200" dirty="0">
                <a:latin typeface="Aharoni" panose="02010803020104030203" pitchFamily="2" charset="-79"/>
                <a:cs typeface="Aharoni" panose="02010803020104030203" pitchFamily="2" charset="-79"/>
              </a:rPr>
              <a:t>//trailblazer.me/id/sargm</a:t>
            </a:r>
            <a:endParaRPr lang="en-US" sz="3200" dirty="0">
              <a:latin typeface="Britannic Bold" panose="020B0903060703020204" pitchFamily="34" charset="0"/>
              <a:cs typeface="Aharoni" panose="02010803020104030203" pitchFamily="2" charset="-79"/>
            </a:endParaRPr>
          </a:p>
          <a:p>
            <a:r>
              <a:rPr lang="en-US" sz="3200" dirty="0" err="1">
                <a:latin typeface="Aharoni" panose="02010803020104030203" pitchFamily="2" charset="-79"/>
                <a:cs typeface="Aharoni" panose="02010803020104030203" pitchFamily="2" charset="-79"/>
              </a:rPr>
              <a:t>Poorani</a:t>
            </a:r>
            <a:endParaRPr lang="en-US" sz="3200" dirty="0">
              <a:latin typeface="Aharoni" panose="02010803020104030203" pitchFamily="2" charset="-79"/>
              <a:cs typeface="Aharoni" panose="02010803020104030203" pitchFamily="2" charset="-79"/>
            </a:endParaRPr>
          </a:p>
          <a:p>
            <a:pPr marL="0" indent="0">
              <a:buNone/>
            </a:pPr>
            <a:r>
              <a:rPr lang="en-US" sz="3200" dirty="0">
                <a:latin typeface="Aharoni" panose="02010803020104030203" pitchFamily="2" charset="-79"/>
                <a:cs typeface="Aharoni" panose="02010803020104030203" pitchFamily="2" charset="-79"/>
              </a:rPr>
              <a:t>https://trailblazer.me/id/spooranis</a:t>
            </a:r>
          </a:p>
          <a:p>
            <a:r>
              <a:rPr lang="en-US" sz="3200" dirty="0" err="1">
                <a:latin typeface="Aharoni" panose="02010803020104030203" pitchFamily="2" charset="-79"/>
                <a:cs typeface="Aharoni" panose="02010803020104030203" pitchFamily="2" charset="-79"/>
              </a:rPr>
              <a:t>Preethi</a:t>
            </a:r>
            <a:endParaRPr lang="en-US" sz="3200" dirty="0">
              <a:latin typeface="Aharoni" panose="02010803020104030203" pitchFamily="2" charset="-79"/>
              <a:cs typeface="Aharoni" panose="02010803020104030203" pitchFamily="2" charset="-79"/>
            </a:endParaRPr>
          </a:p>
          <a:p>
            <a:pPr marL="0" indent="0">
              <a:buNone/>
            </a:pPr>
            <a:r>
              <a:rPr lang="en-US" sz="3200" dirty="0">
                <a:latin typeface="Aharoni" panose="02010803020104030203" pitchFamily="2" charset="-79"/>
                <a:cs typeface="Aharoni" panose="02010803020104030203" pitchFamily="2" charset="-79"/>
              </a:rPr>
              <a:t>https://trailblazer.me/id/preethia</a:t>
            </a:r>
          </a:p>
        </p:txBody>
      </p:sp>
    </p:spTree>
    <p:extLst>
      <p:ext uri="{BB962C8B-B14F-4D97-AF65-F5344CB8AC3E}">
        <p14:creationId xmlns:p14="http://schemas.microsoft.com/office/powerpoint/2010/main" val="988806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8524" y="533957"/>
            <a:ext cx="8950882" cy="1280890"/>
          </a:xfrm>
        </p:spPr>
        <p:txBody>
          <a:bodyPr>
            <a:normAutofit fontScale="90000"/>
          </a:bodyPr>
          <a:lstStyle/>
          <a:p>
            <a:r>
              <a:rPr lang="en-US" dirty="0">
                <a:solidFill>
                  <a:schemeClr val="tx1"/>
                </a:solidFill>
              </a:rPr>
              <a:t>4. </a:t>
            </a:r>
            <a:r>
              <a:rPr lang="en-US" dirty="0">
                <a:solidFill>
                  <a:schemeClr val="tx1"/>
                </a:solidFill>
                <a:latin typeface="Aharoni" panose="02010803020104030203" pitchFamily="2" charset="-79"/>
                <a:cs typeface="Aharoni" panose="02010803020104030203" pitchFamily="2" charset="-79"/>
              </a:rPr>
              <a:t>ADVANTAGES and DISADVANTAGES</a:t>
            </a:r>
            <a:br>
              <a:rPr lang="en-US" dirty="0">
                <a:solidFill>
                  <a:schemeClr val="tx1"/>
                </a:solidFill>
                <a:latin typeface="Aharoni" panose="02010803020104030203" pitchFamily="2" charset="-79"/>
                <a:cs typeface="Aharoni" panose="02010803020104030203" pitchFamily="2" charset="-79"/>
              </a:rPr>
            </a:br>
            <a:br>
              <a:rPr lang="en-US" dirty="0">
                <a:solidFill>
                  <a:schemeClr val="tx1"/>
                </a:solidFill>
                <a:latin typeface="Aharoni" panose="02010803020104030203" pitchFamily="2" charset="-79"/>
                <a:cs typeface="Aharoni" panose="02010803020104030203" pitchFamily="2" charset="-79"/>
              </a:rPr>
            </a:br>
            <a:endParaRPr lang="en-US" dirty="0">
              <a:solidFill>
                <a:schemeClr val="tx1"/>
              </a:solidFill>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1838524" y="1814847"/>
            <a:ext cx="8915400" cy="4843530"/>
          </a:xfrm>
        </p:spPr>
        <p:txBody>
          <a:bodyPr>
            <a:normAutofit fontScale="85000" lnSpcReduction="20000"/>
          </a:bodyPr>
          <a:lstStyle/>
          <a:p>
            <a:pPr marL="0" indent="0">
              <a:buNone/>
            </a:pPr>
            <a:r>
              <a:rPr lang="en-US" sz="4200" dirty="0">
                <a:solidFill>
                  <a:schemeClr val="tx1"/>
                </a:solidFill>
                <a:latin typeface="Britannic Bold" panose="020B0903060703020204" pitchFamily="34" charset="0"/>
                <a:cs typeface="Aharoni" panose="02010803020104030203" pitchFamily="2" charset="-79"/>
              </a:rPr>
              <a:t>4.1: Advantages</a:t>
            </a:r>
            <a:endParaRPr lang="en-US" sz="4200" dirty="0"/>
          </a:p>
          <a:p>
            <a:endParaRPr lang="en-US" dirty="0"/>
          </a:p>
          <a:p>
            <a:r>
              <a:rPr lang="en-US" sz="1900" dirty="0">
                <a:latin typeface="Britannic Bold" panose="020B0903060703020204" pitchFamily="34" charset="0"/>
              </a:rPr>
              <a:t>Improved efficiency: A CRM application for schools and colleges can help streamline the admissions process, automate workflows, and provide real-time data and insights, resulting in improved efficiency and reduced workload for admissions officers.</a:t>
            </a:r>
          </a:p>
          <a:p>
            <a:r>
              <a:rPr lang="en-US" sz="1900" dirty="0">
                <a:latin typeface="Britannic Bold" panose="020B0903060703020204" pitchFamily="34" charset="0"/>
              </a:rPr>
              <a:t>Personalization: With a centralized database of applicant information and integrated communication channels, admissions officers can provide a personalized experience for prospective students, enhancing their engagement and satisfaction.</a:t>
            </a:r>
          </a:p>
          <a:p>
            <a:r>
              <a:rPr lang="en-US" sz="1900" dirty="0">
                <a:latin typeface="Britannic Bold" panose="020B0903060703020204" pitchFamily="34" charset="0"/>
              </a:rPr>
              <a:t>Data-driven decision-making: Robust data analytics and reporting tools can provide insights into recruitment efforts and enable admissions officers to make data-driven decisions to optimize their strategies.</a:t>
            </a:r>
          </a:p>
          <a:p>
            <a:r>
              <a:rPr lang="en-US" sz="1900" dirty="0">
                <a:latin typeface="Britannic Bold" panose="020B0903060703020204" pitchFamily="34" charset="0"/>
              </a:rPr>
              <a:t>Collaboration: Collaborative tools and a centralized platform can facilitate communication and collaboration among admissions officers and other departments, resulting in improved coordination and teamwork.</a:t>
            </a:r>
          </a:p>
          <a:p>
            <a:r>
              <a:rPr lang="en-US" sz="1900" dirty="0">
                <a:latin typeface="Britannic Bold" panose="020B0903060703020204" pitchFamily="34" charset="0"/>
              </a:rPr>
              <a:t>Mobile accessibility: A mobile application can provide applicants and admissions officers with anytime, anywhere access to the CRM platform, improving accessibility and convenience.</a:t>
            </a:r>
          </a:p>
        </p:txBody>
      </p:sp>
    </p:spTree>
    <p:extLst>
      <p:ext uri="{BB962C8B-B14F-4D97-AF65-F5344CB8AC3E}">
        <p14:creationId xmlns:p14="http://schemas.microsoft.com/office/powerpoint/2010/main" val="1455466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45268" y="251460"/>
            <a:ext cx="8915399" cy="6377939"/>
          </a:xfrm>
        </p:spPr>
        <p:txBody>
          <a:bodyPr>
            <a:normAutofit/>
          </a:bodyPr>
          <a:lstStyle/>
          <a:p>
            <a:pPr algn="l"/>
            <a:r>
              <a:rPr lang="en-US" sz="6000" dirty="0">
                <a:latin typeface="Bauhaus 93" panose="04030905020B02020C02" pitchFamily="82" charset="0"/>
              </a:rPr>
              <a:t>       </a:t>
            </a:r>
            <a:r>
              <a:rPr lang="en-US" sz="6000" dirty="0">
                <a:latin typeface="Algerian" panose="04020705040A02060702" pitchFamily="82" charset="0"/>
              </a:rPr>
              <a:t>1</a:t>
            </a:r>
            <a:r>
              <a:rPr lang="en-US" sz="6000" dirty="0">
                <a:latin typeface="Bauhaus 93" panose="04030905020B02020C02" pitchFamily="82" charset="0"/>
              </a:rPr>
              <a:t>. INTRODUCTION</a:t>
            </a:r>
          </a:p>
          <a:p>
            <a:pPr algn="l"/>
            <a:r>
              <a:rPr lang="en-US" sz="2800" dirty="0">
                <a:latin typeface="Algerian" panose="04020705040A02060702" pitchFamily="82" charset="0"/>
              </a:rPr>
              <a:t>1.1 : </a:t>
            </a:r>
            <a:r>
              <a:rPr lang="en-US" sz="2800" dirty="0">
                <a:latin typeface="Bauhaus 93" panose="04030905020B02020C02" pitchFamily="82" charset="0"/>
              </a:rPr>
              <a:t>OVERVIEW</a:t>
            </a:r>
          </a:p>
          <a:p>
            <a:pPr algn="l"/>
            <a:r>
              <a:rPr lang="en-US" sz="2800" dirty="0">
                <a:latin typeface="Britannic Bold" panose="020B0903060703020204" pitchFamily="34" charset="0"/>
              </a:rPr>
              <a:t>                  CRM (Customer Relationship Management) applications for schools/colleges are software systems designed to help educational institutions and manage relationships with their students, parents, alumni, and other stakeholders. These applications allow schools to collect and analyze data about these groups to improve engagement and communication.</a:t>
            </a:r>
          </a:p>
          <a:p>
            <a:pPr algn="l"/>
            <a:endParaRPr lang="en-US" sz="2800" dirty="0">
              <a:latin typeface="Britannic Bold" panose="020B0903060703020204" pitchFamily="34" charset="0"/>
            </a:endParaRPr>
          </a:p>
          <a:p>
            <a:pPr algn="l"/>
            <a:endParaRPr lang="en-US" sz="3200" dirty="0">
              <a:latin typeface="Bauhaus 93" panose="04030905020B02020C02" pitchFamily="82" charset="0"/>
            </a:endParaRPr>
          </a:p>
        </p:txBody>
      </p:sp>
    </p:spTree>
    <p:extLst>
      <p:ext uri="{BB962C8B-B14F-4D97-AF65-F5344CB8AC3E}">
        <p14:creationId xmlns:p14="http://schemas.microsoft.com/office/powerpoint/2010/main" val="4009608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0315" y="734095"/>
            <a:ext cx="9624297" cy="5769735"/>
          </a:xfrm>
        </p:spPr>
        <p:txBody>
          <a:bodyPr>
            <a:normAutofit/>
          </a:bodyPr>
          <a:lstStyle/>
          <a:p>
            <a:pPr marL="0" indent="0">
              <a:buNone/>
            </a:pPr>
            <a:r>
              <a:rPr lang="en-US" sz="3200" dirty="0"/>
              <a:t>4.2: </a:t>
            </a:r>
            <a:r>
              <a:rPr lang="en-US" sz="3200" dirty="0">
                <a:latin typeface="Aharoni" panose="02010803020104030203" pitchFamily="2" charset="-79"/>
                <a:cs typeface="Aharoni" panose="02010803020104030203" pitchFamily="2" charset="-79"/>
              </a:rPr>
              <a:t>Disadvantages</a:t>
            </a:r>
          </a:p>
          <a:p>
            <a:r>
              <a:rPr lang="en-US" sz="2200" dirty="0">
                <a:latin typeface="Britannic Bold" panose="020B0903060703020204" pitchFamily="34" charset="0"/>
              </a:rPr>
              <a:t>High cost: Implementing a CRM application can be expensive, especially for smaller schools or colleges, and ongoing maintenance costs can add up over time.</a:t>
            </a:r>
          </a:p>
          <a:p>
            <a:r>
              <a:rPr lang="en-US" sz="2200" dirty="0">
                <a:latin typeface="Britannic Bold" panose="020B0903060703020204" pitchFamily="34" charset="0"/>
              </a:rPr>
              <a:t>Resistance to change: Admissions officers and other staff members may be resistant to change, especially if they are accustomed to using traditional methods for recruitment and admissions.</a:t>
            </a:r>
          </a:p>
          <a:p>
            <a:r>
              <a:rPr lang="en-US" sz="2200" dirty="0">
                <a:latin typeface="Britannic Bold" panose="020B0903060703020204" pitchFamily="34" charset="0"/>
              </a:rPr>
              <a:t>Data security: A centralized database of applicant information must be secure and protected from cyber threats and breaches</a:t>
            </a:r>
            <a:r>
              <a:rPr lang="en-US" sz="2200" dirty="0"/>
              <a:t>.</a:t>
            </a:r>
          </a:p>
        </p:txBody>
      </p:sp>
    </p:spTree>
    <p:extLst>
      <p:ext uri="{BB962C8B-B14F-4D97-AF65-F5344CB8AC3E}">
        <p14:creationId xmlns:p14="http://schemas.microsoft.com/office/powerpoint/2010/main" val="3400958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829" y="379411"/>
            <a:ext cx="8911687" cy="1280890"/>
          </a:xfrm>
        </p:spPr>
        <p:txBody>
          <a:bodyPr/>
          <a:lstStyle/>
          <a:p>
            <a:r>
              <a:rPr lang="en-US" dirty="0">
                <a:solidFill>
                  <a:schemeClr val="tx1"/>
                </a:solidFill>
              </a:rPr>
              <a:t>5</a:t>
            </a:r>
            <a:r>
              <a:rPr lang="en-US" dirty="0">
                <a:solidFill>
                  <a:schemeClr val="tx1"/>
                </a:solidFill>
                <a:latin typeface="Aharoni" panose="02010803020104030203" pitchFamily="2" charset="-79"/>
                <a:cs typeface="Aharoni" panose="02010803020104030203" pitchFamily="2" charset="-79"/>
              </a:rPr>
              <a:t>. APPLICATIONS</a:t>
            </a:r>
          </a:p>
        </p:txBody>
      </p:sp>
      <p:sp>
        <p:nvSpPr>
          <p:cNvPr id="3" name="Content Placeholder 2"/>
          <p:cNvSpPr>
            <a:spLocks noGrp="1"/>
          </p:cNvSpPr>
          <p:nvPr>
            <p:ph idx="1"/>
          </p:nvPr>
        </p:nvSpPr>
        <p:spPr>
          <a:xfrm>
            <a:off x="1855116" y="1264554"/>
            <a:ext cx="8915400" cy="4904425"/>
          </a:xfrm>
        </p:spPr>
        <p:txBody>
          <a:bodyPr>
            <a:noAutofit/>
          </a:bodyPr>
          <a:lstStyle/>
          <a:p>
            <a:r>
              <a:rPr lang="en-US" sz="2000" dirty="0">
                <a:latin typeface="Britannic Bold" panose="020B0903060703020204" pitchFamily="34" charset="0"/>
              </a:rPr>
              <a:t>Admissions and recruitment: A CRM application can be used to manage the entire admissions process, from initial inquiry to enrollment, including applicant tracking, communication management, and data analysis.</a:t>
            </a:r>
          </a:p>
          <a:p>
            <a:r>
              <a:rPr lang="en-US" sz="2000" dirty="0">
                <a:latin typeface="Britannic Bold" panose="020B0903060703020204" pitchFamily="34" charset="0"/>
              </a:rPr>
              <a:t>Student retention: A CRM application can be used to track student interactions and behavior, identify at-risk students, and implement targeted retention strategies.</a:t>
            </a:r>
          </a:p>
          <a:p>
            <a:r>
              <a:rPr lang="en-US" sz="2000" dirty="0">
                <a:latin typeface="Britannic Bold" panose="020B0903060703020204" pitchFamily="34" charset="0"/>
              </a:rPr>
              <a:t>Fundraising and development: A CRM application can be used to manage fundraising efforts and donor relationships, including tracking donations, sending personalized communications, and analyzing data to inform fundraising strategies.</a:t>
            </a:r>
          </a:p>
          <a:p>
            <a:r>
              <a:rPr lang="en-US" sz="2000" dirty="0">
                <a:latin typeface="Britannic Bold" panose="020B0903060703020204" pitchFamily="34" charset="0"/>
              </a:rPr>
              <a:t>Alumni relations: A CRM application can be used to manage alumni relations, including tracking alumni engagement, sending targeted communications, and organizing events.</a:t>
            </a:r>
          </a:p>
        </p:txBody>
      </p:sp>
    </p:spTree>
    <p:extLst>
      <p:ext uri="{BB962C8B-B14F-4D97-AF65-F5344CB8AC3E}">
        <p14:creationId xmlns:p14="http://schemas.microsoft.com/office/powerpoint/2010/main" val="1210622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22" y="453465"/>
            <a:ext cx="8911687" cy="1280890"/>
          </a:xfrm>
        </p:spPr>
        <p:txBody>
          <a:bodyPr/>
          <a:lstStyle/>
          <a:p>
            <a:r>
              <a:rPr lang="en-US" dirty="0">
                <a:solidFill>
                  <a:schemeClr val="tx1"/>
                </a:solidFill>
              </a:rPr>
              <a:t>6. </a:t>
            </a:r>
            <a:r>
              <a:rPr lang="en-US" dirty="0">
                <a:solidFill>
                  <a:schemeClr val="tx1"/>
                </a:solidFill>
                <a:latin typeface="Aharoni" panose="02010803020104030203" pitchFamily="2" charset="-79"/>
                <a:cs typeface="Aharoni" panose="02010803020104030203" pitchFamily="2" charset="-79"/>
              </a:rPr>
              <a:t>CONCLUSION</a:t>
            </a:r>
            <a:endParaRPr lang="en-US" dirty="0">
              <a:solidFill>
                <a:schemeClr val="tx1"/>
              </a:solidFill>
            </a:endParaRPr>
          </a:p>
        </p:txBody>
      </p:sp>
      <p:sp>
        <p:nvSpPr>
          <p:cNvPr id="3" name="Content Placeholder 2"/>
          <p:cNvSpPr>
            <a:spLocks noGrp="1"/>
          </p:cNvSpPr>
          <p:nvPr>
            <p:ph idx="1"/>
          </p:nvPr>
        </p:nvSpPr>
        <p:spPr>
          <a:xfrm>
            <a:off x="1790722" y="1734355"/>
            <a:ext cx="8915400" cy="3777622"/>
          </a:xfrm>
        </p:spPr>
        <p:txBody>
          <a:bodyPr>
            <a:normAutofit/>
          </a:bodyPr>
          <a:lstStyle/>
          <a:p>
            <a:r>
              <a:rPr lang="en-US" sz="2000" dirty="0">
                <a:latin typeface="Britannic Bold" panose="020B0903060703020204" pitchFamily="34" charset="0"/>
              </a:rPr>
              <a:t>CRM applications for schools and colleges are designed to help institutions manage their relationships with students, parents, and other stakeholders. These applications typically include features for managing student information, tracking enrollment and admissions, managing financial aid and scholarships, and communicating with students and parents. They may also include tools for tracking student performance, managing schedules and calendars, and providing analytics and reporting on student and institutional data. Some of the key benefits of CRM applications for schools and colleges include increased efficiency, improved communication, and better student outcomes.</a:t>
            </a:r>
          </a:p>
        </p:txBody>
      </p:sp>
    </p:spTree>
    <p:extLst>
      <p:ext uri="{BB962C8B-B14F-4D97-AF65-F5344CB8AC3E}">
        <p14:creationId xmlns:p14="http://schemas.microsoft.com/office/powerpoint/2010/main" val="1917287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9358" y="624110"/>
            <a:ext cx="8911687" cy="1280890"/>
          </a:xfrm>
        </p:spPr>
        <p:txBody>
          <a:bodyPr/>
          <a:lstStyle/>
          <a:p>
            <a:r>
              <a:rPr lang="en-US" dirty="0">
                <a:solidFill>
                  <a:schemeClr val="tx1"/>
                </a:solidFill>
              </a:rPr>
              <a:t>7. </a:t>
            </a:r>
            <a:r>
              <a:rPr lang="en-US" dirty="0">
                <a:solidFill>
                  <a:schemeClr val="tx1"/>
                </a:solidFill>
                <a:latin typeface="Aharoni" panose="02010803020104030203" pitchFamily="2" charset="-79"/>
                <a:cs typeface="Aharoni" panose="02010803020104030203" pitchFamily="2" charset="-79"/>
              </a:rPr>
              <a:t>FUTURE SCOPE</a:t>
            </a:r>
            <a:endParaRPr lang="en-US" dirty="0">
              <a:solidFill>
                <a:schemeClr val="tx1"/>
              </a:solidFill>
            </a:endParaRPr>
          </a:p>
        </p:txBody>
      </p:sp>
      <p:sp>
        <p:nvSpPr>
          <p:cNvPr id="3" name="Content Placeholder 2"/>
          <p:cNvSpPr>
            <a:spLocks noGrp="1"/>
          </p:cNvSpPr>
          <p:nvPr>
            <p:ph idx="1"/>
          </p:nvPr>
        </p:nvSpPr>
        <p:spPr>
          <a:xfrm>
            <a:off x="1829358" y="1905000"/>
            <a:ext cx="8915400" cy="3777622"/>
          </a:xfrm>
        </p:spPr>
        <p:txBody>
          <a:bodyPr>
            <a:normAutofit/>
          </a:bodyPr>
          <a:lstStyle/>
          <a:p>
            <a:r>
              <a:rPr lang="en-US" sz="2000" dirty="0">
                <a:latin typeface="Britannic Bold" panose="020B0903060703020204" pitchFamily="34" charset="0"/>
              </a:rPr>
              <a:t>Customer Relationship Management (CRM) applications for schools and colleges have a promising future. With the increasing demand for personalized education, CRM applications can help educational institutions to manage relationships with their students, faculty, and other stakeholders effectively. These applications can assist in tracking student progress, managing communication with parents and alumni, and automating administrative tasks such as scheduling and recordkeeping. Moreover, with the integration of artificial intelligence and machine learning, CRM applications can provide valuable insights to improve student engagement and learning outcomes. As educational institutions continue to prioritize student success, CRM applications will play an essential role in enhancing the overall educational experience.</a:t>
            </a:r>
          </a:p>
        </p:txBody>
      </p:sp>
    </p:spTree>
    <p:extLst>
      <p:ext uri="{BB962C8B-B14F-4D97-AF65-F5344CB8AC3E}">
        <p14:creationId xmlns:p14="http://schemas.microsoft.com/office/powerpoint/2010/main" val="3357550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77340" y="297180"/>
            <a:ext cx="9927272" cy="6355080"/>
          </a:xfrm>
        </p:spPr>
        <p:txBody>
          <a:bodyPr>
            <a:normAutofit/>
          </a:bodyPr>
          <a:lstStyle/>
          <a:p>
            <a:pPr marL="0" indent="0">
              <a:buNone/>
            </a:pPr>
            <a:r>
              <a:rPr lang="en-US" sz="3200" dirty="0">
                <a:latin typeface="Algerian" panose="04020705040A02060702" pitchFamily="82" charset="0"/>
              </a:rPr>
              <a:t>1.2 : </a:t>
            </a:r>
            <a:r>
              <a:rPr lang="en-US" sz="3200" dirty="0">
                <a:latin typeface="Britannic Bold" panose="020B0903060703020204" pitchFamily="34" charset="0"/>
              </a:rPr>
              <a:t>PURPOSE</a:t>
            </a:r>
          </a:p>
          <a:p>
            <a:pPr marL="0" indent="0">
              <a:buNone/>
            </a:pPr>
            <a:r>
              <a:rPr lang="en-US" sz="3200" dirty="0">
                <a:latin typeface="Britannic Bold" panose="020B0903060703020204" pitchFamily="34" charset="0"/>
              </a:rPr>
              <a:t>            Customer Relationship Management (CRM) applications for schools/colleges serve the purpose of managing relationships and interactions with students, parents, alumni, and other stakeholders. These applications provide a comprehensive system for schools/colleges to manage and track interactions with their constituents and ensure that they are meeting their needs.</a:t>
            </a:r>
          </a:p>
        </p:txBody>
      </p:sp>
    </p:spTree>
    <p:extLst>
      <p:ext uri="{BB962C8B-B14F-4D97-AF65-F5344CB8AC3E}">
        <p14:creationId xmlns:p14="http://schemas.microsoft.com/office/powerpoint/2010/main" val="1918839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4480" y="0"/>
            <a:ext cx="10469880" cy="6858000"/>
          </a:xfrm>
        </p:spPr>
        <p:txBody>
          <a:bodyPr>
            <a:normAutofit/>
          </a:bodyPr>
          <a:lstStyle/>
          <a:p>
            <a:pPr marL="0" indent="0" algn="ctr">
              <a:buNone/>
            </a:pPr>
            <a:r>
              <a:rPr lang="en-US" sz="4400" dirty="0">
                <a:latin typeface="Algerian" panose="04020705040A02060702" pitchFamily="82" charset="0"/>
              </a:rPr>
              <a:t>2. </a:t>
            </a:r>
            <a:r>
              <a:rPr lang="en-US" sz="4400" dirty="0">
                <a:latin typeface="Britannic Bold" panose="020B0903060703020204" pitchFamily="34" charset="0"/>
              </a:rPr>
              <a:t>PROBLEM DEFINITION AND DESIGN THINKING</a:t>
            </a:r>
          </a:p>
          <a:p>
            <a:pPr marL="0" indent="0">
              <a:buNone/>
            </a:pPr>
            <a:endParaRPr lang="en-US" sz="2800" dirty="0">
              <a:latin typeface="Algerian" panose="04020705040A02060702" pitchFamily="82" charset="0"/>
            </a:endParaRPr>
          </a:p>
          <a:p>
            <a:pPr marL="0" indent="0">
              <a:buNone/>
            </a:pPr>
            <a:r>
              <a:rPr lang="en-US" sz="2800" dirty="0">
                <a:latin typeface="Algerian" panose="04020705040A02060702" pitchFamily="82" charset="0"/>
              </a:rPr>
              <a:t>2.1 </a:t>
            </a:r>
            <a:r>
              <a:rPr lang="en-US" sz="2800" dirty="0">
                <a:latin typeface="Britannic Bold" panose="020B0903060703020204" pitchFamily="34" charset="0"/>
              </a:rPr>
              <a:t>EMPATHY MAP</a:t>
            </a:r>
          </a:p>
          <a:p>
            <a:pPr marL="0" indent="0">
              <a:buNone/>
            </a:pPr>
            <a:r>
              <a:rPr lang="en-US" sz="2800" dirty="0">
                <a:latin typeface="Britannic Bold" panose="020B0903060703020204" pitchFamily="34" charset="0"/>
              </a:rPr>
              <a:t>              </a:t>
            </a:r>
            <a:endParaRPr lang="en-US" sz="2800" dirty="0">
              <a:latin typeface="Algerian" panose="04020705040A02060702" pitchFamily="82" charset="0"/>
            </a:endParaRPr>
          </a:p>
        </p:txBody>
      </p:sp>
      <p:pic>
        <p:nvPicPr>
          <p:cNvPr id="5" name="Picture 4"/>
          <p:cNvPicPr>
            <a:picLocks noChangeAspect="1"/>
          </p:cNvPicPr>
          <p:nvPr/>
        </p:nvPicPr>
        <p:blipFill rotWithShape="1">
          <a:blip r:embed="rId2">
            <a:extLst>
              <a:ext uri="{BEBA8EAE-BF5A-486C-A8C5-ECC9F3942E4B}">
                <a14:imgProps xmlns:a14="http://schemas.microsoft.com/office/drawing/2010/main">
                  <a14:imgLayer r:embed="rId3">
                    <a14:imgEffect>
                      <a14:sharpenSoften amount="22000"/>
                    </a14:imgEffect>
                  </a14:imgLayer>
                </a14:imgProps>
              </a:ext>
              <a:ext uri="{28A0092B-C50C-407E-A947-70E740481C1C}">
                <a14:useLocalDpi xmlns:a14="http://schemas.microsoft.com/office/drawing/2010/main" val="0"/>
              </a:ext>
            </a:extLst>
          </a:blip>
          <a:srcRect l="-1760" t="21121" r="9647" b="27063"/>
          <a:stretch/>
        </p:blipFill>
        <p:spPr>
          <a:xfrm>
            <a:off x="2788921" y="2606040"/>
            <a:ext cx="4343400" cy="3589020"/>
          </a:xfrm>
          <a:prstGeom prst="rect">
            <a:avLst/>
          </a:prstGeom>
        </p:spPr>
      </p:pic>
    </p:spTree>
    <p:extLst>
      <p:ext uri="{BB962C8B-B14F-4D97-AF65-F5344CB8AC3E}">
        <p14:creationId xmlns:p14="http://schemas.microsoft.com/office/powerpoint/2010/main" val="4161284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8435" b="26036"/>
          <a:stretch/>
        </p:blipFill>
        <p:spPr>
          <a:xfrm>
            <a:off x="1384435" y="1558344"/>
            <a:ext cx="9901238" cy="3103808"/>
          </a:xfrm>
        </p:spPr>
      </p:pic>
      <p:sp>
        <p:nvSpPr>
          <p:cNvPr id="5" name="Title 1"/>
          <p:cNvSpPr>
            <a:spLocks noGrp="1"/>
          </p:cNvSpPr>
          <p:nvPr>
            <p:ph type="title"/>
          </p:nvPr>
        </p:nvSpPr>
        <p:spPr>
          <a:xfrm>
            <a:off x="1724663" y="521079"/>
            <a:ext cx="8911687" cy="1280890"/>
          </a:xfrm>
        </p:spPr>
        <p:txBody>
          <a:bodyPr>
            <a:normAutofit/>
          </a:bodyPr>
          <a:lstStyle/>
          <a:p>
            <a:r>
              <a:rPr lang="en-US" sz="2800" dirty="0">
                <a:solidFill>
                  <a:schemeClr val="tx1"/>
                </a:solidFill>
                <a:latin typeface="Algerian" panose="04020705040A02060702" pitchFamily="82" charset="0"/>
              </a:rPr>
              <a:t>2.2 : </a:t>
            </a:r>
            <a:r>
              <a:rPr lang="en-US" sz="2800" dirty="0">
                <a:solidFill>
                  <a:schemeClr val="tx1"/>
                </a:solidFill>
                <a:latin typeface="Britannic Bold" panose="020B0903060703020204" pitchFamily="34" charset="0"/>
              </a:rPr>
              <a:t>BRAINSTORMING</a:t>
            </a:r>
            <a:endParaRPr lang="en-US" sz="2800" dirty="0">
              <a:solidFill>
                <a:schemeClr val="tx1"/>
              </a:solidFill>
              <a:latin typeface="Algerian" panose="04020705040A02060702" pitchFamily="82" charset="0"/>
            </a:endParaRPr>
          </a:p>
        </p:txBody>
      </p:sp>
    </p:spTree>
    <p:extLst>
      <p:ext uri="{BB962C8B-B14F-4D97-AF65-F5344CB8AC3E}">
        <p14:creationId xmlns:p14="http://schemas.microsoft.com/office/powerpoint/2010/main" val="325947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4891" y="482441"/>
            <a:ext cx="8911687" cy="1333479"/>
          </a:xfrm>
        </p:spPr>
        <p:txBody>
          <a:bodyPr>
            <a:normAutofit fontScale="90000"/>
          </a:bodyPr>
          <a:lstStyle/>
          <a:p>
            <a:r>
              <a:rPr lang="en-US" sz="2800" dirty="0">
                <a:solidFill>
                  <a:schemeClr val="tx1"/>
                </a:solidFill>
                <a:latin typeface="Algerian" panose="04020705040A02060702" pitchFamily="82" charset="0"/>
              </a:rPr>
              <a:t>3. </a:t>
            </a:r>
            <a:r>
              <a:rPr lang="en-US" sz="2800" dirty="0">
                <a:solidFill>
                  <a:schemeClr val="tx1"/>
                </a:solidFill>
                <a:latin typeface="Aharoni" panose="02010803020104030203" pitchFamily="2" charset="-79"/>
                <a:cs typeface="Aharoni" panose="02010803020104030203" pitchFamily="2" charset="-79"/>
              </a:rPr>
              <a:t>RESULT</a:t>
            </a:r>
            <a:br>
              <a:rPr lang="en-US" sz="2800" dirty="0">
                <a:solidFill>
                  <a:schemeClr val="tx1"/>
                </a:solidFill>
                <a:latin typeface="Algerian" panose="04020705040A02060702" pitchFamily="82" charset="0"/>
              </a:rPr>
            </a:br>
            <a:br>
              <a:rPr lang="en-US" sz="2800" dirty="0">
                <a:solidFill>
                  <a:schemeClr val="tx1"/>
                </a:solidFill>
                <a:latin typeface="Algerian" panose="04020705040A02060702" pitchFamily="82" charset="0"/>
              </a:rPr>
            </a:br>
            <a:r>
              <a:rPr lang="en-US" sz="2800" dirty="0">
                <a:solidFill>
                  <a:schemeClr val="tx1"/>
                </a:solidFill>
                <a:latin typeface="Algerian" panose="04020705040A02060702" pitchFamily="82" charset="0"/>
              </a:rPr>
              <a:t>3.1: </a:t>
            </a:r>
            <a:r>
              <a:rPr lang="en-US" sz="2800" dirty="0">
                <a:solidFill>
                  <a:schemeClr val="tx1"/>
                </a:solidFill>
                <a:latin typeface="Britannic Bold" panose="020B0903060703020204" pitchFamily="34" charset="0"/>
              </a:rPr>
              <a:t>DATA MODEL</a:t>
            </a:r>
            <a:endParaRPr lang="en-US" sz="2800" dirty="0">
              <a:solidFill>
                <a:schemeClr val="tx1"/>
              </a:solidFill>
              <a:latin typeface="Algerian" panose="04020705040A02060702" pitchFamily="82"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00642112"/>
              </p:ext>
            </p:extLst>
          </p:nvPr>
        </p:nvGraphicFramePr>
        <p:xfrm>
          <a:off x="872194" y="1815920"/>
          <a:ext cx="10803991" cy="4256633"/>
        </p:xfrm>
        <a:graphic>
          <a:graphicData uri="http://schemas.openxmlformats.org/drawingml/2006/table">
            <a:tbl>
              <a:tblPr firstRow="1" bandRow="1">
                <a:tableStyleId>{F5AB1C69-6EDB-4FF4-983F-18BD219EF322}</a:tableStyleId>
              </a:tblPr>
              <a:tblGrid>
                <a:gridCol w="3123031">
                  <a:extLst>
                    <a:ext uri="{9D8B030D-6E8A-4147-A177-3AD203B41FA5}">
                      <a16:colId xmlns:a16="http://schemas.microsoft.com/office/drawing/2014/main" val="20000"/>
                    </a:ext>
                  </a:extLst>
                </a:gridCol>
                <a:gridCol w="3840480">
                  <a:extLst>
                    <a:ext uri="{9D8B030D-6E8A-4147-A177-3AD203B41FA5}">
                      <a16:colId xmlns:a16="http://schemas.microsoft.com/office/drawing/2014/main" val="20001"/>
                    </a:ext>
                  </a:extLst>
                </a:gridCol>
                <a:gridCol w="3840480">
                  <a:extLst>
                    <a:ext uri="{9D8B030D-6E8A-4147-A177-3AD203B41FA5}">
                      <a16:colId xmlns:a16="http://schemas.microsoft.com/office/drawing/2014/main" val="20002"/>
                    </a:ext>
                  </a:extLst>
                </a:gridCol>
              </a:tblGrid>
              <a:tr h="631858">
                <a:tc>
                  <a:txBody>
                    <a:bodyPr/>
                    <a:lstStyle/>
                    <a:p>
                      <a:r>
                        <a:rPr lang="en-US" sz="2400" dirty="0"/>
                        <a:t>Object name</a:t>
                      </a:r>
                      <a:endParaRPr lang="en-US" sz="2400" dirty="0">
                        <a:latin typeface="Algerian" panose="04020705040A02060702" pitchFamily="82" charset="0"/>
                      </a:endParaRPr>
                    </a:p>
                  </a:txBody>
                  <a:tcPr/>
                </a:tc>
                <a:tc gridSpan="2">
                  <a:txBody>
                    <a:bodyPr/>
                    <a:lstStyle/>
                    <a:p>
                      <a:pPr algn="ctr"/>
                      <a:r>
                        <a:rPr lang="en-US" sz="2800" dirty="0">
                          <a:latin typeface="Aharoni" panose="02010803020104030203" pitchFamily="2" charset="-79"/>
                          <a:cs typeface="Aharoni" panose="02010803020104030203" pitchFamily="2" charset="-79"/>
                        </a:rPr>
                        <a:t>Fields</a:t>
                      </a:r>
                      <a:r>
                        <a:rPr lang="en-US" sz="2800" baseline="0" dirty="0">
                          <a:latin typeface="Aharoni" panose="02010803020104030203" pitchFamily="2" charset="-79"/>
                          <a:cs typeface="Aharoni" panose="02010803020104030203" pitchFamily="2" charset="-79"/>
                        </a:rPr>
                        <a:t> of Object</a:t>
                      </a:r>
                      <a:endParaRPr lang="en-US" sz="2800" dirty="0">
                        <a:latin typeface="Aharoni" panose="02010803020104030203" pitchFamily="2" charset="-79"/>
                        <a:cs typeface="Aharoni" panose="02010803020104030203" pitchFamily="2" charset="-79"/>
                      </a:endParaRPr>
                    </a:p>
                  </a:txBody>
                  <a:tcPr/>
                </a:tc>
                <a:tc hMerge="1">
                  <a:txBody>
                    <a:bodyPr/>
                    <a:lstStyle/>
                    <a:p>
                      <a:endParaRPr lang="en-US"/>
                    </a:p>
                  </a:txBody>
                  <a:tcPr/>
                </a:tc>
                <a:extLst>
                  <a:ext uri="{0D108BD9-81ED-4DB2-BD59-A6C34878D82A}">
                    <a16:rowId xmlns:a16="http://schemas.microsoft.com/office/drawing/2014/main" val="10000"/>
                  </a:ext>
                </a:extLst>
              </a:tr>
              <a:tr h="623668">
                <a:tc rowSpan="7">
                  <a:txBody>
                    <a:bodyPr/>
                    <a:lstStyle/>
                    <a:p>
                      <a:endParaRPr lang="en-US" sz="2800" dirty="0"/>
                    </a:p>
                    <a:p>
                      <a:r>
                        <a:rPr lang="en-US" sz="2800" dirty="0"/>
                        <a:t>   </a:t>
                      </a:r>
                      <a:r>
                        <a:rPr lang="en-US" sz="2800" dirty="0">
                          <a:latin typeface="Aharoni" panose="02010803020104030203" pitchFamily="2" charset="-79"/>
                          <a:cs typeface="Aharoni" panose="02010803020104030203" pitchFamily="2" charset="-79"/>
                        </a:rPr>
                        <a:t>College</a:t>
                      </a:r>
                      <a:endParaRPr lang="en-US" sz="2800" dirty="0"/>
                    </a:p>
                  </a:txBody>
                  <a:tcPr/>
                </a:tc>
                <a:tc>
                  <a:txBody>
                    <a:bodyPr/>
                    <a:lstStyle/>
                    <a:p>
                      <a:pPr algn="ctr"/>
                      <a:r>
                        <a:rPr lang="en-US" sz="2800" dirty="0">
                          <a:latin typeface="Aharoni" panose="02010803020104030203" pitchFamily="2" charset="-79"/>
                          <a:cs typeface="Aharoni" panose="02010803020104030203" pitchFamily="2" charset="-79"/>
                        </a:rPr>
                        <a:t>Field</a:t>
                      </a:r>
                      <a:r>
                        <a:rPr lang="en-US" sz="2800" baseline="0" dirty="0">
                          <a:latin typeface="Aharoni" panose="02010803020104030203" pitchFamily="2" charset="-79"/>
                          <a:cs typeface="Aharoni" panose="02010803020104030203" pitchFamily="2" charset="-79"/>
                        </a:rPr>
                        <a:t> Label</a:t>
                      </a:r>
                      <a:endParaRPr lang="en-US" sz="2800" dirty="0">
                        <a:latin typeface="Aharoni" panose="02010803020104030203" pitchFamily="2" charset="-79"/>
                        <a:cs typeface="Aharoni" panose="02010803020104030203" pitchFamily="2" charset="-79"/>
                      </a:endParaRPr>
                    </a:p>
                  </a:txBody>
                  <a:tcPr/>
                </a:tc>
                <a:tc>
                  <a:txBody>
                    <a:bodyPr/>
                    <a:lstStyle/>
                    <a:p>
                      <a:pPr algn="ctr"/>
                      <a:r>
                        <a:rPr lang="en-US" sz="2800" dirty="0">
                          <a:latin typeface="Aharoni" panose="02010803020104030203" pitchFamily="2" charset="-79"/>
                          <a:cs typeface="Aharoni" panose="02010803020104030203" pitchFamily="2" charset="-79"/>
                        </a:rPr>
                        <a:t>Data</a:t>
                      </a:r>
                      <a:r>
                        <a:rPr lang="en-US" sz="2800" baseline="0" dirty="0">
                          <a:latin typeface="Aharoni" panose="02010803020104030203" pitchFamily="2" charset="-79"/>
                          <a:cs typeface="Aharoni" panose="02010803020104030203" pitchFamily="2" charset="-79"/>
                        </a:rPr>
                        <a:t> Type</a:t>
                      </a:r>
                      <a:endParaRPr lang="en-US" sz="2800" dirty="0">
                        <a:latin typeface="Aharoni" panose="02010803020104030203" pitchFamily="2" charset="-79"/>
                        <a:cs typeface="Aharoni" panose="02010803020104030203" pitchFamily="2" charset="-79"/>
                      </a:endParaRPr>
                    </a:p>
                  </a:txBody>
                  <a:tcPr/>
                </a:tc>
                <a:extLst>
                  <a:ext uri="{0D108BD9-81ED-4DB2-BD59-A6C34878D82A}">
                    <a16:rowId xmlns:a16="http://schemas.microsoft.com/office/drawing/2014/main" val="10001"/>
                  </a:ext>
                </a:extLst>
              </a:tr>
              <a:tr h="468923">
                <a:tc vMerge="1">
                  <a:txBody>
                    <a:bodyPr/>
                    <a:lstStyle/>
                    <a:p>
                      <a:endParaRPr lang="en-US"/>
                    </a:p>
                  </a:txBody>
                  <a:tcPr/>
                </a:tc>
                <a:tc>
                  <a:txBody>
                    <a:bodyPr/>
                    <a:lstStyle/>
                    <a:p>
                      <a:pPr algn="ctr"/>
                      <a:r>
                        <a:rPr lang="en-US" sz="2400" dirty="0"/>
                        <a:t>Address</a:t>
                      </a:r>
                    </a:p>
                  </a:txBody>
                  <a:tcPr/>
                </a:tc>
                <a:tc>
                  <a:txBody>
                    <a:bodyPr/>
                    <a:lstStyle/>
                    <a:p>
                      <a:pPr algn="ctr"/>
                      <a:r>
                        <a:rPr lang="en-US" sz="2400" dirty="0"/>
                        <a:t>Text</a:t>
                      </a:r>
                      <a:r>
                        <a:rPr lang="en-US" sz="2400" baseline="0" dirty="0"/>
                        <a:t> Area</a:t>
                      </a:r>
                      <a:endParaRPr lang="en-US" sz="2400" dirty="0"/>
                    </a:p>
                  </a:txBody>
                  <a:tcPr/>
                </a:tc>
                <a:extLst>
                  <a:ext uri="{0D108BD9-81ED-4DB2-BD59-A6C34878D82A}">
                    <a16:rowId xmlns:a16="http://schemas.microsoft.com/office/drawing/2014/main" val="10002"/>
                  </a:ext>
                </a:extLst>
              </a:tr>
              <a:tr h="586154">
                <a:tc vMerge="1">
                  <a:txBody>
                    <a:bodyPr/>
                    <a:lstStyle/>
                    <a:p>
                      <a:endParaRPr lang="en-US"/>
                    </a:p>
                  </a:txBody>
                  <a:tcPr/>
                </a:tc>
                <a:tc>
                  <a:txBody>
                    <a:bodyPr/>
                    <a:lstStyle/>
                    <a:p>
                      <a:pPr algn="ctr"/>
                      <a:r>
                        <a:rPr lang="en-US" sz="2400" dirty="0"/>
                        <a:t>District</a:t>
                      </a:r>
                    </a:p>
                  </a:txBody>
                  <a:tcPr/>
                </a:tc>
                <a:tc>
                  <a:txBody>
                    <a:bodyPr/>
                    <a:lstStyle/>
                    <a:p>
                      <a:pPr algn="ctr"/>
                      <a:r>
                        <a:rPr lang="en-US" sz="2400" dirty="0"/>
                        <a:t>Text Area</a:t>
                      </a:r>
                    </a:p>
                  </a:txBody>
                  <a:tcPr/>
                </a:tc>
                <a:extLst>
                  <a:ext uri="{0D108BD9-81ED-4DB2-BD59-A6C34878D82A}">
                    <a16:rowId xmlns:a16="http://schemas.microsoft.com/office/drawing/2014/main" val="10003"/>
                  </a:ext>
                </a:extLst>
              </a:tr>
              <a:tr h="468923">
                <a:tc vMerge="1">
                  <a:txBody>
                    <a:bodyPr/>
                    <a:lstStyle/>
                    <a:p>
                      <a:endParaRPr lang="en-US"/>
                    </a:p>
                  </a:txBody>
                  <a:tcPr/>
                </a:tc>
                <a:tc>
                  <a:txBody>
                    <a:bodyPr/>
                    <a:lstStyle/>
                    <a:p>
                      <a:pPr algn="ctr"/>
                      <a:r>
                        <a:rPr lang="en-US" sz="2400" dirty="0"/>
                        <a:t>State</a:t>
                      </a:r>
                    </a:p>
                  </a:txBody>
                  <a:tcPr/>
                </a:tc>
                <a:tc>
                  <a:txBody>
                    <a:bodyPr/>
                    <a:lstStyle/>
                    <a:p>
                      <a:pPr algn="ctr"/>
                      <a:r>
                        <a:rPr lang="en-US" sz="2400" dirty="0"/>
                        <a:t>Text Area</a:t>
                      </a:r>
                    </a:p>
                  </a:txBody>
                  <a:tcPr/>
                </a:tc>
                <a:extLst>
                  <a:ext uri="{0D108BD9-81ED-4DB2-BD59-A6C34878D82A}">
                    <a16:rowId xmlns:a16="http://schemas.microsoft.com/office/drawing/2014/main" val="10004"/>
                  </a:ext>
                </a:extLst>
              </a:tr>
              <a:tr h="492369">
                <a:tc vMerge="1">
                  <a:txBody>
                    <a:bodyPr/>
                    <a:lstStyle/>
                    <a:p>
                      <a:endParaRPr lang="en-US"/>
                    </a:p>
                  </a:txBody>
                  <a:tcPr/>
                </a:tc>
                <a:tc>
                  <a:txBody>
                    <a:bodyPr/>
                    <a:lstStyle/>
                    <a:p>
                      <a:pPr algn="ctr"/>
                      <a:r>
                        <a:rPr lang="en-US" sz="2400" dirty="0"/>
                        <a:t>Phone Number</a:t>
                      </a:r>
                    </a:p>
                  </a:txBody>
                  <a:tcPr/>
                </a:tc>
                <a:tc>
                  <a:txBody>
                    <a:bodyPr/>
                    <a:lstStyle/>
                    <a:p>
                      <a:pPr algn="ctr"/>
                      <a:r>
                        <a:rPr lang="en-US" sz="2400" dirty="0"/>
                        <a:t>Phone</a:t>
                      </a:r>
                    </a:p>
                  </a:txBody>
                  <a:tcPr/>
                </a:tc>
                <a:extLst>
                  <a:ext uri="{0D108BD9-81ED-4DB2-BD59-A6C34878D82A}">
                    <a16:rowId xmlns:a16="http://schemas.microsoft.com/office/drawing/2014/main" val="10005"/>
                  </a:ext>
                </a:extLst>
              </a:tr>
              <a:tr h="468923">
                <a:tc vMerge="1">
                  <a:txBody>
                    <a:bodyPr/>
                    <a:lstStyle/>
                    <a:p>
                      <a:endParaRPr lang="en-US"/>
                    </a:p>
                  </a:txBody>
                  <a:tcPr/>
                </a:tc>
                <a:tc>
                  <a:txBody>
                    <a:bodyPr/>
                    <a:lstStyle/>
                    <a:p>
                      <a:pPr algn="ctr"/>
                      <a:r>
                        <a:rPr lang="en-US" sz="2400" dirty="0"/>
                        <a:t>Number</a:t>
                      </a:r>
                      <a:r>
                        <a:rPr lang="en-US" sz="2400" baseline="0" dirty="0"/>
                        <a:t> of Students</a:t>
                      </a:r>
                      <a:endParaRPr lang="en-US" sz="2400" dirty="0"/>
                    </a:p>
                  </a:txBody>
                  <a:tcPr/>
                </a:tc>
                <a:tc>
                  <a:txBody>
                    <a:bodyPr/>
                    <a:lstStyle/>
                    <a:p>
                      <a:pPr algn="ctr"/>
                      <a:r>
                        <a:rPr lang="en-US" sz="2400" dirty="0"/>
                        <a:t>Roll-Up Summary</a:t>
                      </a:r>
                    </a:p>
                  </a:txBody>
                  <a:tcPr/>
                </a:tc>
                <a:extLst>
                  <a:ext uri="{0D108BD9-81ED-4DB2-BD59-A6C34878D82A}">
                    <a16:rowId xmlns:a16="http://schemas.microsoft.com/office/drawing/2014/main" val="10006"/>
                  </a:ext>
                </a:extLst>
              </a:tr>
              <a:tr h="515815">
                <a:tc vMerge="1">
                  <a:txBody>
                    <a:bodyPr/>
                    <a:lstStyle/>
                    <a:p>
                      <a:endParaRPr lang="en-US"/>
                    </a:p>
                  </a:txBody>
                  <a:tcPr/>
                </a:tc>
                <a:tc>
                  <a:txBody>
                    <a:bodyPr/>
                    <a:lstStyle/>
                    <a:p>
                      <a:pPr algn="ctr"/>
                      <a:r>
                        <a:rPr lang="en-US" sz="2400" dirty="0"/>
                        <a:t>Highest Marks</a:t>
                      </a:r>
                    </a:p>
                  </a:txBody>
                  <a:tcPr/>
                </a:tc>
                <a:tc>
                  <a:txBody>
                    <a:bodyPr/>
                    <a:lstStyle/>
                    <a:p>
                      <a:pPr algn="ctr"/>
                      <a:r>
                        <a:rPr lang="en-US" sz="2400" dirty="0"/>
                        <a:t>Roll-Up</a:t>
                      </a:r>
                      <a:r>
                        <a:rPr lang="en-US" sz="2400" baseline="0" dirty="0"/>
                        <a:t> Summary</a:t>
                      </a:r>
                      <a:endParaRPr lang="en-US" sz="24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98960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4891" y="482441"/>
            <a:ext cx="8911687" cy="1333479"/>
          </a:xfrm>
        </p:spPr>
        <p:txBody>
          <a:bodyPr>
            <a:normAutofit/>
          </a:bodyPr>
          <a:lstStyle/>
          <a:p>
            <a:br>
              <a:rPr lang="en-US" sz="2800" dirty="0">
                <a:solidFill>
                  <a:schemeClr val="tx1"/>
                </a:solidFill>
                <a:latin typeface="Britannic Bold" panose="020B0903060703020204" pitchFamily="34" charset="0"/>
              </a:rPr>
            </a:br>
            <a:r>
              <a:rPr lang="en-US" sz="2800" dirty="0">
                <a:solidFill>
                  <a:schemeClr val="tx1"/>
                </a:solidFill>
                <a:latin typeface="Algerian" panose="04020705040A02060702" pitchFamily="82" charset="0"/>
              </a:rPr>
              <a:t>3.1: </a:t>
            </a:r>
            <a:r>
              <a:rPr lang="en-US" sz="2800" dirty="0">
                <a:solidFill>
                  <a:schemeClr val="tx1"/>
                </a:solidFill>
                <a:latin typeface="Britannic Bold" panose="020B0903060703020204" pitchFamily="34" charset="0"/>
              </a:rPr>
              <a:t>DATA MODEL</a:t>
            </a:r>
            <a:endParaRPr lang="en-US" sz="2800" dirty="0">
              <a:solidFill>
                <a:schemeClr val="tx1"/>
              </a:solidFill>
              <a:latin typeface="Algerian" panose="04020705040A02060702" pitchFamily="82"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95723411"/>
              </p:ext>
            </p:extLst>
          </p:nvPr>
        </p:nvGraphicFramePr>
        <p:xfrm>
          <a:off x="872194" y="1815920"/>
          <a:ext cx="10803991" cy="3977624"/>
        </p:xfrm>
        <a:graphic>
          <a:graphicData uri="http://schemas.openxmlformats.org/drawingml/2006/table">
            <a:tbl>
              <a:tblPr firstRow="1" bandRow="1">
                <a:tableStyleId>{F5AB1C69-6EDB-4FF4-983F-18BD219EF322}</a:tableStyleId>
              </a:tblPr>
              <a:tblGrid>
                <a:gridCol w="3123031">
                  <a:extLst>
                    <a:ext uri="{9D8B030D-6E8A-4147-A177-3AD203B41FA5}">
                      <a16:colId xmlns:a16="http://schemas.microsoft.com/office/drawing/2014/main" val="20000"/>
                    </a:ext>
                  </a:extLst>
                </a:gridCol>
                <a:gridCol w="3840480">
                  <a:extLst>
                    <a:ext uri="{9D8B030D-6E8A-4147-A177-3AD203B41FA5}">
                      <a16:colId xmlns:a16="http://schemas.microsoft.com/office/drawing/2014/main" val="20001"/>
                    </a:ext>
                  </a:extLst>
                </a:gridCol>
                <a:gridCol w="3840480">
                  <a:extLst>
                    <a:ext uri="{9D8B030D-6E8A-4147-A177-3AD203B41FA5}">
                      <a16:colId xmlns:a16="http://schemas.microsoft.com/office/drawing/2014/main" val="20002"/>
                    </a:ext>
                  </a:extLst>
                </a:gridCol>
              </a:tblGrid>
              <a:tr h="631858">
                <a:tc>
                  <a:txBody>
                    <a:bodyPr/>
                    <a:lstStyle/>
                    <a:p>
                      <a:r>
                        <a:rPr lang="en-US" sz="2400" dirty="0"/>
                        <a:t>Object name</a:t>
                      </a:r>
                      <a:endParaRPr lang="en-US" sz="2400" dirty="0">
                        <a:latin typeface="Algerian" panose="04020705040A02060702" pitchFamily="82" charset="0"/>
                      </a:endParaRPr>
                    </a:p>
                  </a:txBody>
                  <a:tcPr/>
                </a:tc>
                <a:tc gridSpan="2">
                  <a:txBody>
                    <a:bodyPr/>
                    <a:lstStyle/>
                    <a:p>
                      <a:pPr algn="ctr"/>
                      <a:r>
                        <a:rPr lang="en-US" sz="2800" dirty="0">
                          <a:latin typeface="Aharoni" panose="02010803020104030203" pitchFamily="2" charset="-79"/>
                          <a:cs typeface="Aharoni" panose="02010803020104030203" pitchFamily="2" charset="-79"/>
                        </a:rPr>
                        <a:t>Fields</a:t>
                      </a:r>
                      <a:r>
                        <a:rPr lang="en-US" sz="2800" baseline="0" dirty="0">
                          <a:latin typeface="Aharoni" panose="02010803020104030203" pitchFamily="2" charset="-79"/>
                          <a:cs typeface="Aharoni" panose="02010803020104030203" pitchFamily="2" charset="-79"/>
                        </a:rPr>
                        <a:t> of Object</a:t>
                      </a:r>
                      <a:endParaRPr lang="en-US" sz="2800" dirty="0">
                        <a:latin typeface="Aharoni" panose="02010803020104030203" pitchFamily="2" charset="-79"/>
                        <a:cs typeface="Aharoni" panose="02010803020104030203" pitchFamily="2" charset="-79"/>
                      </a:endParaRPr>
                    </a:p>
                  </a:txBody>
                  <a:tcPr/>
                </a:tc>
                <a:tc hMerge="1">
                  <a:txBody>
                    <a:bodyPr/>
                    <a:lstStyle/>
                    <a:p>
                      <a:endParaRPr lang="en-US"/>
                    </a:p>
                  </a:txBody>
                  <a:tcPr/>
                </a:tc>
                <a:extLst>
                  <a:ext uri="{0D108BD9-81ED-4DB2-BD59-A6C34878D82A}">
                    <a16:rowId xmlns:a16="http://schemas.microsoft.com/office/drawing/2014/main" val="10000"/>
                  </a:ext>
                </a:extLst>
              </a:tr>
              <a:tr h="623668">
                <a:tc rowSpan="6">
                  <a:txBody>
                    <a:bodyPr/>
                    <a:lstStyle/>
                    <a:p>
                      <a:endParaRPr lang="en-US" sz="2800" dirty="0"/>
                    </a:p>
                    <a:p>
                      <a:r>
                        <a:rPr lang="en-US" sz="2800" dirty="0"/>
                        <a:t>   </a:t>
                      </a:r>
                      <a:r>
                        <a:rPr lang="en-US" sz="2800" dirty="0">
                          <a:latin typeface="Aharoni" panose="02010803020104030203" pitchFamily="2" charset="-79"/>
                          <a:cs typeface="Aharoni" panose="02010803020104030203" pitchFamily="2" charset="-79"/>
                        </a:rPr>
                        <a:t>Student</a:t>
                      </a:r>
                      <a:endParaRPr lang="en-US" sz="2800" dirty="0"/>
                    </a:p>
                  </a:txBody>
                  <a:tcPr/>
                </a:tc>
                <a:tc>
                  <a:txBody>
                    <a:bodyPr/>
                    <a:lstStyle/>
                    <a:p>
                      <a:pPr algn="ctr"/>
                      <a:r>
                        <a:rPr lang="en-US" sz="2800" dirty="0">
                          <a:latin typeface="Aharoni" panose="02010803020104030203" pitchFamily="2" charset="-79"/>
                          <a:cs typeface="Aharoni" panose="02010803020104030203" pitchFamily="2" charset="-79"/>
                        </a:rPr>
                        <a:t>Field</a:t>
                      </a:r>
                      <a:r>
                        <a:rPr lang="en-US" sz="2800" baseline="0" dirty="0">
                          <a:latin typeface="Aharoni" panose="02010803020104030203" pitchFamily="2" charset="-79"/>
                          <a:cs typeface="Aharoni" panose="02010803020104030203" pitchFamily="2" charset="-79"/>
                        </a:rPr>
                        <a:t> Label</a:t>
                      </a:r>
                      <a:endParaRPr lang="en-US" sz="2800" dirty="0">
                        <a:latin typeface="Aharoni" panose="02010803020104030203" pitchFamily="2" charset="-79"/>
                        <a:cs typeface="Aharoni" panose="02010803020104030203" pitchFamily="2" charset="-79"/>
                      </a:endParaRPr>
                    </a:p>
                  </a:txBody>
                  <a:tcPr/>
                </a:tc>
                <a:tc>
                  <a:txBody>
                    <a:bodyPr/>
                    <a:lstStyle/>
                    <a:p>
                      <a:pPr algn="ctr"/>
                      <a:r>
                        <a:rPr lang="en-US" sz="2800" dirty="0">
                          <a:latin typeface="Aharoni" panose="02010803020104030203" pitchFamily="2" charset="-79"/>
                          <a:cs typeface="Aharoni" panose="02010803020104030203" pitchFamily="2" charset="-79"/>
                        </a:rPr>
                        <a:t>Data</a:t>
                      </a:r>
                      <a:r>
                        <a:rPr lang="en-US" sz="2800" baseline="0" dirty="0">
                          <a:latin typeface="Aharoni" panose="02010803020104030203" pitchFamily="2" charset="-79"/>
                          <a:cs typeface="Aharoni" panose="02010803020104030203" pitchFamily="2" charset="-79"/>
                        </a:rPr>
                        <a:t> Type</a:t>
                      </a:r>
                      <a:endParaRPr lang="en-US" sz="2800" dirty="0">
                        <a:latin typeface="Aharoni" panose="02010803020104030203" pitchFamily="2" charset="-79"/>
                        <a:cs typeface="Aharoni" panose="02010803020104030203" pitchFamily="2" charset="-79"/>
                      </a:endParaRPr>
                    </a:p>
                  </a:txBody>
                  <a:tcPr/>
                </a:tc>
                <a:extLst>
                  <a:ext uri="{0D108BD9-81ED-4DB2-BD59-A6C34878D82A}">
                    <a16:rowId xmlns:a16="http://schemas.microsoft.com/office/drawing/2014/main" val="10001"/>
                  </a:ext>
                </a:extLst>
              </a:tr>
              <a:tr h="468923">
                <a:tc vMerge="1">
                  <a:txBody>
                    <a:bodyPr/>
                    <a:lstStyle/>
                    <a:p>
                      <a:endParaRPr lang="en-US"/>
                    </a:p>
                  </a:txBody>
                  <a:tcPr/>
                </a:tc>
                <a:tc>
                  <a:txBody>
                    <a:bodyPr/>
                    <a:lstStyle/>
                    <a:p>
                      <a:pPr algn="ctr"/>
                      <a:r>
                        <a:rPr lang="en-US" sz="2400" dirty="0"/>
                        <a:t>Phone Number</a:t>
                      </a:r>
                    </a:p>
                  </a:txBody>
                  <a:tcPr/>
                </a:tc>
                <a:tc>
                  <a:txBody>
                    <a:bodyPr/>
                    <a:lstStyle/>
                    <a:p>
                      <a:pPr algn="ctr"/>
                      <a:r>
                        <a:rPr lang="en-US" sz="2400" dirty="0"/>
                        <a:t>Phone</a:t>
                      </a:r>
                    </a:p>
                  </a:txBody>
                  <a:tcPr/>
                </a:tc>
                <a:extLst>
                  <a:ext uri="{0D108BD9-81ED-4DB2-BD59-A6C34878D82A}">
                    <a16:rowId xmlns:a16="http://schemas.microsoft.com/office/drawing/2014/main" val="10002"/>
                  </a:ext>
                </a:extLst>
              </a:tr>
              <a:tr h="586154">
                <a:tc vMerge="1">
                  <a:txBody>
                    <a:bodyPr/>
                    <a:lstStyle/>
                    <a:p>
                      <a:endParaRPr lang="en-US"/>
                    </a:p>
                  </a:txBody>
                  <a:tcPr/>
                </a:tc>
                <a:tc>
                  <a:txBody>
                    <a:bodyPr/>
                    <a:lstStyle/>
                    <a:p>
                      <a:pPr algn="ctr"/>
                      <a:r>
                        <a:rPr lang="en-US" sz="2400" dirty="0"/>
                        <a:t>College</a:t>
                      </a:r>
                    </a:p>
                  </a:txBody>
                  <a:tcPr/>
                </a:tc>
                <a:tc>
                  <a:txBody>
                    <a:bodyPr/>
                    <a:lstStyle/>
                    <a:p>
                      <a:pPr algn="ctr"/>
                      <a:r>
                        <a:rPr lang="en-US" sz="2400" dirty="0"/>
                        <a:t>Master-Detail</a:t>
                      </a:r>
                      <a:r>
                        <a:rPr lang="en-US" sz="2400" baseline="0" dirty="0"/>
                        <a:t> Relationship</a:t>
                      </a:r>
                      <a:endParaRPr lang="en-US" sz="2400" dirty="0"/>
                    </a:p>
                  </a:txBody>
                  <a:tcPr/>
                </a:tc>
                <a:extLst>
                  <a:ext uri="{0D108BD9-81ED-4DB2-BD59-A6C34878D82A}">
                    <a16:rowId xmlns:a16="http://schemas.microsoft.com/office/drawing/2014/main" val="10003"/>
                  </a:ext>
                </a:extLst>
              </a:tr>
              <a:tr h="468923">
                <a:tc vMerge="1">
                  <a:txBody>
                    <a:bodyPr/>
                    <a:lstStyle/>
                    <a:p>
                      <a:endParaRPr lang="en-US"/>
                    </a:p>
                  </a:txBody>
                  <a:tcPr/>
                </a:tc>
                <a:tc>
                  <a:txBody>
                    <a:bodyPr/>
                    <a:lstStyle/>
                    <a:p>
                      <a:pPr algn="ctr"/>
                      <a:r>
                        <a:rPr lang="en-US" sz="2400" dirty="0"/>
                        <a:t>Results</a:t>
                      </a:r>
                    </a:p>
                  </a:txBody>
                  <a:tcPr/>
                </a:tc>
                <a:tc>
                  <a:txBody>
                    <a:bodyPr/>
                    <a:lstStyle/>
                    <a:p>
                      <a:pPr algn="ctr"/>
                      <a:r>
                        <a:rPr lang="en-US" sz="2400" dirty="0"/>
                        <a:t>Pick List</a:t>
                      </a:r>
                    </a:p>
                  </a:txBody>
                  <a:tcPr/>
                </a:tc>
                <a:extLst>
                  <a:ext uri="{0D108BD9-81ED-4DB2-BD59-A6C34878D82A}">
                    <a16:rowId xmlns:a16="http://schemas.microsoft.com/office/drawing/2014/main" val="10004"/>
                  </a:ext>
                </a:extLst>
              </a:tr>
              <a:tr h="492369">
                <a:tc vMerge="1">
                  <a:txBody>
                    <a:bodyPr/>
                    <a:lstStyle/>
                    <a:p>
                      <a:endParaRPr lang="en-US"/>
                    </a:p>
                  </a:txBody>
                  <a:tcPr/>
                </a:tc>
                <a:tc>
                  <a:txBody>
                    <a:bodyPr/>
                    <a:lstStyle/>
                    <a:p>
                      <a:pPr algn="ctr"/>
                      <a:r>
                        <a:rPr lang="en-US" sz="2400" dirty="0"/>
                        <a:t>Class</a:t>
                      </a:r>
                    </a:p>
                  </a:txBody>
                  <a:tcPr/>
                </a:tc>
                <a:tc>
                  <a:txBody>
                    <a:bodyPr/>
                    <a:lstStyle/>
                    <a:p>
                      <a:pPr algn="ctr"/>
                      <a:r>
                        <a:rPr lang="en-US" sz="2400" dirty="0"/>
                        <a:t>Number</a:t>
                      </a:r>
                    </a:p>
                  </a:txBody>
                  <a:tcPr/>
                </a:tc>
                <a:extLst>
                  <a:ext uri="{0D108BD9-81ED-4DB2-BD59-A6C34878D82A}">
                    <a16:rowId xmlns:a16="http://schemas.microsoft.com/office/drawing/2014/main" val="10005"/>
                  </a:ext>
                </a:extLst>
              </a:tr>
              <a:tr h="468923">
                <a:tc vMerge="1">
                  <a:txBody>
                    <a:bodyPr/>
                    <a:lstStyle/>
                    <a:p>
                      <a:endParaRPr lang="en-US"/>
                    </a:p>
                  </a:txBody>
                  <a:tcPr/>
                </a:tc>
                <a:tc>
                  <a:txBody>
                    <a:bodyPr/>
                    <a:lstStyle/>
                    <a:p>
                      <a:pPr algn="ctr"/>
                      <a:r>
                        <a:rPr lang="en-US" sz="2400" dirty="0"/>
                        <a:t>Marks</a:t>
                      </a:r>
                    </a:p>
                  </a:txBody>
                  <a:tcPr/>
                </a:tc>
                <a:tc>
                  <a:txBody>
                    <a:bodyPr/>
                    <a:lstStyle/>
                    <a:p>
                      <a:pPr algn="ctr"/>
                      <a:r>
                        <a:rPr lang="en-US" sz="2400" dirty="0"/>
                        <a:t>Number</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65173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4891" y="482441"/>
            <a:ext cx="8911687" cy="1333479"/>
          </a:xfrm>
        </p:spPr>
        <p:txBody>
          <a:bodyPr>
            <a:normAutofit/>
          </a:bodyPr>
          <a:lstStyle/>
          <a:p>
            <a:br>
              <a:rPr lang="en-US" sz="2800" dirty="0">
                <a:solidFill>
                  <a:schemeClr val="tx1"/>
                </a:solidFill>
                <a:latin typeface="Britannic Bold" panose="020B0903060703020204" pitchFamily="34" charset="0"/>
              </a:rPr>
            </a:br>
            <a:r>
              <a:rPr lang="en-US" sz="2800" dirty="0">
                <a:solidFill>
                  <a:schemeClr val="tx1"/>
                </a:solidFill>
                <a:latin typeface="Algerian" panose="04020705040A02060702" pitchFamily="82" charset="0"/>
              </a:rPr>
              <a:t>3.1: </a:t>
            </a:r>
            <a:r>
              <a:rPr lang="en-US" sz="2800" dirty="0">
                <a:solidFill>
                  <a:schemeClr val="tx1"/>
                </a:solidFill>
                <a:latin typeface="Britannic Bold" panose="020B0903060703020204" pitchFamily="34" charset="0"/>
              </a:rPr>
              <a:t>DATA MODEL</a:t>
            </a:r>
            <a:endParaRPr lang="en-US" sz="2800" dirty="0">
              <a:solidFill>
                <a:schemeClr val="tx1"/>
              </a:solidFill>
              <a:latin typeface="Algerian" panose="04020705040A02060702" pitchFamily="82"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81245413"/>
              </p:ext>
            </p:extLst>
          </p:nvPr>
        </p:nvGraphicFramePr>
        <p:xfrm>
          <a:off x="872194" y="1815920"/>
          <a:ext cx="10803991" cy="2718566"/>
        </p:xfrm>
        <a:graphic>
          <a:graphicData uri="http://schemas.openxmlformats.org/drawingml/2006/table">
            <a:tbl>
              <a:tblPr firstRow="1" bandRow="1">
                <a:tableStyleId>{F5AB1C69-6EDB-4FF4-983F-18BD219EF322}</a:tableStyleId>
              </a:tblPr>
              <a:tblGrid>
                <a:gridCol w="3123031">
                  <a:extLst>
                    <a:ext uri="{9D8B030D-6E8A-4147-A177-3AD203B41FA5}">
                      <a16:colId xmlns:a16="http://schemas.microsoft.com/office/drawing/2014/main" val="20000"/>
                    </a:ext>
                  </a:extLst>
                </a:gridCol>
                <a:gridCol w="3840480">
                  <a:extLst>
                    <a:ext uri="{9D8B030D-6E8A-4147-A177-3AD203B41FA5}">
                      <a16:colId xmlns:a16="http://schemas.microsoft.com/office/drawing/2014/main" val="20001"/>
                    </a:ext>
                  </a:extLst>
                </a:gridCol>
                <a:gridCol w="3840480">
                  <a:extLst>
                    <a:ext uri="{9D8B030D-6E8A-4147-A177-3AD203B41FA5}">
                      <a16:colId xmlns:a16="http://schemas.microsoft.com/office/drawing/2014/main" val="20002"/>
                    </a:ext>
                  </a:extLst>
                </a:gridCol>
              </a:tblGrid>
              <a:tr h="631858">
                <a:tc>
                  <a:txBody>
                    <a:bodyPr/>
                    <a:lstStyle/>
                    <a:p>
                      <a:r>
                        <a:rPr lang="en-US" sz="2400" dirty="0"/>
                        <a:t>Object name</a:t>
                      </a:r>
                      <a:endParaRPr lang="en-US" sz="2400" dirty="0">
                        <a:latin typeface="Algerian" panose="04020705040A02060702" pitchFamily="82" charset="0"/>
                      </a:endParaRPr>
                    </a:p>
                  </a:txBody>
                  <a:tcPr/>
                </a:tc>
                <a:tc gridSpan="2">
                  <a:txBody>
                    <a:bodyPr/>
                    <a:lstStyle/>
                    <a:p>
                      <a:pPr algn="ctr"/>
                      <a:r>
                        <a:rPr lang="en-US" sz="2800" dirty="0">
                          <a:latin typeface="Aharoni" panose="02010803020104030203" pitchFamily="2" charset="-79"/>
                          <a:cs typeface="Aharoni" panose="02010803020104030203" pitchFamily="2" charset="-79"/>
                        </a:rPr>
                        <a:t>Fields</a:t>
                      </a:r>
                      <a:r>
                        <a:rPr lang="en-US" sz="2800" baseline="0" dirty="0">
                          <a:latin typeface="Aharoni" panose="02010803020104030203" pitchFamily="2" charset="-79"/>
                          <a:cs typeface="Aharoni" panose="02010803020104030203" pitchFamily="2" charset="-79"/>
                        </a:rPr>
                        <a:t> of Object</a:t>
                      </a:r>
                      <a:endParaRPr lang="en-US" sz="2800" dirty="0">
                        <a:latin typeface="Aharoni" panose="02010803020104030203" pitchFamily="2" charset="-79"/>
                        <a:cs typeface="Aharoni" panose="02010803020104030203" pitchFamily="2" charset="-79"/>
                      </a:endParaRPr>
                    </a:p>
                  </a:txBody>
                  <a:tcPr/>
                </a:tc>
                <a:tc hMerge="1">
                  <a:txBody>
                    <a:bodyPr/>
                    <a:lstStyle/>
                    <a:p>
                      <a:endParaRPr lang="en-US"/>
                    </a:p>
                  </a:txBody>
                  <a:tcPr/>
                </a:tc>
                <a:extLst>
                  <a:ext uri="{0D108BD9-81ED-4DB2-BD59-A6C34878D82A}">
                    <a16:rowId xmlns:a16="http://schemas.microsoft.com/office/drawing/2014/main" val="10000"/>
                  </a:ext>
                </a:extLst>
              </a:tr>
              <a:tr h="623668">
                <a:tc rowSpan="3">
                  <a:txBody>
                    <a:bodyPr/>
                    <a:lstStyle/>
                    <a:p>
                      <a:endParaRPr lang="en-US" sz="2800" dirty="0"/>
                    </a:p>
                    <a:p>
                      <a:r>
                        <a:rPr lang="en-US" sz="2800" dirty="0"/>
                        <a:t>   </a:t>
                      </a:r>
                      <a:r>
                        <a:rPr lang="en-US" sz="2800" dirty="0">
                          <a:latin typeface="Aharoni" panose="02010803020104030203" pitchFamily="2" charset="-79"/>
                          <a:cs typeface="Aharoni" panose="02010803020104030203" pitchFamily="2" charset="-79"/>
                        </a:rPr>
                        <a:t>Parents</a:t>
                      </a:r>
                      <a:endParaRPr lang="en-US" sz="2800" dirty="0"/>
                    </a:p>
                  </a:txBody>
                  <a:tcPr/>
                </a:tc>
                <a:tc>
                  <a:txBody>
                    <a:bodyPr/>
                    <a:lstStyle/>
                    <a:p>
                      <a:pPr algn="ctr"/>
                      <a:r>
                        <a:rPr lang="en-US" sz="2800" dirty="0">
                          <a:latin typeface="Aharoni" panose="02010803020104030203" pitchFamily="2" charset="-79"/>
                          <a:cs typeface="Aharoni" panose="02010803020104030203" pitchFamily="2" charset="-79"/>
                        </a:rPr>
                        <a:t>Field</a:t>
                      </a:r>
                      <a:r>
                        <a:rPr lang="en-US" sz="2800" baseline="0" dirty="0">
                          <a:latin typeface="Aharoni" panose="02010803020104030203" pitchFamily="2" charset="-79"/>
                          <a:cs typeface="Aharoni" panose="02010803020104030203" pitchFamily="2" charset="-79"/>
                        </a:rPr>
                        <a:t> Label</a:t>
                      </a:r>
                      <a:endParaRPr lang="en-US" sz="2800" dirty="0">
                        <a:latin typeface="Aharoni" panose="02010803020104030203" pitchFamily="2" charset="-79"/>
                        <a:cs typeface="Aharoni" panose="02010803020104030203" pitchFamily="2" charset="-79"/>
                      </a:endParaRPr>
                    </a:p>
                  </a:txBody>
                  <a:tcPr/>
                </a:tc>
                <a:tc>
                  <a:txBody>
                    <a:bodyPr/>
                    <a:lstStyle/>
                    <a:p>
                      <a:pPr algn="ctr"/>
                      <a:r>
                        <a:rPr lang="en-US" sz="2800" dirty="0">
                          <a:latin typeface="Aharoni" panose="02010803020104030203" pitchFamily="2" charset="-79"/>
                          <a:cs typeface="Aharoni" panose="02010803020104030203" pitchFamily="2" charset="-79"/>
                        </a:rPr>
                        <a:t>Data</a:t>
                      </a:r>
                      <a:r>
                        <a:rPr lang="en-US" sz="2800" baseline="0" dirty="0">
                          <a:latin typeface="Aharoni" panose="02010803020104030203" pitchFamily="2" charset="-79"/>
                          <a:cs typeface="Aharoni" panose="02010803020104030203" pitchFamily="2" charset="-79"/>
                        </a:rPr>
                        <a:t> Type</a:t>
                      </a:r>
                      <a:endParaRPr lang="en-US" sz="2800" dirty="0">
                        <a:latin typeface="Aharoni" panose="02010803020104030203" pitchFamily="2" charset="-79"/>
                        <a:cs typeface="Aharoni" panose="02010803020104030203" pitchFamily="2" charset="-79"/>
                      </a:endParaRPr>
                    </a:p>
                  </a:txBody>
                  <a:tcPr/>
                </a:tc>
                <a:extLst>
                  <a:ext uri="{0D108BD9-81ED-4DB2-BD59-A6C34878D82A}">
                    <a16:rowId xmlns:a16="http://schemas.microsoft.com/office/drawing/2014/main" val="10001"/>
                  </a:ext>
                </a:extLst>
              </a:tr>
              <a:tr h="468923">
                <a:tc vMerge="1">
                  <a:txBody>
                    <a:bodyPr/>
                    <a:lstStyle/>
                    <a:p>
                      <a:endParaRPr lang="en-US"/>
                    </a:p>
                  </a:txBody>
                  <a:tcPr/>
                </a:tc>
                <a:tc>
                  <a:txBody>
                    <a:bodyPr/>
                    <a:lstStyle/>
                    <a:p>
                      <a:pPr algn="ctr"/>
                      <a:r>
                        <a:rPr lang="en-US" sz="2800" dirty="0"/>
                        <a:t>Parent Address</a:t>
                      </a:r>
                    </a:p>
                  </a:txBody>
                  <a:tcPr/>
                </a:tc>
                <a:tc>
                  <a:txBody>
                    <a:bodyPr/>
                    <a:lstStyle/>
                    <a:p>
                      <a:pPr algn="ctr"/>
                      <a:r>
                        <a:rPr lang="en-US" sz="2800" dirty="0"/>
                        <a:t>Text Area</a:t>
                      </a:r>
                    </a:p>
                  </a:txBody>
                  <a:tcPr/>
                </a:tc>
                <a:extLst>
                  <a:ext uri="{0D108BD9-81ED-4DB2-BD59-A6C34878D82A}">
                    <a16:rowId xmlns:a16="http://schemas.microsoft.com/office/drawing/2014/main" val="10002"/>
                  </a:ext>
                </a:extLst>
              </a:tr>
              <a:tr h="586154">
                <a:tc vMerge="1">
                  <a:txBody>
                    <a:bodyPr/>
                    <a:lstStyle/>
                    <a:p>
                      <a:endParaRPr lang="en-US"/>
                    </a:p>
                  </a:txBody>
                  <a:tcPr/>
                </a:tc>
                <a:tc>
                  <a:txBody>
                    <a:bodyPr/>
                    <a:lstStyle/>
                    <a:p>
                      <a:pPr algn="ctr"/>
                      <a:r>
                        <a:rPr lang="en-US" sz="2800" dirty="0"/>
                        <a:t>Parent Phone Number</a:t>
                      </a:r>
                    </a:p>
                  </a:txBody>
                  <a:tcPr/>
                </a:tc>
                <a:tc>
                  <a:txBody>
                    <a:bodyPr/>
                    <a:lstStyle/>
                    <a:p>
                      <a:pPr algn="ctr"/>
                      <a:r>
                        <a:rPr lang="en-US" sz="2800" dirty="0"/>
                        <a:t>Phone</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94514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34462"/>
            <a:ext cx="8911687" cy="1383323"/>
          </a:xfrm>
        </p:spPr>
        <p:txBody>
          <a:bodyPr>
            <a:normAutofit fontScale="90000"/>
          </a:bodyPr>
          <a:lstStyle/>
          <a:p>
            <a:r>
              <a:rPr lang="en-US" dirty="0">
                <a:solidFill>
                  <a:schemeClr val="tx1"/>
                </a:solidFill>
                <a:latin typeface="Algerian" panose="04020705040A02060702" pitchFamily="82" charset="0"/>
                <a:cs typeface="Aharoni" panose="02010803020104030203" pitchFamily="2" charset="-79"/>
              </a:rPr>
              <a:t>3.2:</a:t>
            </a:r>
            <a:r>
              <a:rPr lang="en-US" dirty="0">
                <a:solidFill>
                  <a:schemeClr val="tx1"/>
                </a:solidFill>
                <a:latin typeface="Aharoni" panose="02010803020104030203" pitchFamily="2" charset="-79"/>
                <a:cs typeface="Aharoni" panose="02010803020104030203" pitchFamily="2" charset="-79"/>
              </a:rPr>
              <a:t> Activity &amp; Screenshot </a:t>
            </a:r>
            <a:br>
              <a:rPr lang="en-US" dirty="0">
                <a:solidFill>
                  <a:schemeClr val="tx1"/>
                </a:solidFill>
              </a:rPr>
            </a:br>
            <a:r>
              <a:rPr lang="en-US" dirty="0">
                <a:solidFill>
                  <a:schemeClr val="tx1"/>
                </a:solidFill>
              </a:rPr>
              <a:t>ACTIVITY 1-OBJECT CREATION </a:t>
            </a:r>
            <a:br>
              <a:rPr lang="en-US" dirty="0">
                <a:solidFill>
                  <a:schemeClr val="tx1"/>
                </a:solidFill>
              </a:rPr>
            </a:br>
            <a:r>
              <a:rPr lang="en-US" dirty="0">
                <a:solidFill>
                  <a:schemeClr val="tx1"/>
                </a:solidFill>
                <a:latin typeface="Aharoni" panose="02010803020104030203" pitchFamily="2" charset="-79"/>
                <a:cs typeface="Aharoni" panose="02010803020104030203" pitchFamily="2" charset="-79"/>
              </a:rPr>
              <a:t>College</a:t>
            </a:r>
            <a:r>
              <a:rPr lang="en-US" dirty="0">
                <a:solidFill>
                  <a:schemeClr val="tx1"/>
                </a:solidFill>
              </a:rPr>
              <a:t>:</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6682" y="2133600"/>
            <a:ext cx="7640461" cy="3778250"/>
          </a:xfrm>
        </p:spPr>
      </p:pic>
    </p:spTree>
    <p:extLst>
      <p:ext uri="{BB962C8B-B14F-4D97-AF65-F5344CB8AC3E}">
        <p14:creationId xmlns:p14="http://schemas.microsoft.com/office/powerpoint/2010/main" val="228257762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179</TotalTime>
  <Words>854</Words>
  <Application>Microsoft Office PowerPoint</Application>
  <PresentationFormat>Widescreen</PresentationFormat>
  <Paragraphs>95</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Wisp</vt:lpstr>
      <vt:lpstr> CRM Application for Schools/Colleges</vt:lpstr>
      <vt:lpstr>PowerPoint Presentation</vt:lpstr>
      <vt:lpstr>PowerPoint Presentation</vt:lpstr>
      <vt:lpstr>PowerPoint Presentation</vt:lpstr>
      <vt:lpstr>2.2 : BRAINSTORMING</vt:lpstr>
      <vt:lpstr>3. RESULT  3.1: DATA MODEL</vt:lpstr>
      <vt:lpstr> 3.1: DATA MODEL</vt:lpstr>
      <vt:lpstr> 3.1: DATA MODEL</vt:lpstr>
      <vt:lpstr>3.2: Activity &amp; Screenshot  ACTIVITY 1-OBJECT CREATION  College:</vt:lpstr>
      <vt:lpstr>STUDENT:</vt:lpstr>
      <vt:lpstr>PARENT:</vt:lpstr>
      <vt:lpstr>ACTIVITY 2: LIGHTING APP:</vt:lpstr>
      <vt:lpstr>ACTIVITY 3: FIELDS AND RELATIONSHIP FOR COLLEGE OBJECT:</vt:lpstr>
      <vt:lpstr>FIELDS AND RELATIONSHIPS FOR STUDENT OBJECT:</vt:lpstr>
      <vt:lpstr>FIELDS AND RELATIONSHIP FOR PARENT OBJECT</vt:lpstr>
      <vt:lpstr>ACTIVITY 4:  USER:</vt:lpstr>
      <vt:lpstr>ACTIVITY 5:  REPORTS:</vt:lpstr>
      <vt:lpstr>4. Trailhead Profile Public URL</vt:lpstr>
      <vt:lpstr>4. ADVANTAGES and DISADVANTAGES  </vt:lpstr>
      <vt:lpstr>PowerPoint Presentation</vt:lpstr>
      <vt:lpstr>5. APPLICATIONS</vt:lpstr>
      <vt:lpstr>6. CONCLUSION</vt:lpstr>
      <vt:lpstr>7. 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Vikram</dc:creator>
  <cp:lastModifiedBy>Preethi Vikramadhithan</cp:lastModifiedBy>
  <cp:revision>19</cp:revision>
  <dcterms:created xsi:type="dcterms:W3CDTF">2023-04-14T10:30:47Z</dcterms:created>
  <dcterms:modified xsi:type="dcterms:W3CDTF">2023-04-16T06:51:47Z</dcterms:modified>
</cp:coreProperties>
</file>