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60" r:id="rId8"/>
    <p:sldId id="286" r:id="rId9"/>
    <p:sldId id="287" r:id="rId10"/>
    <p:sldId id="289" r:id="rId11"/>
    <p:sldId id="269" r:id="rId12"/>
    <p:sldId id="290" r:id="rId13"/>
    <p:sldId id="291"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handoutMaster" Target="handoutMasters/handoutMaster1.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4/5/2024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414389"/>
            <a:ext cx="8565875" cy="1243584"/>
          </a:xfrm>
        </p:spPr>
        <p:txBody>
          <a:bodyPr/>
          <a:lstStyle/>
          <a:p>
            <a:r>
              <a:rPr lang="en-US" dirty="0"/>
              <a:t>Keylogger &amp; Security</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7" y="4037915"/>
            <a:ext cx="7931395" cy="1569783"/>
          </a:xfrm>
        </p:spPr>
        <p:txBody>
          <a:bodyPr>
            <a:normAutofit/>
          </a:bodyPr>
          <a:lstStyle/>
          <a:p>
            <a:pPr marL="0" indent="0">
              <a:buNone/>
            </a:pPr>
            <a:r>
              <a:rPr lang="en-US" spc="0" dirty="0">
                <a:solidFill>
                  <a:schemeClr val="accent1">
                    <a:lumMod val="20000"/>
                    <a:lumOff val="80000"/>
                  </a:schemeClr>
                </a:solidFill>
              </a:rPr>
              <a:t>Presented by:</a:t>
            </a:r>
          </a:p>
          <a:p>
            <a:pPr marL="0" indent="0">
              <a:buNone/>
            </a:pPr>
            <a:r>
              <a:rPr lang="en-US" spc="0" dirty="0" err="1">
                <a:solidFill>
                  <a:schemeClr val="accent1">
                    <a:lumMod val="20000"/>
                    <a:lumOff val="80000"/>
                  </a:schemeClr>
                </a:solidFill>
              </a:rPr>
              <a:t>Sargururaman</a:t>
            </a:r>
            <a:r>
              <a:rPr lang="en-US" spc="0" dirty="0">
                <a:solidFill>
                  <a:schemeClr val="accent1">
                    <a:lumMod val="20000"/>
                    <a:lumOff val="80000"/>
                  </a:schemeClr>
                </a:solidFill>
              </a:rPr>
              <a:t> N</a:t>
            </a:r>
          </a:p>
          <a:p>
            <a:pPr marL="0" indent="0">
              <a:buNone/>
            </a:pPr>
            <a:r>
              <a:rPr lang="en-US" spc="0" dirty="0">
                <a:solidFill>
                  <a:schemeClr val="accent1">
                    <a:lumMod val="20000"/>
                    <a:lumOff val="80000"/>
                  </a:schemeClr>
                </a:solidFill>
              </a:rPr>
              <a:t>Sri Muthukumaran Institute Of Technology</a:t>
            </a:r>
          </a:p>
          <a:p>
            <a:pPr marL="0" indent="0">
              <a:buNone/>
            </a:pPr>
            <a:r>
              <a:rPr lang="en-US" spc="0" dirty="0">
                <a:solidFill>
                  <a:schemeClr val="accent1">
                    <a:lumMod val="20000"/>
                    <a:lumOff val="80000"/>
                  </a:schemeClr>
                </a:solidFill>
              </a:rPr>
              <a:t>CSE Department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998210"/>
            <a:ext cx="3030220" cy="480131"/>
          </a:xfrm>
        </p:spPr>
        <p:txBody>
          <a:bodyPr/>
          <a:lstStyle/>
          <a:p>
            <a:r>
              <a:rPr lang="en-US" sz="2800" spc="0" dirty="0"/>
              <a:t>FUTURE SCOP</a:t>
            </a:r>
            <a:r>
              <a:rPr lang="en-US" sz="2800" spc="600" dirty="0"/>
              <a:t>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802124"/>
            <a:ext cx="7477190" cy="3817600"/>
          </a:xfrm>
        </p:spPr>
        <p:txBody>
          <a:bodyPr/>
          <a:lstStyle/>
          <a:p>
            <a:pPr marL="0" indent="0" algn="just">
              <a:buNone/>
            </a:pPr>
            <a:r>
              <a:rPr lang="en-US" sz="2000" dirty="0">
                <a:solidFill>
                  <a:schemeClr val="accent1">
                    <a:lumMod val="20000"/>
                    <a:lumOff val="80000"/>
                  </a:schemeClr>
                </a:solidFill>
                <a:latin typeface="Arial" panose="020B0604020202020204" pitchFamily="34" charset="0"/>
                <a:ea typeface="+mn-lt"/>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4447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7116021" y="2807208"/>
            <a:ext cx="3558199" cy="1243584"/>
          </a:xfrm>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1" y="1406271"/>
            <a:ext cx="1948420" cy="490496"/>
          </a:xfrm>
        </p:spPr>
        <p:txBody>
          <a:bodyPr>
            <a:normAutofit/>
          </a:bodyPr>
          <a:lstStyle/>
          <a:p>
            <a:r>
              <a:rPr lang="en-US" sz="2800" dirty="0"/>
              <a:t>OUTLIN</a:t>
            </a:r>
            <a:r>
              <a:rPr lang="en-US" sz="2800" spc="600" dirty="0"/>
              <a:t>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1" y="2103317"/>
            <a:ext cx="6803136" cy="3348412"/>
          </a:xfrm>
        </p:spPr>
        <p:txBody>
          <a:bodyPr>
            <a:noAutofit/>
          </a:bodyPr>
          <a:lstStyle/>
          <a:p>
            <a:pPr marL="305435" indent="-305435">
              <a:buFont typeface="Arial" panose="020B0604020202020204" pitchFamily="34" charset="0"/>
              <a:buChar char="•"/>
            </a:pPr>
            <a:r>
              <a:rPr lang="en-US" sz="2000" b="1" spc="0" dirty="0">
                <a:latin typeface="Arial"/>
                <a:ea typeface="+mn-lt"/>
                <a:cs typeface="Arial"/>
              </a:rPr>
              <a:t>Introduction</a:t>
            </a:r>
          </a:p>
          <a:p>
            <a:pPr marL="305435" indent="-305435">
              <a:buFont typeface="Arial" panose="020B0604020202020204" pitchFamily="34" charset="0"/>
              <a:buChar char="•"/>
            </a:pPr>
            <a:r>
              <a:rPr lang="en-US" sz="2000" b="1" spc="0" dirty="0">
                <a:latin typeface="Arial"/>
                <a:ea typeface="+mn-lt"/>
                <a:cs typeface="Arial"/>
              </a:rPr>
              <a:t>Problem Statement</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Proposed Solution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Calibri"/>
              </a:rPr>
              <a:t>System </a:t>
            </a:r>
            <a:r>
              <a:rPr lang="en-US" sz="2000" b="1" spc="0" dirty="0">
                <a:latin typeface="Arial"/>
                <a:ea typeface="+mn-lt"/>
                <a:cs typeface="+mn-lt"/>
              </a:rPr>
              <a:t>Development Approach</a:t>
            </a:r>
            <a:endParaRPr lang="en-US" sz="2000" spc="0" dirty="0">
              <a:latin typeface="Arial"/>
              <a:ea typeface="+mn-lt"/>
              <a:cs typeface="+mn-lt"/>
            </a:endParaRPr>
          </a:p>
          <a:p>
            <a:pPr marL="305435" indent="-305435">
              <a:buFont typeface="Arial" panose="020B0604020202020204" pitchFamily="34" charset="0"/>
              <a:buChar char="•"/>
            </a:pPr>
            <a:r>
              <a:rPr lang="en-US" sz="2000" b="1" spc="0" dirty="0">
                <a:latin typeface="Arial"/>
                <a:ea typeface="+mn-lt"/>
                <a:cs typeface="+mn-lt"/>
              </a:rPr>
              <a:t>Algorithm &amp; Deployment  </a:t>
            </a:r>
            <a:endParaRPr lang="en-US" sz="2000" spc="0" dirty="0">
              <a:latin typeface="Arial"/>
              <a:cs typeface="Calibri"/>
            </a:endParaRPr>
          </a:p>
          <a:p>
            <a:pPr marL="305435" indent="-305435">
              <a:buFont typeface="Arial" panose="020B0604020202020204" pitchFamily="34" charset="0"/>
              <a:buChar char="•"/>
            </a:pPr>
            <a:r>
              <a:rPr lang="en-US" sz="2000" b="1" spc="0" dirty="0">
                <a:latin typeface="Arial"/>
                <a:ea typeface="+mn-lt"/>
                <a:cs typeface="Arial"/>
              </a:rPr>
              <a:t>Result </a:t>
            </a:r>
          </a:p>
          <a:p>
            <a:pPr marL="305435" indent="-305435">
              <a:buFont typeface="Arial" panose="020B0604020202020204" pitchFamily="34" charset="0"/>
              <a:buChar char="•"/>
            </a:pPr>
            <a:r>
              <a:rPr lang="en-US" sz="2000" b="1" spc="0" dirty="0">
                <a:latin typeface="Arial"/>
                <a:ea typeface="+mn-lt"/>
                <a:cs typeface="Arial"/>
              </a:rPr>
              <a:t>Conclusion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Future Scope</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1513310"/>
            <a:ext cx="2923851" cy="535531"/>
          </a:xfrm>
        </p:spPr>
        <p:txBody>
          <a:bodyPr/>
          <a:lstStyle/>
          <a:p>
            <a:r>
              <a:rPr lang="en-US" sz="2800" dirty="0"/>
              <a:t>INTRODUCTIO</a:t>
            </a:r>
            <a:r>
              <a:rPr lang="en-US" sz="2800" spc="600" dirty="0"/>
              <a:t>N</a:t>
            </a:r>
            <a:r>
              <a:rPr lang="en-US" spc="600" dirty="0"/>
              <a: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92574"/>
            <a:ext cx="7654471" cy="2405438"/>
          </a:xfrm>
        </p:spPr>
        <p:txBody>
          <a:bodyPr/>
          <a:lstStyle/>
          <a:p>
            <a:pPr marL="0" indent="0" algn="just">
              <a:buNone/>
            </a:pPr>
            <a:r>
              <a:rPr lang="en-US" sz="2000" i="0" dirty="0">
                <a:solidFill>
                  <a:schemeClr val="accent1">
                    <a:lumMod val="20000"/>
                    <a:lumOff val="80000"/>
                  </a:schemeClr>
                </a:solidFill>
                <a:effectLst/>
                <a:latin typeface="Arial" panose="020B0604020202020204" pitchFamily="34" charset="0"/>
                <a:cs typeface="Arial" panose="020B0604020202020204" pitchFamily="34" charset="0"/>
              </a:rPr>
              <a:t>	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2127378"/>
            <a:ext cx="4206427" cy="518489"/>
          </a:xfrm>
        </p:spPr>
        <p:txBody>
          <a:bodyPr>
            <a:normAutofit/>
          </a:bodyPr>
          <a:lstStyle/>
          <a:p>
            <a:r>
              <a:rPr lang="en-US" sz="2800" dirty="0"/>
              <a:t>PROBLEM STATEMEN</a:t>
            </a:r>
            <a:r>
              <a:rPr lang="en-US" sz="2800" spc="600" dirty="0"/>
              <a:t>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1" y="2957804"/>
            <a:ext cx="7770974" cy="2453951"/>
          </a:xfrm>
        </p:spPr>
        <p:txBody>
          <a:bodyPr>
            <a:normAutofit/>
          </a:bodyPr>
          <a:lstStyle/>
          <a:p>
            <a:pPr algn="just"/>
            <a:r>
              <a:rPr lang="en-US" sz="2000" spc="0" dirty="0"/>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499" y="1326697"/>
            <a:ext cx="4023329" cy="480131"/>
          </a:xfrm>
        </p:spPr>
        <p:txBody>
          <a:bodyPr/>
          <a:lstStyle/>
          <a:p>
            <a:r>
              <a:rPr lang="en-US" sz="2800" b="1" spc="0" dirty="0">
                <a:ea typeface="+mn-lt"/>
                <a:cs typeface="Arial"/>
              </a:rPr>
              <a:t>PROPOSED SOLUTIO</a:t>
            </a:r>
            <a:r>
              <a:rPr lang="en-US" sz="2800" spc="600" dirty="0">
                <a:ea typeface="+mn-lt"/>
                <a:cs typeface="Arial"/>
              </a:rPr>
              <a:t>N</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08598"/>
            <a:ext cx="7775769" cy="4024251"/>
          </a:xfrm>
        </p:spPr>
        <p:txBody>
          <a:bodyPr/>
          <a:lstStyle/>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Our solution employs signature-based detection, anomaly detection, and behavior analysis to combat keylogger threats effectively.</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Using machine learning, it adapts dynamically to new threats, ensuring continuous protection.</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Proactive features like real-time keystroke encryption and secure input handling prevent data compromise. </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Lightweight and compatible, it seamlessly integrates with existing cybersecurity infrastructures.</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Regular updates and threat intelligence feeds keep our solution resilient against emerging threats.</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8250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410545"/>
            <a:ext cx="3656174" cy="518489"/>
          </a:xfrm>
        </p:spPr>
        <p:txBody>
          <a:bodyPr>
            <a:normAutofit/>
          </a:bodyPr>
          <a:lstStyle/>
          <a:p>
            <a:r>
              <a:rPr lang="en-US" sz="2800" dirty="0"/>
              <a:t>SYSTEM APPROAC</a:t>
            </a:r>
            <a:r>
              <a:rPr lang="en-US" sz="2800" spc="600" dirty="0"/>
              <a:t>H</a:t>
            </a:r>
            <a:r>
              <a:rPr lang="en-US" sz="2800"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0" y="1194317"/>
            <a:ext cx="8797341" cy="5253137"/>
          </a:xfrm>
        </p:spPr>
        <p:txBody>
          <a:bodyPr>
            <a:noAutofit/>
          </a:bodyPr>
          <a:lstStyle/>
          <a:p>
            <a:pPr marL="285750" indent="-285750" algn="just">
              <a:buFont typeface="Arial" panose="020B0604020202020204" pitchFamily="34" charset="0"/>
              <a:buChar char="•"/>
            </a:pPr>
            <a:r>
              <a:rPr lang="en-US" sz="1800" spc="0" dirty="0"/>
              <a:t>Language: Our solution is developed primarily in Python, leveraging its versatility and extensive library support.</a:t>
            </a:r>
          </a:p>
          <a:p>
            <a:pPr marL="285750" indent="-285750" algn="just">
              <a:buFont typeface="Arial" panose="020B0604020202020204" pitchFamily="34" charset="0"/>
              <a:buChar char="•"/>
            </a:pPr>
            <a:r>
              <a:rPr lang="en-US" sz="1800" spc="0" dirty="0"/>
              <a:t>Libraries: We utilize Tkinter for GUI development, pynput for keyboard monitoring functionality, and json for data serialization.</a:t>
            </a:r>
          </a:p>
          <a:p>
            <a:pPr marL="285750" indent="-285750" algn="just">
              <a:buFont typeface="Arial" panose="020B0604020202020204" pitchFamily="34" charset="0"/>
              <a:buChar char="•"/>
            </a:pPr>
            <a:r>
              <a:rPr lang="en-US" sz="1800" spc="0" dirty="0"/>
              <a:t>System Requirements: The system requires a Python environment with Tkinter and pynput libraries installed.</a:t>
            </a:r>
          </a:p>
          <a:p>
            <a:pPr marL="285750" indent="-285750" algn="just">
              <a:buFont typeface="Arial" panose="020B0604020202020204" pitchFamily="34" charset="0"/>
              <a:buChar char="•"/>
            </a:pPr>
            <a:r>
              <a:rPr lang="en-US" sz="1800" spc="0" dirty="0"/>
              <a:t>Methodology: Our development methodology follows agile principles, with a focus on user requirements, modularity, and rigorous testing.</a:t>
            </a:r>
          </a:p>
          <a:p>
            <a:pPr marL="285750" indent="-285750" algn="just">
              <a:buFont typeface="Arial" panose="020B0604020202020204" pitchFamily="34" charset="0"/>
              <a:buChar char="•"/>
            </a:pPr>
            <a:r>
              <a:rPr lang="en-US" sz="1800" spc="0" dirty="0"/>
              <a:t>Development Process: We prioritize user-centric requirements gathering, followed by iterative development cycles emphasizing code quality and reliability.</a:t>
            </a:r>
          </a:p>
          <a:p>
            <a:pPr marL="285750" indent="-285750" algn="just">
              <a:buFont typeface="Arial" panose="020B0604020202020204" pitchFamily="34" charset="0"/>
              <a:buChar char="•"/>
            </a:pPr>
            <a:r>
              <a:rPr lang="en-US" sz="1800" spc="0" dirty="0"/>
              <a:t>Testing and Quality Assurance: Rigorous testing, including unit tests and integration tests, ensures functionality, security, and performance.</a:t>
            </a:r>
          </a:p>
          <a:p>
            <a:pPr marL="285750" indent="-285750" algn="just">
              <a:buFont typeface="Arial" panose="020B0604020202020204" pitchFamily="34" charset="0"/>
              <a:buChar char="•"/>
            </a:pPr>
            <a:r>
              <a:rPr lang="en-US" sz="1800" spc="0" dirty="0"/>
              <a:t>Deployment and Automation: Automation tools such as Jenkins and Docker streamline deployment processes, ensuring efficiency and consistency.</a:t>
            </a:r>
          </a:p>
          <a:p>
            <a:pPr marL="285750" indent="-285750" algn="just">
              <a:buFont typeface="Arial" panose="020B0604020202020204" pitchFamily="34" charset="0"/>
              <a:buChar char="•"/>
            </a:pPr>
            <a:r>
              <a:rPr lang="en-US" sz="1800" spc="0" dirty="0"/>
              <a:t>Monitoring and Maintenance: Post-deployment monitoring mechanisms track system performance and security incidents, enabling proactive maintenance and updates.</a:t>
            </a:r>
          </a:p>
        </p:txBody>
      </p:sp>
    </p:spTree>
    <p:extLst>
      <p:ext uri="{BB962C8B-B14F-4D97-AF65-F5344CB8AC3E}">
        <p14:creationId xmlns:p14="http://schemas.microsoft.com/office/powerpoint/2010/main" val="242210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625151"/>
            <a:ext cx="5480439" cy="480131"/>
          </a:xfrm>
        </p:spPr>
        <p:txBody>
          <a:bodyPr/>
          <a:lstStyle/>
          <a:p>
            <a:r>
              <a:rPr lang="en-US" sz="2800" spc="0" dirty="0">
                <a:ea typeface="+mn-lt"/>
                <a:cs typeface="Arial"/>
              </a:rPr>
              <a:t>ALGORITHM &amp; DEPLOYMEN</a:t>
            </a:r>
            <a:r>
              <a:rPr lang="en-US" sz="2800" spc="600" dirty="0">
                <a:ea typeface="+mn-lt"/>
                <a:cs typeface="Arial"/>
              </a:rPr>
              <a:t>T</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26204"/>
            <a:ext cx="7878406" cy="4993257"/>
          </a:xfrm>
        </p:spPr>
        <p:txBody>
          <a:bodyPr/>
          <a:lstStyle/>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Algorithm Overview:</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Our keylogger detection algorithm is designed to analyze keystroke patterns in real-time. It distinguishes between normal typing behavior and potentially malicious keylogger activity.</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Data Input:</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takes input from keystroke events captured by the pynput library. It also considers contextual information such as timestamps and application focus.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Training:</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employs a heuristic approach and learns from observed keystroke patterns. It continuously refines its detection capabilities based on real-world usage scenarios.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Prediction:</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Once deployed, the algorithm monitors keystroke events in real-time.</a:t>
            </a:r>
          </a:p>
        </p:txBody>
      </p:sp>
    </p:spTree>
    <p:extLst>
      <p:ext uri="{BB962C8B-B14F-4D97-AF65-F5344CB8AC3E}">
        <p14:creationId xmlns:p14="http://schemas.microsoft.com/office/powerpoint/2010/main" val="410639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3944" y="856507"/>
            <a:ext cx="1696742" cy="523821"/>
          </a:xfrm>
        </p:spPr>
        <p:txBody>
          <a:bodyPr/>
          <a:lstStyle/>
          <a:p>
            <a:r>
              <a:rPr lang="en-US" sz="2800" dirty="0"/>
              <a:t>RESUL</a:t>
            </a:r>
            <a:r>
              <a:rPr lang="en-US" sz="2800" spc="600" dirty="0"/>
              <a:t>T:</a:t>
            </a:r>
            <a:endParaRPr lang="en-GB" sz="2800" spc="600" dirty="0"/>
          </a:p>
        </p:txBody>
      </p:sp>
      <p:pic>
        <p:nvPicPr>
          <p:cNvPr id="8" name="Picture 7">
            <a:extLst>
              <a:ext uri="{FF2B5EF4-FFF2-40B4-BE49-F238E27FC236}">
                <a16:creationId xmlns:a16="http://schemas.microsoft.com/office/drawing/2014/main" id="{10918DC8-F939-3838-5CED-07B63BD55152}"/>
              </a:ext>
            </a:extLst>
          </p:cNvPr>
          <p:cNvPicPr>
            <a:picLocks noChangeAspect="1"/>
          </p:cNvPicPr>
          <p:nvPr/>
        </p:nvPicPr>
        <p:blipFill>
          <a:blip r:embed="rId2"/>
          <a:srcRect/>
          <a:stretch/>
        </p:blipFill>
        <p:spPr>
          <a:xfrm>
            <a:off x="846008" y="1922268"/>
            <a:ext cx="4774162" cy="3778574"/>
          </a:xfrm>
          <a:prstGeom prst="rect">
            <a:avLst/>
          </a:prstGeom>
        </p:spPr>
      </p:pic>
      <p:pic>
        <p:nvPicPr>
          <p:cNvPr id="10" name="Picture 9">
            <a:extLst>
              <a:ext uri="{FF2B5EF4-FFF2-40B4-BE49-F238E27FC236}">
                <a16:creationId xmlns:a16="http://schemas.microsoft.com/office/drawing/2014/main" id="{B8E0C0D1-1372-A7E0-9C89-8EA15A9800AE}"/>
              </a:ext>
            </a:extLst>
          </p:cNvPr>
          <p:cNvPicPr>
            <a:picLocks noChangeAspect="1"/>
          </p:cNvPicPr>
          <p:nvPr/>
        </p:nvPicPr>
        <p:blipFill>
          <a:blip r:embed="rId3"/>
          <a:srcRect/>
          <a:stretch/>
        </p:blipFill>
        <p:spPr>
          <a:xfrm>
            <a:off x="6363182" y="1911469"/>
            <a:ext cx="4803128" cy="3848433"/>
          </a:xfrm>
          <a:prstGeom prst="rect">
            <a:avLst/>
          </a:prstGeom>
        </p:spPr>
      </p:pic>
    </p:spTree>
    <p:extLst>
      <p:ext uri="{BB962C8B-B14F-4D97-AF65-F5344CB8AC3E}">
        <p14:creationId xmlns:p14="http://schemas.microsoft.com/office/powerpoint/2010/main" val="429771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0" y="1746151"/>
            <a:ext cx="2638885" cy="490496"/>
          </a:xfrm>
        </p:spPr>
        <p:txBody>
          <a:bodyPr>
            <a:normAutofit fontScale="90000"/>
          </a:bodyPr>
          <a:lstStyle/>
          <a:p>
            <a:r>
              <a:rPr lang="en-US" sz="3100" dirty="0"/>
              <a:t>CONCLUSIO</a:t>
            </a:r>
            <a:r>
              <a:rPr lang="en-US" sz="3100" spc="600" dirty="0"/>
              <a:t>N</a:t>
            </a:r>
            <a:r>
              <a:rPr lang="en-US" sz="2800" spc="600" dirty="0"/>
              <a:t>:</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0" y="2535019"/>
            <a:ext cx="7070925" cy="2148742"/>
          </a:xfrm>
        </p:spPr>
        <p:txBody>
          <a:bodyPr>
            <a:noAutofit/>
          </a:bodyPr>
          <a:lstStyle/>
          <a:p>
            <a:pPr algn="just"/>
            <a:r>
              <a:rPr lang="en-US" sz="2000" spc="0" dirty="0">
                <a:latin typeface="Arial"/>
                <a:ea typeface="+mn-lt"/>
                <a:cs typeface="Arial"/>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p>
        </p:txBody>
      </p:sp>
    </p:spTree>
    <p:extLst>
      <p:ext uri="{BB962C8B-B14F-4D97-AF65-F5344CB8AC3E}">
        <p14:creationId xmlns:p14="http://schemas.microsoft.com/office/powerpoint/2010/main" val="181129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102</TotalTime>
  <Words>693</Words>
  <Application>Microsoft Office PowerPoint</Application>
  <PresentationFormat>Widescreen</PresentationFormat>
  <Paragraphs>48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Jaya Lakshmi</dc:creator>
  <cp:lastModifiedBy>SAMU B.J</cp:lastModifiedBy>
  <cp:revision>32</cp:revision>
  <dcterms:created xsi:type="dcterms:W3CDTF">2024-04-03T15:09:03Z</dcterms:created>
  <dcterms:modified xsi:type="dcterms:W3CDTF">2024-04-05T04:30:26Z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