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DE31-BF74-4809-B107-C817D22F7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C9EC95-2C24-4EB6-856E-BCF908A52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8D0BF2-7E13-4854-ABF5-E71A931E1FFF}"/>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8ED11B63-BABC-450E-93B3-4074CFE49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95C7A-E88E-4DA5-8C96-48BE09ACE9A0}"/>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417645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998F-9016-4B36-849B-F8F759C923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551F8A-D6AA-4D23-8B41-899EAF893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29FB7-0361-4386-A369-0316D702F710}"/>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E3F6B777-716D-4B88-855B-4581A0550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73C0C-8DF8-4D45-8BEC-16284E58FB2F}"/>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161916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9CF4A-5084-4556-ADDA-BF21DC710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055FC-45F1-458D-954D-3181FD055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BFB046-8DA3-4036-B2DD-6F3634557AD7}"/>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2548585B-B877-4740-82A7-793E4BDD0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BC3AB-9047-454C-843B-7EC586F98650}"/>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105382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AF54-4AC9-40F0-981A-E397749445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325580-E10B-4443-A10D-EB6FEFB81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9F51E-53FC-4D3F-ACFD-6CF70D0A837B}"/>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250A27F8-A57E-42A1-9057-1FD4CA8E0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C8C86-5ED0-4FA1-A981-35330A8DCC6C}"/>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158918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1D2E-6CFC-4759-B72F-3DE206FB3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685EAB-24E8-4410-95D8-14F9BA811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B2DC7A-9043-412D-AD2F-D0B1BB448496}"/>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E26EB963-C5A0-4FD8-8C2A-5E2011806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694FC-850F-4CB1-9939-AC05ED438197}"/>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306949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2131-0944-45B1-80F3-3EE610B9FB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A836A-BAB2-44B2-A09A-ECE62863F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19006-534E-48F3-A875-4DF6530F0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BC40F2-447F-4DC3-9EA4-F3EF9D6D9F10}"/>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6" name="Footer Placeholder 5">
            <a:extLst>
              <a:ext uri="{FF2B5EF4-FFF2-40B4-BE49-F238E27FC236}">
                <a16:creationId xmlns:a16="http://schemas.microsoft.com/office/drawing/2014/main" id="{55A5EED3-D065-490E-BB79-DB45BCE39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378C6F-4D5B-4AA5-8157-E82FE4A2FB4E}"/>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7975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B464-3B49-4F3E-97B9-A50AB14DFF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06A13-9D9A-46F2-B6BD-6D9981F16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6D740-5B64-46B9-9526-4EA22616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0B5808-B402-4114-9B05-8A1B306CB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6FF37-34A9-4E66-BB55-3DEFB432A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43A1E5-C70A-4E28-AEEF-1C37ABF7262F}"/>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8" name="Footer Placeholder 7">
            <a:extLst>
              <a:ext uri="{FF2B5EF4-FFF2-40B4-BE49-F238E27FC236}">
                <a16:creationId xmlns:a16="http://schemas.microsoft.com/office/drawing/2014/main" id="{4331D8B8-75C2-4010-B0ED-864108257F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8F530C-785A-4631-9468-1A243129148D}"/>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93718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CC58-F4BC-4906-977E-B7381CE31F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AADD47-4414-480E-8E45-34DD02CB6E43}"/>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4" name="Footer Placeholder 3">
            <a:extLst>
              <a:ext uri="{FF2B5EF4-FFF2-40B4-BE49-F238E27FC236}">
                <a16:creationId xmlns:a16="http://schemas.microsoft.com/office/drawing/2014/main" id="{44D17C42-4548-4ADF-A44E-198E6699CB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810EDA-0DC8-4BF2-983E-5A7B486C786A}"/>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308571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162F4-83A9-4910-A634-7BF469068C67}"/>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3" name="Footer Placeholder 2">
            <a:extLst>
              <a:ext uri="{FF2B5EF4-FFF2-40B4-BE49-F238E27FC236}">
                <a16:creationId xmlns:a16="http://schemas.microsoft.com/office/drawing/2014/main" id="{46F3F263-E660-43B3-8CB8-5F86A1C76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0782C1-EB6D-4BA0-B420-99F5E9ED19E0}"/>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156144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B5A7-F59C-4375-B835-16DDCE53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297B1A-0E3F-4080-A9FD-B5BDB65A6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340D6C-9FE4-4EAB-B94D-172C9BA10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CA5C-4780-48C0-A9DC-64C4E8033885}"/>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6" name="Footer Placeholder 5">
            <a:extLst>
              <a:ext uri="{FF2B5EF4-FFF2-40B4-BE49-F238E27FC236}">
                <a16:creationId xmlns:a16="http://schemas.microsoft.com/office/drawing/2014/main" id="{82A1FD19-DED7-40B9-8451-42FEF7122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6237D-9300-4F58-AE89-FC0062F352EB}"/>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285931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327F-6D7B-4321-B318-BC4054CAC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8CFF19-4F8F-4919-AFF8-8DF9E4CD9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4CE0D8-2CCA-4452-AA5E-88440030C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EBFC0-8928-46B8-A3B4-8CF688D1C1FF}"/>
              </a:ext>
            </a:extLst>
          </p:cNvPr>
          <p:cNvSpPr>
            <a:spLocks noGrp="1"/>
          </p:cNvSpPr>
          <p:nvPr>
            <p:ph type="dt" sz="half" idx="10"/>
          </p:nvPr>
        </p:nvSpPr>
        <p:spPr/>
        <p:txBody>
          <a:bodyPr/>
          <a:lstStyle/>
          <a:p>
            <a:fld id="{0B8053FD-D981-46E5-9703-BF2935E49032}" type="datetimeFigureOut">
              <a:rPr lang="en-IN" smtClean="0"/>
              <a:t>06-12-2020</a:t>
            </a:fld>
            <a:endParaRPr lang="en-IN"/>
          </a:p>
        </p:txBody>
      </p:sp>
      <p:sp>
        <p:nvSpPr>
          <p:cNvPr id="6" name="Footer Placeholder 5">
            <a:extLst>
              <a:ext uri="{FF2B5EF4-FFF2-40B4-BE49-F238E27FC236}">
                <a16:creationId xmlns:a16="http://schemas.microsoft.com/office/drawing/2014/main" id="{248882E7-8352-4022-A586-C29A0E073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7332D-E335-4749-B844-A978B62D29F7}"/>
              </a:ext>
            </a:extLst>
          </p:cNvPr>
          <p:cNvSpPr>
            <a:spLocks noGrp="1"/>
          </p:cNvSpPr>
          <p:nvPr>
            <p:ph type="sldNum" sz="quarter" idx="12"/>
          </p:nvPr>
        </p:nvSpPr>
        <p:spPr/>
        <p:txBody>
          <a:bodyPr/>
          <a:lstStyle/>
          <a:p>
            <a:fld id="{A4760090-8547-4914-AD11-16E99D65CF7D}" type="slidenum">
              <a:rPr lang="en-IN" smtClean="0"/>
              <a:t>‹#›</a:t>
            </a:fld>
            <a:endParaRPr lang="en-IN"/>
          </a:p>
        </p:txBody>
      </p:sp>
    </p:spTree>
    <p:extLst>
      <p:ext uri="{BB962C8B-B14F-4D97-AF65-F5344CB8AC3E}">
        <p14:creationId xmlns:p14="http://schemas.microsoft.com/office/powerpoint/2010/main" val="357742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2F0B4-A6C0-4E35-8EE9-23AD9564E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22968C-973F-486D-82E9-FF5298FD3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1D9A1-AE2E-4C83-B9B3-A81EECCD2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053FD-D981-46E5-9703-BF2935E49032}" type="datetimeFigureOut">
              <a:rPr lang="en-IN" smtClean="0"/>
              <a:t>06-12-2020</a:t>
            </a:fld>
            <a:endParaRPr lang="en-IN"/>
          </a:p>
        </p:txBody>
      </p:sp>
      <p:sp>
        <p:nvSpPr>
          <p:cNvPr id="5" name="Footer Placeholder 4">
            <a:extLst>
              <a:ext uri="{FF2B5EF4-FFF2-40B4-BE49-F238E27FC236}">
                <a16:creationId xmlns:a16="http://schemas.microsoft.com/office/drawing/2014/main" id="{3D2F1B4D-72AF-4CBC-BA84-9594415D4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DC9559-E352-4221-8C9B-D592F2421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60090-8547-4914-AD11-16E99D65CF7D}" type="slidenum">
              <a:rPr lang="en-IN" smtClean="0"/>
              <a:t>‹#›</a:t>
            </a:fld>
            <a:endParaRPr lang="en-IN"/>
          </a:p>
        </p:txBody>
      </p:sp>
    </p:spTree>
    <p:extLst>
      <p:ext uri="{BB962C8B-B14F-4D97-AF65-F5344CB8AC3E}">
        <p14:creationId xmlns:p14="http://schemas.microsoft.com/office/powerpoint/2010/main" val="62830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D33A-72A2-40F6-A707-F563DB5F9557}"/>
              </a:ext>
            </a:extLst>
          </p:cNvPr>
          <p:cNvSpPr>
            <a:spLocks noGrp="1"/>
          </p:cNvSpPr>
          <p:nvPr>
            <p:ph type="ctrTitle"/>
          </p:nvPr>
        </p:nvSpPr>
        <p:spPr>
          <a:xfrm>
            <a:off x="1524000" y="1122363"/>
            <a:ext cx="9048750" cy="658812"/>
          </a:xfrm>
        </p:spPr>
        <p:txBody>
          <a:bodyPr>
            <a:normAutofit/>
          </a:bodyPr>
          <a:lstStyle/>
          <a:p>
            <a:r>
              <a:rPr lang="en-IN" sz="4000" dirty="0"/>
              <a:t>RECOMMENDATION ENGINE CHALLENGE</a:t>
            </a:r>
          </a:p>
        </p:txBody>
      </p:sp>
      <p:sp>
        <p:nvSpPr>
          <p:cNvPr id="3" name="Subtitle 2">
            <a:extLst>
              <a:ext uri="{FF2B5EF4-FFF2-40B4-BE49-F238E27FC236}">
                <a16:creationId xmlns:a16="http://schemas.microsoft.com/office/drawing/2014/main" id="{39484C5B-1CB7-413F-A6F5-F7E7BEFD47B9}"/>
              </a:ext>
            </a:extLst>
          </p:cNvPr>
          <p:cNvSpPr>
            <a:spLocks noGrp="1"/>
          </p:cNvSpPr>
          <p:nvPr>
            <p:ph type="subTitle" idx="1"/>
          </p:nvPr>
        </p:nvSpPr>
        <p:spPr>
          <a:xfrm>
            <a:off x="1524000" y="1847850"/>
            <a:ext cx="9144000" cy="3409950"/>
          </a:xfrm>
        </p:spPr>
        <p:txBody>
          <a:bodyPr/>
          <a:lstStyle/>
          <a:p>
            <a:pPr algn="l"/>
            <a:r>
              <a:rPr lang="en-US" dirty="0">
                <a:solidFill>
                  <a:srgbClr val="292929"/>
                </a:solidFill>
                <a:latin typeface="charter"/>
              </a:rPr>
              <a:t>A recommendation engine is a system that suggests products, services, information to users based on analysis of data. Notwithstanding, the recommendation can derive from a variety of factors such as the history of the user and the </a:t>
            </a:r>
            <a:r>
              <a:rPr lang="en-US" dirty="0" err="1">
                <a:solidFill>
                  <a:srgbClr val="292929"/>
                </a:solidFill>
                <a:latin typeface="charter"/>
              </a:rPr>
              <a:t>behaviour</a:t>
            </a:r>
            <a:r>
              <a:rPr lang="en-US" dirty="0">
                <a:solidFill>
                  <a:srgbClr val="292929"/>
                </a:solidFill>
                <a:latin typeface="charter"/>
              </a:rPr>
              <a:t> of similar users.</a:t>
            </a:r>
          </a:p>
          <a:p>
            <a:pPr algn="l"/>
            <a:endParaRPr lang="en-US" dirty="0">
              <a:solidFill>
                <a:srgbClr val="292929"/>
              </a:solidFill>
              <a:latin typeface="charter"/>
            </a:endParaRPr>
          </a:p>
          <a:p>
            <a:pPr algn="l"/>
            <a:r>
              <a:rPr lang="en-US" dirty="0">
                <a:solidFill>
                  <a:srgbClr val="292929"/>
                </a:solidFill>
                <a:latin typeface="charter"/>
              </a:rPr>
              <a:t>Now based on certain features you have to cluster the customers into two different groups so that you can recommend the correct products based on the customer’s cluster.</a:t>
            </a:r>
          </a:p>
          <a:p>
            <a:pPr algn="l"/>
            <a:endParaRPr lang="en-US" dirty="0">
              <a:solidFill>
                <a:srgbClr val="292929"/>
              </a:solidFill>
              <a:latin typeface="charter"/>
            </a:endParaRPr>
          </a:p>
          <a:p>
            <a:pPr algn="l"/>
            <a:endParaRPr lang="en-IN" dirty="0"/>
          </a:p>
        </p:txBody>
      </p:sp>
    </p:spTree>
    <p:extLst>
      <p:ext uri="{BB962C8B-B14F-4D97-AF65-F5344CB8AC3E}">
        <p14:creationId xmlns:p14="http://schemas.microsoft.com/office/powerpoint/2010/main" val="86836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33985-3697-4B33-942A-A5C0281AA5A2}"/>
              </a:ext>
            </a:extLst>
          </p:cNvPr>
          <p:cNvSpPr/>
          <p:nvPr/>
        </p:nvSpPr>
        <p:spPr>
          <a:xfrm>
            <a:off x="2409826" y="0"/>
            <a:ext cx="7178290" cy="95250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PROS OF THE APPROACH</a:t>
            </a:r>
          </a:p>
        </p:txBody>
      </p:sp>
      <p:sp>
        <p:nvSpPr>
          <p:cNvPr id="3" name="TextBox 2">
            <a:extLst>
              <a:ext uri="{FF2B5EF4-FFF2-40B4-BE49-F238E27FC236}">
                <a16:creationId xmlns:a16="http://schemas.microsoft.com/office/drawing/2014/main" id="{EC5DE931-C0E6-4C0B-AD37-6860CFBA2CFB}"/>
              </a:ext>
            </a:extLst>
          </p:cNvPr>
          <p:cNvSpPr txBox="1"/>
          <p:nvPr/>
        </p:nvSpPr>
        <p:spPr>
          <a:xfrm>
            <a:off x="981075" y="1190625"/>
            <a:ext cx="10620375" cy="4801314"/>
          </a:xfrm>
          <a:prstGeom prst="rect">
            <a:avLst/>
          </a:prstGeom>
          <a:noFill/>
        </p:spPr>
        <p:txBody>
          <a:bodyPr wrap="square" rtlCol="0">
            <a:spAutoFit/>
          </a:bodyPr>
          <a:lstStyle/>
          <a:p>
            <a:pPr marL="285750" indent="-285750">
              <a:buFont typeface="Arial" panose="020B0604020202020204" pitchFamily="34" charset="0"/>
              <a:buChar char="•"/>
            </a:pPr>
            <a:r>
              <a:rPr lang="en-IN" dirty="0"/>
              <a:t>In this the missing values for the categorical data are taken care based on the customer category as the ratio of count of the two classes in the target column is 5:1 (class0:class1) so to reduce(a bit) this range the rows with missing categorical values having the class0 category is removed while for class1 its filled with the mode of the particular class1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have used simple Logistic Regression and no extra algorithms so in future if any new columns feels relevant can be added directly to the dataset and based on kind of data and correlation we can fit directly to model along with other features</a:t>
            </a:r>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EF710786-AD03-47CA-8825-45169109D069}"/>
              </a:ext>
            </a:extLst>
          </p:cNvPr>
          <p:cNvSpPr txBox="1"/>
          <p:nvPr/>
        </p:nvSpPr>
        <p:spPr>
          <a:xfrm>
            <a:off x="5564506" y="2867025"/>
            <a:ext cx="45719"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DD0065D-1655-4262-B35C-60F73B85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350" y="2346242"/>
            <a:ext cx="9934575" cy="2524282"/>
          </a:xfrm>
          <a:prstGeom prst="rect">
            <a:avLst/>
          </a:prstGeom>
        </p:spPr>
      </p:pic>
      <p:pic>
        <p:nvPicPr>
          <p:cNvPr id="8" name="Picture 7">
            <a:extLst>
              <a:ext uri="{FF2B5EF4-FFF2-40B4-BE49-F238E27FC236}">
                <a16:creationId xmlns:a16="http://schemas.microsoft.com/office/drawing/2014/main" id="{E0743FE2-63C2-4646-8C1B-5E0FABA35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825" y="5369072"/>
            <a:ext cx="7262457" cy="993627"/>
          </a:xfrm>
          <a:prstGeom prst="rect">
            <a:avLst/>
          </a:prstGeom>
        </p:spPr>
      </p:pic>
    </p:spTree>
    <p:extLst>
      <p:ext uri="{BB962C8B-B14F-4D97-AF65-F5344CB8AC3E}">
        <p14:creationId xmlns:p14="http://schemas.microsoft.com/office/powerpoint/2010/main" val="55590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DBE3E-BE48-40E3-BF3F-0184B1D9FE38}"/>
              </a:ext>
            </a:extLst>
          </p:cNvPr>
          <p:cNvSpPr/>
          <p:nvPr/>
        </p:nvSpPr>
        <p:spPr>
          <a:xfrm>
            <a:off x="1533525" y="0"/>
            <a:ext cx="8054591"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CONS OF THE APPROACH</a:t>
            </a:r>
          </a:p>
        </p:txBody>
      </p:sp>
      <p:sp>
        <p:nvSpPr>
          <p:cNvPr id="3" name="TextBox 2">
            <a:extLst>
              <a:ext uri="{FF2B5EF4-FFF2-40B4-BE49-F238E27FC236}">
                <a16:creationId xmlns:a16="http://schemas.microsoft.com/office/drawing/2014/main" id="{FD7A5F6F-790E-4E23-A7E2-8B1AC1B10D8D}"/>
              </a:ext>
            </a:extLst>
          </p:cNvPr>
          <p:cNvSpPr txBox="1"/>
          <p:nvPr/>
        </p:nvSpPr>
        <p:spPr>
          <a:xfrm>
            <a:off x="400050" y="1047750"/>
            <a:ext cx="11487150" cy="4801314"/>
          </a:xfrm>
          <a:prstGeom prst="rect">
            <a:avLst/>
          </a:prstGeom>
          <a:noFill/>
        </p:spPr>
        <p:txBody>
          <a:bodyPr wrap="square" rtlCol="0">
            <a:spAutoFit/>
          </a:bodyPr>
          <a:lstStyle/>
          <a:p>
            <a:pPr marL="285750" indent="-285750">
              <a:buFont typeface="Arial" panose="020B0604020202020204" pitchFamily="34" charset="0"/>
              <a:buChar char="•"/>
            </a:pPr>
            <a:r>
              <a:rPr lang="en-IN" dirty="0"/>
              <a:t>We could have implemented outliers removal code in the code and removed some outliers as there may be some amount of chances that model could perform better.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Since the correlation was high among few pairs of the columns so for better or faster performance of columns we could have used PCA in data analysis against the train dataset and test dataset</a:t>
            </a:r>
          </a:p>
        </p:txBody>
      </p:sp>
      <p:pic>
        <p:nvPicPr>
          <p:cNvPr id="5" name="Picture 4">
            <a:extLst>
              <a:ext uri="{FF2B5EF4-FFF2-40B4-BE49-F238E27FC236}">
                <a16:creationId xmlns:a16="http://schemas.microsoft.com/office/drawing/2014/main" id="{76763360-19AC-4659-AF25-CFE3B5D67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12" y="1701687"/>
            <a:ext cx="10791825" cy="3251313"/>
          </a:xfrm>
          <a:prstGeom prst="rect">
            <a:avLst/>
          </a:prstGeom>
        </p:spPr>
      </p:pic>
    </p:spTree>
    <p:extLst>
      <p:ext uri="{BB962C8B-B14F-4D97-AF65-F5344CB8AC3E}">
        <p14:creationId xmlns:p14="http://schemas.microsoft.com/office/powerpoint/2010/main" val="60645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D78434-2859-45BD-B02A-7E1A6363DF93}"/>
              </a:ext>
            </a:extLst>
          </p:cNvPr>
          <p:cNvSpPr/>
          <p:nvPr/>
        </p:nvSpPr>
        <p:spPr>
          <a:xfrm>
            <a:off x="344129" y="-100329"/>
            <a:ext cx="11847871"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ARCHIETECTURE TO IMPROVE </a:t>
            </a:r>
          </a:p>
          <a:p>
            <a:pPr algn="ctr"/>
            <a:r>
              <a:rPr lang="en-US" sz="5400" b="0" cap="none" spc="0" dirty="0">
                <a:ln w="0"/>
                <a:solidFill>
                  <a:schemeClr val="tx1"/>
                </a:solidFill>
                <a:effectLst>
                  <a:outerShdw blurRad="38100" dist="19050" dir="2700000" algn="tl" rotWithShape="0">
                    <a:schemeClr val="dk1">
                      <a:alpha val="40000"/>
                    </a:schemeClr>
                  </a:outerShdw>
                </a:effectLst>
              </a:rPr>
              <a:t>RECOMMENDATION ENGINE</a:t>
            </a:r>
          </a:p>
        </p:txBody>
      </p:sp>
      <p:sp>
        <p:nvSpPr>
          <p:cNvPr id="3" name="TextBox 2">
            <a:extLst>
              <a:ext uri="{FF2B5EF4-FFF2-40B4-BE49-F238E27FC236}">
                <a16:creationId xmlns:a16="http://schemas.microsoft.com/office/drawing/2014/main" id="{37C68EF6-F9AA-4DBD-8A3E-CDF02D6BECFB}"/>
              </a:ext>
            </a:extLst>
          </p:cNvPr>
          <p:cNvSpPr txBox="1"/>
          <p:nvPr/>
        </p:nvSpPr>
        <p:spPr>
          <a:xfrm>
            <a:off x="167148" y="1779639"/>
            <a:ext cx="12024852" cy="1477328"/>
          </a:xfrm>
          <a:prstGeom prst="rect">
            <a:avLst/>
          </a:prstGeom>
          <a:noFill/>
        </p:spPr>
        <p:txBody>
          <a:bodyPr wrap="square" rtlCol="0">
            <a:spAutoFit/>
          </a:bodyPr>
          <a:lstStyle/>
          <a:p>
            <a:pPr marL="285750" indent="-285750">
              <a:buFont typeface="Arial" panose="020B0604020202020204" pitchFamily="34" charset="0"/>
              <a:buChar char="•"/>
            </a:pPr>
            <a:r>
              <a:rPr lang="en-IN" dirty="0"/>
              <a:t>LSTM can be implemented to keep the memory of past data and update the behaviour accordingly with the current and past data (as it is a feedforward neural network)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Each neural network in LSTM can have Logistic regression algo implemented and data fed into these neurons should be via </a:t>
            </a:r>
            <a:r>
              <a:rPr lang="en-IN" dirty="0" err="1"/>
              <a:t>preprocessed</a:t>
            </a:r>
            <a:r>
              <a:rPr lang="en-IN" dirty="0"/>
              <a:t> by PCA algo (after data cleaning) </a:t>
            </a:r>
          </a:p>
        </p:txBody>
      </p:sp>
    </p:spTree>
    <p:extLst>
      <p:ext uri="{BB962C8B-B14F-4D97-AF65-F5344CB8AC3E}">
        <p14:creationId xmlns:p14="http://schemas.microsoft.com/office/powerpoint/2010/main" val="23237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329</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charter</vt:lpstr>
      <vt:lpstr>Office Theme</vt:lpstr>
      <vt:lpstr>RECOMMENDATION ENGINE CHALLENGE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 CHALLENGE</dc:title>
  <dc:creator>sarhad Gautam</dc:creator>
  <cp:lastModifiedBy>sarhad Gautam</cp:lastModifiedBy>
  <cp:revision>7</cp:revision>
  <dcterms:created xsi:type="dcterms:W3CDTF">2020-12-06T16:36:36Z</dcterms:created>
  <dcterms:modified xsi:type="dcterms:W3CDTF">2020-12-06T17:56:12Z</dcterms:modified>
</cp:coreProperties>
</file>