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73" r:id="rId8"/>
    <p:sldId id="258" r:id="rId9"/>
    <p:sldId id="263" r:id="rId10"/>
    <p:sldId id="264" r:id="rId11"/>
    <p:sldId id="270" r:id="rId12"/>
    <p:sldId id="266" r:id="rId13"/>
    <p:sldId id="272" r:id="rId14"/>
    <p:sldId id="268" r:id="rId15"/>
    <p:sldId id="269" r:id="rId16"/>
    <p:sldId id="271" r:id="rId17"/>
    <p:sldId id="26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1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3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5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5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3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6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6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42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6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9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703D-BEF0-4DA7-8177-47C8F6FCF1B3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2196-181B-4630-A117-2802B51C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7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tm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ansion.mx/tendencias/2019/04/17/estas-son-las-playas-mas-contaminadas-de-mexico-segun" TargetMode="External"/><Relationship Id="rId5" Type="http://schemas.openxmlformats.org/officeDocument/2006/relationships/hyperlink" Target="https://www.travelreport.mx/internacional/las-playas-mas-sucias-del-mund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tm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1" y="1047554"/>
            <a:ext cx="10992071" cy="49248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696789" y="6064447"/>
            <a:ext cx="624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SABIDURÍA QUE PURIFICA</a:t>
            </a:r>
            <a:endParaRPr lang="es-MX" sz="2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90722"/>
              </p:ext>
            </p:extLst>
          </p:nvPr>
        </p:nvGraphicFramePr>
        <p:xfrm>
          <a:off x="1177636" y="484910"/>
          <a:ext cx="9690619" cy="500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362">
                  <a:extLst>
                    <a:ext uri="{9D8B030D-6E8A-4147-A177-3AD203B41FA5}">
                      <a16:colId xmlns:a16="http://schemas.microsoft.com/office/drawing/2014/main" val="2623589467"/>
                    </a:ext>
                  </a:extLst>
                </a:gridCol>
                <a:gridCol w="4926257">
                  <a:extLst>
                    <a:ext uri="{9D8B030D-6E8A-4147-A177-3AD203B41FA5}">
                      <a16:colId xmlns:a16="http://schemas.microsoft.com/office/drawing/2014/main" val="482256252"/>
                    </a:ext>
                  </a:extLst>
                </a:gridCol>
              </a:tblGrid>
              <a:tr h="146635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2556"/>
                  </a:ext>
                </a:extLst>
              </a:tr>
              <a:tr h="1065617">
                <a:tc>
                  <a:txBody>
                    <a:bodyPr/>
                    <a:lstStyle/>
                    <a:p>
                      <a:r>
                        <a:rPr lang="es-MX" dirty="0" smtClean="0"/>
                        <a:t>17</a:t>
                      </a:r>
                      <a:r>
                        <a:rPr lang="es-MX" baseline="0" dirty="0" smtClean="0"/>
                        <a:t> p</a:t>
                      </a:r>
                      <a:r>
                        <a:rPr lang="es-MX" dirty="0" smtClean="0"/>
                        <a:t>ersonas</a:t>
                      </a:r>
                      <a:r>
                        <a:rPr lang="es-MX" baseline="0" dirty="0" smtClean="0"/>
                        <a:t> para limpiar 1km diario.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Capacidad de limpiar 1 km diario.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21331"/>
                  </a:ext>
                </a:extLst>
              </a:tr>
              <a:tr h="617380">
                <a:tc>
                  <a:txBody>
                    <a:bodyPr/>
                    <a:lstStyle/>
                    <a:p>
                      <a:r>
                        <a:rPr lang="es-MX" dirty="0" smtClean="0"/>
                        <a:t>Limpieza</a:t>
                      </a:r>
                      <a:r>
                        <a:rPr lang="es-MX" baseline="0" dirty="0" smtClean="0"/>
                        <a:t> sólo</a:t>
                      </a:r>
                      <a:r>
                        <a:rPr lang="es-MX" dirty="0" smtClean="0"/>
                        <a:t> en la costa.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Limpieza más</a:t>
                      </a:r>
                      <a:r>
                        <a:rPr lang="es-MX" baseline="0" dirty="0" smtClean="0"/>
                        <a:t> allá de las costas.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69143"/>
                  </a:ext>
                </a:extLst>
              </a:tr>
              <a:tr h="617380">
                <a:tc>
                  <a:txBody>
                    <a:bodyPr/>
                    <a:lstStyle/>
                    <a:p>
                      <a:r>
                        <a:rPr lang="es-MX" dirty="0" smtClean="0"/>
                        <a:t>Riesgoso para quienes limpian.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Seguro.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247"/>
                  </a:ext>
                </a:extLst>
              </a:tr>
              <a:tr h="617380">
                <a:tc>
                  <a:txBody>
                    <a:bodyPr/>
                    <a:lstStyle/>
                    <a:p>
                      <a:r>
                        <a:rPr lang="es-MX" dirty="0" smtClean="0"/>
                        <a:t>Actuación</a:t>
                      </a:r>
                      <a:r>
                        <a:rPr lang="es-MX" baseline="0" dirty="0" smtClean="0"/>
                        <a:t> limitada.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Actuación</a:t>
                      </a:r>
                      <a:r>
                        <a:rPr lang="es-MX" baseline="0" dirty="0" smtClean="0"/>
                        <a:t> inmediata.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7661"/>
                  </a:ext>
                </a:extLst>
              </a:tr>
              <a:tr h="617380">
                <a:tc>
                  <a:txBody>
                    <a:bodyPr/>
                    <a:lstStyle/>
                    <a:p>
                      <a:r>
                        <a:rPr lang="es-MX" dirty="0" smtClean="0"/>
                        <a:t>Alto costo de mano de obra.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Inversión con altos beneficios.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63393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25" y="624324"/>
            <a:ext cx="2110094" cy="94539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1431593" y="949455"/>
            <a:ext cx="3929743" cy="68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TRADICIONAL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943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Objetivos de Desarrollo Sostenible (ONU)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22288" r="13170" b="16170"/>
          <a:stretch/>
        </p:blipFill>
        <p:spPr>
          <a:xfrm>
            <a:off x="838200" y="1690688"/>
            <a:ext cx="3877565" cy="1724297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30" y="2122126"/>
            <a:ext cx="3443015" cy="34430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8" t="18382" r="11095" b="21268"/>
          <a:stretch/>
        </p:blipFill>
        <p:spPr>
          <a:xfrm>
            <a:off x="838199" y="3915955"/>
            <a:ext cx="3917805" cy="16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ESCALABILIDAD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Agente inteligente de recolección.</a:t>
            </a:r>
          </a:p>
          <a:p>
            <a:r>
              <a:rPr lang="es-MX" dirty="0" smtClean="0"/>
              <a:t>Dron de colocación como método de contingencia.</a:t>
            </a:r>
          </a:p>
          <a:p>
            <a:endParaRPr lang="es-MX" dirty="0" smtClean="0"/>
          </a:p>
          <a:p>
            <a:pPr marL="0" indent="0" algn="ctr">
              <a:buNone/>
            </a:pPr>
            <a:endParaRPr lang="es-MX" sz="4000" dirty="0" smtClean="0"/>
          </a:p>
          <a:p>
            <a:pPr marL="0" indent="0" algn="ctr">
              <a:buNone/>
            </a:pPr>
            <a:r>
              <a:rPr lang="es-MX" sz="4000" dirty="0" smtClean="0"/>
              <a:t>REPLICABILIDAD</a:t>
            </a:r>
          </a:p>
          <a:p>
            <a:r>
              <a:rPr lang="es-MX" dirty="0" smtClean="0"/>
              <a:t>Otros segmentos de mercado: puertos, presas, ríos, piscinas, etc.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PLAN DE MERCADO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2" y="1690688"/>
            <a:ext cx="4631716" cy="194332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66" y="1690688"/>
            <a:ext cx="2945160" cy="194332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1" t="65858" r="34318" b="22425"/>
          <a:stretch/>
        </p:blipFill>
        <p:spPr>
          <a:xfrm>
            <a:off x="558476" y="4956000"/>
            <a:ext cx="4780787" cy="6949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69" y="4132903"/>
            <a:ext cx="2345153" cy="23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395" y="-129045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FINANZAS</a:t>
            </a:r>
            <a:endParaRPr lang="es-MX" dirty="0"/>
          </a:p>
        </p:txBody>
      </p:sp>
      <p:pic>
        <p:nvPicPr>
          <p:cNvPr id="7" name="Marcador de contenido 6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9" y="1051505"/>
            <a:ext cx="3450624" cy="542767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56019" y="1196518"/>
            <a:ext cx="76528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Costo de producción:				       $28,608.20</a:t>
            </a:r>
          </a:p>
          <a:p>
            <a:endParaRPr lang="es-MX" sz="2000" b="1" dirty="0"/>
          </a:p>
          <a:p>
            <a:endParaRPr lang="es-MX" sz="2000" b="1" dirty="0" smtClean="0"/>
          </a:p>
          <a:p>
            <a:r>
              <a:rPr lang="es-MX" sz="2000" b="1" dirty="0" smtClean="0"/>
              <a:t>Margen de utilidad:			                       </a:t>
            </a:r>
            <a:r>
              <a:rPr lang="es-MX" sz="3200" b="1" dirty="0" smtClean="0"/>
              <a:t>     62%</a:t>
            </a:r>
            <a:endParaRPr lang="es-MX" sz="2000" b="1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sz="3600" b="1" dirty="0" smtClean="0"/>
              <a:t>GANANCIA: </a:t>
            </a:r>
            <a:r>
              <a:rPr lang="es-MX" sz="3600" dirty="0" smtClean="0"/>
              <a:t>			    </a:t>
            </a:r>
            <a:r>
              <a:rPr lang="es-MX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$17,737.08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sz="2400" b="1" dirty="0" smtClean="0"/>
              <a:t>PRECIO DE VENTA:</a:t>
            </a:r>
            <a:r>
              <a:rPr lang="es-MX" sz="2400" dirty="0" smtClean="0"/>
              <a:t> </a:t>
            </a:r>
            <a:r>
              <a:rPr lang="es-MX" dirty="0" smtClean="0"/>
              <a:t>			</a:t>
            </a:r>
            <a:r>
              <a:rPr lang="es-MX" sz="4400" b="1" u="sng" dirty="0" smtClean="0">
                <a:solidFill>
                  <a:srgbClr val="FF0000"/>
                </a:solidFill>
              </a:rPr>
              <a:t>$46,345.28</a:t>
            </a:r>
            <a:endParaRPr lang="es-MX" b="1" u="sng" dirty="0" smtClean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05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ESTRATEGIA DE PROPIEDAD INTELECTUAL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7029" y="1825625"/>
            <a:ext cx="5736770" cy="4351338"/>
          </a:xfrm>
        </p:spPr>
        <p:txBody>
          <a:bodyPr/>
          <a:lstStyle/>
          <a:p>
            <a:r>
              <a:rPr lang="es-MX" dirty="0" err="1" smtClean="0"/>
              <a:t>Indautor</a:t>
            </a:r>
            <a:r>
              <a:rPr lang="es-MX" dirty="0" smtClean="0"/>
              <a:t>: Registro de software (lenguaje de programación).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Logotipo.</a:t>
            </a:r>
          </a:p>
          <a:p>
            <a:endParaRPr lang="es-MX" dirty="0"/>
          </a:p>
          <a:p>
            <a:r>
              <a:rPr lang="es-MX" dirty="0" smtClean="0"/>
              <a:t>Modelo de utilidad.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3" b="28400"/>
          <a:stretch/>
        </p:blipFill>
        <p:spPr>
          <a:xfrm>
            <a:off x="838200" y="3871387"/>
            <a:ext cx="3364230" cy="10577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6" y="1383460"/>
            <a:ext cx="3108317" cy="15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Technology</a:t>
            </a:r>
            <a:r>
              <a:rPr lang="es-MX" dirty="0" smtClean="0"/>
              <a:t> </a:t>
            </a:r>
            <a:r>
              <a:rPr lang="es-MX" dirty="0" err="1" smtClean="0"/>
              <a:t>Readiness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(TRL), (NASA).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611"/>
            <a:ext cx="3420000" cy="55285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48" b="22267"/>
          <a:stretch/>
        </p:blipFill>
        <p:spPr>
          <a:xfrm>
            <a:off x="4086344" y="3104333"/>
            <a:ext cx="6776227" cy="16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00" y="5060800"/>
            <a:ext cx="1475626" cy="168467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989" y="5178347"/>
            <a:ext cx="1386211" cy="1394582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99" y="997971"/>
            <a:ext cx="6442401" cy="28729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09" y="5086461"/>
            <a:ext cx="1776654" cy="14864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62" y="5086461"/>
            <a:ext cx="1694355" cy="16846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2" y="5086461"/>
            <a:ext cx="2735767" cy="168467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149550" y="4019647"/>
            <a:ext cx="6244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SABIDURÍA QUE PURIFICA</a:t>
            </a:r>
            <a:endParaRPr lang="es-MX" sz="44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3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40" y="123333"/>
            <a:ext cx="7325229" cy="664780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879319" cy="607486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450669" y="3309394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35.5%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MUERTE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MARÍNAS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LOS ÚLTIMOS </a:t>
            </a: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AÑOS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FUERON CAUSAS POR LA </a:t>
            </a:r>
            <a:r>
              <a:rPr lang="es-MX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CONTAMINACIÓN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OCEANOS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80747" y="6176963"/>
            <a:ext cx="986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Fuente: </a:t>
            </a:r>
            <a:r>
              <a:rPr lang="es-MX" sz="1400" i="1" dirty="0" smtClean="0"/>
              <a:t>Walker TR, </a:t>
            </a:r>
            <a:r>
              <a:rPr lang="es-MX" sz="1400" i="1" dirty="0" err="1" smtClean="0"/>
              <a:t>Adebambo</a:t>
            </a:r>
            <a:r>
              <a:rPr lang="es-MX" sz="1400" i="1" dirty="0" smtClean="0"/>
              <a:t> O, Del </a:t>
            </a:r>
            <a:r>
              <a:rPr lang="es-MX" sz="1400" i="1" dirty="0" err="1" smtClean="0"/>
              <a:t>Aguila</a:t>
            </a:r>
            <a:r>
              <a:rPr lang="es-MX" sz="1400" i="1" dirty="0" smtClean="0"/>
              <a:t> Feijoo MC, </a:t>
            </a:r>
            <a:r>
              <a:rPr lang="es-MX" sz="1400" i="1" dirty="0" err="1" smtClean="0"/>
              <a:t>Elhaimer</a:t>
            </a:r>
            <a:r>
              <a:rPr lang="es-MX" sz="1400" i="1" dirty="0" smtClean="0"/>
              <a:t> E, </a:t>
            </a:r>
            <a:r>
              <a:rPr lang="es-MX" sz="1400" i="1" dirty="0" err="1" smtClean="0"/>
              <a:t>Hossain</a:t>
            </a:r>
            <a:r>
              <a:rPr lang="es-MX" sz="1400" i="1" dirty="0" smtClean="0"/>
              <a:t> T, Edwards SJ, Morrison CE, Romo J, </a:t>
            </a:r>
            <a:r>
              <a:rPr lang="es-MX" sz="1400" i="1" dirty="0" err="1" smtClean="0"/>
              <a:t>Sharma</a:t>
            </a:r>
            <a:r>
              <a:rPr lang="es-MX" sz="1400" i="1" dirty="0" smtClean="0"/>
              <a:t> N, Taylor S, </a:t>
            </a:r>
            <a:r>
              <a:rPr lang="es-MX" sz="1400" i="1" dirty="0" err="1" smtClean="0"/>
              <a:t>Zomorodi</a:t>
            </a:r>
            <a:r>
              <a:rPr lang="es-MX" sz="1400" i="1" dirty="0" smtClean="0"/>
              <a:t> S (2019). "</a:t>
            </a:r>
            <a:r>
              <a:rPr lang="es-MX" sz="1400" i="1" dirty="0" err="1" smtClean="0"/>
              <a:t>Environmental</a:t>
            </a:r>
            <a:r>
              <a:rPr lang="es-MX" sz="1400" i="1" dirty="0" smtClean="0"/>
              <a:t> </a:t>
            </a:r>
            <a:r>
              <a:rPr lang="es-MX" sz="1400" i="1" dirty="0" err="1" smtClean="0"/>
              <a:t>Effects</a:t>
            </a:r>
            <a:r>
              <a:rPr lang="es-MX" sz="1400" i="1" dirty="0" smtClean="0"/>
              <a:t> of Marine </a:t>
            </a:r>
            <a:r>
              <a:rPr lang="es-MX" sz="1400" i="1" dirty="0" err="1" smtClean="0"/>
              <a:t>Transportation</a:t>
            </a:r>
            <a:r>
              <a:rPr lang="es-MX" sz="1400" i="1" dirty="0" smtClean="0"/>
              <a:t>". </a:t>
            </a:r>
            <a:r>
              <a:rPr lang="es-MX" sz="1400" i="1" dirty="0" err="1" smtClean="0"/>
              <a:t>World</a:t>
            </a:r>
            <a:r>
              <a:rPr lang="es-MX" sz="1400" i="1" dirty="0" smtClean="0"/>
              <a:t> Seas: </a:t>
            </a:r>
            <a:r>
              <a:rPr lang="es-MX" sz="1400" i="1" dirty="0" err="1" smtClean="0"/>
              <a:t>An</a:t>
            </a:r>
            <a:r>
              <a:rPr lang="es-MX" sz="1400" i="1" dirty="0" smtClean="0"/>
              <a:t> </a:t>
            </a:r>
            <a:r>
              <a:rPr lang="es-MX" sz="1400" i="1" dirty="0" err="1" smtClean="0"/>
              <a:t>Environmental</a:t>
            </a:r>
            <a:r>
              <a:rPr lang="es-MX" sz="1400" i="1" dirty="0" smtClean="0"/>
              <a:t> </a:t>
            </a:r>
            <a:r>
              <a:rPr lang="es-MX" sz="1400" i="1" dirty="0" err="1" smtClean="0"/>
              <a:t>Evaluation</a:t>
            </a:r>
            <a:r>
              <a:rPr lang="es-MX" sz="1400" i="1" dirty="0" smtClean="0"/>
              <a:t>. </a:t>
            </a:r>
            <a:endParaRPr lang="es-MX" sz="1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6" y="365125"/>
            <a:ext cx="7433854" cy="31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4246418" cy="2954193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Playa </a:t>
            </a:r>
            <a:r>
              <a:rPr lang="es-MX" dirty="0" err="1" smtClean="0"/>
              <a:t>Kamilo</a:t>
            </a:r>
            <a:r>
              <a:rPr lang="es-MX" dirty="0" smtClean="0"/>
              <a:t>, </a:t>
            </a:r>
            <a:r>
              <a:rPr lang="es-MX" dirty="0" err="1" smtClean="0"/>
              <a:t>Hawaii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Qawra</a:t>
            </a:r>
            <a:r>
              <a:rPr lang="es-MX" dirty="0" smtClean="0"/>
              <a:t>, Malta.</a:t>
            </a:r>
          </a:p>
          <a:p>
            <a:r>
              <a:rPr lang="es-MX" dirty="0" smtClean="0"/>
              <a:t>Qingdao, China.</a:t>
            </a:r>
          </a:p>
          <a:p>
            <a:r>
              <a:rPr lang="es-MX" dirty="0" err="1" smtClean="0"/>
              <a:t>Staithes</a:t>
            </a:r>
            <a:r>
              <a:rPr lang="es-MX" dirty="0" smtClean="0"/>
              <a:t>, </a:t>
            </a:r>
            <a:r>
              <a:rPr lang="es-MX" dirty="0" err="1" smtClean="0"/>
              <a:t>Inglanterra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Playa </a:t>
            </a:r>
            <a:r>
              <a:rPr lang="es-MX" dirty="0" err="1" smtClean="0"/>
              <a:t>Doheny</a:t>
            </a:r>
            <a:r>
              <a:rPr lang="es-MX" dirty="0" smtClean="0"/>
              <a:t>, California.</a:t>
            </a:r>
          </a:p>
          <a:p>
            <a:r>
              <a:rPr lang="es-MX" dirty="0" smtClean="0"/>
              <a:t>Zihuatanejo, Guerrero.</a:t>
            </a:r>
          </a:p>
          <a:p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324600" y="1633427"/>
            <a:ext cx="4246418" cy="361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México:</a:t>
            </a:r>
          </a:p>
          <a:p>
            <a:r>
              <a:rPr lang="es-MX" dirty="0" smtClean="0"/>
              <a:t>Acapulco, Gro.</a:t>
            </a:r>
          </a:p>
          <a:p>
            <a:r>
              <a:rPr lang="es-MX" dirty="0" smtClean="0"/>
              <a:t>Zihuatanejo, Gro.</a:t>
            </a:r>
          </a:p>
          <a:p>
            <a:r>
              <a:rPr lang="es-MX" dirty="0" smtClean="0"/>
              <a:t>Puerto Escondido, </a:t>
            </a:r>
            <a:r>
              <a:rPr lang="es-MX" dirty="0" err="1" smtClean="0"/>
              <a:t>Oax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Playa Antón Lizardo, Ver.</a:t>
            </a:r>
          </a:p>
          <a:p>
            <a:r>
              <a:rPr lang="es-MX" dirty="0" smtClean="0"/>
              <a:t>Lázaro Cárdenas, </a:t>
            </a:r>
            <a:r>
              <a:rPr lang="es-MX" dirty="0" err="1" smtClean="0"/>
              <a:t>Mich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5807631"/>
            <a:ext cx="924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Fuentes: </a:t>
            </a:r>
          </a:p>
          <a:p>
            <a:r>
              <a:rPr lang="es-MX" sz="1400" dirty="0" smtClean="0">
                <a:hlinkClick r:id="rId5"/>
              </a:rPr>
              <a:t>https://www.travelreport.mx/internacional/las-playas-mas-sucias-del-mundo/</a:t>
            </a:r>
            <a:endParaRPr lang="es-MX" sz="1400" dirty="0" smtClean="0"/>
          </a:p>
          <a:p>
            <a:r>
              <a:rPr lang="es-MX" sz="1400" dirty="0" smtClean="0">
                <a:hlinkClick r:id="rId6"/>
              </a:rPr>
              <a:t>https://expansion.mx/tendencias/2019/04/17/estas-son-las-playas-mas-contaminadas-de-mexico-segun</a:t>
            </a:r>
            <a:r>
              <a:rPr lang="es-MX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42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OPORTUNIDADES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10891" cy="4351338"/>
          </a:xfrm>
        </p:spPr>
        <p:txBody>
          <a:bodyPr>
            <a:normAutofit/>
          </a:bodyPr>
          <a:lstStyle/>
          <a:p>
            <a:r>
              <a:rPr lang="es-MX" dirty="0" smtClean="0"/>
              <a:t>Información de la </a:t>
            </a:r>
            <a:r>
              <a:rPr lang="es-MX" b="1" dirty="0" smtClean="0"/>
              <a:t>NASA.</a:t>
            </a:r>
          </a:p>
          <a:p>
            <a:endParaRPr lang="es-MX" dirty="0" smtClean="0"/>
          </a:p>
          <a:p>
            <a:r>
              <a:rPr lang="es-MX" dirty="0" smtClean="0"/>
              <a:t>Alianzas estratégicas.</a:t>
            </a:r>
          </a:p>
          <a:p>
            <a:endParaRPr lang="es-MX" dirty="0" smtClean="0"/>
          </a:p>
          <a:p>
            <a:r>
              <a:rPr lang="es-MX" dirty="0" smtClean="0"/>
              <a:t>Ayudar al saneamiento de aguas.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119" y="832724"/>
            <a:ext cx="2729319" cy="22835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9" b="33993"/>
          <a:stretch/>
        </p:blipFill>
        <p:spPr>
          <a:xfrm>
            <a:off x="5101835" y="1937795"/>
            <a:ext cx="3297703" cy="22684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r="32409"/>
          <a:stretch/>
        </p:blipFill>
        <p:spPr>
          <a:xfrm>
            <a:off x="2825774" y="4413664"/>
            <a:ext cx="1396181" cy="18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1" y="1047554"/>
            <a:ext cx="10992071" cy="49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INTERVENCIÓN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Bot</a:t>
            </a:r>
            <a:r>
              <a:rPr lang="es-MX" dirty="0" smtClean="0"/>
              <a:t>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Shoreline</a:t>
            </a:r>
            <a:r>
              <a:rPr lang="es-MX" dirty="0" smtClean="0"/>
              <a:t> </a:t>
            </a:r>
            <a:r>
              <a:rPr lang="es-MX" dirty="0" err="1" smtClean="0"/>
              <a:t>cleaners</a:t>
            </a:r>
            <a:r>
              <a:rPr lang="es-MX" dirty="0" smtClean="0"/>
              <a:t> (</a:t>
            </a:r>
            <a:r>
              <a:rPr lang="es-MX" dirty="0" err="1" smtClean="0"/>
              <a:t>biodegradation</a:t>
            </a:r>
            <a:r>
              <a:rPr lang="es-MX" dirty="0" smtClean="0"/>
              <a:t> </a:t>
            </a:r>
            <a:r>
              <a:rPr lang="es-MX" dirty="0" err="1" smtClean="0"/>
              <a:t>agents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9269" y="5682343"/>
            <a:ext cx="90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Fuente: </a:t>
            </a:r>
            <a:r>
              <a:rPr lang="es-MX" dirty="0" err="1" smtClean="0"/>
              <a:t>National</a:t>
            </a:r>
            <a:r>
              <a:rPr lang="es-MX" dirty="0" smtClean="0"/>
              <a:t> </a:t>
            </a:r>
            <a:r>
              <a:rPr lang="es-MX" dirty="0" err="1" smtClean="0"/>
              <a:t>Oceanic</a:t>
            </a:r>
            <a:r>
              <a:rPr lang="es-MX" dirty="0" smtClean="0"/>
              <a:t> and </a:t>
            </a:r>
            <a:r>
              <a:rPr lang="es-MX" dirty="0" err="1" smtClean="0"/>
              <a:t>Atmospheric</a:t>
            </a:r>
            <a:r>
              <a:rPr lang="es-MX" dirty="0" smtClean="0"/>
              <a:t> </a:t>
            </a:r>
            <a:r>
              <a:rPr lang="es-MX" dirty="0" err="1" smtClean="0"/>
              <a:t>Administration</a:t>
            </a:r>
            <a:r>
              <a:rPr lang="es-MX" dirty="0" smtClean="0"/>
              <a:t>, </a:t>
            </a:r>
            <a:r>
              <a:rPr lang="es-MX" dirty="0"/>
              <a:t>U</a:t>
            </a:r>
            <a:r>
              <a:rPr lang="es-MX" dirty="0" smtClean="0"/>
              <a:t>.S. DEPARTMENT OF COMMERCE.</a:t>
            </a:r>
            <a:endParaRPr lang="es-MX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2200818"/>
            <a:ext cx="8583223" cy="18004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927"/>
            <a:ext cx="12265919" cy="9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33333E-6 C -0.25 -0.03495 -0.19583 -0.06203 -0.13008 -0.06203 C -0.06237 -0.06203 -0.00807 -0.03495 -0.00807 -3.33333E-6 C -0.00807 0.03496 0.0461 0.06204 0.1138 0.06204 C 0.17956 0.06204 0.23386 0.03496 0.23386 -3.33333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INNOVACIÓN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Red Neuronal (Inteligencia artificial): 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Conexión satelital (NASA).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  <a:p>
            <a:pPr lvl="1"/>
            <a:r>
              <a:rPr lang="es-MX" dirty="0" smtClean="0"/>
              <a:t>Deep </a:t>
            </a:r>
            <a:r>
              <a:rPr lang="es-MX" dirty="0" err="1" smtClean="0"/>
              <a:t>learning</a:t>
            </a:r>
            <a:r>
              <a:rPr lang="es-MX" dirty="0" smtClean="0"/>
              <a:t>.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  <a:p>
            <a:pPr lvl="1"/>
            <a:r>
              <a:rPr lang="es-MX" dirty="0" smtClean="0"/>
              <a:t>Identifica patrones de contaminación.</a:t>
            </a:r>
          </a:p>
          <a:p>
            <a:pPr lvl="1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95" y="118019"/>
            <a:ext cx="826445" cy="83143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14" y="6176963"/>
            <a:ext cx="1326172" cy="594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19" y="118019"/>
            <a:ext cx="1115720" cy="933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1" y="3351360"/>
            <a:ext cx="3699166" cy="22638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80" y="2417874"/>
            <a:ext cx="1115720" cy="9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328</Words>
  <Application>Microsoft Office PowerPoint</Application>
  <PresentationFormat>Panorámica</PresentationFormat>
  <Paragraphs>87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Problemática</vt:lpstr>
      <vt:lpstr>OPORTUNIDADES</vt:lpstr>
      <vt:lpstr>Presentación de PowerPoint</vt:lpstr>
      <vt:lpstr>INTERVENCIÓN</vt:lpstr>
      <vt:lpstr>INNOVACIÓN</vt:lpstr>
      <vt:lpstr>Presentación de PowerPoint</vt:lpstr>
      <vt:lpstr>Objetivos de Desarrollo Sostenible (ONU)</vt:lpstr>
      <vt:lpstr>ESCALABILIDAD</vt:lpstr>
      <vt:lpstr>PLAN DE MERCADO</vt:lpstr>
      <vt:lpstr>FINANZAS</vt:lpstr>
      <vt:lpstr>ESTRATEGIA DE PROPIEDAD INTELECTUAL</vt:lpstr>
      <vt:lpstr>Technology Readiness Level (TRL), (NASA).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Oswualdo Getzemany Moreno Villaseñor</dc:creator>
  <cp:lastModifiedBy>Oswualdo Getzemany Moreno Villaseñor</cp:lastModifiedBy>
  <cp:revision>41</cp:revision>
  <dcterms:created xsi:type="dcterms:W3CDTF">2019-10-19T18:27:40Z</dcterms:created>
  <dcterms:modified xsi:type="dcterms:W3CDTF">2019-10-20T10:26:03Z</dcterms:modified>
</cp:coreProperties>
</file>