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76" r:id="rId4"/>
    <p:sldId id="277" r:id="rId5"/>
    <p:sldId id="279" r:id="rId6"/>
    <p:sldId id="278" r:id="rId7"/>
    <p:sldId id="288" r:id="rId8"/>
    <p:sldId id="285" r:id="rId9"/>
    <p:sldId id="290" r:id="rId10"/>
    <p:sldId id="286" r:id="rId11"/>
    <p:sldId id="291" r:id="rId12"/>
    <p:sldId id="287" r:id="rId13"/>
    <p:sldId id="292" r:id="rId14"/>
    <p:sldId id="280" r:id="rId15"/>
    <p:sldId id="281" r:id="rId16"/>
    <p:sldId id="283" r:id="rId17"/>
    <p:sldId id="284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615315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>
      <p:cViewPr varScale="1">
        <p:scale>
          <a:sx n="208" d="100"/>
          <a:sy n="208" d="100"/>
        </p:scale>
        <p:origin x="780" y="150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5C89-78B4-460E-B665-D3ABC3CBE355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A32C-BCED-4586-BBE6-9D8554AE5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8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9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41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2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3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5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2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2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5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2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1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488" y="1072838"/>
            <a:ext cx="52301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1"/>
            <a:ext cx="430720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5"/>
            <a:ext cx="5271707" cy="107722"/>
          </a:xfrm>
        </p:spPr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60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" y="249472"/>
            <a:ext cx="6150607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4"/>
            <a:ext cx="5271707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4172" y="3253564"/>
            <a:ext cx="323760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027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5" y="345413"/>
            <a:ext cx="4801554" cy="116826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lang="en-GB" sz="1450" dirty="0">
              <a:latin typeface="Times New Roman"/>
              <a:cs typeface="Times New Roman"/>
            </a:endParaRP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ការរចនា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អនុវត្ត ប្រព័ន្ធ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IoT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ថាមពលទាបវាស់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គុណភាពទឹកដោយផ្អែកលើ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LoRa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និងបណ្ដាញ 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Cellular Network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ជាមួយ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Machine Learning</a:t>
            </a:r>
            <a:endParaRPr lang="en-GB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76322-5E71-CB04-19FE-7A43D9BA4329}"/>
              </a:ext>
            </a:extLst>
          </p:cNvPr>
          <p:cNvSpPr txBox="1"/>
          <p:nvPr/>
        </p:nvSpPr>
        <p:spPr>
          <a:xfrm>
            <a:off x="1211389" y="2077676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ឈឿន រីណា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​​ញ៉ៅ ត្រេនឆៃលីន</a:t>
            </a:r>
          </a:p>
          <a:p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Faculty of Electronic, 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Phnom Penh, Cambodia</a:t>
            </a:r>
          </a:p>
          <a:p>
            <a:pPr algn="ctr"/>
            <a:endParaRPr lang="en-GB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April 30,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823B-3460-DBF0-782D-5D2C58DC0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" y="703735"/>
            <a:ext cx="3265771" cy="2456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8367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7B89-99BB-448C-AD33-9622E888FE5D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6FA753-3216-28FB-B060-C4BAA048020D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D3D68-6620-C1A1-56D6-E242A3110A8F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B9E3F7-48E6-4B90-FD29-CDD2720CD526}"/>
              </a:ext>
            </a:extLst>
          </p:cNvPr>
          <p:cNvSpPr/>
          <p:nvPr/>
        </p:nvSpPr>
        <p:spPr>
          <a:xfrm>
            <a:off x="852023" y="116727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2CD843-F595-DC96-DBDB-B7E4C57E948C}"/>
              </a:ext>
            </a:extLst>
          </p:cNvPr>
          <p:cNvSpPr txBox="1"/>
          <p:nvPr/>
        </p:nvSpPr>
        <p:spPr>
          <a:xfrm>
            <a:off x="995188" y="1069123"/>
            <a:ext cx="4162774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Supply 12V</a:t>
            </a:r>
            <a:r>
              <a:rPr lang="en-US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</a:t>
            </a:r>
            <a:r>
              <a:rPr lang="km-KH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ជាអ្នកផ្ដល់ប្រភពថាមពលដើម្បីផ្គត់ផ្គង់ទៅដល់សៀគ្វីទាំងមូលរបស់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FB6DBA-0960-A420-25FB-1920F2898B09}"/>
              </a:ext>
            </a:extLst>
          </p:cNvPr>
          <p:cNvSpPr/>
          <p:nvPr/>
        </p:nvSpPr>
        <p:spPr>
          <a:xfrm>
            <a:off x="828825" y="169060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81AB4-4B19-A326-AA6C-A9400B1449F8}"/>
              </a:ext>
            </a:extLst>
          </p:cNvPr>
          <p:cNvSpPr txBox="1"/>
          <p:nvPr/>
        </p:nvSpPr>
        <p:spPr>
          <a:xfrm>
            <a:off x="981225" y="1553449"/>
            <a:ext cx="4162774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Voltage Regulator</a:t>
            </a:r>
            <a:r>
              <a:rPr lang="en-US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មាននាទីក្នុងការទម្លាក់តុងស្យុង ពី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12V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ទៅជា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5V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ដើម្បីឲ្យសមស្របនិងអាចប្រើប្រាស់នៅក្នុង សៀគ្វី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ESP32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បាន</a:t>
            </a:r>
            <a:r>
              <a:rPr lang="en-US" sz="900" dirty="0"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DC4B9C-23A4-D2CD-71AD-94EC237990AE}"/>
              </a:ext>
            </a:extLst>
          </p:cNvPr>
          <p:cNvSpPr/>
          <p:nvPr/>
        </p:nvSpPr>
        <p:spPr>
          <a:xfrm>
            <a:off x="843137" y="21080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2EB1DE-D82B-9E2B-0056-797F9AF1E199}"/>
              </a:ext>
            </a:extLst>
          </p:cNvPr>
          <p:cNvSpPr/>
          <p:nvPr/>
        </p:nvSpPr>
        <p:spPr>
          <a:xfrm>
            <a:off x="849769" y="23945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5323BD-799B-F6F2-EECE-15AF8D73A39E}"/>
              </a:ext>
            </a:extLst>
          </p:cNvPr>
          <p:cNvSpPr txBox="1"/>
          <p:nvPr/>
        </p:nvSpPr>
        <p:spPr>
          <a:xfrm>
            <a:off x="1009151" y="2012377"/>
            <a:ext cx="3887338" cy="27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ESP32 3.3V Pin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RFM95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DD3EC5-7D73-6633-4DD9-CDB9FA0652A3}"/>
              </a:ext>
            </a:extLst>
          </p:cNvPr>
          <p:cNvSpPr/>
          <p:nvPr/>
        </p:nvSpPr>
        <p:spPr>
          <a:xfrm>
            <a:off x="843137" y="28212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9D0DE-45C0-0416-D5DD-10AEEC9BEA2D}"/>
              </a:ext>
            </a:extLst>
          </p:cNvPr>
          <p:cNvSpPr txBox="1"/>
          <p:nvPr/>
        </p:nvSpPr>
        <p:spPr>
          <a:xfrm>
            <a:off x="1002169" y="2329703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ESP32 5V Pin</a:t>
            </a:r>
            <a:r>
              <a:rPr lang="en-US" sz="900" b="1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: </a:t>
            </a:r>
            <a:r>
              <a:rPr lang="km-KH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SD Card</a:t>
            </a:r>
            <a:r>
              <a:rPr lang="km-KH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, </a:t>
            </a:r>
            <a:r>
              <a:rPr lang="en-US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RTC, OLED, GSM Module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02C9A-F669-4EB5-F990-2DF3FD3F196D}"/>
              </a:ext>
            </a:extLst>
          </p:cNvPr>
          <p:cNvSpPr txBox="1"/>
          <p:nvPr/>
        </p:nvSpPr>
        <p:spPr>
          <a:xfrm>
            <a:off x="1002169" y="2704416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033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9" y="661916"/>
            <a:ext cx="2993733" cy="251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289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9" y="661916"/>
            <a:ext cx="2993733" cy="251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08263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1339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3516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0668C71E-0A31-57DA-AAF7-2C4DD0633C3C}"/>
              </a:ext>
            </a:extLst>
          </p:cNvPr>
          <p:cNvGrpSpPr/>
          <p:nvPr/>
        </p:nvGrpSpPr>
        <p:grpSpPr>
          <a:xfrm>
            <a:off x="561045" y="696235"/>
            <a:ext cx="5218589" cy="1306303"/>
            <a:chOff x="1217276" y="900182"/>
            <a:chExt cx="3957954" cy="1137093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2296B83E-0E5C-70AE-8432-A192D7D08AB2}"/>
                </a:ext>
              </a:extLst>
            </p:cNvPr>
            <p:cNvSpPr/>
            <p:nvPr/>
          </p:nvSpPr>
          <p:spPr>
            <a:xfrm>
              <a:off x="1217276" y="900182"/>
              <a:ext cx="3957954" cy="186690"/>
            </a:xfrm>
            <a:custGeom>
              <a:avLst/>
              <a:gdLst/>
              <a:ahLst/>
              <a:cxnLst/>
              <a:rect l="l" t="t" r="r" b="b"/>
              <a:pathLst>
                <a:path w="3957954" h="186690">
                  <a:moveTo>
                    <a:pt x="0" y="186512"/>
                  </a:moveTo>
                  <a:lnTo>
                    <a:pt x="3957599" y="186512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6512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r>
                <a:rPr lang="km-KH" sz="1600" dirty="0">
                  <a:solidFill>
                    <a:schemeClr val="bg1"/>
                  </a:solidFill>
                  <a:latin typeface="Khmer OS Battambang"/>
                </a:rPr>
                <a:t>លទ្ធផលក្រោយកិច្ចខិតខំប្រឺងប្រែង</a:t>
              </a:r>
              <a:endParaRPr sz="1600" dirty="0">
                <a:solidFill>
                  <a:schemeClr val="bg1"/>
                </a:solidFill>
                <a:latin typeface="Khmer OS Battambang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A284F3E-1648-1E7C-98A7-22AD3A743A94}"/>
                </a:ext>
              </a:extLst>
            </p:cNvPr>
            <p:cNvSpPr/>
            <p:nvPr/>
          </p:nvSpPr>
          <p:spPr>
            <a:xfrm>
              <a:off x="1217276" y="1096848"/>
              <a:ext cx="3957954" cy="940427"/>
            </a:xfrm>
            <a:custGeom>
              <a:avLst/>
              <a:gdLst/>
              <a:ahLst/>
              <a:cxnLst/>
              <a:rect l="l" t="t" r="r" b="b"/>
              <a:pathLst>
                <a:path w="3957954" h="1125855">
                  <a:moveTo>
                    <a:pt x="3957599" y="0"/>
                  </a:moveTo>
                  <a:lnTo>
                    <a:pt x="0" y="0"/>
                  </a:lnTo>
                  <a:lnTo>
                    <a:pt x="0" y="1125728"/>
                  </a:lnTo>
                  <a:lnTo>
                    <a:pt x="3957599" y="112572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pPr marL="270510" marR="0" indent="269875" algn="just">
                <a:spcBef>
                  <a:spcPts val="0"/>
                </a:spcBef>
                <a:spcAft>
                  <a:spcPts val="800"/>
                </a:spcAft>
              </a:pP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ឆ្លងតាមរយៈការសិក្សាស្រាវជ្រាវកន្លងមក យើងនឹងអាចធ្វើការបង្កើតប្រព័ន្ធដែលមានសមត្ថភាពធ្វើការវាស់គុណភាពទឹកដែលអាចធ្វើការបង្ហាញទិន្នន័យលើផ្ទាំង </a:t>
              </a:r>
              <a:r>
                <a:rPr lang="en-GB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OLED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រួមទាំងធ្វើការបញ្ជូនទិន្នន័យតាមរយៈ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LoRa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ក្នុងពេលព្រឹក ថ្ងៃ ល្ងាច មកកាន់អ្នកប្រើប្រាស់ (ច្រើន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Device)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ដែលធ្វើការតេស្តទៅលើ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3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ស្ថានីយ (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2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Node,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1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Gateway)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និងប្រើប្រាស់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Web Application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សម្រាប់ត្រួតពិនិត្យទិន្នន័យ និងរក្សាទុកទិន្នន័យក្នុងការយកមកធ្វើការព្យាករណ៍អំពីស្ថានភាពរបស់ទឹកផងដែរ</a:t>
              </a:r>
              <a:r>
                <a:rPr lang="km-KH" sz="900" dirty="0">
                  <a:latin typeface="Khmer OS Battambang"/>
                  <a:ea typeface="Calibri" panose="020F0502020204030204" pitchFamily="34" charset="0"/>
                  <a:cs typeface="Khmer OS Battambang"/>
                </a:rPr>
                <a:t>។</a:t>
              </a:r>
              <a:endParaRPr lang="en-US" sz="900" dirty="0">
                <a:latin typeface="Khmer OS Battambang"/>
                <a:ea typeface="Calibri" panose="020F0502020204030204" pitchFamily="34" charset="0"/>
                <a:cs typeface="Khmer OS Battambang"/>
              </a:endParaRPr>
            </a:p>
            <a:p>
              <a:pPr marL="270510" marR="0" indent="269875" algn="just">
                <a:spcBef>
                  <a:spcPts val="0"/>
                </a:spcBef>
                <a:spcAft>
                  <a:spcPts val="800"/>
                </a:spcAft>
              </a:pP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ទិន្នន័យពី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SMS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តាមរយៈ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GSM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មិនតែប៉ុណ្ណោះអាចទាញយកទិន្នន័យបានភ្លាមៗនៅពេលដែលត្រូវការថែមទាំងអាចរក្សាទុកនូវរាល់ទិន្នន័យក្នុង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SD Card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។</a:t>
              </a:r>
              <a:endParaRPr lang="en-US" sz="900" dirty="0">
                <a:effectLst/>
                <a:latin typeface="Khmer OS Battambang"/>
                <a:ea typeface="Calibri" panose="020F0502020204030204" pitchFamily="34" charset="0"/>
                <a:cs typeface="Khmer OS Battambang"/>
              </a:endParaRPr>
            </a:p>
            <a:p>
              <a:endParaRPr dirty="0">
                <a:latin typeface="Khmer OS Battambang"/>
              </a:endParaRPr>
            </a:p>
          </p:txBody>
        </p:sp>
      </p:grpSp>
      <p:grpSp>
        <p:nvGrpSpPr>
          <p:cNvPr id="22" name="object 10">
            <a:extLst>
              <a:ext uri="{FF2B5EF4-FFF2-40B4-BE49-F238E27FC236}">
                <a16:creationId xmlns:a16="http://schemas.microsoft.com/office/drawing/2014/main" id="{2B057599-8CA4-440C-5200-D267DA898763}"/>
              </a:ext>
            </a:extLst>
          </p:cNvPr>
          <p:cNvGrpSpPr/>
          <p:nvPr/>
        </p:nvGrpSpPr>
        <p:grpSpPr>
          <a:xfrm>
            <a:off x="561973" y="1577973"/>
            <a:ext cx="5218607" cy="1631171"/>
            <a:chOff x="325195" y="1883368"/>
            <a:chExt cx="3957954" cy="1096381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EC516CF3-2CBB-A0A5-C76E-FB4596789660}"/>
                </a:ext>
              </a:extLst>
            </p:cNvPr>
            <p:cNvSpPr/>
            <p:nvPr/>
          </p:nvSpPr>
          <p:spPr>
            <a:xfrm>
              <a:off x="325195" y="2309189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id="{AE75918F-0A95-C34D-E409-8876DDDEAED2}"/>
                </a:ext>
              </a:extLst>
            </p:cNvPr>
            <p:cNvSpPr/>
            <p:nvPr/>
          </p:nvSpPr>
          <p:spPr>
            <a:xfrm flipH="1">
              <a:off x="489878" y="2485620"/>
              <a:ext cx="34675" cy="108916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id="{4DC8C99B-D053-CC98-807D-1BAFCFFE0774}"/>
                </a:ext>
              </a:extLst>
            </p:cNvPr>
            <p:cNvSpPr/>
            <p:nvPr/>
          </p:nvSpPr>
          <p:spPr>
            <a:xfrm flipV="1">
              <a:off x="526591" y="1883368"/>
              <a:ext cx="40393" cy="1007533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7539FBB-ECC6-EDF8-27DF-14AC1279B691}"/>
              </a:ext>
            </a:extLst>
          </p:cNvPr>
          <p:cNvSpPr/>
          <p:nvPr/>
        </p:nvSpPr>
        <p:spPr>
          <a:xfrm>
            <a:off x="561974" y="2041862"/>
            <a:ext cx="5218589" cy="168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1600" dirty="0"/>
              <a:t>បញ្ហា​និងដំណោះស្រាយ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32CE12-969C-B8E5-C67C-AA0B74B2602F}"/>
              </a:ext>
            </a:extLst>
          </p:cNvPr>
          <p:cNvSpPr txBox="1"/>
          <p:nvPr/>
        </p:nvSpPr>
        <p:spPr>
          <a:xfrm>
            <a:off x="915252" y="2218976"/>
            <a:ext cx="5134835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 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មានភាពមានច្បាស់លាស់ ពួកយើងកំពុងតែរក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Algorithm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Method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ថ្មីៗដើម្បីដោះស្រាយ</a:t>
            </a:r>
            <a:endParaRPr lang="en-U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8D32F-F696-0420-8C90-C5A2E6EC27CC}"/>
              </a:ext>
            </a:extLst>
          </p:cNvPr>
          <p:cNvSpPr txBox="1"/>
          <p:nvPr/>
        </p:nvSpPr>
        <p:spPr>
          <a:xfrm>
            <a:off x="905804" y="2460841"/>
            <a:ext cx="4815620" cy="38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ករណីធ្វើការបញ្ជូនទិន្នន័យទៅកាន់អ្នកប្រើប្រាស់ច្រើន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(ច្រើន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Device)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គឺនៅមានបញ្ហាក្នុងការ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បញ្ជូនមិនទាន់បានល្អប្រសើរ ដែលយើងកំពុងដោះស្រាយ។</a:t>
            </a:r>
            <a:endParaRPr lang="en-US" sz="900" dirty="0">
              <a:effectLst/>
              <a:latin typeface="Khmer OS Battambang" panose="0200050000000000000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563B0638-2AC1-EBDF-06AF-DFD8253F2144}"/>
              </a:ext>
            </a:extLst>
          </p:cNvPr>
          <p:cNvSpPr/>
          <p:nvPr/>
        </p:nvSpPr>
        <p:spPr>
          <a:xfrm>
            <a:off x="824829" y="2794388"/>
            <a:ext cx="109282" cy="164397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-23201" y="23202"/>
                </a:moveTo>
                <a:lnTo>
                  <a:pt x="23201" y="23202"/>
                </a:lnTo>
              </a:path>
            </a:pathLst>
          </a:custGeom>
          <a:ln w="464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C9CDCF-1D87-4B1E-BB99-321CDFB3A31A}"/>
              </a:ext>
            </a:extLst>
          </p:cNvPr>
          <p:cNvSpPr txBox="1"/>
          <p:nvPr/>
        </p:nvSpPr>
        <p:spPr>
          <a:xfrm>
            <a:off x="945433" y="2802354"/>
            <a:ext cx="3164928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ករណី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Web-App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កំពុងកែរសម្រួលឡើងវិញទៅលើ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UX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UI</a:t>
            </a:r>
            <a:endParaRPr lang="en-U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21A28421-E7CB-171A-F476-CCD13F7EB035}"/>
              </a:ext>
            </a:extLst>
          </p:cNvPr>
          <p:cNvSpPr/>
          <p:nvPr/>
        </p:nvSpPr>
        <p:spPr>
          <a:xfrm>
            <a:off x="827459" y="3017970"/>
            <a:ext cx="109282" cy="164397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-23201" y="23202"/>
                </a:moveTo>
                <a:lnTo>
                  <a:pt x="23201" y="23202"/>
                </a:lnTo>
              </a:path>
            </a:pathLst>
          </a:custGeom>
          <a:ln w="464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60B3E6-AC3F-784E-49B5-2C16A9C88947}"/>
              </a:ext>
            </a:extLst>
          </p:cNvPr>
          <p:cNvSpPr txBox="1"/>
          <p:nvPr/>
        </p:nvSpPr>
        <p:spPr>
          <a:xfrm>
            <a:off x="934111" y="2981294"/>
            <a:ext cx="3164928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កែរសម្រួលនូវបញ្ហាររអាក់រអួលក្នុងការបញ្ចូនទិន្នន័យ</a:t>
            </a:r>
            <a:endParaRPr lang="en-US" sz="900" dirty="0">
              <a:effectLst/>
              <a:latin typeface="Khmer OS Battambang" panose="02000500000000000000"/>
              <a:ea typeface="Calibri" panose="020F0502020204030204" pitchFamily="34" charset="0"/>
              <a:cs typeface="Khmer OS Battambang" panose="02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3633392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7"/>
            <a:ext cx="6153150" cy="80288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0434-A61E-F004-9C11-EEA0566BED30}"/>
              </a:ext>
            </a:extLst>
          </p:cNvPr>
          <p:cNvSpPr txBox="1"/>
          <p:nvPr/>
        </p:nvSpPr>
        <p:spPr>
          <a:xfrm>
            <a:off x="1948702" y="1468765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សូមអរគុណ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3830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45" dirty="0">
                <a:solidFill>
                  <a:srgbClr val="FFFFFF"/>
                </a:solidFill>
              </a:rPr>
              <a:t>មាតិកា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1237793" y="117104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879" y="1057479"/>
            <a:ext cx="1470660" cy="146899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spcBef>
                <a:spcPts val="635"/>
              </a:spcBef>
            </a:pPr>
            <a:r>
              <a:rPr sz="800" spc="65" dirty="0">
                <a:latin typeface="Leelawadee UI"/>
                <a:cs typeface="Leelawadee UI"/>
              </a:rPr>
              <a:t>១. </a:t>
            </a:r>
            <a:r>
              <a:rPr sz="800" spc="140" dirty="0">
                <a:latin typeface="Leelawadee UI"/>
                <a:cs typeface="Leelawadee UI"/>
              </a:rPr>
              <a:t> </a:t>
            </a:r>
            <a:r>
              <a:rPr sz="800" spc="-30" dirty="0">
                <a:latin typeface="Leelawadee UI"/>
                <a:cs typeface="Leelawadee UI"/>
              </a:rPr>
              <a:t>្របវត្តិគេ្រមាង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535"/>
              </a:spcBef>
            </a:pPr>
            <a:r>
              <a:rPr sz="800" spc="120" dirty="0">
                <a:latin typeface="Leelawadee UI"/>
                <a:cs typeface="Leelawadee UI"/>
              </a:rPr>
              <a:t>២.</a:t>
            </a:r>
            <a:r>
              <a:rPr sz="800" spc="50" dirty="0">
                <a:latin typeface="Leelawadee UI"/>
                <a:cs typeface="Leelawadee UI"/>
              </a:rPr>
              <a:t> </a:t>
            </a:r>
            <a:r>
              <a:rPr sz="800" spc="-5" dirty="0">
                <a:latin typeface="Leelawadee UI"/>
                <a:cs typeface="Leelawadee UI"/>
              </a:rPr>
              <a:t>េគាលេដ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530"/>
              </a:spcBef>
            </a:pPr>
            <a:r>
              <a:rPr sz="800" spc="15" dirty="0">
                <a:latin typeface="Leelawadee UI"/>
                <a:cs typeface="Leelawadee UI"/>
              </a:rPr>
              <a:t>៣.</a:t>
            </a:r>
            <a:r>
              <a:rPr sz="800" spc="55" dirty="0">
                <a:latin typeface="Leelawadee UI"/>
                <a:cs typeface="Leelawadee UI"/>
              </a:rPr>
              <a:t> </a:t>
            </a:r>
            <a:r>
              <a:rPr sz="800" spc="-40" dirty="0">
                <a:latin typeface="Leelawadee UI"/>
                <a:cs typeface="Leelawadee UI"/>
              </a:rPr>
              <a:t>គុណសម្បត្តិ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650"/>
              </a:spcBef>
            </a:pPr>
            <a:r>
              <a:rPr sz="800" spc="50" dirty="0">
                <a:latin typeface="Leelawadee UI"/>
                <a:cs typeface="Leelawadee UI"/>
              </a:rPr>
              <a:t>៤.</a:t>
            </a:r>
            <a:r>
              <a:rPr sz="800" spc="60" dirty="0">
                <a:latin typeface="Leelawadee UI"/>
                <a:cs typeface="Leelawadee UI"/>
              </a:rPr>
              <a:t> ការពិពណ៌</a:t>
            </a:r>
            <a:r>
              <a:rPr sz="800" spc="-55" dirty="0">
                <a:latin typeface="Leelawadee UI"/>
                <a:cs typeface="Leelawadee UI"/>
              </a:rPr>
              <a:t> </a:t>
            </a:r>
            <a:r>
              <a:rPr sz="800" spc="-10" dirty="0">
                <a:latin typeface="Leelawadee UI"/>
                <a:cs typeface="Leelawadee UI"/>
              </a:rPr>
              <a:t>នាទូេទ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640"/>
              </a:spcBef>
            </a:pPr>
            <a:r>
              <a:rPr sz="800" spc="50" dirty="0">
                <a:latin typeface="Leelawadee UI"/>
                <a:cs typeface="Leelawadee UI"/>
              </a:rPr>
              <a:t>៥.</a:t>
            </a:r>
            <a:r>
              <a:rPr sz="800" spc="70" dirty="0">
                <a:latin typeface="Leelawadee UI"/>
                <a:cs typeface="Leelawadee UI"/>
              </a:rPr>
              <a:t> </a:t>
            </a:r>
            <a:r>
              <a:rPr sz="800" spc="-85" dirty="0">
                <a:latin typeface="Leelawadee UI"/>
                <a:cs typeface="Leelawadee UI"/>
              </a:rPr>
              <a:t>កិច្ច្របឹងែ្របងកង្ន</a:t>
            </a:r>
            <a:r>
              <a:rPr sz="800" spc="90" dirty="0">
                <a:latin typeface="Leelawadee UI"/>
                <a:cs typeface="Leelawadee UI"/>
              </a:rPr>
              <a:t> </a:t>
            </a:r>
            <a:r>
              <a:rPr sz="800" spc="95" dirty="0">
                <a:latin typeface="Leelawadee UI"/>
                <a:cs typeface="Leelawadee UI"/>
              </a:rPr>
              <a:t> </a:t>
            </a:r>
            <a:r>
              <a:rPr sz="800" spc="35" dirty="0">
                <a:latin typeface="Leelawadee UI"/>
                <a:cs typeface="Leelawadee UI"/>
              </a:rPr>
              <a:t>ការសក�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919"/>
              </a:spcBef>
            </a:pPr>
            <a:r>
              <a:rPr sz="800" spc="50" dirty="0">
                <a:latin typeface="Leelawadee UI"/>
                <a:cs typeface="Leelawadee UI"/>
              </a:rPr>
              <a:t>៦.</a:t>
            </a:r>
            <a:r>
              <a:rPr sz="800" spc="70" dirty="0">
                <a:latin typeface="Leelawadee UI"/>
                <a:cs typeface="Leelawadee UI"/>
              </a:rPr>
              <a:t> </a:t>
            </a:r>
            <a:r>
              <a:rPr sz="800" spc="-85" dirty="0">
                <a:latin typeface="Leelawadee UI"/>
                <a:cs typeface="Leelawadee UI"/>
              </a:rPr>
              <a:t>កិច្ច្របឹងែ្របងកង្ន</a:t>
            </a:r>
            <a:r>
              <a:rPr sz="800" spc="270" dirty="0">
                <a:latin typeface="Leelawadee UI"/>
                <a:cs typeface="Leelawadee UI"/>
              </a:rPr>
              <a:t> </a:t>
            </a:r>
            <a:r>
              <a:rPr sz="800" spc="-30" dirty="0">
                <a:latin typeface="Leelawadee UI"/>
                <a:cs typeface="Leelawadee UI"/>
              </a:rPr>
              <a:t>ការផលត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900"/>
              </a:spcBef>
            </a:pPr>
            <a:r>
              <a:rPr sz="800" spc="70" dirty="0">
                <a:latin typeface="Leelawadee UI"/>
                <a:cs typeface="Leelawadee UI"/>
              </a:rPr>
              <a:t>៧.</a:t>
            </a:r>
            <a:r>
              <a:rPr sz="800" spc="60" dirty="0">
                <a:latin typeface="Leelawadee UI"/>
                <a:cs typeface="Leelawadee UI"/>
              </a:rPr>
              <a:t> </a:t>
            </a:r>
            <a:r>
              <a:rPr sz="800" spc="-95" dirty="0">
                <a:latin typeface="Leelawadee UI"/>
                <a:cs typeface="Leelawadee UI"/>
              </a:rPr>
              <a:t>េសចកសន្និដា្ឋ</a:t>
            </a:r>
            <a:r>
              <a:rPr sz="800" spc="-35" dirty="0">
                <a:latin typeface="Leelawadee UI"/>
                <a:cs typeface="Leelawadee UI"/>
              </a:rPr>
              <a:t> </a:t>
            </a:r>
            <a:r>
              <a:rPr sz="800" spc="25" dirty="0">
                <a:latin typeface="Leelawadee UI"/>
                <a:cs typeface="Leelawadee UI"/>
              </a:rPr>
              <a:t>ន</a:t>
            </a:r>
            <a:endParaRPr sz="800">
              <a:latin typeface="Leelawadee UI"/>
              <a:cs typeface="Leelawade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7793" y="136083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7793" y="155061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7793" y="17544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793" y="19582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7793" y="219669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7793" y="243268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 dirty="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 dirty="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90" dirty="0">
                <a:solidFill>
                  <a:srgbClr val="FFFFFF"/>
                </a:solidFill>
              </a:rPr>
              <a:t>១. </a:t>
            </a:r>
            <a:r>
              <a:rPr sz="1000" spc="175" dirty="0">
                <a:solidFill>
                  <a:srgbClr val="FFFFFF"/>
                </a:solidFill>
              </a:rPr>
              <a:t> </a:t>
            </a:r>
            <a:r>
              <a:rPr sz="1000" spc="-35" dirty="0">
                <a:solidFill>
                  <a:srgbClr val="FFFFFF"/>
                </a:solidFill>
              </a:rPr>
              <a:t>្របវត្តិគេ្រមាង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138" y="769455"/>
            <a:ext cx="1574775" cy="8889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1335" y="1772278"/>
            <a:ext cx="18681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5" dirty="0">
                <a:solidFill>
                  <a:srgbClr val="0000FF"/>
                </a:solidFill>
                <a:latin typeface="Times New Roman"/>
                <a:cs typeface="Times New Roman"/>
              </a:rPr>
              <a:t>Figure: </a:t>
            </a:r>
            <a:r>
              <a:rPr sz="7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IBM100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15" dirty="0">
                <a:latin typeface="Times New Roman"/>
                <a:cs typeface="Times New Roman"/>
              </a:rPr>
              <a:t>Pioneering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Speech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Times New Roman"/>
                <a:cs typeface="Times New Roman"/>
              </a:rPr>
              <a:t>Recognition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721" y="1980873"/>
            <a:ext cx="3957954" cy="15132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្របវត្ត</a:t>
            </a:r>
            <a:r>
              <a:rPr sz="1050" spc="-55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ៃនការស</a:t>
            </a:r>
            <a:r>
              <a:rPr sz="1050" spc="-55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ក�្របពនទទួលសា្គ</a:t>
            </a:r>
            <a:r>
              <a:rPr sz="700" spc="-114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380" dirty="0">
                <a:solidFill>
                  <a:srgbClr val="FFFFFF"/>
                </a:solidFill>
                <a:latin typeface="SimSun-ExtB"/>
                <a:cs typeface="SimSun-ExtB"/>
              </a:rPr>
              <a:t>ល់សេម្លង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6721" y="2169566"/>
            <a:ext cx="3957954" cy="806450"/>
            <a:chOff x="325196" y="2169566"/>
            <a:chExt cx="3957954" cy="806450"/>
          </a:xfrm>
        </p:grpSpPr>
        <p:sp>
          <p:nvSpPr>
            <p:cNvPr id="7" name="object 7"/>
            <p:cNvSpPr/>
            <p:nvPr/>
          </p:nvSpPr>
          <p:spPr>
            <a:xfrm>
              <a:off x="325196" y="2169566"/>
              <a:ext cx="3957954" cy="806450"/>
            </a:xfrm>
            <a:custGeom>
              <a:avLst/>
              <a:gdLst/>
              <a:ahLst/>
              <a:cxnLst/>
              <a:rect l="l" t="t" r="r" b="b"/>
              <a:pathLst>
                <a:path w="3957954" h="806450">
                  <a:moveTo>
                    <a:pt x="3957599" y="0"/>
                  </a:moveTo>
                  <a:lnTo>
                    <a:pt x="0" y="0"/>
                  </a:lnTo>
                  <a:lnTo>
                    <a:pt x="0" y="806132"/>
                  </a:lnTo>
                  <a:lnTo>
                    <a:pt x="3957599" y="806132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592" y="2312949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592" y="2519248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6721" y="2169570"/>
            <a:ext cx="3957954" cy="58580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643">
              <a:spcBef>
                <a:spcPts val="795"/>
              </a:spcBef>
            </a:pPr>
            <a:r>
              <a:rPr sz="700" spc="-495" dirty="0">
                <a:latin typeface="SimSun-ExtB"/>
                <a:cs typeface="SimSun-ExtB"/>
              </a:rPr>
              <a:t>ក្ន</a:t>
            </a:r>
            <a:r>
              <a:rPr sz="1050" spc="-742" baseline="-15873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ងកំឡ</a:t>
            </a:r>
            <a:r>
              <a:rPr sz="1050" spc="-742" baseline="-15873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ងឆា្ន</a:t>
            </a:r>
            <a:r>
              <a:rPr sz="700" spc="-35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55" dirty="0">
                <a:latin typeface="SimSun-ExtB"/>
                <a:cs typeface="SimSun-ExtB"/>
              </a:rPr>
              <a:t>១៩៧១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00" dirty="0">
                <a:latin typeface="SimSun-ExtB"/>
                <a:cs typeface="SimSun-ExtB"/>
              </a:rPr>
              <a:t>ការស</a:t>
            </a:r>
            <a:r>
              <a:rPr sz="1050" spc="-450" baseline="-7936" dirty="0">
                <a:latin typeface="SimSun-ExtB"/>
                <a:cs typeface="SimSun-ExtB"/>
              </a:rPr>
              <a:t>ិ</a:t>
            </a:r>
            <a:r>
              <a:rPr sz="700" spc="-300" dirty="0">
                <a:latin typeface="SimSun-ExtB"/>
                <a:cs typeface="SimSun-ExtB"/>
              </a:rPr>
              <a:t>ក�េទេល</a:t>
            </a:r>
            <a:r>
              <a:rPr sz="1050" spc="-450" baseline="-7936" dirty="0">
                <a:latin typeface="SimSun-ExtB"/>
                <a:cs typeface="SimSun-ExtB"/>
              </a:rPr>
              <a:t>ើ</a:t>
            </a:r>
            <a:r>
              <a:rPr sz="700" spc="-300" dirty="0">
                <a:latin typeface="SimSun-ExtB"/>
                <a:cs typeface="SimSun-ExtB"/>
              </a:rPr>
              <a:t>្របពនទទួលសា្គ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ល់សេម្លង្រត�វបានេល</a:t>
            </a:r>
            <a:r>
              <a:rPr sz="1050" spc="-525" baseline="-7936" dirty="0">
                <a:latin typeface="SimSun-ExtB"/>
                <a:cs typeface="SimSun-ExtB"/>
              </a:rPr>
              <a:t>ើ</a:t>
            </a:r>
            <a:r>
              <a:rPr sz="700" spc="-350" dirty="0">
                <a:latin typeface="SimSun-ExtB"/>
                <a:cs typeface="SimSun-ExtB"/>
              </a:rPr>
              <a:t>កយកមកស</a:t>
            </a:r>
            <a:r>
              <a:rPr sz="1050" spc="-525" baseline="-7936" dirty="0">
                <a:latin typeface="SimSun-ExtB"/>
                <a:cs typeface="SimSun-ExtB"/>
              </a:rPr>
              <a:t>ិ</a:t>
            </a:r>
            <a:r>
              <a:rPr sz="700" spc="-350" dirty="0">
                <a:latin typeface="SimSun-ExtB"/>
                <a:cs typeface="SimSun-ExtB"/>
              </a:rPr>
              <a:t>ក�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780"/>
              </a:spcBef>
            </a:pPr>
            <a:r>
              <a:rPr sz="700" spc="-570" dirty="0">
                <a:latin typeface="SimSun-ExtB"/>
                <a:cs typeface="SimSun-ExtB"/>
              </a:rPr>
              <a:t>ក្ន</a:t>
            </a:r>
            <a:r>
              <a:rPr sz="1050" spc="-855" baseline="-15873" dirty="0">
                <a:latin typeface="SimSun-ExtB"/>
                <a:cs typeface="SimSun-ExtB"/>
              </a:rPr>
              <a:t>ុ</a:t>
            </a:r>
            <a:r>
              <a:rPr sz="700" spc="-570" dirty="0">
                <a:latin typeface="SimSun-ExtB"/>
                <a:cs typeface="SimSun-ExtB"/>
              </a:rPr>
              <a:t>ងឆា្ន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70" dirty="0">
                <a:latin typeface="SimSun-ExtB"/>
                <a:cs typeface="SimSun-ExtB"/>
              </a:rPr>
              <a:t> </a:t>
            </a:r>
            <a:r>
              <a:rPr sz="700" spc="-155" dirty="0">
                <a:latin typeface="SimSun-ExtB"/>
                <a:cs typeface="SimSun-ExtB"/>
              </a:rPr>
              <a:t>១៩៧៦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្រក�មស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ក�្រសាវ្រជាវៃន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Carnegie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15" dirty="0">
                <a:latin typeface="SimSun-ExtB"/>
                <a:cs typeface="SimSun-ExtB"/>
              </a:rPr>
              <a:t>Mellon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University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មានេធ្វ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ការស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ក�បន្ត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ន</a:t>
            </a:r>
            <a:r>
              <a:rPr sz="1050" spc="-637" baseline="-7936" dirty="0">
                <a:latin typeface="SimSun-ExtB"/>
                <a:cs typeface="SimSun-ExtB"/>
              </a:rPr>
              <a:t>ិ</a:t>
            </a:r>
            <a:r>
              <a:rPr sz="700" spc="-425" dirty="0">
                <a:latin typeface="SimSun-ExtB"/>
                <a:cs typeface="SimSun-ExtB"/>
              </a:rPr>
              <a:t>ងបានបេង្ក</a:t>
            </a:r>
            <a:r>
              <a:rPr sz="1050" spc="-637" baseline="-3968" dirty="0">
                <a:latin typeface="SimSun-ExtB"/>
                <a:cs typeface="SimSun-ExtB"/>
              </a:rPr>
              <a:t>ើ</a:t>
            </a:r>
            <a:r>
              <a:rPr sz="700" spc="-425" dirty="0">
                <a:latin typeface="SimSun-ExtB"/>
                <a:cs typeface="SimSun-ExtB"/>
              </a:rPr>
              <a:t>ត</a:t>
            </a:r>
            <a:endParaRPr sz="700">
              <a:latin typeface="SimSun-ExtB"/>
              <a:cs typeface="SimSun-ExtB"/>
            </a:endParaRPr>
          </a:p>
          <a:p>
            <a:pPr marL="287643" marR="306057">
              <a:lnSpc>
                <a:spcPct val="142300"/>
              </a:lnSpc>
              <a:spcBef>
                <a:spcPts val="114"/>
              </a:spcBef>
            </a:pPr>
            <a:r>
              <a:rPr sz="700" spc="-300" dirty="0">
                <a:latin typeface="SimSun-ExtB"/>
                <a:cs typeface="SimSun-ExtB"/>
              </a:rPr>
              <a:t>េចញជាលទ្ធផលៃន្របពនទទួលសា្គ</a:t>
            </a:r>
            <a:r>
              <a:rPr sz="700" spc="-295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ល់សេម្លងេដាយស្វ័យ្របវត្ត</a:t>
            </a:r>
            <a:r>
              <a:rPr sz="1050" spc="-585" baseline="-7936" dirty="0">
                <a:latin typeface="SimSun-ExtB"/>
                <a:cs typeface="SimSun-ExtB"/>
              </a:rPr>
              <a:t>ិ</a:t>
            </a:r>
            <a:r>
              <a:rPr sz="1050" spc="-202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ែដលេនក្ន</a:t>
            </a:r>
            <a:r>
              <a:rPr sz="1050" spc="-562" baseline="-15873" dirty="0">
                <a:latin typeface="SimSun-ExtB"/>
                <a:cs typeface="SimSun-ExtB"/>
              </a:rPr>
              <a:t>ុ</a:t>
            </a:r>
            <a:r>
              <a:rPr sz="700" spc="-375" dirty="0">
                <a:latin typeface="SimSun-ExtB"/>
                <a:cs typeface="SimSun-ExtB"/>
              </a:rPr>
              <a:t>ងេនាះរមមាន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229" dirty="0">
                <a:latin typeface="SimSun-ExtB"/>
                <a:cs typeface="SimSun-ExtB"/>
              </a:rPr>
              <a:t>Hearsay,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Dragon,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25" dirty="0">
                <a:latin typeface="SimSun-ExtB"/>
                <a:cs typeface="SimSun-ExtB"/>
              </a:rPr>
              <a:t>Harpy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Sphinx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60" dirty="0">
                <a:latin typeface="SimSun-ExtB"/>
                <a:cs typeface="SimSun-ExtB"/>
              </a:rPr>
              <a:t>I/II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40608"/>
            <a:ext cx="6153150" cy="383438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 marL="5080">
              <a:lnSpc>
                <a:spcPct val="150000"/>
              </a:lnSpc>
              <a:tabLst>
                <a:tab pos="1702362" algn="l"/>
              </a:tabLst>
            </a:pPr>
            <a:r>
              <a:rPr lang="km-K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​​   មាតិកា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21745-0EED-F609-43FD-D96A44371151}"/>
              </a:ext>
            </a:extLst>
          </p:cNvPr>
          <p:cNvSpPr/>
          <p:nvPr/>
        </p:nvSpPr>
        <p:spPr>
          <a:xfrm>
            <a:off x="552446" y="86862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A8B8F-152C-9073-C11F-68B9E4B20172}"/>
              </a:ext>
            </a:extLst>
          </p:cNvPr>
          <p:cNvSpPr/>
          <p:nvPr/>
        </p:nvSpPr>
        <p:spPr>
          <a:xfrm>
            <a:off x="552448" y="11687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60FDC-3F04-D178-AFC6-91EBFABAC177}"/>
              </a:ext>
            </a:extLst>
          </p:cNvPr>
          <p:cNvSpPr txBox="1"/>
          <p:nvPr/>
        </p:nvSpPr>
        <p:spPr>
          <a:xfrm>
            <a:off x="697230" y="80392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0AF73-D694-2A15-6A9C-5F58105F3BF7}"/>
              </a:ext>
            </a:extLst>
          </p:cNvPr>
          <p:cNvSpPr txBox="1"/>
          <p:nvPr/>
        </p:nvSpPr>
        <p:spPr>
          <a:xfrm>
            <a:off x="697229" y="109574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29979-C66C-73F9-10F2-BF9BA0C8E3CB}"/>
              </a:ext>
            </a:extLst>
          </p:cNvPr>
          <p:cNvSpPr/>
          <p:nvPr/>
        </p:nvSpPr>
        <p:spPr>
          <a:xfrm>
            <a:off x="552446" y="14593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A6802-6105-93E9-CD7C-A1A254500B51}"/>
              </a:ext>
            </a:extLst>
          </p:cNvPr>
          <p:cNvSpPr/>
          <p:nvPr/>
        </p:nvSpPr>
        <p:spPr>
          <a:xfrm>
            <a:off x="554353" y="176118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9DA8F-34EF-CDD1-9ED7-44F5088EB39B}"/>
              </a:ext>
            </a:extLst>
          </p:cNvPr>
          <p:cNvSpPr txBox="1"/>
          <p:nvPr/>
        </p:nvSpPr>
        <p:spPr>
          <a:xfrm>
            <a:off x="697230" y="139167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2EAB8-4F46-8705-7655-7D1747C60114}"/>
              </a:ext>
            </a:extLst>
          </p:cNvPr>
          <p:cNvSpPr txBox="1"/>
          <p:nvPr/>
        </p:nvSpPr>
        <p:spPr>
          <a:xfrm>
            <a:off x="697229" y="1683501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ការពិពណ៍នាទូទៅ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F4D0-BB8E-CFFD-3354-FAC1C6CAE0BF}"/>
              </a:ext>
            </a:extLst>
          </p:cNvPr>
          <p:cNvSpPr/>
          <p:nvPr/>
        </p:nvSpPr>
        <p:spPr>
          <a:xfrm>
            <a:off x="552448" y="205183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ADD30-FAD3-0796-6C73-2ADED665A84D}"/>
              </a:ext>
            </a:extLst>
          </p:cNvPr>
          <p:cNvSpPr txBox="1"/>
          <p:nvPr/>
        </p:nvSpPr>
        <p:spPr>
          <a:xfrm>
            <a:off x="697229" y="1978858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2626C-089F-8D2A-E6DD-0254898A428D}"/>
              </a:ext>
            </a:extLst>
          </p:cNvPr>
          <p:cNvSpPr/>
          <p:nvPr/>
        </p:nvSpPr>
        <p:spPr>
          <a:xfrm>
            <a:off x="552446" y="2342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0F7A1-C5D2-6B4A-F428-6619693AB029}"/>
              </a:ext>
            </a:extLst>
          </p:cNvPr>
          <p:cNvSpPr/>
          <p:nvPr/>
        </p:nvSpPr>
        <p:spPr>
          <a:xfrm>
            <a:off x="554353" y="26442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5FCE-7187-6A18-ACB6-085A36135F34}"/>
              </a:ext>
            </a:extLst>
          </p:cNvPr>
          <p:cNvSpPr txBox="1"/>
          <p:nvPr/>
        </p:nvSpPr>
        <p:spPr>
          <a:xfrm>
            <a:off x="697230" y="227478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៦. កិច្ចប្រឹងប្រែងក្នុងការផលិត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F78FE-D1CC-4D65-D0E7-AC58CA7B28FC}"/>
              </a:ext>
            </a:extLst>
          </p:cNvPr>
          <p:cNvSpPr txBox="1"/>
          <p:nvPr/>
        </p:nvSpPr>
        <p:spPr>
          <a:xfrm>
            <a:off x="697229" y="2566611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475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155" dirty="0">
                <a:solidFill>
                  <a:srgbClr val="FFFFFF"/>
                </a:solidFill>
              </a:rPr>
              <a:t>២.</a:t>
            </a:r>
            <a:r>
              <a:rPr sz="1000" spc="65" dirty="0">
                <a:solidFill>
                  <a:srgbClr val="FFFFFF"/>
                </a:solidFill>
              </a:rPr>
              <a:t> </a:t>
            </a:r>
            <a:r>
              <a:rPr sz="1000" spc="5" dirty="0">
                <a:solidFill>
                  <a:srgbClr val="FFFFFF"/>
                </a:solidFill>
              </a:rPr>
              <a:t>េគាលេដ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96721" y="1236539"/>
            <a:ext cx="3957954" cy="153247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289">
              <a:spcBef>
                <a:spcPts val="355"/>
              </a:spcBef>
            </a:pP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េគាលេដក្ន</a:t>
            </a:r>
            <a:r>
              <a:rPr sz="1050" spc="-585" baseline="-15873" dirty="0">
                <a:solidFill>
                  <a:srgbClr val="FFFFFF"/>
                </a:solidFill>
                <a:latin typeface="SimSun-ExtB"/>
                <a:cs typeface="SimSun-ExtB"/>
              </a:rPr>
              <a:t>ុ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ងការបេង្ក</a:t>
            </a:r>
            <a:r>
              <a:rPr sz="1050" spc="-585" baseline="-3968" dirty="0">
                <a:solidFill>
                  <a:srgbClr val="FFFFFF"/>
                </a:solidFill>
                <a:latin typeface="SimSun-ExtB"/>
                <a:cs typeface="SimSun-ExtB"/>
              </a:rPr>
              <a:t>ើ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តគេ្រមាងេនះេឡ</a:t>
            </a:r>
            <a:r>
              <a:rPr sz="1050" spc="-585" baseline="-7936" dirty="0">
                <a:solidFill>
                  <a:srgbClr val="FFFFFF"/>
                </a:solidFill>
                <a:latin typeface="SimSun-ExtB"/>
                <a:cs typeface="SimSun-ExtB"/>
              </a:rPr>
              <a:t>ើ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ងរមមាន៖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6721" y="1455501"/>
            <a:ext cx="3957954" cy="838835"/>
            <a:chOff x="325196" y="1455496"/>
            <a:chExt cx="3957954" cy="838835"/>
          </a:xfrm>
        </p:grpSpPr>
        <p:sp>
          <p:nvSpPr>
            <p:cNvPr id="5" name="object 5"/>
            <p:cNvSpPr/>
            <p:nvPr/>
          </p:nvSpPr>
          <p:spPr>
            <a:xfrm>
              <a:off x="325196" y="1455496"/>
              <a:ext cx="3957954" cy="838835"/>
            </a:xfrm>
            <a:custGeom>
              <a:avLst/>
              <a:gdLst/>
              <a:ahLst/>
              <a:cxnLst/>
              <a:rect l="l" t="t" r="r" b="b"/>
              <a:pathLst>
                <a:path w="3957954" h="838835">
                  <a:moveTo>
                    <a:pt x="3957599" y="0"/>
                  </a:moveTo>
                  <a:lnTo>
                    <a:pt x="0" y="0"/>
                  </a:lnTo>
                  <a:lnTo>
                    <a:pt x="0" y="838568"/>
                  </a:lnTo>
                  <a:lnTo>
                    <a:pt x="3957599" y="83856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622082"/>
              <a:ext cx="46990" cy="548005"/>
            </a:xfrm>
            <a:custGeom>
              <a:avLst/>
              <a:gdLst/>
              <a:ahLst/>
              <a:cxnLst/>
              <a:rect l="l" t="t" r="r" b="b"/>
              <a:pathLst>
                <a:path w="46990" h="548005">
                  <a:moveTo>
                    <a:pt x="0" y="0"/>
                  </a:moveTo>
                  <a:lnTo>
                    <a:pt x="46403" y="0"/>
                  </a:lnTo>
                </a:path>
                <a:path w="46990" h="548005">
                  <a:moveTo>
                    <a:pt x="0" y="341617"/>
                  </a:moveTo>
                  <a:lnTo>
                    <a:pt x="46403" y="341617"/>
                  </a:lnTo>
                </a:path>
                <a:path w="46990" h="548005">
                  <a:moveTo>
                    <a:pt x="0" y="547916"/>
                  </a:moveTo>
                  <a:lnTo>
                    <a:pt x="46403" y="547916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6721" y="1455501"/>
            <a:ext cx="3957954" cy="7764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643">
              <a:spcBef>
                <a:spcPts val="795"/>
              </a:spcBef>
            </a:pPr>
            <a:r>
              <a:rPr sz="700" spc="-420" dirty="0">
                <a:latin typeface="SimSun-ExtB"/>
                <a:cs typeface="SimSun-ExtB"/>
              </a:rPr>
              <a:t>បេង្ក</a:t>
            </a:r>
            <a:r>
              <a:rPr sz="1050" spc="-630" baseline="-3968" dirty="0">
                <a:latin typeface="SimSun-ExtB"/>
                <a:cs typeface="SimSun-ExtB"/>
              </a:rPr>
              <a:t>ើ</a:t>
            </a:r>
            <a:r>
              <a:rPr sz="700" spc="-420" dirty="0">
                <a:latin typeface="SimSun-ExtB"/>
                <a:cs typeface="SimSun-ExtB"/>
              </a:rPr>
              <a:t>តនូវ្របពន្ធបំែប្លងព</a:t>
            </a:r>
            <a:r>
              <a:rPr sz="1050" spc="-630" baseline="-7936" dirty="0">
                <a:latin typeface="SimSun-ExtB"/>
                <a:cs typeface="SimSun-ExtB"/>
              </a:rPr>
              <a:t>ី</a:t>
            </a:r>
            <a:r>
              <a:rPr sz="700" spc="-420" dirty="0">
                <a:latin typeface="SimSun-ExtB"/>
                <a:cs typeface="SimSun-ExtB"/>
              </a:rPr>
              <a:t>សូរសេម្លងេអាយេទជាអក្សរែខ្មរ</a:t>
            </a:r>
            <a:r>
              <a:rPr sz="700" spc="-12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ន</a:t>
            </a:r>
            <a:r>
              <a:rPr sz="1050" spc="-472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ងដ</a:t>
            </a:r>
            <a:r>
              <a:rPr sz="1050" spc="-472" baseline="3968" dirty="0">
                <a:latin typeface="SimSun-ExtB"/>
                <a:cs typeface="SimSun-ExtB"/>
              </a:rPr>
              <a:t>ំ</a:t>
            </a:r>
            <a:r>
              <a:rPr sz="700" spc="-315" dirty="0">
                <a:latin typeface="SimSun-ExtB"/>
                <a:cs typeface="SimSun-ExtB"/>
              </a:rPr>
              <a:t>េណ</a:t>
            </a:r>
            <a:r>
              <a:rPr sz="1050" spc="-472" baseline="-7936" dirty="0">
                <a:latin typeface="SimSun-ExtB"/>
                <a:cs typeface="SimSun-ExtB"/>
              </a:rPr>
              <a:t>ើ</a:t>
            </a:r>
            <a:r>
              <a:rPr sz="1050" spc="-202" baseline="-7936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រការេដាយពុំចាបាច់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355"/>
              </a:spcBef>
            </a:pPr>
            <a:r>
              <a:rPr sz="700" spc="-415" dirty="0">
                <a:latin typeface="SimSun-ExtB"/>
                <a:cs typeface="SimSun-ExtB"/>
              </a:rPr>
              <a:t>េ្រប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្របាស់េសវាកម្មអុ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នធ</a:t>
            </a:r>
            <a:r>
              <a:rPr sz="1050" spc="-622" baseline="-7936" dirty="0">
                <a:latin typeface="SimSun-ExtB"/>
                <a:cs typeface="SimSun-ExtB"/>
              </a:rPr>
              <a:t>ឺ</a:t>
            </a:r>
            <a:r>
              <a:rPr sz="700" spc="-415" dirty="0">
                <a:latin typeface="SimSun-ExtB"/>
                <a:cs typeface="SimSun-ExtB"/>
              </a:rPr>
              <a:t>ែណត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310" dirty="0">
                <a:latin typeface="SimSun-ExtB"/>
                <a:cs typeface="SimSun-ExtB"/>
              </a:rPr>
              <a:t>ដាក</a:t>
            </a:r>
            <a:r>
              <a:rPr sz="700" spc="-225" dirty="0">
                <a:latin typeface="SimSun-ExtB"/>
                <a:cs typeface="SimSun-ExtB"/>
              </a:rPr>
              <a:t>អ</a:t>
            </a:r>
            <a:r>
              <a:rPr sz="700" spc="-245" dirty="0">
                <a:latin typeface="SimSun-ExtB"/>
                <a:cs typeface="SimSun-ExtB"/>
              </a:rPr>
              <a:t>ន</a:t>
            </a:r>
            <a:r>
              <a:rPr sz="700" spc="-680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វត្តេ្រប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700" spc="-370" dirty="0">
                <a:latin typeface="SimSun-ExtB"/>
                <a:cs typeface="SimSun-ExtB"/>
              </a:rPr>
              <a:t>្របា</a:t>
            </a:r>
            <a:r>
              <a:rPr sz="700" spc="-390" dirty="0">
                <a:latin typeface="SimSun-ExtB"/>
                <a:cs typeface="SimSun-ExtB"/>
              </a:rPr>
              <a:t>ស</a:t>
            </a:r>
            <a:r>
              <a:rPr sz="700" spc="-680" dirty="0">
                <a:latin typeface="SimSun-ExtB"/>
                <a:cs typeface="SimSun-ExtB"/>
              </a:rPr>
              <a:t>់</a:t>
            </a:r>
            <a:r>
              <a:rPr sz="700" spc="-310" dirty="0">
                <a:latin typeface="SimSun-ExtB"/>
                <a:cs typeface="SimSun-ExtB"/>
              </a:rPr>
              <a:t>ជា</a:t>
            </a:r>
            <a:r>
              <a:rPr sz="700" spc="-305" dirty="0">
                <a:latin typeface="SimSun-ExtB"/>
                <a:cs typeface="SimSun-ExtB"/>
              </a:rPr>
              <a:t>ម</a:t>
            </a:r>
            <a:r>
              <a:rPr sz="700" spc="10" dirty="0">
                <a:latin typeface="SimSun-ExtB"/>
                <a:cs typeface="SimSun-ExtB"/>
              </a:rPr>
              <a:t>យ</a:t>
            </a:r>
            <a:r>
              <a:rPr sz="700" spc="-409" dirty="0">
                <a:latin typeface="SimSun-ExtB"/>
                <a:cs typeface="SimSun-ExtB"/>
              </a:rPr>
              <a:t>្របព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00" dirty="0">
                <a:latin typeface="SimSun-ExtB"/>
                <a:cs typeface="SimSun-ExtB"/>
              </a:rPr>
              <a:t>្ធបង្ក</a:t>
            </a:r>
            <a:r>
              <a:rPr sz="700" spc="-484" dirty="0">
                <a:latin typeface="SimSun-ExtB"/>
                <a:cs typeface="SimSun-ExtB"/>
              </a:rPr>
              <a:t>ប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-235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370" dirty="0">
                <a:latin typeface="SimSun-ExtB"/>
                <a:cs typeface="SimSun-ExtB"/>
              </a:rPr>
              <a:t>ង្របព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45" dirty="0">
                <a:latin typeface="SimSun-ExtB"/>
                <a:cs typeface="SimSun-ExtB"/>
              </a:rPr>
              <a:t>្ធ</a:t>
            </a:r>
            <a:r>
              <a:rPr sz="700" spc="-550" dirty="0">
                <a:latin typeface="SimSun-ExtB"/>
                <a:cs typeface="SimSun-ExtB"/>
              </a:rPr>
              <a:t>ដ</a:t>
            </a:r>
            <a:r>
              <a:rPr sz="1050" spc="-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370" dirty="0">
                <a:latin typeface="SimSun-ExtB"/>
                <a:cs typeface="SimSun-ExtB"/>
              </a:rPr>
              <a:t>រការ</a:t>
            </a:r>
            <a:r>
              <a:rPr sz="700" spc="-390" dirty="0">
                <a:latin typeface="SimSun-ExtB"/>
                <a:cs typeface="SimSun-ExtB"/>
              </a:rPr>
              <a:t>ក</a:t>
            </a:r>
            <a:r>
              <a:rPr sz="700" spc="-680" dirty="0">
                <a:latin typeface="SimSun-ExtB"/>
                <a:cs typeface="SimSun-ExtB"/>
              </a:rPr>
              <a:t>ុ</a:t>
            </a:r>
            <a:r>
              <a:rPr sz="700" spc="-525" dirty="0">
                <a:latin typeface="SimSun-ExtB"/>
                <a:cs typeface="SimSun-ExtB"/>
              </a:rPr>
              <a:t>ំព្</a:t>
            </a:r>
            <a:r>
              <a:rPr sz="700" spc="-545" dirty="0">
                <a:latin typeface="SimSun-ExtB"/>
                <a:cs typeface="SimSun-ExtB"/>
              </a:rPr>
              <a:t>យ</a:t>
            </a:r>
            <a:r>
              <a:rPr sz="1050" spc="-1019" baseline="-15873" dirty="0">
                <a:latin typeface="SimSun-ExtB"/>
                <a:cs typeface="SimSun-ExtB"/>
              </a:rPr>
              <a:t>ូ</a:t>
            </a:r>
            <a:r>
              <a:rPr sz="700" spc="-225" dirty="0">
                <a:latin typeface="SimSun-ExtB"/>
                <a:cs typeface="SimSun-ExtB"/>
              </a:rPr>
              <a:t>ទ</a:t>
            </a:r>
            <a:r>
              <a:rPr sz="700" spc="-690" dirty="0">
                <a:latin typeface="SimSun-ExtB"/>
                <a:cs typeface="SimSun-ExtB"/>
              </a:rPr>
              <a:t>រ</a:t>
            </a:r>
            <a:r>
              <a:rPr sz="700" spc="-5" dirty="0">
                <a:latin typeface="SimSun-ExtB"/>
                <a:cs typeface="SimSun-ExtB"/>
              </a:rPr>
              <a:t>័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780"/>
              </a:spcBef>
            </a:pPr>
            <a:r>
              <a:rPr sz="700" spc="-390" dirty="0">
                <a:latin typeface="SimSun-ExtB"/>
                <a:cs typeface="SimSun-ExtB"/>
              </a:rPr>
              <a:t>បេង្ក</a:t>
            </a:r>
            <a:r>
              <a:rPr sz="1050" spc="-585" baseline="-3968" dirty="0">
                <a:latin typeface="SimSun-ExtB"/>
                <a:cs typeface="SimSun-ExtB"/>
              </a:rPr>
              <a:t>ើ</a:t>
            </a:r>
            <a:r>
              <a:rPr sz="700" spc="-390" dirty="0">
                <a:latin typeface="SimSun-ExtB"/>
                <a:cs typeface="SimSun-ExtB"/>
              </a:rPr>
              <a:t>តនូវរបូតជ</a:t>
            </a:r>
            <a:r>
              <a:rPr sz="1050" spc="-585" baseline="3968" dirty="0">
                <a:latin typeface="SimSun-ExtB"/>
                <a:cs typeface="SimSun-ExtB"/>
              </a:rPr>
              <a:t>ំ</a:t>
            </a:r>
            <a:r>
              <a:rPr sz="700" spc="-390" dirty="0">
                <a:latin typeface="SimSun-ExtB"/>
                <a:cs typeface="SimSun-ExtB"/>
              </a:rPr>
              <a:t>នួយការ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ន</a:t>
            </a:r>
            <a:r>
              <a:rPr sz="1050" spc="-615" baseline="-7936" dirty="0">
                <a:latin typeface="SimSun-ExtB"/>
                <a:cs typeface="SimSun-ExtB"/>
              </a:rPr>
              <a:t>ិ</a:t>
            </a:r>
            <a:r>
              <a:rPr sz="700" spc="-409" dirty="0">
                <a:latin typeface="SimSun-ExtB"/>
                <a:cs typeface="SimSun-ExtB"/>
              </a:rPr>
              <a:t>ងដាកេ្រប</a:t>
            </a:r>
            <a:r>
              <a:rPr sz="1050" spc="-615" baseline="-7936" dirty="0">
                <a:latin typeface="SimSun-ExtB"/>
                <a:cs typeface="SimSun-ExtB"/>
              </a:rPr>
              <a:t>ើ</a:t>
            </a:r>
            <a:r>
              <a:rPr sz="700" spc="-409" dirty="0">
                <a:latin typeface="SimSun-ExtB"/>
                <a:cs typeface="SimSun-ExtB"/>
              </a:rPr>
              <a:t>្របាស់ជាមយ្របពន្ធបំែប្លងសេម្លងេទជាអក្សរែខ្មរ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9" name="object 9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20" dirty="0">
                <a:solidFill>
                  <a:srgbClr val="FFFFFF"/>
                </a:solidFill>
              </a:rPr>
              <a:t>៣.</a:t>
            </a:r>
            <a:r>
              <a:rPr sz="1000" spc="85" dirty="0">
                <a:solidFill>
                  <a:srgbClr val="FFFFFF"/>
                </a:solidFill>
              </a:rPr>
              <a:t> </a:t>
            </a:r>
            <a:r>
              <a:rPr sz="1000" spc="-45" dirty="0">
                <a:solidFill>
                  <a:srgbClr val="FFFFFF"/>
                </a:solidFill>
              </a:rPr>
              <a:t>គុណសម្បត្តិ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096721" y="875606"/>
            <a:ext cx="3957954" cy="1960245"/>
            <a:chOff x="325196" y="875601"/>
            <a:chExt cx="3957954" cy="1960245"/>
          </a:xfrm>
        </p:grpSpPr>
        <p:sp>
          <p:nvSpPr>
            <p:cNvPr id="4" name="object 4"/>
            <p:cNvSpPr/>
            <p:nvPr/>
          </p:nvSpPr>
          <p:spPr>
            <a:xfrm>
              <a:off x="325196" y="875601"/>
              <a:ext cx="3957954" cy="184785"/>
            </a:xfrm>
            <a:custGeom>
              <a:avLst/>
              <a:gdLst/>
              <a:ahLst/>
              <a:cxnLst/>
              <a:rect l="l" t="t" r="r" b="b"/>
              <a:pathLst>
                <a:path w="3957954" h="184784">
                  <a:moveTo>
                    <a:pt x="0" y="184365"/>
                  </a:moveTo>
                  <a:lnTo>
                    <a:pt x="3957599" y="184365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4365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196" y="1059967"/>
              <a:ext cx="3957954" cy="1776095"/>
            </a:xfrm>
            <a:custGeom>
              <a:avLst/>
              <a:gdLst/>
              <a:ahLst/>
              <a:cxnLst/>
              <a:rect l="l" t="t" r="r" b="b"/>
              <a:pathLst>
                <a:path w="3957954" h="1776095">
                  <a:moveTo>
                    <a:pt x="3957599" y="0"/>
                  </a:moveTo>
                  <a:lnTo>
                    <a:pt x="0" y="0"/>
                  </a:lnTo>
                  <a:lnTo>
                    <a:pt x="0" y="1775498"/>
                  </a:lnTo>
                  <a:lnTo>
                    <a:pt x="3957599" y="177549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226553"/>
              <a:ext cx="46990" cy="683260"/>
            </a:xfrm>
            <a:custGeom>
              <a:avLst/>
              <a:gdLst/>
              <a:ahLst/>
              <a:cxnLst/>
              <a:rect l="l" t="t" r="r" b="b"/>
              <a:pathLst>
                <a:path w="46990" h="683260">
                  <a:moveTo>
                    <a:pt x="0" y="0"/>
                  </a:moveTo>
                  <a:lnTo>
                    <a:pt x="46403" y="0"/>
                  </a:lnTo>
                </a:path>
                <a:path w="46990" h="683260">
                  <a:moveTo>
                    <a:pt x="0" y="341617"/>
                  </a:moveTo>
                  <a:lnTo>
                    <a:pt x="46403" y="341617"/>
                  </a:lnTo>
                </a:path>
                <a:path w="46990" h="683260">
                  <a:moveTo>
                    <a:pt x="0" y="683234"/>
                  </a:moveTo>
                  <a:lnTo>
                    <a:pt x="46403" y="683234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592" y="2076373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91" y="2289365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592" y="266009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0724" y="902113"/>
            <a:ext cx="3681095" cy="171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798">
              <a:spcBef>
                <a:spcPts val="95"/>
              </a:spcBef>
            </a:pP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គុណសម្បត្ត</a:t>
            </a:r>
            <a:r>
              <a:rPr sz="1050" spc="-562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របស់គេ្រមាងេនះរមមាន៖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1100"/>
              </a:spcBef>
              <a:tabLst>
                <a:tab pos="2210975" algn="l"/>
              </a:tabLst>
            </a:pPr>
            <a:r>
              <a:rPr sz="700" spc="-350" dirty="0">
                <a:latin typeface="SimSun-ExtB"/>
                <a:cs typeface="SimSun-ExtB"/>
              </a:rPr>
              <a:t>ការ</a:t>
            </a:r>
            <a:r>
              <a:rPr sz="700" spc="-355" dirty="0">
                <a:latin typeface="SimSun-ExtB"/>
                <a:cs typeface="SimSun-ExtB"/>
              </a:rPr>
              <a:t>ដ</a:t>
            </a:r>
            <a:r>
              <a:rPr sz="1050" spc="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រការបំែប្លង</a:t>
            </a:r>
            <a:r>
              <a:rPr sz="700" spc="-430" dirty="0">
                <a:latin typeface="SimSun-ExtB"/>
                <a:cs typeface="SimSun-ExtB"/>
              </a:rPr>
              <a:t>ព</a:t>
            </a:r>
            <a:r>
              <a:rPr sz="700" spc="-405" dirty="0">
                <a:latin typeface="SimSun-ExtB"/>
                <a:cs typeface="SimSun-ExtB"/>
              </a:rPr>
              <a:t>សេម្លងេBជាតួអក្សរែខ្មរ្រត�វបាន</a:t>
            </a:r>
            <a:r>
              <a:rPr sz="700" spc="-9465" dirty="0">
                <a:latin typeface="SimSun-ExtB"/>
                <a:cs typeface="SimSun-ExtB"/>
              </a:rPr>
              <a:t>ដ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baseline="-7936" dirty="0">
                <a:latin typeface="SimSun-ExtB"/>
                <a:cs typeface="SimSun-ExtB"/>
              </a:rPr>
              <a:t>	</a:t>
            </a:r>
            <a:r>
              <a:rPr sz="1050" spc="-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360" dirty="0">
                <a:latin typeface="SimSun-ExtB"/>
                <a:cs typeface="SimSun-ExtB"/>
              </a:rPr>
              <a:t>រការេនេ</a:t>
            </a:r>
            <a:r>
              <a:rPr sz="700" spc="-365" dirty="0">
                <a:latin typeface="SimSun-ExtB"/>
                <a:cs typeface="SimSun-ExtB"/>
              </a:rPr>
              <a:t>ល</a:t>
            </a:r>
            <a:r>
              <a:rPr sz="700" spc="-570" dirty="0">
                <a:latin typeface="SimSun-ExtB"/>
                <a:cs typeface="SimSun-ExtB"/>
              </a:rPr>
              <a:t>ម</a:t>
            </a:r>
            <a:r>
              <a:rPr sz="700" spc="-1095" dirty="0">
                <a:latin typeface="SimSun-ExtB"/>
                <a:cs typeface="SimSun-ExtB"/>
              </a:rPr>
              <a:t>ា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baseline="-7936" dirty="0">
                <a:latin typeface="SimSun-ExtB"/>
                <a:cs typeface="SimSun-ExtB"/>
              </a:rPr>
              <a:t> </a:t>
            </a:r>
            <a:r>
              <a:rPr sz="1050" spc="-262" baseline="-7936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៉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20" dirty="0">
                <a:latin typeface="SimSun-ExtB"/>
                <a:cs typeface="SimSun-ExtB"/>
              </a:rPr>
              <a:t>ស</a:t>
            </a:r>
            <a:r>
              <a:rPr sz="1050" spc="-1072" baseline="-7936" dirty="0">
                <a:latin typeface="SimSun-ExtB"/>
                <a:cs typeface="SimSun-ExtB"/>
              </a:rPr>
              <a:t>ី</a:t>
            </a:r>
            <a:r>
              <a:rPr sz="700" spc="-645" dirty="0">
                <a:latin typeface="SimSun-ExtB"/>
                <a:cs typeface="SimSun-ExtB"/>
              </a:rPr>
              <a:t>ុ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85" dirty="0">
                <a:latin typeface="SimSun-ExtB"/>
                <a:cs typeface="SimSun-ExtB"/>
              </a:rPr>
              <a:t>ផា</a:t>
            </a:r>
            <a:r>
              <a:rPr sz="700" spc="-5" dirty="0">
                <a:latin typeface="SimSun-ExtB"/>
                <a:cs typeface="SimSun-ExtB"/>
              </a:rPr>
              <a:t>្ទ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ល</a:t>
            </a:r>
            <a:r>
              <a:rPr sz="700" spc="-520" dirty="0">
                <a:latin typeface="SimSun-ExtB"/>
                <a:cs typeface="SimSun-ExtB"/>
              </a:rPr>
              <a:t>់ 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570" dirty="0">
                <a:latin typeface="SimSun-ExtB"/>
                <a:cs typeface="SimSun-ExtB"/>
              </a:rPr>
              <a:t>ន</a:t>
            </a:r>
            <a:r>
              <a:rPr sz="1050" spc="-855" baseline="-7936" dirty="0">
                <a:latin typeface="SimSun-ExtB"/>
                <a:cs typeface="SimSun-ExtB"/>
              </a:rPr>
              <a:t>ិ</a:t>
            </a:r>
            <a:r>
              <a:rPr sz="700" spc="-570" dirty="0">
                <a:latin typeface="SimSun-ExtB"/>
                <a:cs typeface="SimSun-ExtB"/>
              </a:rPr>
              <a:t>ងពុំចាបាច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355"/>
              </a:spcBef>
            </a:pPr>
            <a:r>
              <a:rPr sz="700" spc="-445" dirty="0">
                <a:latin typeface="SimSun-ExtB"/>
                <a:cs typeface="SimSun-ExtB"/>
              </a:rPr>
              <a:t>េ្រប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្របាស់នូវេសវាកម្មអុនធ</a:t>
            </a:r>
            <a:r>
              <a:rPr sz="1050" spc="-667" baseline="-7936" dirty="0">
                <a:latin typeface="SimSun-ExtB"/>
                <a:cs typeface="SimSun-ExtB"/>
              </a:rPr>
              <a:t>ឺី</a:t>
            </a:r>
            <a:r>
              <a:rPr sz="1050" spc="802" baseline="-7936" dirty="0">
                <a:latin typeface="SimSun-ExtB"/>
                <a:cs typeface="SimSun-ExtB"/>
              </a:rPr>
              <a:t> </a:t>
            </a:r>
            <a:r>
              <a:rPr sz="700" spc="-145" dirty="0">
                <a:latin typeface="SimSun-ExtB"/>
                <a:cs typeface="SimSun-ExtB"/>
              </a:rPr>
              <a:t>ែណត</a:t>
            </a:r>
            <a:endParaRPr sz="700">
              <a:latin typeface="SimSun-ExtB"/>
              <a:cs typeface="SimSun-ExtB"/>
            </a:endParaRPr>
          </a:p>
          <a:p>
            <a:pPr marL="303517" marR="104134">
              <a:lnSpc>
                <a:spcPct val="142300"/>
              </a:lnSpc>
              <a:spcBef>
                <a:spcPts val="300"/>
              </a:spcBef>
              <a:tabLst>
                <a:tab pos="1509965" algn="l"/>
              </a:tabLst>
            </a:pPr>
            <a:r>
              <a:rPr sz="700" spc="-385" dirty="0">
                <a:latin typeface="SimSun-ExtB"/>
                <a:cs typeface="SimSun-ExtB"/>
              </a:rPr>
              <a:t>អនុញញ</a:t>
            </a:r>
            <a:r>
              <a:rPr sz="700" spc="15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តេអាយ្របពន្ធបង្កប់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នង្របព</a:t>
            </a:r>
            <a:r>
              <a:rPr sz="1050" spc="-667" baseline="-7936" dirty="0">
                <a:latin typeface="SimSun-ExtB"/>
                <a:cs typeface="SimSun-ExtB"/>
              </a:rPr>
              <a:t>ិ	</a:t>
            </a:r>
            <a:r>
              <a:rPr sz="700" spc="-430" dirty="0">
                <a:latin typeface="SimSun-ExtB"/>
                <a:cs typeface="SimSun-ExtB"/>
              </a:rPr>
              <a:t>ន្ធដេ</a:t>
            </a:r>
            <a:r>
              <a:rPr sz="1050" spc="-644" baseline="3968" dirty="0">
                <a:latin typeface="SimSun-ExtB"/>
                <a:cs typeface="SimSun-ExtB"/>
              </a:rPr>
              <a:t>ំ</a:t>
            </a:r>
            <a:r>
              <a:rPr sz="1050" spc="37" baseline="3968" dirty="0">
                <a:latin typeface="SimSun-ExtB"/>
                <a:cs typeface="SimSun-ExtB"/>
              </a:rPr>
              <a:t> </a:t>
            </a:r>
            <a:r>
              <a:rPr sz="700" spc="-340" dirty="0">
                <a:latin typeface="SimSun-ExtB"/>
                <a:cs typeface="SimSun-ExtB"/>
              </a:rPr>
              <a:t>ណ</a:t>
            </a:r>
            <a:r>
              <a:rPr sz="1050" spc="-509" baseline="-7936" dirty="0">
                <a:latin typeface="SimSun-ExtB"/>
                <a:cs typeface="SimSun-ExtB"/>
              </a:rPr>
              <a:t>ើ</a:t>
            </a:r>
            <a:r>
              <a:rPr sz="1050" spc="-502" baseline="-7936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រការកុំព្យ</a:t>
            </a:r>
            <a:r>
              <a:rPr sz="1050" spc="-667" baseline="-15873" dirty="0">
                <a:latin typeface="SimSun-ExtB"/>
                <a:cs typeface="SimSun-ExtB"/>
              </a:rPr>
              <a:t>ូ</a:t>
            </a:r>
            <a:r>
              <a:rPr sz="700" spc="-445" dirty="0">
                <a:latin typeface="SimSun-ExtB"/>
                <a:cs typeface="SimSun-ExtB"/>
              </a:rPr>
              <a:t>ទរេអាយមានលទ្ធភាពក្នងការេធ្វការបំែប្លងព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1050" spc="-667" baseline="-15873" dirty="0">
                <a:latin typeface="SimSun-ExtB"/>
                <a:cs typeface="SimSun-ExtB"/>
              </a:rPr>
              <a:t>ុ </a:t>
            </a:r>
            <a:r>
              <a:rPr sz="1050" spc="-502" baseline="-15873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សូរសេម្លងេBជាតួអក្សរែខ្មរ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430" dirty="0">
                <a:latin typeface="SimSun-ExtB"/>
                <a:cs typeface="SimSun-ExtB"/>
              </a:rPr>
              <a:t>េ្រប</a:t>
            </a:r>
            <a:r>
              <a:rPr sz="1050" spc="-644" baseline="-7936" dirty="0">
                <a:latin typeface="SimSun-ExtB"/>
                <a:cs typeface="SimSun-ExtB"/>
              </a:rPr>
              <a:t>ើ</a:t>
            </a:r>
            <a:r>
              <a:rPr sz="700" spc="-430" dirty="0">
                <a:latin typeface="SimSun-ExtB"/>
                <a:cs typeface="SimSun-ExtB"/>
              </a:rPr>
              <a:t>្របាស់ជាមយន</a:t>
            </a:r>
            <a:r>
              <a:rPr sz="1050" spc="-644" baseline="-7936" dirty="0">
                <a:latin typeface="SimSun-ExtB"/>
                <a:cs typeface="SimSun-ExtB"/>
              </a:rPr>
              <a:t>ឹ</a:t>
            </a:r>
            <a:r>
              <a:rPr sz="700" spc="-430" dirty="0">
                <a:latin typeface="SimSun-ExtB"/>
                <a:cs typeface="SimSun-ExtB"/>
              </a:rPr>
              <a:t>ងកម្មវធ</a:t>
            </a:r>
            <a:r>
              <a:rPr sz="1050" spc="-644" baseline="-3968" dirty="0">
                <a:latin typeface="SimSun-ExtB"/>
                <a:cs typeface="SimSun-ExtB"/>
              </a:rPr>
              <a:t>ិ</a:t>
            </a:r>
            <a:r>
              <a:rPr sz="1050" spc="30" baseline="-3968" dirty="0">
                <a:latin typeface="SimSun-ExtB"/>
                <a:cs typeface="SimSun-ExtB"/>
              </a:rPr>
              <a:t> </a:t>
            </a:r>
            <a:r>
              <a:rPr sz="1050" spc="-585" baseline="-7936" dirty="0">
                <a:latin typeface="SimSun-ExtB"/>
                <a:cs typeface="SimSun-ExtB"/>
              </a:rPr>
              <a:t>ី</a:t>
            </a:r>
            <a:r>
              <a:rPr sz="700" spc="-390" dirty="0">
                <a:latin typeface="SimSun-ExtB"/>
                <a:cs typeface="SimSun-ExtB"/>
              </a:rPr>
              <a:t>បកែ្របភាសាេដាយស្វ័យ្របវត្ត</a:t>
            </a:r>
            <a:r>
              <a:rPr sz="1050" spc="-585" baseline="-7936" dirty="0">
                <a:latin typeface="SimSun-ExtB"/>
                <a:cs typeface="SimSun-ExtB"/>
              </a:rPr>
              <a:t>ិ</a:t>
            </a:r>
            <a:endParaRPr sz="1050" baseline="-7936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380" dirty="0">
                <a:latin typeface="SimSun-ExtB"/>
                <a:cs typeface="SimSun-ExtB"/>
              </a:rPr>
              <a:t>េ្រប</a:t>
            </a:r>
            <a:r>
              <a:rPr sz="1050" spc="-569" baseline="-7936" dirty="0">
                <a:latin typeface="SimSun-ExtB"/>
                <a:cs typeface="SimSun-ExtB"/>
              </a:rPr>
              <a:t>ើ</a:t>
            </a:r>
            <a:r>
              <a:rPr sz="700" spc="-380" dirty="0">
                <a:latin typeface="SimSun-ExtB"/>
                <a:cs typeface="SimSun-ExtB"/>
              </a:rPr>
              <a:t>្របាស់េនតាមេសវាកម្មសាធារណៈ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  <a:tabLst>
                <a:tab pos="1544889" algn="l"/>
              </a:tabLst>
            </a:pPr>
            <a:r>
              <a:rPr sz="700" spc="-455" dirty="0">
                <a:latin typeface="SimSun-ExtB"/>
                <a:cs typeface="SimSun-ExtB"/>
              </a:rPr>
              <a:t>េ្រប</a:t>
            </a:r>
            <a:r>
              <a:rPr sz="1050" spc="-682" baseline="-7936" dirty="0">
                <a:latin typeface="SimSun-ExtB"/>
                <a:cs typeface="SimSun-ExtB"/>
              </a:rPr>
              <a:t>ើ</a:t>
            </a:r>
            <a:r>
              <a:rPr sz="700" spc="-455" dirty="0">
                <a:latin typeface="SimSun-ExtB"/>
                <a:cs typeface="SimSun-ExtB"/>
              </a:rPr>
              <a:t>្របាស់េនក្នងការេធ្វការែស្វងរកទ</a:t>
            </a:r>
            <a:r>
              <a:rPr sz="1050" spc="-682" baseline="-7936" dirty="0">
                <a:latin typeface="SimSun-ExtB"/>
                <a:cs typeface="SimSun-ExtB"/>
              </a:rPr>
              <a:t>ើ</a:t>
            </a:r>
            <a:r>
              <a:rPr sz="1050" spc="-682" baseline="-15873" dirty="0">
                <a:latin typeface="SimSun-ExtB"/>
                <a:cs typeface="SimSun-ExtB"/>
              </a:rPr>
              <a:t>ុ	</a:t>
            </a:r>
            <a:r>
              <a:rPr sz="1050" spc="-600" baseline="-7936" dirty="0">
                <a:latin typeface="SimSun-ExtB"/>
                <a:cs typeface="SimSun-ExtB"/>
              </a:rPr>
              <a:t>ិ</a:t>
            </a:r>
            <a:r>
              <a:rPr sz="700" spc="-400" dirty="0">
                <a:latin typeface="SimSun-ExtB"/>
                <a:cs typeface="SimSun-ExtB"/>
              </a:rPr>
              <a:t>ន្ននយេនក្ន</a:t>
            </a:r>
            <a:r>
              <a:rPr sz="1050" spc="-600" baseline="-15873" dirty="0">
                <a:latin typeface="SimSun-ExtB"/>
                <a:cs typeface="SimSun-ExtB"/>
              </a:rPr>
              <a:t>ុ</a:t>
            </a:r>
            <a:r>
              <a:rPr sz="700" spc="-400" dirty="0">
                <a:latin typeface="SimSun-ExtB"/>
                <a:cs typeface="SimSun-ExtB"/>
              </a:rPr>
              <a:t>ងមូលដា្ឋ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465" dirty="0">
                <a:latin typeface="SimSun-ExtB"/>
                <a:cs typeface="SimSun-ExtB"/>
              </a:rPr>
              <a:t>នទន្នន</a:t>
            </a:r>
            <a:r>
              <a:rPr sz="1050" spc="-697" baseline="-7936" dirty="0">
                <a:latin typeface="SimSun-ExtB"/>
                <a:cs typeface="SimSun-ExtB"/>
              </a:rPr>
              <a:t>ិ</a:t>
            </a:r>
            <a:r>
              <a:rPr sz="1050" spc="914" baseline="-7936" dirty="0">
                <a:latin typeface="SimSun-ExtB"/>
                <a:cs typeface="SimSun-ExtB"/>
              </a:rPr>
              <a:t> </a:t>
            </a:r>
            <a:r>
              <a:rPr sz="700" spc="-685" dirty="0">
                <a:latin typeface="SimSun-ExtB"/>
                <a:cs typeface="SimSun-ExtB"/>
              </a:rPr>
              <a:t>យ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440" dirty="0">
                <a:latin typeface="SimSun-ExtB"/>
                <a:cs typeface="SimSun-ExtB"/>
              </a:rPr>
              <a:t>េ្រប</a:t>
            </a:r>
            <a:r>
              <a:rPr sz="1050" spc="-660" baseline="-7936" dirty="0">
                <a:latin typeface="SimSun-ExtB"/>
                <a:cs typeface="SimSun-ExtB"/>
              </a:rPr>
              <a:t>ើ</a:t>
            </a:r>
            <a:r>
              <a:rPr sz="700" spc="-440" dirty="0">
                <a:latin typeface="SimSun-ExtB"/>
                <a:cs typeface="SimSun-ExtB"/>
              </a:rPr>
              <a:t>្របាស់ជាមយកម្មវធ</a:t>
            </a:r>
            <a:r>
              <a:rPr sz="1050" spc="-660" baseline="-3968" dirty="0">
                <a:latin typeface="SimSun-ExtB"/>
                <a:cs typeface="SimSun-ExtB"/>
              </a:rPr>
              <a:t>ិ</a:t>
            </a:r>
            <a:r>
              <a:rPr sz="1050" spc="60" baseline="-3968" dirty="0">
                <a:latin typeface="SimSun-ExtB"/>
                <a:cs typeface="SimSun-ExtB"/>
              </a:rPr>
              <a:t> </a:t>
            </a:r>
            <a:r>
              <a:rPr sz="1050" spc="-487" baseline="-7936" dirty="0">
                <a:latin typeface="SimSun-ExtB"/>
                <a:cs typeface="SimSun-ExtB"/>
              </a:rPr>
              <a:t>ី</a:t>
            </a:r>
            <a:r>
              <a:rPr sz="700" spc="-325" dirty="0">
                <a:latin typeface="SimSun-ExtB"/>
                <a:cs typeface="SimSun-ExtB"/>
              </a:rPr>
              <a:t>េ្រប</a:t>
            </a:r>
            <a:r>
              <a:rPr sz="1050" spc="-487" baseline="-7936" dirty="0">
                <a:latin typeface="SimSun-ExtB"/>
                <a:cs typeface="SimSun-ExtB"/>
              </a:rPr>
              <a:t>ើ</a:t>
            </a:r>
            <a:r>
              <a:rPr sz="700" spc="-325" dirty="0">
                <a:latin typeface="SimSun-ExtB"/>
                <a:cs typeface="SimSun-ExtB"/>
              </a:rPr>
              <a:t>្របាស់េនក្ន</a:t>
            </a:r>
            <a:r>
              <a:rPr sz="1050" spc="-487" baseline="-15873" dirty="0">
                <a:latin typeface="SimSun-ExtB"/>
                <a:cs typeface="SimSun-ExtB"/>
              </a:rPr>
              <a:t>ុ</a:t>
            </a:r>
            <a:r>
              <a:rPr sz="700" spc="-325" dirty="0">
                <a:latin typeface="SimSun-ExtB"/>
                <a:cs typeface="SimSun-ExtB"/>
              </a:rPr>
              <a:t>ងការយាល័យ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765"/>
              </a:spcBef>
              <a:tabLst>
                <a:tab pos="1786813" algn="l"/>
              </a:tabLst>
            </a:pPr>
            <a:r>
              <a:rPr sz="700" spc="-440" dirty="0">
                <a:latin typeface="SimSun-ExtB"/>
                <a:cs typeface="SimSun-ExtB"/>
              </a:rPr>
              <a:t>េ្រប</a:t>
            </a:r>
            <a:r>
              <a:rPr sz="1050" spc="-660" baseline="-7936" dirty="0">
                <a:latin typeface="SimSun-ExtB"/>
                <a:cs typeface="SimSun-ExtB"/>
              </a:rPr>
              <a:t>ើ</a:t>
            </a:r>
            <a:r>
              <a:rPr sz="700" spc="-440" dirty="0">
                <a:latin typeface="SimSun-ExtB"/>
                <a:cs typeface="SimSun-ExtB"/>
              </a:rPr>
              <a:t>្របាស់ជាមយកម្មវធ</a:t>
            </a:r>
            <a:r>
              <a:rPr sz="1050" spc="-660" baseline="-3968" dirty="0">
                <a:latin typeface="SimSun-ExtB"/>
                <a:cs typeface="SimSun-ExtB"/>
              </a:rPr>
              <a:t>ិ</a:t>
            </a:r>
            <a:r>
              <a:rPr sz="1050" spc="202" baseline="-3968" dirty="0">
                <a:latin typeface="SimSun-ExtB"/>
                <a:cs typeface="SimSun-ExtB"/>
              </a:rPr>
              <a:t> </a:t>
            </a:r>
            <a:r>
              <a:rPr sz="1050" spc="-644" baseline="-7936" dirty="0">
                <a:latin typeface="SimSun-ExtB"/>
                <a:cs typeface="SimSun-ExtB"/>
              </a:rPr>
              <a:t>ី</a:t>
            </a:r>
            <a:r>
              <a:rPr sz="700" spc="-430" dirty="0">
                <a:latin typeface="SimSun-ExtB"/>
                <a:cs typeface="SimSun-ExtB"/>
              </a:rPr>
              <a:t>ជ</a:t>
            </a:r>
            <a:r>
              <a:rPr sz="1050" spc="-644" baseline="3968" dirty="0">
                <a:latin typeface="SimSun-ExtB"/>
                <a:cs typeface="SimSun-ExtB"/>
              </a:rPr>
              <a:t>ំ</a:t>
            </a:r>
            <a:r>
              <a:rPr sz="700" spc="-430" dirty="0">
                <a:latin typeface="SimSun-ExtB"/>
                <a:cs typeface="SimSun-ExtB"/>
              </a:rPr>
              <a:t>នួយេនក្នងែផ្នកវជ</a:t>
            </a:r>
            <a:r>
              <a:rPr sz="1050" spc="-644" baseline="-15873" dirty="0">
                <a:latin typeface="SimSun-ExtB"/>
                <a:cs typeface="SimSun-ExtB"/>
              </a:rPr>
              <a:t>ុ	</a:t>
            </a:r>
            <a:r>
              <a:rPr sz="700" spc="-465" dirty="0">
                <a:latin typeface="SimSun-ExtB"/>
                <a:cs typeface="SimSun-ExtB"/>
              </a:rPr>
              <a:t>្ជសាęស្ត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506" y="843647"/>
            <a:ext cx="3270849" cy="1820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0929" y="2765882"/>
            <a:ext cx="1109345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spc="25" dirty="0">
                <a:solidFill>
                  <a:srgbClr val="3333B2"/>
                </a:solidFill>
                <a:latin typeface="Times New Roman"/>
                <a:cs typeface="Times New Roman"/>
              </a:rPr>
              <a:t>Figure:</a:t>
            </a:r>
            <a:r>
              <a:rPr sz="600" spc="-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Sphinx3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Block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Diagram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0709" y="754904"/>
            <a:ext cx="3949700" cy="11349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5715" rIns="0" bIns="0" rtlCol="0">
            <a:spAutoFit/>
          </a:bodyPr>
          <a:lstStyle/>
          <a:p>
            <a:pPr marL="30479">
              <a:spcBef>
                <a:spcPts val="45"/>
              </a:spcBef>
            </a:pP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Generation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0709" y="875284"/>
            <a:ext cx="3949700" cy="874394"/>
            <a:chOff x="329184" y="875284"/>
            <a:chExt cx="3949700" cy="874394"/>
          </a:xfrm>
        </p:grpSpPr>
        <p:sp>
          <p:nvSpPr>
            <p:cNvPr id="5" name="object 5"/>
            <p:cNvSpPr/>
            <p:nvPr/>
          </p:nvSpPr>
          <p:spPr>
            <a:xfrm>
              <a:off x="329184" y="875284"/>
              <a:ext cx="3949700" cy="874394"/>
            </a:xfrm>
            <a:custGeom>
              <a:avLst/>
              <a:gdLst/>
              <a:ahLst/>
              <a:cxnLst/>
              <a:rect l="l" t="t" r="r" b="b"/>
              <a:pathLst>
                <a:path w="3949700" h="874394">
                  <a:moveTo>
                    <a:pt x="3949623" y="0"/>
                  </a:moveTo>
                  <a:lnTo>
                    <a:pt x="0" y="0"/>
                  </a:lnTo>
                  <a:lnTo>
                    <a:pt x="0" y="874369"/>
                  </a:lnTo>
                  <a:lnTo>
                    <a:pt x="3949623" y="874369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018667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245997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10895" y="875284"/>
            <a:ext cx="5271707" cy="61170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3833">
              <a:spcBef>
                <a:spcPts val="795"/>
              </a:spcBef>
            </a:pPr>
            <a:r>
              <a:rPr spc="-40" dirty="0"/>
              <a:t>Training</a:t>
            </a:r>
            <a:r>
              <a:rPr spc="-145" dirty="0"/>
              <a:t> </a:t>
            </a:r>
            <a:r>
              <a:rPr spc="40" dirty="0"/>
              <a:t>Speech</a:t>
            </a:r>
            <a:r>
              <a:rPr spc="-140" dirty="0"/>
              <a:t> </a:t>
            </a:r>
            <a:r>
              <a:rPr spc="-90" dirty="0"/>
              <a:t>File:</a:t>
            </a:r>
            <a:r>
              <a:rPr spc="-65" dirty="0"/>
              <a:t> </a:t>
            </a:r>
            <a:r>
              <a:rPr spc="-200" dirty="0"/>
              <a:t>ជាសំណុំ</a:t>
            </a:r>
            <a:r>
              <a:rPr spc="-105" dirty="0"/>
              <a:t> </a:t>
            </a:r>
            <a:r>
              <a:rPr spc="-409" dirty="0"/>
              <a:t>ទ</a:t>
            </a:r>
            <a:r>
              <a:rPr sz="1050" spc="-615" baseline="-7936" dirty="0"/>
              <a:t>ិ</a:t>
            </a:r>
            <a:r>
              <a:rPr spc="-409" dirty="0"/>
              <a:t>ន្ននយជាសេម្លងរបស់ពាក្យក្ន</a:t>
            </a:r>
            <a:r>
              <a:rPr sz="1050" spc="-615" baseline="-15873" dirty="0"/>
              <a:t>ុ</a:t>
            </a:r>
            <a:r>
              <a:rPr spc="-409" dirty="0"/>
              <a:t>ង</a:t>
            </a:r>
            <a:r>
              <a:rPr spc="-140" dirty="0"/>
              <a:t> </a:t>
            </a:r>
            <a:r>
              <a:rPr spc="-45" dirty="0"/>
              <a:t>Dictionary</a:t>
            </a:r>
            <a:endParaRPr/>
          </a:p>
          <a:p>
            <a:pPr marL="283833" marR="93341">
              <a:lnSpc>
                <a:spcPct val="177900"/>
              </a:lnSpc>
              <a:spcBef>
                <a:spcPts val="110"/>
              </a:spcBef>
            </a:pPr>
            <a:r>
              <a:rPr spc="45" dirty="0"/>
              <a:t>Phone</a:t>
            </a:r>
            <a:r>
              <a:rPr spc="-140" dirty="0"/>
              <a:t> </a:t>
            </a:r>
            <a:r>
              <a:rPr spc="-100" dirty="0"/>
              <a:t>List,</a:t>
            </a:r>
            <a:r>
              <a:rPr spc="-135" dirty="0"/>
              <a:t> </a:t>
            </a:r>
            <a:r>
              <a:rPr spc="-100" dirty="0"/>
              <a:t>Filler</a:t>
            </a:r>
            <a:r>
              <a:rPr spc="-140" dirty="0"/>
              <a:t> </a:t>
            </a:r>
            <a:r>
              <a:rPr spc="-55" dirty="0"/>
              <a:t>Dictionary,</a:t>
            </a:r>
            <a:r>
              <a:rPr spc="-135" dirty="0"/>
              <a:t> </a:t>
            </a:r>
            <a:r>
              <a:rPr spc="-55" dirty="0"/>
              <a:t>Dictionary:</a:t>
            </a:r>
            <a:r>
              <a:rPr spc="-65" dirty="0"/>
              <a:t> </a:t>
            </a:r>
            <a:r>
              <a:rPr spc="-200" dirty="0"/>
              <a:t>ជាសំណុំ</a:t>
            </a:r>
            <a:r>
              <a:rPr spc="-100" dirty="0"/>
              <a:t> </a:t>
            </a:r>
            <a:r>
              <a:rPr spc="-365" dirty="0"/>
              <a:t>ទ</a:t>
            </a:r>
            <a:r>
              <a:rPr sz="1050" spc="-547" baseline="-7936" dirty="0"/>
              <a:t>ិ</a:t>
            </a:r>
            <a:r>
              <a:rPr spc="-365" dirty="0"/>
              <a:t>ន្ននយជាឯកសារៃនពាក្យ</a:t>
            </a:r>
            <a:r>
              <a:rPr spc="-135" dirty="0"/>
              <a:t> </a:t>
            </a:r>
            <a:r>
              <a:rPr spc="-405" dirty="0"/>
              <a:t>ន</a:t>
            </a:r>
            <a:r>
              <a:rPr sz="1050" spc="-607" baseline="-7936" dirty="0"/>
              <a:t>ិ</a:t>
            </a:r>
            <a:r>
              <a:rPr spc="-405" dirty="0"/>
              <a:t>ងការបេញ្ច</a:t>
            </a:r>
            <a:r>
              <a:rPr spc="-245" dirty="0"/>
              <a:t> </a:t>
            </a:r>
            <a:r>
              <a:rPr spc="-525" dirty="0"/>
              <a:t>ញសេម្លង </a:t>
            </a:r>
            <a:r>
              <a:rPr spc="-335" dirty="0"/>
              <a:t> </a:t>
            </a:r>
            <a:r>
              <a:rPr spc="40" dirty="0"/>
              <a:t>Speech</a:t>
            </a:r>
            <a:r>
              <a:rPr spc="-135" dirty="0"/>
              <a:t> </a:t>
            </a:r>
            <a:r>
              <a:rPr spc="-55" dirty="0"/>
              <a:t>Transcription:</a:t>
            </a:r>
            <a:r>
              <a:rPr spc="-60" dirty="0"/>
              <a:t> </a:t>
            </a:r>
            <a:r>
              <a:rPr spc="-200" dirty="0"/>
              <a:t>ជាសំណុំ</a:t>
            </a:r>
            <a:r>
              <a:rPr spc="-100" dirty="0"/>
              <a:t> </a:t>
            </a:r>
            <a:r>
              <a:rPr spc="-375" dirty="0"/>
              <a:t>ទ</a:t>
            </a:r>
            <a:r>
              <a:rPr sz="1050" spc="-562" baseline="-7936" dirty="0"/>
              <a:t>ិ</a:t>
            </a:r>
            <a:r>
              <a:rPr spc="-375" dirty="0"/>
              <a:t>ន្ននយរក�ទុកទំនាកទំនងរវាង</a:t>
            </a:r>
            <a:r>
              <a:rPr spc="-135" dirty="0"/>
              <a:t> </a:t>
            </a:r>
            <a:r>
              <a:rPr spc="-335" dirty="0"/>
              <a:t>ឯកសារជាសេម្លង</a:t>
            </a:r>
            <a:r>
              <a:rPr spc="-325" dirty="0"/>
              <a:t> </a:t>
            </a:r>
            <a:r>
              <a:rPr spc="-405" dirty="0"/>
              <a:t>ន</a:t>
            </a:r>
            <a:r>
              <a:rPr sz="1050" spc="-607" baseline="-7936" dirty="0"/>
              <a:t>ិ</a:t>
            </a:r>
            <a:r>
              <a:rPr spc="-405" dirty="0"/>
              <a:t>ងពាក្យ</a:t>
            </a:r>
            <a:endParaRPr/>
          </a:p>
          <a:p>
            <a:pPr marL="283833">
              <a:spcBef>
                <a:spcPts val="655"/>
              </a:spcBef>
            </a:pPr>
            <a:r>
              <a:rPr dirty="0"/>
              <a:t>Sphinx</a:t>
            </a:r>
            <a:r>
              <a:rPr spc="-145" dirty="0"/>
              <a:t> </a:t>
            </a:r>
            <a:r>
              <a:rPr spc="-40" dirty="0"/>
              <a:t>Training</a:t>
            </a:r>
            <a:r>
              <a:rPr spc="-140" dirty="0"/>
              <a:t> </a:t>
            </a:r>
            <a:r>
              <a:rPr spc="-50" dirty="0"/>
              <a:t>Tool:</a:t>
            </a:r>
            <a:r>
              <a:rPr spc="-70" dirty="0"/>
              <a:t> </a:t>
            </a:r>
            <a:r>
              <a:rPr spc="-445" dirty="0"/>
              <a:t>មាននាទ</a:t>
            </a:r>
            <a:r>
              <a:rPr sz="1050" spc="-667" baseline="-7936" dirty="0"/>
              <a:t>ី</a:t>
            </a:r>
            <a:r>
              <a:rPr spc="-445" dirty="0"/>
              <a:t>េធ្វ</a:t>
            </a:r>
            <a:r>
              <a:rPr sz="1050" spc="-667" baseline="-7936" dirty="0"/>
              <a:t>ើ</a:t>
            </a:r>
            <a:r>
              <a:rPr spc="-445" dirty="0"/>
              <a:t>ការបេង្ក</a:t>
            </a:r>
            <a:r>
              <a:rPr sz="1050" spc="-667" baseline="-3968" dirty="0"/>
              <a:t>ើ</a:t>
            </a:r>
            <a:r>
              <a:rPr spc="-445" dirty="0"/>
              <a:t>តនូវ</a:t>
            </a:r>
            <a:r>
              <a:rPr spc="-145" dirty="0"/>
              <a:t> </a:t>
            </a:r>
            <a:r>
              <a:rPr spc="-15" dirty="0"/>
              <a:t>Automatic</a:t>
            </a:r>
            <a:r>
              <a:rPr spc="-140" dirty="0"/>
              <a:t> </a:t>
            </a:r>
            <a:r>
              <a:rPr spc="40" dirty="0"/>
              <a:t>Speech</a:t>
            </a:r>
            <a:r>
              <a:rPr spc="-145" dirty="0"/>
              <a:t> </a:t>
            </a:r>
            <a:r>
              <a:rPr spc="-25" dirty="0"/>
              <a:t>Recognition</a:t>
            </a:r>
            <a:r>
              <a:rPr spc="-140" dirty="0"/>
              <a:t> </a:t>
            </a:r>
            <a:r>
              <a:rPr spc="30" dirty="0"/>
              <a:t>System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0709" y="1871221"/>
            <a:ext cx="3949700" cy="11349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5715" rIns="0" bIns="0" rtlCol="0">
            <a:spAutoFit/>
          </a:bodyPr>
          <a:lstStyle/>
          <a:p>
            <a:pPr marL="30479">
              <a:spcBef>
                <a:spcPts val="45"/>
              </a:spcBef>
            </a:pPr>
            <a:r>
              <a:rPr sz="700" spc="2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0709" y="2009025"/>
            <a:ext cx="3949700" cy="1026794"/>
            <a:chOff x="329184" y="2009025"/>
            <a:chExt cx="3949700" cy="1026794"/>
          </a:xfrm>
        </p:grpSpPr>
        <p:sp>
          <p:nvSpPr>
            <p:cNvPr id="11" name="object 11"/>
            <p:cNvSpPr/>
            <p:nvPr/>
          </p:nvSpPr>
          <p:spPr>
            <a:xfrm>
              <a:off x="329184" y="2009025"/>
              <a:ext cx="3949700" cy="1026794"/>
            </a:xfrm>
            <a:custGeom>
              <a:avLst/>
              <a:gdLst/>
              <a:ahLst/>
              <a:cxnLst/>
              <a:rect l="l" t="t" r="r" b="b"/>
              <a:pathLst>
                <a:path w="3949700" h="1026794">
                  <a:moveTo>
                    <a:pt x="3949623" y="0"/>
                  </a:moveTo>
                  <a:lnTo>
                    <a:pt x="0" y="0"/>
                  </a:lnTo>
                  <a:lnTo>
                    <a:pt x="0" y="1026198"/>
                  </a:lnTo>
                  <a:lnTo>
                    <a:pt x="3949623" y="1026198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592" y="2152408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391" y="2379745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592" y="273612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0709" y="2009030"/>
            <a:ext cx="3949700" cy="59792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33" marR="158743">
              <a:lnSpc>
                <a:spcPct val="191300"/>
              </a:lnSpc>
              <a:spcBef>
                <a:spcPts val="25"/>
              </a:spcBef>
            </a:pPr>
            <a:r>
              <a:rPr sz="700" spc="-30" dirty="0">
                <a:latin typeface="SimSun-ExtB"/>
                <a:cs typeface="SimSun-ExtB"/>
              </a:rPr>
              <a:t>Testing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40" dirty="0">
                <a:latin typeface="SimSun-ExtB"/>
                <a:cs typeface="SimSun-ExtB"/>
              </a:rPr>
              <a:t>Speech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90" dirty="0">
                <a:latin typeface="SimSun-ExtB"/>
                <a:cs typeface="SimSun-ExtB"/>
              </a:rPr>
              <a:t>File: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ជាទ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ន្ននយសេម្លងអាចជា្របភពព</a:t>
            </a:r>
            <a:r>
              <a:rPr sz="1050" spc="-607" baseline="-7936" dirty="0">
                <a:latin typeface="SimSun-ExtB"/>
                <a:cs typeface="SimSun-ExtB"/>
              </a:rPr>
              <a:t>ី</a:t>
            </a:r>
            <a:r>
              <a:rPr sz="700" spc="-405" dirty="0">
                <a:latin typeface="SimSun-ExtB"/>
                <a:cs typeface="SimSun-ExtB"/>
              </a:rPr>
              <a:t>ម្រក�ហ្វ</a:t>
            </a:r>
            <a:r>
              <a:rPr sz="1050" spc="-607" baseline="-15873" dirty="0">
                <a:latin typeface="SimSun-ExtB"/>
                <a:cs typeface="SimSun-ExtB"/>
              </a:rPr>
              <a:t>ូ</a:t>
            </a:r>
            <a:r>
              <a:rPr sz="700" spc="-405" dirty="0">
                <a:latin typeface="SimSun-ExtB"/>
                <a:cs typeface="SimSun-ExtB"/>
              </a:rPr>
              <a:t>ន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ឬអាចជាទ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ន្ននយសេម្លង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175" dirty="0">
                <a:latin typeface="SimSun-ExtB"/>
                <a:cs typeface="SimSun-ExtB"/>
              </a:rPr>
              <a:t>WAV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75" dirty="0">
                <a:latin typeface="SimSun-ExtB"/>
                <a:cs typeface="SimSun-ExtB"/>
              </a:rPr>
              <a:t>File 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100" dirty="0">
                <a:latin typeface="SimSun-ExtB"/>
                <a:cs typeface="SimSun-ExtB"/>
              </a:rPr>
              <a:t>Filler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Dictionary,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Dictionary:</a:t>
            </a:r>
            <a:r>
              <a:rPr sz="700" spc="-75" dirty="0">
                <a:latin typeface="SimSun-ExtB"/>
                <a:cs typeface="SimSun-ExtB"/>
              </a:rPr>
              <a:t> </a:t>
            </a:r>
            <a:r>
              <a:rPr sz="700" spc="-200" dirty="0">
                <a:latin typeface="SimSun-ExtB"/>
                <a:cs typeface="SimSun-ExtB"/>
              </a:rPr>
              <a:t>ជាសំណុំ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ន្ននយជាឯកសារៃនពាក្យ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ន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ងការបេញ្ច</a:t>
            </a:r>
            <a:r>
              <a:rPr sz="700" spc="-250" dirty="0">
                <a:latin typeface="SimSun-ExtB"/>
                <a:cs typeface="SimSun-ExtB"/>
              </a:rPr>
              <a:t> </a:t>
            </a:r>
            <a:r>
              <a:rPr sz="700" spc="-335" dirty="0">
                <a:latin typeface="SimSun-ExtB"/>
                <a:cs typeface="SimSun-ExtB"/>
              </a:rPr>
              <a:t>ញសេម្លង</a:t>
            </a:r>
            <a:endParaRPr sz="700">
              <a:latin typeface="SimSun-ExtB"/>
              <a:cs typeface="SimSun-ExtB"/>
            </a:endParaRPr>
          </a:p>
          <a:p>
            <a:pPr marL="283833">
              <a:spcBef>
                <a:spcPts val="655"/>
              </a:spcBef>
            </a:pPr>
            <a:r>
              <a:rPr sz="700" spc="-25" dirty="0">
                <a:latin typeface="SimSun-ExtB"/>
                <a:cs typeface="SimSun-ExtB"/>
              </a:rPr>
              <a:t>Acoustic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Model,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35" dirty="0">
                <a:latin typeface="SimSun-ExtB"/>
                <a:cs typeface="SimSun-ExtB"/>
              </a:rPr>
              <a:t>Language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Model: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229" dirty="0">
                <a:latin typeface="SimSun-ExtB"/>
                <a:cs typeface="SimSun-ExtB"/>
              </a:rPr>
              <a:t>ជា</a:t>
            </a:r>
            <a:r>
              <a:rPr sz="700" spc="-260" dirty="0">
                <a:latin typeface="SimSun-ExtB"/>
                <a:cs typeface="SimSun-ExtB"/>
              </a:rPr>
              <a:t>ស</a:t>
            </a:r>
            <a:r>
              <a:rPr sz="700" spc="25" dirty="0">
                <a:latin typeface="SimSun-ExtB"/>
                <a:cs typeface="SimSun-ExtB"/>
              </a:rPr>
              <a:t>ំ</a:t>
            </a:r>
            <a:r>
              <a:rPr sz="700" spc="-25" dirty="0">
                <a:latin typeface="SimSun-ExtB"/>
                <a:cs typeface="SimSun-ExtB"/>
              </a:rPr>
              <a:t>ណ</a:t>
            </a:r>
            <a:r>
              <a:rPr sz="700" spc="-665" dirty="0">
                <a:latin typeface="SimSun-ExtB"/>
                <a:cs typeface="SimSun-ExtB"/>
              </a:rPr>
              <a:t>ុ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465" dirty="0">
                <a:latin typeface="SimSun-ExtB"/>
                <a:cs typeface="SimSun-ExtB"/>
              </a:rPr>
              <a:t>ន្នន</a:t>
            </a:r>
            <a:r>
              <a:rPr sz="700" spc="10" dirty="0">
                <a:latin typeface="SimSun-ExtB"/>
                <a:cs typeface="SimSun-ExtB"/>
              </a:rPr>
              <a:t>យ</a:t>
            </a:r>
            <a:r>
              <a:rPr sz="700" spc="-420" dirty="0">
                <a:latin typeface="SimSun-ExtB"/>
                <a:cs typeface="SimSun-ExtB"/>
              </a:rPr>
              <a:t>្រប�បាបៃនពាក្យ</a:t>
            </a:r>
            <a:endParaRPr sz="700">
              <a:latin typeface="SimSun-ExtB"/>
              <a:cs typeface="SimSun-ExtB"/>
            </a:endParaRPr>
          </a:p>
          <a:p>
            <a:pPr marL="283833" marR="535917">
              <a:lnSpc>
                <a:spcPct val="142300"/>
              </a:lnSpc>
              <a:spcBef>
                <a:spcPts val="300"/>
              </a:spcBef>
            </a:pPr>
            <a:r>
              <a:rPr sz="700" spc="40" dirty="0">
                <a:latin typeface="SimSun-ExtB"/>
                <a:cs typeface="SimSun-ExtB"/>
              </a:rPr>
              <a:t>Speech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Decoder:</a:t>
            </a:r>
            <a:r>
              <a:rPr sz="700" spc="-5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មាននាទ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េធ្វ</a:t>
            </a:r>
            <a:r>
              <a:rPr sz="1050" spc="-652" baseline="-7936" dirty="0">
                <a:latin typeface="SimSun-ExtB"/>
                <a:cs typeface="SimSun-ExtB"/>
              </a:rPr>
              <a:t>ើ</a:t>
            </a:r>
            <a:r>
              <a:rPr sz="700" spc="-434" dirty="0">
                <a:latin typeface="SimSun-ExtB"/>
                <a:cs typeface="SimSun-ExtB"/>
              </a:rPr>
              <a:t>ការវភាគទ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r>
              <a:rPr sz="700" spc="6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រចេដាយេ្រប</a:t>
            </a:r>
            <a:r>
              <a:rPr sz="1050" spc="-607" baseline="-7936" dirty="0">
                <a:latin typeface="SimSun-ExtB"/>
                <a:cs typeface="SimSun-ExtB"/>
              </a:rPr>
              <a:t>ើ</a:t>
            </a:r>
            <a:r>
              <a:rPr sz="700" spc="-405" dirty="0">
                <a:latin typeface="SimSun-ExtB"/>
                <a:cs typeface="SimSun-ExtB"/>
              </a:rPr>
              <a:t>្របាស់ទ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ន្ននយខាងេល</a:t>
            </a:r>
            <a:r>
              <a:rPr sz="1050" spc="-607" baseline="-7936" dirty="0">
                <a:latin typeface="SimSun-ExtB"/>
                <a:cs typeface="SimSun-ExtB"/>
              </a:rPr>
              <a:t>ើ </a:t>
            </a:r>
            <a:r>
              <a:rPr sz="1050" spc="-502" baseline="-7936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ន</a:t>
            </a:r>
            <a:r>
              <a:rPr sz="1050" spc="-577" baseline="-7936" dirty="0">
                <a:latin typeface="SimSun-ExtB"/>
                <a:cs typeface="SimSun-ExtB"/>
              </a:rPr>
              <a:t>ិ</a:t>
            </a:r>
            <a:r>
              <a:rPr sz="700" spc="-385" dirty="0">
                <a:latin typeface="SimSun-ExtB"/>
                <a:cs typeface="SimSun-ExtB"/>
              </a:rPr>
              <a:t>ងផ្តល់េចញជាអក្សរ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7" name="object 1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201" y="1157630"/>
            <a:ext cx="2857499" cy="1044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8138" y="2321190"/>
            <a:ext cx="1175385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spc="25" dirty="0">
                <a:solidFill>
                  <a:srgbClr val="3333B2"/>
                </a:solidFill>
                <a:latin typeface="Times New Roman"/>
                <a:cs typeface="Times New Roman"/>
              </a:rPr>
              <a:t>Figure:</a:t>
            </a:r>
            <a:r>
              <a:rPr sz="600" spc="-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Hardware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Block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Diagram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100709" y="1017363"/>
            <a:ext cx="3949700" cy="1598295"/>
            <a:chOff x="329184" y="1017358"/>
            <a:chExt cx="3949700" cy="1598295"/>
          </a:xfrm>
        </p:grpSpPr>
        <p:sp>
          <p:nvSpPr>
            <p:cNvPr id="4" name="object 4"/>
            <p:cNvSpPr/>
            <p:nvPr/>
          </p:nvSpPr>
          <p:spPr>
            <a:xfrm>
              <a:off x="329184" y="1017358"/>
              <a:ext cx="3949700" cy="138430"/>
            </a:xfrm>
            <a:custGeom>
              <a:avLst/>
              <a:gdLst/>
              <a:ahLst/>
              <a:cxnLst/>
              <a:rect l="l" t="t" r="r" b="b"/>
              <a:pathLst>
                <a:path w="3949700" h="138430">
                  <a:moveTo>
                    <a:pt x="0" y="137807"/>
                  </a:moveTo>
                  <a:lnTo>
                    <a:pt x="3949623" y="137807"/>
                  </a:lnTo>
                  <a:lnTo>
                    <a:pt x="3949623" y="0"/>
                  </a:lnTo>
                  <a:lnTo>
                    <a:pt x="0" y="0"/>
                  </a:lnTo>
                  <a:lnTo>
                    <a:pt x="0" y="13780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84" y="1155166"/>
              <a:ext cx="3949700" cy="1460500"/>
            </a:xfrm>
            <a:custGeom>
              <a:avLst/>
              <a:gdLst/>
              <a:ahLst/>
              <a:cxnLst/>
              <a:rect l="l" t="t" r="r" b="b"/>
              <a:pathLst>
                <a:path w="3949700" h="1460500">
                  <a:moveTo>
                    <a:pt x="3949623" y="0"/>
                  </a:moveTo>
                  <a:lnTo>
                    <a:pt x="0" y="0"/>
                  </a:lnTo>
                  <a:lnTo>
                    <a:pt x="0" y="1460233"/>
                  </a:lnTo>
                  <a:lnTo>
                    <a:pt x="3949623" y="1460233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321752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592" y="186791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91" y="2095246"/>
              <a:ext cx="46990" cy="396240"/>
            </a:xfrm>
            <a:custGeom>
              <a:avLst/>
              <a:gdLst/>
              <a:ahLst/>
              <a:cxnLst/>
              <a:rect l="l" t="t" r="r" b="b"/>
              <a:pathLst>
                <a:path w="46990" h="396239">
                  <a:moveTo>
                    <a:pt x="0" y="0"/>
                  </a:moveTo>
                  <a:lnTo>
                    <a:pt x="46403" y="0"/>
                  </a:lnTo>
                </a:path>
                <a:path w="46990" h="396239">
                  <a:moveTo>
                    <a:pt x="0" y="206298"/>
                  </a:moveTo>
                  <a:lnTo>
                    <a:pt x="46403" y="206298"/>
                  </a:lnTo>
                </a:path>
                <a:path w="46990" h="396239">
                  <a:moveTo>
                    <a:pt x="0" y="396087"/>
                  </a:moveTo>
                  <a:lnTo>
                    <a:pt x="46403" y="39608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6119" y="1010643"/>
            <a:ext cx="3441700" cy="1541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99"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7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78118">
              <a:tabLst>
                <a:tab pos="1614101" algn="l"/>
              </a:tabLst>
            </a:pPr>
            <a:r>
              <a:rPr sz="700" spc="30" dirty="0">
                <a:latin typeface="SimSun-ExtB"/>
                <a:cs typeface="SimSun-ExtB"/>
              </a:rPr>
              <a:t>Dynamic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Microphone: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មាននាទចាប</a:t>
            </a:r>
            <a:r>
              <a:rPr sz="1050" spc="-585" baseline="-7936" dirty="0">
                <a:latin typeface="SimSun-ExtB"/>
                <a:cs typeface="SimSun-ExtB"/>
              </a:rPr>
              <a:t>ី	</a:t>
            </a:r>
            <a:r>
              <a:rPr sz="700" spc="-240" dirty="0">
                <a:latin typeface="SimSun-ExtB"/>
                <a:cs typeface="SimSun-ExtB"/>
              </a:rPr>
              <a:t>យកសេម្លងព</a:t>
            </a:r>
            <a:r>
              <a:rPr sz="1050" spc="-359" baseline="-7936" dirty="0">
                <a:latin typeface="SimSun-ExtB"/>
                <a:cs typeface="SimSun-ExtB"/>
              </a:rPr>
              <a:t>ី</a:t>
            </a:r>
            <a:r>
              <a:rPr sz="700" spc="-240" dirty="0">
                <a:latin typeface="SimSun-ExtB"/>
                <a:cs typeface="SimSun-ExtB"/>
              </a:rPr>
              <a:t>ការន</a:t>
            </a:r>
            <a:r>
              <a:rPr sz="1050" spc="-359" baseline="-7936" dirty="0">
                <a:latin typeface="SimSun-ExtB"/>
                <a:cs typeface="SimSun-ExtB"/>
              </a:rPr>
              <a:t>ិ</a:t>
            </a:r>
            <a:r>
              <a:rPr sz="700" spc="-240" dirty="0">
                <a:latin typeface="SimSun-ExtB"/>
                <a:cs typeface="SimSun-ExtB"/>
              </a:rPr>
              <a:t>យាយ</a:t>
            </a:r>
            <a:endParaRPr sz="700">
              <a:latin typeface="SimSun-ExtB"/>
              <a:cs typeface="SimSun-ExtB"/>
            </a:endParaRPr>
          </a:p>
          <a:p>
            <a:pPr marL="278118" marR="68577">
              <a:lnSpc>
                <a:spcPct val="177900"/>
              </a:lnSpc>
            </a:pP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0" dirty="0">
                <a:latin typeface="SimSun-ExtB"/>
                <a:cs typeface="SimSun-ExtB"/>
              </a:rPr>
              <a:t>Adapter: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មាននាទ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700" spc="-445" dirty="0">
                <a:latin typeface="SimSun-ExtB"/>
                <a:cs typeface="SimSun-ExtB"/>
              </a:rPr>
              <a:t>េធ្វ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ការបំែប្លងព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1050" spc="-225" baseline="-7936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AUX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Interface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00" dirty="0">
                <a:latin typeface="SimSun-ExtB"/>
                <a:cs typeface="SimSun-ExtB"/>
              </a:rPr>
              <a:t>េBជា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Interface </a:t>
            </a:r>
            <a:r>
              <a:rPr sz="700" spc="-4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3B: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40" dirty="0">
                <a:latin typeface="SimSun-ExtB"/>
                <a:cs typeface="SimSun-ExtB"/>
              </a:rPr>
              <a:t>មាននាទេធ្វ</a:t>
            </a:r>
            <a:r>
              <a:rPr sz="1050" spc="-660" baseline="-7936" dirty="0">
                <a:latin typeface="SimSun-ExtB"/>
                <a:cs typeface="SimSun-ExtB"/>
              </a:rPr>
              <a:t>ី</a:t>
            </a:r>
            <a:r>
              <a:rPr sz="1050" spc="592" baseline="-7936" dirty="0">
                <a:latin typeface="SimSun-ExtB"/>
                <a:cs typeface="SimSun-ExtB"/>
              </a:rPr>
              <a:t> </a:t>
            </a:r>
            <a:r>
              <a:rPr sz="1050" spc="-540" baseline="-7936" dirty="0">
                <a:latin typeface="SimSun-ExtB"/>
                <a:cs typeface="SimSun-ExtB"/>
              </a:rPr>
              <a:t>ើ</a:t>
            </a:r>
            <a:r>
              <a:rPr sz="700" spc="-360" dirty="0">
                <a:latin typeface="SimSun-ExtB"/>
                <a:cs typeface="SimSun-ExtB"/>
              </a:rPr>
              <a:t>ការដ</a:t>
            </a:r>
            <a:r>
              <a:rPr sz="1050" spc="-540" baseline="3968" dirty="0">
                <a:latin typeface="SimSun-ExtB"/>
                <a:cs typeface="SimSun-ExtB"/>
              </a:rPr>
              <a:t>ំ</a:t>
            </a:r>
            <a:r>
              <a:rPr sz="700" spc="-360" dirty="0">
                <a:latin typeface="SimSun-ExtB"/>
                <a:cs typeface="SimSun-ExtB"/>
              </a:rPr>
              <a:t>េណ</a:t>
            </a:r>
            <a:r>
              <a:rPr sz="1050" spc="-540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290" dirty="0">
                <a:latin typeface="SimSun-ExtB"/>
                <a:cs typeface="SimSun-ExtB"/>
              </a:rPr>
              <a:t>រេBេល</a:t>
            </a:r>
            <a:r>
              <a:rPr sz="1050" spc="-434" baseline="-7936" dirty="0">
                <a:latin typeface="SimSun-ExtB"/>
                <a:cs typeface="SimSun-ExtB"/>
              </a:rPr>
              <a:t>ើ</a:t>
            </a:r>
            <a:r>
              <a:rPr sz="1050" spc="-150" baseline="-7936" dirty="0">
                <a:latin typeface="SimSun-ExtB"/>
                <a:cs typeface="SimSun-ExtB"/>
              </a:rPr>
              <a:t> </a:t>
            </a:r>
            <a:r>
              <a:rPr sz="700" spc="-60" dirty="0">
                <a:latin typeface="SimSun-ExtB"/>
                <a:cs typeface="SimSun-ExtB"/>
              </a:rPr>
              <a:t>Interfacing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ន</a:t>
            </a:r>
            <a:r>
              <a:rPr sz="1050" spc="-472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ងដ</a:t>
            </a:r>
            <a:r>
              <a:rPr sz="1050" spc="-472" baseline="3968" dirty="0">
                <a:latin typeface="SimSun-ExtB"/>
                <a:cs typeface="SimSun-ExtB"/>
              </a:rPr>
              <a:t>ំ</a:t>
            </a:r>
            <a:r>
              <a:rPr sz="700" spc="-315" dirty="0">
                <a:latin typeface="SimSun-ExtB"/>
                <a:cs typeface="SimSun-ExtB"/>
              </a:rPr>
              <a:t>េណ</a:t>
            </a:r>
            <a:r>
              <a:rPr sz="1050" spc="-472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រការរបស់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310" dirty="0">
                <a:latin typeface="SimSun-ExtB"/>
                <a:cs typeface="SimSun-ExtB"/>
              </a:rPr>
              <a:t>Robot</a:t>
            </a:r>
            <a:r>
              <a:rPr sz="700" spc="-300" dirty="0">
                <a:latin typeface="SimSun-ExtB"/>
                <a:cs typeface="SimSun-ExtB"/>
              </a:rPr>
              <a:t> </a:t>
            </a:r>
            <a:r>
              <a:rPr sz="700" spc="50" dirty="0">
                <a:latin typeface="SimSun-ExtB"/>
                <a:cs typeface="SimSun-ExtB"/>
              </a:rPr>
              <a:t>Remote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35" dirty="0">
                <a:latin typeface="SimSun-ExtB"/>
                <a:cs typeface="SimSun-ExtB"/>
              </a:rPr>
              <a:t>PC: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មាននាទ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700" spc="-445" dirty="0">
                <a:latin typeface="SimSun-ExtB"/>
                <a:cs typeface="SimSun-ExtB"/>
              </a:rPr>
              <a:t>េធ្វ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ការបញ</a:t>
            </a:r>
            <a:r>
              <a:rPr sz="1050" spc="-667" baseline="-15873" dirty="0">
                <a:latin typeface="SimSun-ExtB"/>
                <a:cs typeface="SimSun-ExtB"/>
              </a:rPr>
              <a:t>ូ</a:t>
            </a:r>
            <a:r>
              <a:rPr sz="700" spc="-445" dirty="0">
                <a:latin typeface="SimSun-ExtB"/>
                <a:cs typeface="SimSun-ExtB"/>
              </a:rPr>
              <a:t>្ជ</a:t>
            </a:r>
            <a:r>
              <a:rPr sz="700" spc="-250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នទ</a:t>
            </a:r>
            <a:r>
              <a:rPr sz="1050" spc="-615" baseline="-7936" dirty="0">
                <a:latin typeface="SimSun-ExtB"/>
                <a:cs typeface="SimSun-ExtB"/>
              </a:rPr>
              <a:t>ិ</a:t>
            </a:r>
            <a:r>
              <a:rPr sz="700" spc="-409" dirty="0">
                <a:latin typeface="SimSun-ExtB"/>
                <a:cs typeface="SimSun-ExtB"/>
              </a:rPr>
              <a:t>ន្ននយ័</a:t>
            </a:r>
            <a:r>
              <a:rPr sz="700" spc="555" dirty="0">
                <a:latin typeface="SimSun-ExtB"/>
                <a:cs typeface="SimSun-ExtB"/>
              </a:rPr>
              <a:t> </a:t>
            </a:r>
            <a:r>
              <a:rPr sz="700" spc="-515" dirty="0">
                <a:latin typeface="SimSun-ExtB"/>
                <a:cs typeface="SimSun-ExtB"/>
              </a:rPr>
              <a:t>ន</a:t>
            </a:r>
            <a:r>
              <a:rPr sz="1050" spc="-772" baseline="-7936" dirty="0">
                <a:latin typeface="SimSun-ExtB"/>
                <a:cs typeface="SimSun-ExtB"/>
              </a:rPr>
              <a:t>ិ</a:t>
            </a:r>
            <a:r>
              <a:rPr sz="700" spc="-515" dirty="0">
                <a:latin typeface="SimSun-ExtB"/>
                <a:cs typeface="SimSun-ExtB"/>
              </a:rPr>
              <a:t>ងេធ្វប</a:t>
            </a:r>
            <a:r>
              <a:rPr sz="1050" spc="-772" baseline="-7936" dirty="0">
                <a:latin typeface="SimSun-ExtB"/>
                <a:cs typeface="SimSun-ExtB"/>
              </a:rPr>
              <a:t>ើ</a:t>
            </a:r>
            <a:r>
              <a:rPr sz="1050" spc="202" baseline="-7936" dirty="0">
                <a:latin typeface="SimSun-ExtB"/>
                <a:cs typeface="SimSun-ExtB"/>
              </a:rPr>
              <a:t> </a:t>
            </a:r>
            <a:r>
              <a:rPr sz="700" spc="-495" dirty="0">
                <a:latin typeface="SimSun-ExtB"/>
                <a:cs typeface="SimSun-ExtB"/>
              </a:rPr>
              <a:t>ញ្ជ</a:t>
            </a:r>
            <a:r>
              <a:rPr sz="700" spc="-10" dirty="0">
                <a:latin typeface="SimSun-ExtB"/>
                <a:cs typeface="SimSun-ExtB"/>
              </a:rPr>
              <a:t> </a:t>
            </a:r>
            <a:r>
              <a:rPr sz="700" spc="-285" dirty="0">
                <a:latin typeface="SimSun-ExtB"/>
                <a:cs typeface="SimSun-ExtB"/>
              </a:rPr>
              <a:t>េBកាន់</a:t>
            </a:r>
            <a:r>
              <a:rPr sz="700" spc="-22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endParaRPr sz="700">
              <a:latin typeface="SimSun-ExtB"/>
              <a:cs typeface="SimSun-ExtB"/>
            </a:endParaRPr>
          </a:p>
          <a:p>
            <a:pPr marL="278118" marR="109215">
              <a:lnSpc>
                <a:spcPts val="1620"/>
              </a:lnSpc>
              <a:spcBef>
                <a:spcPts val="170"/>
              </a:spcBef>
            </a:pPr>
            <a:r>
              <a:rPr sz="700" spc="-140" dirty="0">
                <a:latin typeface="SimSun-ExtB"/>
                <a:cs typeface="SimSun-ExtB"/>
              </a:rPr>
              <a:t>3.5”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20" dirty="0">
                <a:latin typeface="SimSun-ExtB"/>
                <a:cs typeface="SimSun-ExtB"/>
              </a:rPr>
              <a:t>RPi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Display: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465" dirty="0">
                <a:latin typeface="SimSun-ExtB"/>
                <a:cs typeface="SimSun-ExtB"/>
              </a:rPr>
              <a:t>មាននាទ</a:t>
            </a:r>
            <a:r>
              <a:rPr sz="1050" spc="-697" baseline="-7936" dirty="0">
                <a:latin typeface="SimSun-ExtB"/>
                <a:cs typeface="SimSun-ExtB"/>
              </a:rPr>
              <a:t>ី</a:t>
            </a:r>
            <a:r>
              <a:rPr sz="700" spc="-465" dirty="0">
                <a:latin typeface="SimSun-ExtB"/>
                <a:cs typeface="SimSun-ExtB"/>
              </a:rPr>
              <a:t>េធ្វ</a:t>
            </a:r>
            <a:r>
              <a:rPr sz="1050" spc="-697" baseline="-7936" dirty="0">
                <a:latin typeface="SimSun-ExtB"/>
                <a:cs typeface="SimSun-ExtB"/>
              </a:rPr>
              <a:t>ើ</a:t>
            </a:r>
            <a:r>
              <a:rPr sz="700" spc="-465" dirty="0">
                <a:latin typeface="SimSun-ExtB"/>
                <a:cs typeface="SimSun-ExtB"/>
              </a:rPr>
              <a:t>ការបងា្ហ</a:t>
            </a:r>
            <a:r>
              <a:rPr sz="700" spc="-105" dirty="0">
                <a:latin typeface="SimSun-ExtB"/>
                <a:cs typeface="SimSun-ExtB"/>
              </a:rPr>
              <a:t> </a:t>
            </a:r>
            <a:r>
              <a:rPr sz="700" spc="-235" dirty="0">
                <a:latin typeface="SimSun-ExtB"/>
                <a:cs typeface="SimSun-ExtB"/>
              </a:rPr>
              <a:t>ញផា្ទ</a:t>
            </a:r>
            <a:r>
              <a:rPr sz="700" spc="-215" dirty="0">
                <a:latin typeface="SimSun-ExtB"/>
                <a:cs typeface="SimSun-ExtB"/>
              </a:rPr>
              <a:t> </a:t>
            </a:r>
            <a:r>
              <a:rPr sz="700" spc="-480" dirty="0">
                <a:latin typeface="SimSun-ExtB"/>
                <a:cs typeface="SimSun-ExtB"/>
              </a:rPr>
              <a:t>ងកម្មវធ</a:t>
            </a:r>
            <a:r>
              <a:rPr sz="1050" spc="-719" baseline="-3968" dirty="0">
                <a:latin typeface="SimSun-ExtB"/>
                <a:cs typeface="SimSun-ExtB"/>
              </a:rPr>
              <a:t>ិ</a:t>
            </a:r>
            <a:r>
              <a:rPr sz="1050" spc="44" baseline="-3968" dirty="0">
                <a:latin typeface="SimSun-ExtB"/>
                <a:cs typeface="SimSun-ExtB"/>
              </a:rPr>
              <a:t> 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spc="-217" baseline="-7936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ក្ន</a:t>
            </a:r>
            <a:r>
              <a:rPr sz="1050" spc="-592" baseline="-15873" dirty="0">
                <a:latin typeface="SimSun-ExtB"/>
                <a:cs typeface="SimSun-ExtB"/>
              </a:rPr>
              <a:t>ុ</a:t>
            </a:r>
            <a:r>
              <a:rPr sz="700" spc="-395" dirty="0">
                <a:latin typeface="SimSun-ExtB"/>
                <a:cs typeface="SimSun-ExtB"/>
              </a:rPr>
              <a:t>ងដ</a:t>
            </a:r>
            <a:r>
              <a:rPr sz="1050" spc="-592" baseline="3968" dirty="0">
                <a:latin typeface="SimSun-ExtB"/>
                <a:cs typeface="SimSun-ExtB"/>
              </a:rPr>
              <a:t>ំ</a:t>
            </a:r>
            <a:r>
              <a:rPr sz="700" spc="-395" dirty="0">
                <a:latin typeface="SimSun-ExtB"/>
                <a:cs typeface="SimSun-ExtB"/>
              </a:rPr>
              <a:t>េណ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រការរបស់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80" dirty="0">
                <a:latin typeface="SimSun-ExtB"/>
                <a:cs typeface="SimSun-ExtB"/>
              </a:rPr>
              <a:t>Raspberry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65" dirty="0">
                <a:latin typeface="SimSun-ExtB"/>
                <a:cs typeface="SimSun-ExtB"/>
              </a:rPr>
              <a:t>Amplifier: </a:t>
            </a:r>
            <a:r>
              <a:rPr sz="700" spc="-415" dirty="0">
                <a:latin typeface="SimSun-ExtB"/>
                <a:cs typeface="SimSun-ExtB"/>
              </a:rPr>
              <a:t>មាននាទ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េធ្វ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ការព្រង</a:t>
            </a:r>
            <a:r>
              <a:rPr sz="1050" spc="-622" baseline="-3968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កសុ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ញាល់សេម្លងព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1050" spc="-209" baseline="-7936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Adapter</a:t>
            </a:r>
            <a:endParaRPr sz="700">
              <a:latin typeface="SimSun-ExtB"/>
              <a:cs typeface="SimSun-ExtB"/>
            </a:endParaRPr>
          </a:p>
          <a:p>
            <a:pPr marL="278118">
              <a:spcBef>
                <a:spcPts val="475"/>
              </a:spcBef>
            </a:pPr>
            <a:r>
              <a:rPr sz="700" dirty="0">
                <a:latin typeface="SimSun-ExtB"/>
                <a:cs typeface="SimSun-ExtB"/>
              </a:rPr>
              <a:t>Speaker: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មាននាទ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េធ្វ</a:t>
            </a:r>
            <a:r>
              <a:rPr sz="1050" spc="-652" baseline="-7936" dirty="0">
                <a:latin typeface="SimSun-ExtB"/>
                <a:cs typeface="SimSun-ExtB"/>
              </a:rPr>
              <a:t>ើ</a:t>
            </a:r>
            <a:r>
              <a:rPr sz="700" spc="-434" dirty="0">
                <a:latin typeface="SimSun-ExtB"/>
                <a:cs typeface="SimSun-ExtB"/>
              </a:rPr>
              <a:t>ការបំែប្លងព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សុ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ញា៉</a:t>
            </a:r>
            <a:r>
              <a:rPr sz="700" spc="-10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ល់អគ្គ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សន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1050" spc="-209" baseline="-7936" dirty="0">
                <a:latin typeface="SimSun-ExtB"/>
                <a:cs typeface="SimSun-ExtB"/>
              </a:rPr>
              <a:t> </a:t>
            </a:r>
            <a:r>
              <a:rPr sz="700" spc="-459" dirty="0">
                <a:latin typeface="SimSun-ExtB"/>
                <a:cs typeface="SimSun-ExtB"/>
              </a:rPr>
              <a:t>ព</a:t>
            </a:r>
            <a:r>
              <a:rPr sz="1050" spc="-690" baseline="-7936" dirty="0">
                <a:latin typeface="SimSun-ExtB"/>
                <a:cs typeface="SimSun-ExtB"/>
              </a:rPr>
              <a:t>ី</a:t>
            </a:r>
            <a:r>
              <a:rPr sz="1050" spc="-217" baseline="-7936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10" dirty="0">
                <a:latin typeface="SimSun-ExtB"/>
                <a:cs typeface="SimSun-ExtB"/>
              </a:rPr>
              <a:t>េBជាសេម្លង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1" name="object 11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101" y="1341412"/>
            <a:ext cx="3698875" cy="654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8842" y="2241448"/>
            <a:ext cx="1813560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098">
              <a:spcBef>
                <a:spcPts val="125"/>
              </a:spcBef>
            </a:pPr>
            <a:r>
              <a:rPr sz="600" spc="-5" dirty="0">
                <a:solidFill>
                  <a:srgbClr val="3333B2"/>
                </a:solidFill>
                <a:latin typeface="SimSun-ExtB"/>
                <a:cs typeface="SimSun-ExtB"/>
              </a:rPr>
              <a:t>Figur</a:t>
            </a:r>
            <a:r>
              <a:rPr sz="600" spc="-10" dirty="0">
                <a:solidFill>
                  <a:srgbClr val="3333B2"/>
                </a:solidFill>
                <a:latin typeface="SimSun-ExtB"/>
                <a:cs typeface="SimSun-ExtB"/>
              </a:rPr>
              <a:t>e</a:t>
            </a:r>
            <a:r>
              <a:rPr sz="600" spc="-130" dirty="0">
                <a:solidFill>
                  <a:srgbClr val="3333B2"/>
                </a:solidFill>
                <a:latin typeface="SimSun-ExtB"/>
                <a:cs typeface="SimSun-ExtB"/>
              </a:rPr>
              <a:t>:</a:t>
            </a:r>
            <a:r>
              <a:rPr sz="600" spc="-120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dirty="0">
                <a:latin typeface="SimSun-ExtB"/>
                <a:cs typeface="SimSun-ExtB"/>
              </a:rPr>
              <a:t>Block</a:t>
            </a:r>
            <a:r>
              <a:rPr sz="600" spc="-120" dirty="0">
                <a:latin typeface="SimSun-ExtB"/>
                <a:cs typeface="SimSun-ExtB"/>
              </a:rPr>
              <a:t> </a:t>
            </a:r>
            <a:r>
              <a:rPr sz="600" spc="35" dirty="0">
                <a:latin typeface="SimSun-ExtB"/>
                <a:cs typeface="SimSun-ExtB"/>
              </a:rPr>
              <a:t>Diagram</a:t>
            </a:r>
            <a:r>
              <a:rPr sz="600" spc="-120" dirty="0">
                <a:latin typeface="SimSun-ExtB"/>
                <a:cs typeface="SimSun-ExtB"/>
              </a:rPr>
              <a:t> </a:t>
            </a:r>
            <a:r>
              <a:rPr sz="600" spc="-350" dirty="0">
                <a:latin typeface="SimSun-ExtB"/>
                <a:cs typeface="SimSun-ExtB"/>
              </a:rPr>
              <a:t>េសៀគ្</a:t>
            </a:r>
            <a:r>
              <a:rPr sz="600" spc="-365" dirty="0">
                <a:latin typeface="SimSun-ExtB"/>
                <a:cs typeface="SimSun-ExtB"/>
              </a:rPr>
              <a:t>វ</a:t>
            </a:r>
            <a:r>
              <a:rPr sz="900" spc="-877" baseline="-9259" dirty="0">
                <a:latin typeface="SimSun-ExtB"/>
                <a:cs typeface="SimSun-ExtB"/>
              </a:rPr>
              <a:t>ី</a:t>
            </a:r>
            <a:r>
              <a:rPr sz="600" spc="-254" dirty="0">
                <a:latin typeface="SimSun-ExtB"/>
                <a:cs typeface="SimSun-ExtB"/>
              </a:rPr>
              <a:t>ែបងែចក្របភពតង</a:t>
            </a:r>
            <a:r>
              <a:rPr sz="600" spc="35" dirty="0">
                <a:latin typeface="SimSun-ExtB"/>
                <a:cs typeface="SimSun-ExtB"/>
              </a:rPr>
              <a:t>ស</a:t>
            </a:r>
            <a:r>
              <a:rPr sz="600" spc="-500" dirty="0">
                <a:latin typeface="SimSun-ExtB"/>
                <a:cs typeface="SimSun-ExtB"/>
              </a:rPr>
              <a:t>្</a:t>
            </a:r>
            <a:r>
              <a:rPr sz="600" spc="-515" dirty="0">
                <a:latin typeface="SimSun-ExtB"/>
                <a:cs typeface="SimSun-ExtB"/>
              </a:rPr>
              <a:t>យ</a:t>
            </a:r>
            <a:r>
              <a:rPr sz="900" spc="-869" baseline="-18518" dirty="0">
                <a:latin typeface="SimSun-ExtB"/>
                <a:cs typeface="SimSun-ExtB"/>
              </a:rPr>
              <a:t>ុ</a:t>
            </a:r>
            <a:r>
              <a:rPr sz="600" spc="-175" dirty="0">
                <a:latin typeface="SimSun-ExtB"/>
                <a:cs typeface="SimSun-ExtB"/>
              </a:rPr>
              <a:t>ង</a:t>
            </a:r>
            <a:endParaRPr sz="60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100709" y="1096230"/>
            <a:ext cx="3949700" cy="1401445"/>
            <a:chOff x="329184" y="1096225"/>
            <a:chExt cx="3949700" cy="1401445"/>
          </a:xfrm>
        </p:grpSpPr>
        <p:sp>
          <p:nvSpPr>
            <p:cNvPr id="4" name="object 4"/>
            <p:cNvSpPr/>
            <p:nvPr/>
          </p:nvSpPr>
          <p:spPr>
            <a:xfrm>
              <a:off x="329184" y="1096225"/>
              <a:ext cx="3949700" cy="138430"/>
            </a:xfrm>
            <a:custGeom>
              <a:avLst/>
              <a:gdLst/>
              <a:ahLst/>
              <a:cxnLst/>
              <a:rect l="l" t="t" r="r" b="b"/>
              <a:pathLst>
                <a:path w="3949700" h="138430">
                  <a:moveTo>
                    <a:pt x="0" y="137807"/>
                  </a:moveTo>
                  <a:lnTo>
                    <a:pt x="3949623" y="137807"/>
                  </a:lnTo>
                  <a:lnTo>
                    <a:pt x="3949623" y="0"/>
                  </a:lnTo>
                  <a:lnTo>
                    <a:pt x="0" y="0"/>
                  </a:lnTo>
                  <a:lnTo>
                    <a:pt x="0" y="13780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84" y="1234033"/>
              <a:ext cx="3949700" cy="1263650"/>
            </a:xfrm>
            <a:custGeom>
              <a:avLst/>
              <a:gdLst/>
              <a:ahLst/>
              <a:cxnLst/>
              <a:rect l="l" t="t" r="r" b="b"/>
              <a:pathLst>
                <a:path w="3949700" h="1263650">
                  <a:moveTo>
                    <a:pt x="3949623" y="0"/>
                  </a:moveTo>
                  <a:lnTo>
                    <a:pt x="0" y="0"/>
                  </a:lnTo>
                  <a:lnTo>
                    <a:pt x="0" y="1263065"/>
                  </a:lnTo>
                  <a:lnTo>
                    <a:pt x="3949623" y="1263065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400619"/>
              <a:ext cx="46990" cy="593090"/>
            </a:xfrm>
            <a:custGeom>
              <a:avLst/>
              <a:gdLst/>
              <a:ahLst/>
              <a:cxnLst/>
              <a:rect l="l" t="t" r="r" b="b"/>
              <a:pathLst>
                <a:path w="46990" h="593089">
                  <a:moveTo>
                    <a:pt x="0" y="0"/>
                  </a:moveTo>
                  <a:lnTo>
                    <a:pt x="46403" y="0"/>
                  </a:lnTo>
                </a:path>
                <a:path w="46990" h="593089">
                  <a:moveTo>
                    <a:pt x="0" y="189788"/>
                  </a:moveTo>
                  <a:lnTo>
                    <a:pt x="46403" y="189788"/>
                  </a:lnTo>
                </a:path>
                <a:path w="46990" h="593089">
                  <a:moveTo>
                    <a:pt x="0" y="403047"/>
                  </a:moveTo>
                  <a:lnTo>
                    <a:pt x="46403" y="403047"/>
                  </a:lnTo>
                </a:path>
                <a:path w="46990" h="593089">
                  <a:moveTo>
                    <a:pt x="0" y="592835"/>
                  </a:moveTo>
                  <a:lnTo>
                    <a:pt x="46403" y="592835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2183237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6119" y="1089515"/>
            <a:ext cx="3093720" cy="92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99"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700">
              <a:latin typeface="Times New Roman"/>
              <a:cs typeface="Times New Roman"/>
            </a:endParaRPr>
          </a:p>
          <a:p>
            <a:pPr marL="278118" marR="217795">
              <a:lnSpc>
                <a:spcPct val="177900"/>
              </a:lnSpc>
              <a:spcBef>
                <a:spcPts val="340"/>
              </a:spcBef>
              <a:tabLst>
                <a:tab pos="1538539" algn="l"/>
                <a:tab pos="2245899" algn="l"/>
                <a:tab pos="2581165" algn="l"/>
              </a:tabLst>
            </a:pPr>
            <a:r>
              <a:rPr sz="700" spc="150" dirty="0">
                <a:latin typeface="SimSun-ExtB"/>
                <a:cs typeface="SimSun-ExtB"/>
              </a:rPr>
              <a:t>DC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75" dirty="0">
                <a:latin typeface="SimSun-ExtB"/>
                <a:cs typeface="SimSun-ExtB"/>
              </a:rPr>
              <a:t>5V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Input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370" dirty="0">
                <a:latin typeface="SimSun-ExtB"/>
                <a:cs typeface="SimSun-ExtB"/>
              </a:rPr>
              <a:t>្រចក</a:t>
            </a:r>
            <a:r>
              <a:rPr sz="700" spc="-390" dirty="0">
                <a:latin typeface="SimSun-ExtB"/>
                <a:cs typeface="SimSun-ExtB"/>
              </a:rPr>
              <a:t>ច</a:t>
            </a:r>
            <a:r>
              <a:rPr sz="700" spc="-680" dirty="0">
                <a:latin typeface="SimSun-ExtB"/>
                <a:cs typeface="SimSun-ExtB"/>
              </a:rPr>
              <a:t>ូ</a:t>
            </a:r>
            <a:r>
              <a:rPr sz="700" spc="-150" dirty="0">
                <a:latin typeface="SimSun-ExtB"/>
                <a:cs typeface="SimSun-ExtB"/>
              </a:rPr>
              <a:t>លត</a:t>
            </a:r>
            <a:r>
              <a:rPr sz="700" spc="-145" dirty="0">
                <a:latin typeface="SimSun-ExtB"/>
                <a:cs typeface="SimSun-ExtB"/>
              </a:rPr>
              <a:t>ង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្យ</a:t>
            </a:r>
            <a:r>
              <a:rPr sz="700" spc="-335" dirty="0">
                <a:latin typeface="SimSun-ExtB"/>
                <a:cs typeface="SimSun-ExtB"/>
              </a:rPr>
              <a:t>ងជា្របេភទត</a:t>
            </a:r>
            <a:r>
              <a:rPr sz="700" spc="-4410" dirty="0">
                <a:latin typeface="SimSun-ExtB"/>
                <a:cs typeface="SimSun-ExtB"/>
              </a:rPr>
              <a:t>ង</a:t>
            </a:r>
            <a:r>
              <a:rPr sz="1050" spc="-1042" baseline="-15873" dirty="0">
                <a:latin typeface="SimSun-ExtB"/>
                <a:cs typeface="SimSun-ExtB"/>
              </a:rPr>
              <a:t>ុ</a:t>
            </a:r>
            <a:r>
              <a:rPr sz="1050" baseline="-15873" dirty="0">
                <a:latin typeface="SimSun-ExtB"/>
                <a:cs typeface="SimSun-ExtB"/>
              </a:rPr>
              <a:t>	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្យ</a:t>
            </a:r>
            <a:r>
              <a:rPr sz="700" spc="-285" dirty="0">
                <a:latin typeface="SimSun-ExtB"/>
                <a:cs typeface="SimSun-ExtB"/>
              </a:rPr>
              <a:t>ងជា</a:t>
            </a:r>
            <a:r>
              <a:rPr sz="700" spc="-1975" dirty="0">
                <a:latin typeface="SimSun-ExtB"/>
                <a:cs typeface="SimSun-ExtB"/>
              </a:rPr>
              <a:t>ប</a:t>
            </a:r>
            <a:r>
              <a:rPr sz="1050" spc="-1042" baseline="-15873" dirty="0">
                <a:latin typeface="SimSun-ExtB"/>
                <a:cs typeface="SimSun-ExtB"/>
              </a:rPr>
              <a:t>ុ</a:t>
            </a:r>
            <a:r>
              <a:rPr sz="1050" baseline="-15873" dirty="0">
                <a:latin typeface="SimSun-ExtB"/>
                <a:cs typeface="SimSun-ExtB"/>
              </a:rPr>
              <a:t>	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DC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75" dirty="0">
                <a:latin typeface="SimSun-ExtB"/>
                <a:cs typeface="SimSun-ExtB"/>
              </a:rPr>
              <a:t>5V  </a:t>
            </a:r>
            <a:r>
              <a:rPr sz="700" spc="100" dirty="0">
                <a:latin typeface="SimSun-ExtB"/>
                <a:cs typeface="SimSun-ExtB"/>
              </a:rPr>
              <a:t>LED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70" dirty="0">
                <a:latin typeface="SimSun-ExtB"/>
                <a:cs typeface="SimSun-ExtB"/>
              </a:rPr>
              <a:t>Indicator: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225" dirty="0">
                <a:latin typeface="SimSun-ExtB"/>
                <a:cs typeface="SimSun-ExtB"/>
              </a:rPr>
              <a:t>ប</a:t>
            </a:r>
            <a:r>
              <a:rPr sz="700" spc="-585" dirty="0">
                <a:latin typeface="SimSun-ExtB"/>
                <a:cs typeface="SimSun-ExtB"/>
              </a:rPr>
              <a:t>ងា</a:t>
            </a:r>
            <a:r>
              <a:rPr sz="700" spc="-695" dirty="0">
                <a:latin typeface="SimSun-ExtB"/>
                <a:cs typeface="SimSun-ExtB"/>
              </a:rPr>
              <a:t>្ហ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110" dirty="0">
                <a:latin typeface="SimSun-ExtB"/>
                <a:cs typeface="SimSun-ExtB"/>
              </a:rPr>
              <a:t>ញព</a:t>
            </a:r>
            <a:r>
              <a:rPr sz="700" spc="-385" dirty="0">
                <a:latin typeface="SimSun-ExtB"/>
                <a:cs typeface="SimSun-ExtB"/>
              </a:rPr>
              <a:t>វត្តមានត</a:t>
            </a:r>
            <a:r>
              <a:rPr sz="700" spc="-3260" dirty="0">
                <a:latin typeface="SimSun-ExtB"/>
                <a:cs typeface="SimSun-ExtB"/>
              </a:rPr>
              <a:t>ង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baseline="-7936" dirty="0">
                <a:latin typeface="SimSun-ExtB"/>
                <a:cs typeface="SimSun-ExtB"/>
              </a:rPr>
              <a:t>	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</a:t>
            </a:r>
            <a:r>
              <a:rPr sz="700" spc="-605" dirty="0">
                <a:latin typeface="SimSun-ExtB"/>
                <a:cs typeface="SimSun-ExtB"/>
              </a:rPr>
              <a:t>យ</a:t>
            </a:r>
            <a:r>
              <a:rPr sz="1050" spc="-1019" baseline="-15873" dirty="0">
                <a:latin typeface="SimSun-ExtB"/>
                <a:cs typeface="SimSun-ExtB"/>
              </a:rPr>
              <a:t>ុ</a:t>
            </a:r>
            <a:r>
              <a:rPr sz="700" spc="-345" dirty="0">
                <a:latin typeface="SimSun-ExtB"/>
                <a:cs typeface="SimSun-ExtB"/>
              </a:rPr>
              <a:t>ង្រចក</a:t>
            </a:r>
            <a:r>
              <a:rPr sz="700" spc="-365" dirty="0">
                <a:latin typeface="SimSun-ExtB"/>
                <a:cs typeface="SimSun-ExtB"/>
              </a:rPr>
              <a:t>ច</a:t>
            </a:r>
            <a:r>
              <a:rPr sz="700" spc="-680" dirty="0">
                <a:latin typeface="SimSun-ExtB"/>
                <a:cs typeface="SimSun-ExtB"/>
              </a:rPr>
              <a:t>ូ</a:t>
            </a:r>
            <a:r>
              <a:rPr sz="700" spc="15" dirty="0">
                <a:latin typeface="SimSun-ExtB"/>
                <a:cs typeface="SimSun-ExtB"/>
              </a:rPr>
              <a:t>ល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ង្រចកេចញ</a:t>
            </a:r>
            <a:endParaRPr sz="700">
              <a:latin typeface="SimSun-ExtB"/>
              <a:cs typeface="SimSun-ExtB"/>
            </a:endParaRPr>
          </a:p>
          <a:p>
            <a:pPr marL="278118" marR="100961">
              <a:lnSpc>
                <a:spcPct val="177900"/>
              </a:lnSpc>
              <a:spcBef>
                <a:spcPts val="185"/>
              </a:spcBef>
              <a:tabLst>
                <a:tab pos="1482662" algn="l"/>
              </a:tabLst>
            </a:pPr>
            <a:r>
              <a:rPr sz="700" spc="-5" dirty="0">
                <a:latin typeface="SimSun-ExtB"/>
                <a:cs typeface="SimSun-ExtB"/>
              </a:rPr>
              <a:t>Fuse: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មានទំហំកំណ</a:t>
            </a:r>
            <a:r>
              <a:rPr sz="700" spc="-295" dirty="0">
                <a:latin typeface="SimSun-ExtB"/>
                <a:cs typeface="SimSun-ExtB"/>
              </a:rPr>
              <a:t>ត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-175" dirty="0">
                <a:latin typeface="SimSun-ExtB"/>
                <a:cs typeface="SimSun-ExtB"/>
              </a:rPr>
              <a:t>៤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45" dirty="0">
                <a:latin typeface="SimSun-ExtB"/>
                <a:cs typeface="SimSun-ExtB"/>
              </a:rPr>
              <a:t>អំែពមាននា</a:t>
            </a:r>
            <a:r>
              <a:rPr sz="700" spc="-355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409" dirty="0">
                <a:latin typeface="SimSun-ExtB"/>
                <a:cs typeface="SimSun-ExtB"/>
              </a:rPr>
              <a:t>ការពារេសៀគ្</a:t>
            </a:r>
            <a:r>
              <a:rPr sz="700" spc="-415" dirty="0">
                <a:latin typeface="SimSun-ExtB"/>
                <a:cs typeface="SimSun-ExtB"/>
              </a:rPr>
              <a:t>វ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235" dirty="0">
                <a:latin typeface="SimSun-ExtB"/>
                <a:cs typeface="SimSun-ExtB"/>
              </a:rPr>
              <a:t>ព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ការេ្រ</a:t>
            </a:r>
            <a:r>
              <a:rPr sz="700" spc="-440" dirty="0">
                <a:latin typeface="SimSun-ExtB"/>
                <a:cs typeface="SimSun-ExtB"/>
              </a:rPr>
              <a:t>ប</a:t>
            </a:r>
            <a:r>
              <a:rPr sz="1050" spc="-1027" baseline="-7936" dirty="0">
                <a:latin typeface="SimSun-ExtB"/>
                <a:cs typeface="SimSun-ExtB"/>
              </a:rPr>
              <a:t>ើ</a:t>
            </a:r>
            <a:r>
              <a:rPr sz="700" spc="-370" dirty="0">
                <a:latin typeface="SimSun-ExtB"/>
                <a:cs typeface="SimSun-ExtB"/>
              </a:rPr>
              <a:t>្របា</a:t>
            </a:r>
            <a:r>
              <a:rPr sz="700" spc="-390" dirty="0">
                <a:latin typeface="SimSun-ExtB"/>
                <a:cs typeface="SimSun-ExtB"/>
              </a:rPr>
              <a:t>ស</a:t>
            </a:r>
            <a:r>
              <a:rPr sz="700" spc="-680" dirty="0">
                <a:latin typeface="SimSun-ExtB"/>
                <a:cs typeface="SimSun-ExtB"/>
              </a:rPr>
              <a:t>់</a:t>
            </a:r>
            <a:r>
              <a:rPr sz="700" spc="-395" dirty="0">
                <a:latin typeface="SimSun-ExtB"/>
                <a:cs typeface="SimSun-ExtB"/>
              </a:rPr>
              <a:t>ចរន្តេ</a:t>
            </a:r>
            <a:r>
              <a:rPr sz="700" spc="-400" dirty="0">
                <a:latin typeface="SimSun-ExtB"/>
                <a:cs typeface="SimSun-ExtB"/>
              </a:rPr>
              <a:t>ល</a:t>
            </a:r>
            <a:r>
              <a:rPr sz="700" spc="-735" dirty="0">
                <a:latin typeface="SimSun-ExtB"/>
                <a:cs typeface="SimSun-ExtB"/>
              </a:rPr>
              <a:t>ស</a:t>
            </a:r>
            <a:r>
              <a:rPr sz="1050" spc="-697" baseline="-7936" dirty="0">
                <a:latin typeface="SimSun-ExtB"/>
                <a:cs typeface="SimSun-ExtB"/>
              </a:rPr>
              <a:t>ើ  </a:t>
            </a:r>
            <a:r>
              <a:rPr sz="700" spc="-95" dirty="0">
                <a:latin typeface="SimSun-ExtB"/>
                <a:cs typeface="SimSun-ExtB"/>
              </a:rPr>
              <a:t>Filter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Capacitor:</a:t>
            </a:r>
            <a:r>
              <a:rPr sz="700" spc="-45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មាននាទរក�លំ</a:t>
            </a:r>
            <a:r>
              <a:rPr sz="1050" spc="-525" baseline="-7936" dirty="0">
                <a:latin typeface="SimSun-ExtB"/>
                <a:cs typeface="SimSun-ExtB"/>
              </a:rPr>
              <a:t>ី	</a:t>
            </a:r>
            <a:r>
              <a:rPr sz="700" spc="-390" dirty="0">
                <a:latin typeface="SimSun-ExtB"/>
                <a:cs typeface="SimSun-ExtB"/>
              </a:rPr>
              <a:t>ន</a:t>
            </a:r>
            <a:r>
              <a:rPr sz="1050" spc="-585" baseline="-7936" dirty="0">
                <a:latin typeface="SimSun-ExtB"/>
                <a:cs typeface="SimSun-ExtB"/>
              </a:rPr>
              <a:t>ឹ</a:t>
            </a:r>
            <a:r>
              <a:rPr sz="700" spc="-390" dirty="0">
                <a:latin typeface="SimSun-ExtB"/>
                <a:cs typeface="SimSun-ExtB"/>
              </a:rPr>
              <a:t>ងតងស្យងែផ្នក្រចកេចញ</a:t>
            </a:r>
            <a:r>
              <a:rPr sz="1050" spc="-585" baseline="-15873" dirty="0">
                <a:latin typeface="SimSun-ExtB"/>
                <a:cs typeface="SimSun-ExtB"/>
              </a:rPr>
              <a:t>ុ</a:t>
            </a:r>
            <a:endParaRPr sz="1050" baseline="-15873">
              <a:latin typeface="SimSun-ExtB"/>
              <a:cs typeface="SimSun-ExtB"/>
            </a:endParaRPr>
          </a:p>
          <a:p>
            <a:pPr marL="278118" marR="43178">
              <a:lnSpc>
                <a:spcPct val="177900"/>
              </a:lnSpc>
            </a:pPr>
            <a:r>
              <a:rPr sz="700" dirty="0">
                <a:latin typeface="SimSun-ExtB"/>
                <a:cs typeface="SimSun-ExtB"/>
              </a:rPr>
              <a:t>Rasp-Pi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55" dirty="0">
                <a:latin typeface="SimSun-ExtB"/>
                <a:cs typeface="SimSun-ExtB"/>
              </a:rPr>
              <a:t> </a:t>
            </a:r>
            <a:r>
              <a:rPr sz="700" spc="-320" dirty="0">
                <a:latin typeface="SimSun-ExtB"/>
                <a:cs typeface="SimSun-ExtB"/>
              </a:rPr>
              <a:t>ជា្រចកេចញស្រមាបផ្ដល់ថាមពលេBេអាយ</a:t>
            </a:r>
            <a:r>
              <a:rPr sz="700" spc="-30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65" dirty="0">
                <a:latin typeface="SimSun-ExtB"/>
                <a:cs typeface="SimSun-ExtB"/>
              </a:rPr>
              <a:t> </a:t>
            </a:r>
            <a:r>
              <a:rPr sz="700" spc="-320" dirty="0">
                <a:latin typeface="SimSun-ExtB"/>
                <a:cs typeface="SimSun-ExtB"/>
              </a:rPr>
              <a:t>ជា្រចកេចញស្រមាបផ្ដល់ថាមពលេBេអាយ</a:t>
            </a:r>
            <a:r>
              <a:rPr sz="700" spc="-310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0" name="object 10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96721" y="861864"/>
            <a:ext cx="3957954" cy="148117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289">
              <a:spcBef>
                <a:spcPts val="315"/>
              </a:spcBef>
            </a:pPr>
            <a:r>
              <a:rPr sz="700" spc="-409" dirty="0">
                <a:solidFill>
                  <a:srgbClr val="FFFFFF"/>
                </a:solidFill>
                <a:latin typeface="SimSun-ExtB"/>
                <a:cs typeface="SimSun-ExtB"/>
              </a:rPr>
              <a:t>ការ្របមូលទ</a:t>
            </a:r>
            <a:r>
              <a:rPr sz="1050" spc="-61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>
                <a:solidFill>
                  <a:srgbClr val="FFFFFF"/>
                </a:solidFill>
                <a:latin typeface="SimSun-ExtB"/>
                <a:cs typeface="SimSun-ExtB"/>
              </a:rPr>
              <a:t>ន្ននយ័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6721" y="1047661"/>
            <a:ext cx="3957954" cy="670560"/>
            <a:chOff x="325196" y="1047661"/>
            <a:chExt cx="3957954" cy="670560"/>
          </a:xfrm>
        </p:grpSpPr>
        <p:sp>
          <p:nvSpPr>
            <p:cNvPr id="5" name="object 5"/>
            <p:cNvSpPr/>
            <p:nvPr/>
          </p:nvSpPr>
          <p:spPr>
            <a:xfrm>
              <a:off x="325196" y="1047661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191044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404029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5">
                  <a:moveTo>
                    <a:pt x="0" y="0"/>
                  </a:moveTo>
                  <a:lnTo>
                    <a:pt x="46403" y="0"/>
                  </a:lnTo>
                </a:path>
                <a:path w="46990" h="189865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6721" y="1047666"/>
            <a:ext cx="3957954" cy="4071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541632">
              <a:lnSpc>
                <a:spcPct val="177900"/>
              </a:lnSpc>
              <a:spcBef>
                <a:spcPts val="140"/>
              </a:spcBef>
            </a:pPr>
            <a:r>
              <a:rPr sz="700" spc="-420" dirty="0">
                <a:latin typeface="SimSun-ExtB"/>
                <a:cs typeface="SimSun-ExtB"/>
              </a:rPr>
              <a:t>ការបេង្ក</a:t>
            </a:r>
            <a:r>
              <a:rPr sz="1050" spc="-630" baseline="-3968" dirty="0">
                <a:latin typeface="SimSun-ExtB"/>
                <a:cs typeface="SimSun-ExtB"/>
              </a:rPr>
              <a:t>ើ</a:t>
            </a:r>
            <a:r>
              <a:rPr sz="700" spc="-420" dirty="0">
                <a:latin typeface="SimSun-ExtB"/>
                <a:cs typeface="SimSun-ExtB"/>
              </a:rPr>
              <a:t>តក្រមងពាក្យចំនួន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145" dirty="0">
                <a:latin typeface="SimSun-ExtB"/>
                <a:cs typeface="SimSun-ExtB"/>
              </a:rPr>
              <a:t>១៥៧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ពាក្យជាភាសាែខ្មរ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ស្រមាបេធ្វ</a:t>
            </a:r>
            <a:r>
              <a:rPr sz="1050" spc="-637" baseline="-7936" dirty="0">
                <a:latin typeface="SimSun-ExtB"/>
                <a:cs typeface="SimSun-ExtB"/>
              </a:rPr>
              <a:t>ើ</a:t>
            </a:r>
            <a:r>
              <a:rPr sz="700" spc="-425" dirty="0">
                <a:latin typeface="SimSun-ExtB"/>
                <a:cs typeface="SimSun-ExtB"/>
              </a:rPr>
              <a:t>ជាវចនានុ្រកមក្ន</a:t>
            </a:r>
            <a:r>
              <a:rPr sz="1050" spc="-637" baseline="-15873" dirty="0">
                <a:latin typeface="SimSun-ExtB"/>
                <a:cs typeface="SimSun-ExtB"/>
              </a:rPr>
              <a:t>ុ</a:t>
            </a:r>
            <a:r>
              <a:rPr sz="700" spc="-425" dirty="0">
                <a:latin typeface="SimSun-ExtB"/>
                <a:cs typeface="SimSun-ExtB"/>
              </a:rPr>
              <a:t>ងការ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275" dirty="0">
                <a:latin typeface="SimSun-ExtB"/>
                <a:cs typeface="SimSun-ExtB"/>
              </a:rPr>
              <a:t>ការ្របមូលយកសំណុំ</a:t>
            </a:r>
            <a:r>
              <a:rPr sz="700" spc="-260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ន្ននយជាសេម្លងតាមពាក្យន</a:t>
            </a:r>
            <a:r>
              <a:rPr sz="1050" spc="-547" baseline="-7936" dirty="0">
                <a:latin typeface="SimSun-ExtB"/>
                <a:cs typeface="SimSun-ExtB"/>
              </a:rPr>
              <a:t>ី</a:t>
            </a:r>
            <a:r>
              <a:rPr sz="700" spc="-365" dirty="0">
                <a:latin typeface="SimSun-ExtB"/>
                <a:cs typeface="SimSun-ExtB"/>
              </a:rPr>
              <a:t>មយៗ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330" dirty="0">
                <a:latin typeface="SimSun-ExtB"/>
                <a:cs typeface="SimSun-ExtB"/>
              </a:rPr>
              <a:t>បេង្ក</a:t>
            </a:r>
            <a:r>
              <a:rPr sz="1050" spc="-494" baseline="-3968" dirty="0">
                <a:latin typeface="SimSun-ExtB"/>
                <a:cs typeface="SimSun-ExtB"/>
              </a:rPr>
              <a:t>ើ</a:t>
            </a:r>
            <a:r>
              <a:rPr sz="700" spc="-330" dirty="0">
                <a:latin typeface="SimSun-ExtB"/>
                <a:cs typeface="SimSun-ExtB"/>
              </a:rPr>
              <a:t>តសំណុំ</a:t>
            </a:r>
            <a:r>
              <a:rPr sz="700" spc="-11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r>
              <a:rPr sz="700" spc="575" dirty="0">
                <a:latin typeface="SimSun-ExtB"/>
                <a:cs typeface="SimSun-ExtB"/>
              </a:rPr>
              <a:t> </a:t>
            </a:r>
            <a:r>
              <a:rPr sz="700" spc="-345" dirty="0">
                <a:latin typeface="SimSun-ExtB"/>
                <a:cs typeface="SimSun-ExtB"/>
              </a:rPr>
              <a:t>ព</a:t>
            </a:r>
            <a:r>
              <a:rPr sz="1050" spc="-517" baseline="-7936" dirty="0">
                <a:latin typeface="SimSun-ExtB"/>
                <a:cs typeface="SimSun-ExtB"/>
              </a:rPr>
              <a:t>ី</a:t>
            </a:r>
            <a:r>
              <a:rPr sz="700" spc="-345" dirty="0">
                <a:latin typeface="SimSun-ExtB"/>
                <a:cs typeface="SimSun-ExtB"/>
              </a:rPr>
              <a:t>អ្នកន</a:t>
            </a:r>
            <a:r>
              <a:rPr sz="1050" spc="-517" baseline="-7936" dirty="0">
                <a:latin typeface="SimSun-ExtB"/>
                <a:cs typeface="SimSun-ExtB"/>
              </a:rPr>
              <a:t>ិ</a:t>
            </a:r>
            <a:r>
              <a:rPr sz="700" spc="-345" dirty="0">
                <a:latin typeface="SimSun-ExtB"/>
                <a:cs typeface="SimSun-ExtB"/>
              </a:rPr>
              <a:t>យាយចំនួន</a:t>
            </a:r>
            <a:r>
              <a:rPr sz="700" spc="-265" dirty="0">
                <a:latin typeface="SimSun-ExtB"/>
                <a:cs typeface="SimSun-ExtB"/>
              </a:rPr>
              <a:t> </a:t>
            </a:r>
            <a:r>
              <a:rPr sz="700" spc="-130" dirty="0">
                <a:latin typeface="SimSun-ExtB"/>
                <a:cs typeface="SimSun-ExtB"/>
              </a:rPr>
              <a:t>១៣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00" dirty="0">
                <a:latin typeface="SimSun-ExtB"/>
                <a:cs typeface="SimSun-ExtB"/>
              </a:rPr>
              <a:t>នាក់</a:t>
            </a:r>
            <a:r>
              <a:rPr sz="700" spc="-16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សរុបចំនួន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160" dirty="0">
                <a:latin typeface="SimSun-ExtB"/>
                <a:cs typeface="SimSun-ExtB"/>
              </a:rPr>
              <a:t>២០៤១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endParaRPr sz="70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721" y="1844413"/>
            <a:ext cx="3957954" cy="15132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លក្ខខ</a:t>
            </a:r>
            <a:r>
              <a:rPr sz="700" spc="10" dirty="0">
                <a:solidFill>
                  <a:srgbClr val="FFFFFF"/>
                </a:solidFill>
                <a:latin typeface="SimSun-ExtB"/>
                <a:cs typeface="SimSun-ExtB"/>
              </a:rPr>
              <a:t>ណ</a:t>
            </a:r>
            <a:r>
              <a:rPr sz="700" spc="-5" dirty="0">
                <a:solidFill>
                  <a:srgbClr val="FFFFFF"/>
                </a:solidFill>
                <a:latin typeface="SimSun-ExtB"/>
                <a:cs typeface="SimSun-ExtB"/>
              </a:rPr>
              <a:t>្ឌ</a:t>
            </a:r>
            <a:r>
              <a:rPr sz="700" spc="-114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365" dirty="0">
                <a:solidFill>
                  <a:srgbClr val="FFFFFF"/>
                </a:solidFill>
                <a:latin typeface="SimSun-ExtB"/>
                <a:cs typeface="SimSun-ExtB"/>
              </a:rPr>
              <a:t>ៃនការ្របមូល</a:t>
            </a: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ទ</a:t>
            </a:r>
            <a:r>
              <a:rPr sz="1050" spc="-1027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65" dirty="0">
                <a:solidFill>
                  <a:srgbClr val="FFFFFF"/>
                </a:solidFill>
                <a:latin typeface="SimSun-ExtB"/>
                <a:cs typeface="SimSun-ExtB"/>
              </a:rPr>
              <a:t>ន្នន</a:t>
            </a:r>
            <a:r>
              <a:rPr sz="700" spc="-685" dirty="0">
                <a:solidFill>
                  <a:srgbClr val="FFFFFF"/>
                </a:solidFill>
                <a:latin typeface="SimSun-ExtB"/>
                <a:cs typeface="SimSun-ExtB"/>
              </a:rPr>
              <a:t>យ</a:t>
            </a:r>
            <a:r>
              <a:rPr sz="700" spc="-5" dirty="0">
                <a:solidFill>
                  <a:srgbClr val="FFFFFF"/>
                </a:solidFill>
                <a:latin typeface="SimSun-ExtB"/>
                <a:cs typeface="SimSun-ExtB"/>
              </a:rPr>
              <a:t>័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6721" y="2034189"/>
            <a:ext cx="3957954" cy="850265"/>
            <a:chOff x="325196" y="2034184"/>
            <a:chExt cx="3957954" cy="850265"/>
          </a:xfrm>
        </p:grpSpPr>
        <p:sp>
          <p:nvSpPr>
            <p:cNvPr id="11" name="object 11"/>
            <p:cNvSpPr/>
            <p:nvPr/>
          </p:nvSpPr>
          <p:spPr>
            <a:xfrm>
              <a:off x="325196" y="2034184"/>
              <a:ext cx="3957954" cy="850265"/>
            </a:xfrm>
            <a:custGeom>
              <a:avLst/>
              <a:gdLst/>
              <a:ahLst/>
              <a:cxnLst/>
              <a:rect l="l" t="t" r="r" b="b"/>
              <a:pathLst>
                <a:path w="3957954" h="850264">
                  <a:moveTo>
                    <a:pt x="3957599" y="0"/>
                  </a:moveTo>
                  <a:lnTo>
                    <a:pt x="0" y="0"/>
                  </a:lnTo>
                  <a:lnTo>
                    <a:pt x="0" y="850176"/>
                  </a:lnTo>
                  <a:lnTo>
                    <a:pt x="3957599" y="850176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391" y="2200770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721" y="2034189"/>
            <a:ext cx="3957954" cy="36869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236844" algn="just">
              <a:lnSpc>
                <a:spcPct val="177900"/>
              </a:lnSpc>
              <a:spcBef>
                <a:spcPts val="140"/>
              </a:spcBef>
            </a:pPr>
            <a:r>
              <a:rPr sz="700" spc="-380" dirty="0">
                <a:latin typeface="SimSun-ExtB"/>
                <a:cs typeface="SimSun-ExtB"/>
              </a:rPr>
              <a:t>រាល់ទ</a:t>
            </a:r>
            <a:r>
              <a:rPr sz="1050" spc="-569" baseline="-7936" dirty="0">
                <a:latin typeface="SimSun-ExtB"/>
                <a:cs typeface="SimSun-ExtB"/>
              </a:rPr>
              <a:t>ិ</a:t>
            </a:r>
            <a:r>
              <a:rPr sz="700" spc="-380" dirty="0">
                <a:latin typeface="SimSun-ExtB"/>
                <a:cs typeface="SimSun-ExtB"/>
              </a:rPr>
              <a:t>ន្ននយសេម្លងរបស់ពាក្យន</a:t>
            </a:r>
            <a:r>
              <a:rPr sz="1050" spc="-569" baseline="-7936" dirty="0">
                <a:latin typeface="SimSun-ExtB"/>
                <a:cs typeface="SimSun-ExtB"/>
              </a:rPr>
              <a:t>ី</a:t>
            </a:r>
            <a:r>
              <a:rPr sz="700" spc="-380" dirty="0">
                <a:latin typeface="SimSun-ExtB"/>
                <a:cs typeface="SimSun-ExtB"/>
              </a:rPr>
              <a:t>មយៗ្រត�វបានថតេដាយម្រក�ហ្វ</a:t>
            </a:r>
            <a:r>
              <a:rPr sz="1050" spc="-569" baseline="-15873" dirty="0">
                <a:latin typeface="SimSun-ExtB"/>
                <a:cs typeface="SimSun-ExtB"/>
              </a:rPr>
              <a:t>ូ</a:t>
            </a:r>
            <a:r>
              <a:rPr sz="700" spc="-380" dirty="0">
                <a:latin typeface="SimSun-ExtB"/>
                <a:cs typeface="SimSun-ExtB"/>
              </a:rPr>
              <a:t>នមានការអាចកាតបន្ថយសេម្លងរខាន </a:t>
            </a:r>
            <a:r>
              <a:rPr sz="700" spc="-340" dirty="0">
                <a:latin typeface="SimSun-ExtB"/>
                <a:cs typeface="SimSun-ExtB"/>
              </a:rPr>
              <a:t> </a:t>
            </a:r>
            <a:r>
              <a:rPr sz="700" spc="-265" dirty="0">
                <a:latin typeface="SimSun-ExtB"/>
                <a:cs typeface="SimSun-ExtB"/>
              </a:rPr>
              <a:t>អ្នកន</a:t>
            </a:r>
            <a:r>
              <a:rPr sz="1050" spc="-397" baseline="-7936" dirty="0">
                <a:latin typeface="SimSun-ExtB"/>
                <a:cs typeface="SimSun-ExtB"/>
              </a:rPr>
              <a:t>ិ</a:t>
            </a:r>
            <a:r>
              <a:rPr sz="700" spc="-265" dirty="0">
                <a:latin typeface="SimSun-ExtB"/>
                <a:cs typeface="SimSun-ExtB"/>
              </a:rPr>
              <a:t>យាយមាន</a:t>
            </a:r>
            <a:r>
              <a:rPr sz="700" spc="-26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ការេល</a:t>
            </a:r>
            <a:r>
              <a:rPr sz="1050" spc="-607" baseline="-7936" dirty="0">
                <a:latin typeface="SimSun-ExtB"/>
                <a:cs typeface="SimSun-ExtB"/>
              </a:rPr>
              <a:t>ើ</a:t>
            </a:r>
            <a:r>
              <a:rPr sz="700" spc="-405" dirty="0">
                <a:latin typeface="SimSun-ExtB"/>
                <a:cs typeface="SimSun-ExtB"/>
              </a:rPr>
              <a:t>កដាកសេម្លងខុសគា្ន</a:t>
            </a:r>
            <a:r>
              <a:rPr sz="700" spc="-85" dirty="0">
                <a:latin typeface="SimSun-ExtB"/>
                <a:cs typeface="SimSun-ExtB"/>
              </a:rPr>
              <a:t> </a:t>
            </a:r>
            <a:r>
              <a:rPr sz="700" spc="-290" dirty="0">
                <a:latin typeface="SimSun-ExtB"/>
                <a:cs typeface="SimSun-ExtB"/>
              </a:rPr>
              <a:t>តាមរយៈេភទ,</a:t>
            </a:r>
            <a:r>
              <a:rPr sz="700" spc="-285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អាយុ</a:t>
            </a:r>
            <a:r>
              <a:rPr sz="700" spc="-360" dirty="0">
                <a:latin typeface="SimSun-ExtB"/>
                <a:cs typeface="SimSun-ExtB"/>
              </a:rPr>
              <a:t>ន</a:t>
            </a:r>
            <a:r>
              <a:rPr sz="1050" spc="-540" baseline="-7936" dirty="0">
                <a:latin typeface="SimSun-ExtB"/>
                <a:cs typeface="SimSun-ExtB"/>
              </a:rPr>
              <a:t>ិ</a:t>
            </a:r>
            <a:r>
              <a:rPr sz="700" spc="-360" dirty="0">
                <a:latin typeface="SimSun-ExtB"/>
                <a:cs typeface="SimSun-ExtB"/>
              </a:rPr>
              <a:t>ងតាមតំបនរស់េន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360" dirty="0">
                <a:latin typeface="SimSun-ExtB"/>
                <a:cs typeface="SimSun-ExtB"/>
              </a:rPr>
              <a:t>(្រគាមភាសា)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ការថតទ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ន្ននយជាសេម្លង្រត�វបានស្ថ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តេនទ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តាងេផ្សងៗគា្ន</a:t>
            </a:r>
            <a:r>
              <a:rPr sz="700" spc="110" dirty="0">
                <a:latin typeface="SimSun-ExtB"/>
                <a:cs typeface="SimSun-ExtB"/>
              </a:rPr>
              <a:t> </a:t>
            </a:r>
            <a:r>
              <a:rPr sz="700" spc="-325" dirty="0">
                <a:latin typeface="SimSun-ExtB"/>
                <a:cs typeface="SimSun-ExtB"/>
              </a:rPr>
              <a:t>រមមានទ</a:t>
            </a:r>
            <a:r>
              <a:rPr sz="1050" spc="-487" baseline="-7936" dirty="0">
                <a:latin typeface="SimSun-ExtB"/>
                <a:cs typeface="SimSun-ExtB"/>
              </a:rPr>
              <a:t>ី</a:t>
            </a:r>
            <a:r>
              <a:rPr sz="700" spc="-325" dirty="0">
                <a:latin typeface="SimSun-ExtB"/>
                <a:cs typeface="SimSun-ExtB"/>
              </a:rPr>
              <a:t>តាងអអរ,</a:t>
            </a:r>
            <a:r>
              <a:rPr sz="700" spc="-310" dirty="0">
                <a:latin typeface="SimSun-ExtB"/>
                <a:cs typeface="SimSun-ExtB"/>
              </a:rPr>
              <a:t> </a:t>
            </a:r>
            <a:r>
              <a:rPr sz="700" spc="-380" dirty="0">
                <a:latin typeface="SimSun-ExtB"/>
                <a:cs typeface="SimSun-ExtB"/>
              </a:rPr>
              <a:t>មានខ្យល់បក់</a:t>
            </a:r>
            <a:endParaRPr sz="700">
              <a:latin typeface="SimSun-ExtB"/>
              <a:cs typeface="SimSun-ExtB"/>
            </a:endParaRPr>
          </a:p>
          <a:p>
            <a:pPr marL="287643" algn="just">
              <a:spcBef>
                <a:spcPts val="355"/>
              </a:spcBef>
            </a:pPr>
            <a:r>
              <a:rPr sz="700" spc="-235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465" dirty="0">
                <a:latin typeface="SimSun-ExtB"/>
                <a:cs typeface="SimSun-ExtB"/>
              </a:rPr>
              <a:t>ងក្</a:t>
            </a:r>
            <a:r>
              <a:rPr sz="700" spc="-500" dirty="0">
                <a:latin typeface="SimSun-ExtB"/>
                <a:cs typeface="SimSun-ExtB"/>
              </a:rPr>
              <a:t>ន</a:t>
            </a:r>
            <a:r>
              <a:rPr sz="1050" spc="-997" baseline="-15873" dirty="0">
                <a:latin typeface="SimSun-ExtB"/>
                <a:cs typeface="SimSun-ExtB"/>
              </a:rPr>
              <a:t>ុ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240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345" dirty="0">
                <a:latin typeface="SimSun-ExtB"/>
                <a:cs typeface="SimSun-ExtB"/>
              </a:rPr>
              <a:t>តា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585" dirty="0">
                <a:latin typeface="SimSun-ExtB"/>
                <a:cs typeface="SimSun-ExtB"/>
              </a:rPr>
              <a:t>គា</a:t>
            </a:r>
            <a:r>
              <a:rPr sz="700" spc="-5" dirty="0">
                <a:latin typeface="SimSun-ExtB"/>
                <a:cs typeface="SimSun-ExtB"/>
              </a:rPr>
              <a:t>្ម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នសេម្លងរ</a:t>
            </a:r>
            <a:r>
              <a:rPr sz="700" spc="-960" dirty="0">
                <a:latin typeface="SimSun-ExtB"/>
                <a:cs typeface="SimSun-ExtB"/>
              </a:rPr>
              <a:t>ខ</a:t>
            </a:r>
            <a:r>
              <a:rPr sz="700" spc="-350" dirty="0">
                <a:latin typeface="SimSun-ExtB"/>
                <a:cs typeface="SimSun-ExtB"/>
              </a:rPr>
              <a:t>ា</a:t>
            </a:r>
            <a:r>
              <a:rPr sz="700" spc="-229" dirty="0">
                <a:latin typeface="SimSun-ExtB"/>
                <a:cs typeface="SimSun-ExtB"/>
              </a:rPr>
              <a:t>ន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5" name="object 1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008" y="1191057"/>
            <a:ext cx="1800004" cy="96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9028" y="2211898"/>
            <a:ext cx="2826385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  <a:tabLst>
                <a:tab pos="2087156" algn="l"/>
              </a:tabLst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05" dirty="0">
                <a:latin typeface="SimSun-ExtB"/>
                <a:cs typeface="SimSun-ExtB"/>
              </a:rPr>
              <a:t>កា</a:t>
            </a:r>
            <a:r>
              <a:rPr sz="550" spc="-300" dirty="0">
                <a:latin typeface="SimSun-ExtB"/>
                <a:cs typeface="SimSun-ExtB"/>
              </a:rPr>
              <a:t>រ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85" dirty="0">
                <a:latin typeface="SimSun-ExtB"/>
                <a:cs typeface="SimSun-ExtB"/>
              </a:rPr>
              <a:t>្រត�វបានប</a:t>
            </a:r>
            <a:r>
              <a:rPr sz="550" spc="-370" dirty="0">
                <a:latin typeface="SimSun-ExtB"/>
                <a:cs typeface="SimSun-ExtB"/>
              </a:rPr>
              <a:t>ញ</a:t>
            </a:r>
            <a:r>
              <a:rPr sz="550" spc="-545" dirty="0">
                <a:latin typeface="SimSun-ExtB"/>
                <a:cs typeface="SimSun-ExtB"/>
              </a:rPr>
              <a:t>្ច</a:t>
            </a:r>
            <a:r>
              <a:rPr sz="550" spc="-195" dirty="0">
                <a:latin typeface="SimSun-ExtB"/>
                <a:cs typeface="SimSun-ExtB"/>
              </a:rPr>
              <a:t> </a:t>
            </a:r>
            <a:r>
              <a:rPr sz="550" spc="-160" dirty="0">
                <a:latin typeface="SimSun-ExtB"/>
                <a:cs typeface="SimSun-ExtB"/>
              </a:rPr>
              <a:t>ប</a:t>
            </a:r>
            <a:r>
              <a:rPr sz="550" spc="-545" dirty="0">
                <a:latin typeface="SimSun-ExtB"/>
                <a:cs typeface="SimSun-ExtB"/>
              </a:rPr>
              <a:t>់</a:t>
            </a:r>
            <a:r>
              <a:rPr sz="550" dirty="0">
                <a:latin typeface="SimSun-ExtB"/>
                <a:cs typeface="SimSun-ExtB"/>
              </a:rPr>
              <a:t>	</a:t>
            </a: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(b)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265" dirty="0">
                <a:latin typeface="SimSun-ExtB"/>
                <a:cs typeface="SimSun-ExtB"/>
              </a:rPr>
              <a:t>លទ្ធផលៃនកា</a:t>
            </a:r>
            <a:r>
              <a:rPr sz="550" spc="-260" dirty="0">
                <a:latin typeface="SimSun-ExtB"/>
                <a:cs typeface="SimSun-ExtB"/>
              </a:rPr>
              <a:t>រ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endParaRPr sz="550">
              <a:latin typeface="SimSun-ExtB"/>
              <a:cs typeface="SimSun-ExtB"/>
            </a:endParaRPr>
          </a:p>
          <a:p>
            <a:pPr>
              <a:spcBef>
                <a:spcPts val="30"/>
              </a:spcBef>
            </a:pPr>
            <a:endParaRPr sz="800">
              <a:latin typeface="SimSun-ExtB"/>
              <a:cs typeface="SimSun-ExtB"/>
            </a:endParaRPr>
          </a:p>
          <a:p>
            <a:pPr marL="668627"/>
            <a:r>
              <a:rPr sz="600" spc="-25" dirty="0">
                <a:solidFill>
                  <a:srgbClr val="3333B2"/>
                </a:solidFill>
                <a:latin typeface="SimSun-ExtB"/>
                <a:cs typeface="SimSun-ExtB"/>
              </a:rPr>
              <a:t>Figure:</a:t>
            </a:r>
            <a:r>
              <a:rPr sz="600" spc="-110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spc="-220" dirty="0">
                <a:latin typeface="SimSun-ExtB"/>
                <a:cs typeface="SimSun-ExtB"/>
              </a:rPr>
              <a:t>ដ</a:t>
            </a:r>
            <a:r>
              <a:rPr sz="900" spc="-330" baseline="4629" dirty="0">
                <a:latin typeface="SimSun-ExtB"/>
                <a:cs typeface="SimSun-ExtB"/>
              </a:rPr>
              <a:t>ំ</a:t>
            </a:r>
            <a:r>
              <a:rPr sz="600" spc="-220" dirty="0">
                <a:latin typeface="SimSun-ExtB"/>
                <a:cs typeface="SimSun-ExtB"/>
              </a:rPr>
              <a:t>េណ</a:t>
            </a:r>
            <a:r>
              <a:rPr sz="900" spc="-330" baseline="-9259" dirty="0">
                <a:latin typeface="SimSun-ExtB"/>
                <a:cs typeface="SimSun-ExtB"/>
              </a:rPr>
              <a:t>ើ</a:t>
            </a:r>
            <a:r>
              <a:rPr sz="900" spc="-112" baseline="-9259" dirty="0">
                <a:latin typeface="SimSun-ExtB"/>
                <a:cs typeface="SimSun-ExtB"/>
              </a:rPr>
              <a:t> </a:t>
            </a:r>
            <a:r>
              <a:rPr sz="600" spc="-335" dirty="0">
                <a:latin typeface="SimSun-ExtB"/>
                <a:cs typeface="SimSun-ExtB"/>
              </a:rPr>
              <a:t>រការ</a:t>
            </a:r>
            <a:r>
              <a:rPr sz="600" spc="-105" dirty="0">
                <a:latin typeface="SimSun-ExtB"/>
                <a:cs typeface="SimSun-ExtB"/>
              </a:rPr>
              <a:t> </a:t>
            </a:r>
            <a:r>
              <a:rPr sz="600" spc="-295" dirty="0">
                <a:latin typeface="SimSun-ExtB"/>
                <a:cs typeface="SimSun-ExtB"/>
              </a:rPr>
              <a:t>ន</a:t>
            </a:r>
            <a:r>
              <a:rPr sz="900" spc="-442" baseline="-9259" dirty="0">
                <a:latin typeface="SimSun-ExtB"/>
                <a:cs typeface="SimSun-ExtB"/>
              </a:rPr>
              <a:t>ិ</a:t>
            </a:r>
            <a:r>
              <a:rPr sz="600" spc="-295" dirty="0">
                <a:latin typeface="SimSun-ExtB"/>
                <a:cs typeface="SimSun-ExtB"/>
              </a:rPr>
              <a:t>ងលទ្ធផលេ្រកាយការ</a:t>
            </a:r>
            <a:r>
              <a:rPr sz="600" spc="-180" dirty="0">
                <a:latin typeface="SimSun-ExtB"/>
                <a:cs typeface="SimSun-ExtB"/>
              </a:rPr>
              <a:t> </a:t>
            </a:r>
            <a:r>
              <a:rPr sz="600" spc="-20" dirty="0">
                <a:latin typeface="SimSun-ExtB"/>
                <a:cs typeface="SimSun-ExtB"/>
              </a:rPr>
              <a:t>Train</a:t>
            </a:r>
            <a:endParaRPr sz="60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192933"/>
            <a:ext cx="1800004" cy="9677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7" name="object 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4670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008" y="1038470"/>
            <a:ext cx="1800004" cy="13443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4965" y="2434017"/>
            <a:ext cx="36302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497">
              <a:spcBef>
                <a:spcPts val="105"/>
              </a:spcBef>
              <a:tabLst>
                <a:tab pos="2017944" algn="l"/>
                <a:tab pos="3404724" algn="l"/>
              </a:tabLst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550" spc="-85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285" dirty="0">
                <a:latin typeface="SimSun-ExtB"/>
                <a:cs typeface="SimSun-ExtB"/>
              </a:rPr>
              <a:t>ការេធ្វ</a:t>
            </a:r>
            <a:r>
              <a:rPr sz="825" spc="-427" baseline="-10101" dirty="0">
                <a:latin typeface="SimSun-ExtB"/>
                <a:cs typeface="SimSun-ExtB"/>
              </a:rPr>
              <a:t>ើ</a:t>
            </a:r>
            <a:r>
              <a:rPr sz="550" spc="-285" dirty="0">
                <a:latin typeface="SimSun-ExtB"/>
                <a:cs typeface="SimSun-ExtB"/>
              </a:rPr>
              <a:t>េតស្តជាមយសំណួ</a:t>
            </a:r>
            <a:r>
              <a:rPr sz="550" spc="-40" dirty="0"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រែដលមានក្ន</a:t>
            </a:r>
            <a:r>
              <a:rPr sz="825" spc="-450" baseline="-20202" dirty="0">
                <a:latin typeface="SimSun-ExtB"/>
                <a:cs typeface="SimSun-ExtB"/>
              </a:rPr>
              <a:t>ុ</a:t>
            </a:r>
            <a:r>
              <a:rPr sz="550" spc="-300" dirty="0">
                <a:latin typeface="SimSun-ExtB"/>
                <a:cs typeface="SimSun-ExtB"/>
              </a:rPr>
              <a:t>ងការ</a:t>
            </a:r>
            <a:r>
              <a:rPr sz="550" spc="-85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	</a:t>
            </a: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(b) </a:t>
            </a:r>
            <a:r>
              <a:rPr sz="550" spc="-285" dirty="0">
                <a:latin typeface="SimSun-ExtB"/>
                <a:cs typeface="SimSun-ExtB"/>
              </a:rPr>
              <a:t>ការេធ្វ</a:t>
            </a:r>
            <a:r>
              <a:rPr sz="825" spc="-427" baseline="-10101" dirty="0">
                <a:latin typeface="SimSun-ExtB"/>
                <a:cs typeface="SimSun-ExtB"/>
              </a:rPr>
              <a:t>ើ</a:t>
            </a:r>
            <a:r>
              <a:rPr sz="550" spc="-285" dirty="0">
                <a:latin typeface="SimSun-ExtB"/>
                <a:cs typeface="SimSun-ExtB"/>
              </a:rPr>
              <a:t>េតស្តជាមយសំណួ</a:t>
            </a:r>
            <a:r>
              <a:rPr sz="550" dirty="0"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រែដលមនមានក្នងការ</a:t>
            </a:r>
            <a:r>
              <a:rPr sz="825" spc="-450" baseline="-20202" dirty="0">
                <a:latin typeface="SimSun-ExtB"/>
                <a:cs typeface="SimSun-ExtB"/>
              </a:rPr>
              <a:t>ុ	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endParaRPr sz="550">
              <a:latin typeface="SimSun-ExtB"/>
              <a:cs typeface="SimSun-ExtB"/>
            </a:endParaRPr>
          </a:p>
          <a:p>
            <a:pPr>
              <a:spcBef>
                <a:spcPts val="20"/>
              </a:spcBef>
            </a:pPr>
            <a:endParaRPr sz="850">
              <a:latin typeface="SimSun-ExtB"/>
              <a:cs typeface="SimSun-ExtB"/>
            </a:endParaRPr>
          </a:p>
          <a:p>
            <a:pPr marR="40638" algn="ctr">
              <a:tabLst>
                <a:tab pos="2283998" algn="l"/>
              </a:tabLst>
            </a:pPr>
            <a:r>
              <a:rPr sz="600" spc="-25" dirty="0">
                <a:solidFill>
                  <a:srgbClr val="3333B2"/>
                </a:solidFill>
                <a:latin typeface="SimSun-ExtB"/>
                <a:cs typeface="SimSun-ExtB"/>
              </a:rPr>
              <a:t>Figure:</a:t>
            </a:r>
            <a:r>
              <a:rPr sz="600" spc="-65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spc="-355" dirty="0">
                <a:latin typeface="SimSun-ExtB"/>
                <a:cs typeface="SimSun-ExtB"/>
              </a:rPr>
              <a:t>លទ្ធផលៃនការេធ្វ</a:t>
            </a:r>
            <a:r>
              <a:rPr sz="900" spc="-532" baseline="-9259" dirty="0">
                <a:latin typeface="SimSun-ExtB"/>
                <a:cs typeface="SimSun-ExtB"/>
              </a:rPr>
              <a:t>ើ</a:t>
            </a:r>
            <a:r>
              <a:rPr sz="600" spc="-355" dirty="0">
                <a:latin typeface="SimSun-ExtB"/>
                <a:cs typeface="SimSun-ExtB"/>
              </a:rPr>
              <a:t>េតស្ត្របពន្ធបំែប្លងសេម្លង</a:t>
            </a:r>
            <a:r>
              <a:rPr sz="600" spc="-60" dirty="0">
                <a:latin typeface="SimSun-ExtB"/>
                <a:cs typeface="SimSun-ExtB"/>
              </a:rPr>
              <a:t> </a:t>
            </a:r>
            <a:r>
              <a:rPr sz="600" spc="-325" dirty="0">
                <a:latin typeface="SimSun-ExtB"/>
                <a:cs typeface="SimSun-ExtB"/>
              </a:rPr>
              <a:t>នងលទ្ធផលៃនចេម្លយ</a:t>
            </a:r>
            <a:r>
              <a:rPr sz="900" spc="-487" baseline="-9259" dirty="0">
                <a:latin typeface="SimSun-ExtB"/>
                <a:cs typeface="SimSun-ExtB"/>
              </a:rPr>
              <a:t>ិ	</a:t>
            </a:r>
            <a:r>
              <a:rPr sz="600" spc="-310" dirty="0">
                <a:latin typeface="SimSun-ExtB"/>
                <a:cs typeface="SimSun-ExtB"/>
              </a:rPr>
              <a:t>របស់របូត</a:t>
            </a:r>
            <a:endParaRPr sz="60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045034"/>
            <a:ext cx="1800004" cy="13377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7" name="object 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៦.</a:t>
            </a:r>
            <a:r>
              <a:rPr sz="1000" spc="1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Leelawadee UI"/>
                <a:cs typeface="Leelawadee UI"/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Leelawadee UI"/>
                <a:cs typeface="Leelawadee UI"/>
              </a:rPr>
              <a:t>ការផលតិ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009" y="995367"/>
            <a:ext cx="1080002" cy="17753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9851" y="2833978"/>
            <a:ext cx="84836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825" spc="-75" baseline="10101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825" spc="-172" baseline="10101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គ្រម�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120" baseline="10101" dirty="0">
                <a:latin typeface="SimSun-ExtB"/>
                <a:cs typeface="SimSun-ExtB"/>
              </a:rPr>
              <a:t>3D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រ</a:t>
            </a:r>
            <a:r>
              <a:rPr sz="825" spc="-254" baseline="10101" dirty="0">
                <a:latin typeface="SimSun-ExtB"/>
                <a:cs typeface="SimSun-ExtB"/>
              </a:rPr>
              <a:t>ប</a:t>
            </a:r>
            <a:r>
              <a:rPr sz="825" spc="-472" baseline="10101" dirty="0">
                <a:latin typeface="SimSun-ExtB"/>
                <a:cs typeface="SimSun-ExtB"/>
              </a:rPr>
              <a:t>ូតេ</a:t>
            </a:r>
            <a:r>
              <a:rPr sz="825" spc="-480" baseline="10101" dirty="0">
                <a:latin typeface="SimSun-ExtB"/>
                <a:cs typeface="SimSun-ExtB"/>
              </a:rPr>
              <a:t>ម</a:t>
            </a:r>
            <a:r>
              <a:rPr sz="825" spc="22" baseline="10101" dirty="0">
                <a:latin typeface="SimSun-ExtB"/>
                <a:cs typeface="SimSun-ExtB"/>
              </a:rPr>
              <a:t>ល</a:t>
            </a:r>
            <a:r>
              <a:rPr sz="825" spc="-254" baseline="10101" dirty="0">
                <a:latin typeface="SimSun-ExtB"/>
                <a:cs typeface="SimSun-ExtB"/>
              </a:rPr>
              <a:t>ព</a:t>
            </a:r>
            <a:r>
              <a:rPr sz="550" spc="-545" dirty="0">
                <a:latin typeface="SimSun-ExtB"/>
                <a:cs typeface="SimSun-ExtB"/>
              </a:rPr>
              <a:t>ី</a:t>
            </a:r>
            <a:r>
              <a:rPr sz="825" spc="-450" baseline="10101" dirty="0">
                <a:latin typeface="SimSun-ExtB"/>
                <a:cs typeface="SimSun-ExtB"/>
              </a:rPr>
              <a:t>មុខ</a:t>
            </a:r>
            <a:endParaRPr sz="825" baseline="10101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014949"/>
            <a:ext cx="1080002" cy="1755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44512" y="2833978"/>
            <a:ext cx="945515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825" spc="-75" baseline="10101" dirty="0">
                <a:solidFill>
                  <a:srgbClr val="3333B2"/>
                </a:solidFill>
                <a:latin typeface="SimSun-ExtB"/>
                <a:cs typeface="SimSun-ExtB"/>
              </a:rPr>
              <a:t>(b)</a:t>
            </a:r>
            <a:r>
              <a:rPr sz="825" spc="-172" baseline="10101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គ្រម�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120" baseline="10101" dirty="0">
                <a:latin typeface="SimSun-ExtB"/>
                <a:cs typeface="SimSun-ExtB"/>
              </a:rPr>
              <a:t>3D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រ</a:t>
            </a:r>
            <a:r>
              <a:rPr sz="825" spc="-254" baseline="10101" dirty="0">
                <a:latin typeface="SimSun-ExtB"/>
                <a:cs typeface="SimSun-ExtB"/>
              </a:rPr>
              <a:t>ប</a:t>
            </a:r>
            <a:r>
              <a:rPr sz="825" spc="-472" baseline="10101" dirty="0">
                <a:latin typeface="SimSun-ExtB"/>
                <a:cs typeface="SimSun-ExtB"/>
              </a:rPr>
              <a:t>ូតេ</a:t>
            </a:r>
            <a:r>
              <a:rPr sz="825" spc="-480" baseline="10101" dirty="0">
                <a:latin typeface="SimSun-ExtB"/>
                <a:cs typeface="SimSun-ExtB"/>
              </a:rPr>
              <a:t>ម</a:t>
            </a:r>
            <a:r>
              <a:rPr sz="825" spc="22" baseline="10101" dirty="0">
                <a:latin typeface="SimSun-ExtB"/>
                <a:cs typeface="SimSun-ExtB"/>
              </a:rPr>
              <a:t>ល</a:t>
            </a:r>
            <a:r>
              <a:rPr sz="825" spc="-270" baseline="10101" dirty="0">
                <a:latin typeface="SimSun-ExtB"/>
                <a:cs typeface="SimSun-ExtB"/>
              </a:rPr>
              <a:t>ព</a:t>
            </a:r>
            <a:r>
              <a:rPr sz="550" spc="-535" dirty="0">
                <a:latin typeface="SimSun-ExtB"/>
                <a:cs typeface="SimSun-ExtB"/>
              </a:rPr>
              <a:t>ី</a:t>
            </a:r>
            <a:r>
              <a:rPr sz="825" spc="-450" baseline="10101" dirty="0">
                <a:latin typeface="SimSun-ExtB"/>
                <a:cs typeface="SimSun-ExtB"/>
              </a:rPr>
              <a:t>េ្រកាយ</a:t>
            </a:r>
            <a:endParaRPr sz="825" baseline="10101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៦.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</a:rPr>
              <a:t> </a:t>
            </a:r>
            <a:r>
              <a:rPr sz="1000" spc="-30" dirty="0">
                <a:solidFill>
                  <a:srgbClr val="FFFFFF"/>
                </a:solidFill>
              </a:rPr>
              <a:t>ការផលតិ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020" y="1809584"/>
            <a:ext cx="1440003" cy="9991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9327" y="2860927"/>
            <a:ext cx="116967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60" dirty="0">
                <a:solidFill>
                  <a:srgbClr val="3333B2"/>
                </a:solidFill>
                <a:latin typeface="SimSun-ExtB"/>
                <a:cs typeface="SimSun-ExtB"/>
              </a:rPr>
              <a:t>(c)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105" dirty="0">
                <a:latin typeface="SimSun-ExtB"/>
                <a:cs typeface="SimSun-ExtB"/>
              </a:rPr>
              <a:t>PCB</a:t>
            </a:r>
            <a:r>
              <a:rPr sz="550" spc="-110" dirty="0">
                <a:latin typeface="SimSun-ExtB"/>
                <a:cs typeface="SimSun-ExtB"/>
              </a:rPr>
              <a:t> </a:t>
            </a:r>
            <a:r>
              <a:rPr sz="550" spc="-295" dirty="0">
                <a:latin typeface="SimSun-ExtB"/>
                <a:cs typeface="SimSun-ExtB"/>
              </a:rPr>
              <a:t>េសៀគ្វ</a:t>
            </a:r>
            <a:r>
              <a:rPr sz="825" spc="-442" baseline="-10101" dirty="0">
                <a:latin typeface="SimSun-ExtB"/>
                <a:cs typeface="SimSun-ExtB"/>
              </a:rPr>
              <a:t>ី</a:t>
            </a:r>
            <a:r>
              <a:rPr sz="550" spc="-295" dirty="0">
                <a:latin typeface="SimSun-ExtB"/>
                <a:cs typeface="SimSun-ExtB"/>
              </a:rPr>
              <a:t>ែបងែចក្របភពតងស្យ</a:t>
            </a:r>
            <a:r>
              <a:rPr sz="825" spc="-442" baseline="-20202" dirty="0">
                <a:latin typeface="SimSun-ExtB"/>
                <a:cs typeface="SimSun-ExtB"/>
              </a:rPr>
              <a:t>ុ</a:t>
            </a:r>
            <a:r>
              <a:rPr sz="550" spc="-295" dirty="0">
                <a:latin typeface="SimSun-ExtB"/>
                <a:cs typeface="SimSun-ExtB"/>
              </a:rPr>
              <a:t>ង</a:t>
            </a:r>
            <a:endParaRPr sz="55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5" y="838085"/>
            <a:ext cx="1440003" cy="197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83852" y="2859925"/>
            <a:ext cx="102679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(d)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ពំ</a:t>
            </a:r>
            <a:r>
              <a:rPr sz="550" spc="-315" dirty="0">
                <a:latin typeface="SimSun-ExtB"/>
                <a:cs typeface="SimSun-ExtB"/>
              </a:rPr>
              <a:t>ន</a:t>
            </a:r>
            <a:r>
              <a:rPr sz="550" spc="-535" dirty="0">
                <a:latin typeface="SimSun-ExtB"/>
                <a:cs typeface="SimSun-ExtB"/>
              </a:rPr>
              <a:t>ុ</a:t>
            </a:r>
            <a:r>
              <a:rPr sz="550" spc="-295" dirty="0">
                <a:latin typeface="SimSun-ExtB"/>
                <a:cs typeface="SimSun-ExtB"/>
              </a:rPr>
              <a:t>ះ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80" dirty="0">
                <a:latin typeface="SimSun-ExtB"/>
                <a:cs typeface="SimSun-ExtB"/>
              </a:rPr>
              <a:t>3D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345" dirty="0">
                <a:latin typeface="SimSun-ExtB"/>
                <a:cs typeface="SimSun-ExtB"/>
              </a:rPr>
              <a:t>ែផ្នកខាងក្</a:t>
            </a:r>
            <a:r>
              <a:rPr sz="550" spc="-375" dirty="0">
                <a:latin typeface="SimSun-ExtB"/>
                <a:cs typeface="SimSun-ExtB"/>
              </a:rPr>
              <a:t>ន</a:t>
            </a:r>
            <a:r>
              <a:rPr sz="825" spc="-780" baseline="-20202" dirty="0">
                <a:latin typeface="SimSun-ExtB"/>
                <a:cs typeface="SimSun-ExtB"/>
              </a:rPr>
              <a:t>ុ</a:t>
            </a:r>
            <a:r>
              <a:rPr sz="550" spc="-300" dirty="0">
                <a:latin typeface="SimSun-ExtB"/>
                <a:cs typeface="SimSun-ExtB"/>
              </a:rPr>
              <a:t>ងៃនតួរ</a:t>
            </a:r>
            <a:r>
              <a:rPr sz="550" spc="-170" dirty="0">
                <a:latin typeface="SimSun-ExtB"/>
                <a:cs typeface="SimSun-ExtB"/>
              </a:rPr>
              <a:t>ប</a:t>
            </a:r>
            <a:r>
              <a:rPr sz="550" spc="-360" dirty="0">
                <a:latin typeface="SimSun-ExtB"/>
                <a:cs typeface="SimSun-ExtB"/>
              </a:rPr>
              <a:t>ូត</a:t>
            </a:r>
            <a:endParaRPr sz="55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៦.</a:t>
            </a:r>
            <a:r>
              <a:rPr sz="1000" spc="1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Leelawadee UI"/>
                <a:cs typeface="Leelawadee UI"/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Leelawadee UI"/>
                <a:cs typeface="Leelawadee UI"/>
              </a:rPr>
              <a:t>ការផលតិ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652" y="1277720"/>
            <a:ext cx="2110750" cy="1502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8523" y="2909886"/>
            <a:ext cx="57150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(e)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65" dirty="0">
                <a:latin typeface="SimSun-ExtB"/>
                <a:cs typeface="SimSun-ExtB"/>
              </a:rPr>
              <a:t>េ្រគ�ងបង្</a:t>
            </a:r>
            <a:r>
              <a:rPr sz="550" spc="-395" dirty="0">
                <a:latin typeface="SimSun-ExtB"/>
                <a:cs typeface="SimSun-ExtB"/>
              </a:rPr>
              <a:t>គ</a:t>
            </a:r>
            <a:r>
              <a:rPr sz="825" spc="-810" baseline="-20202" dirty="0">
                <a:latin typeface="SimSun-ExtB"/>
                <a:cs typeface="SimSun-ExtB"/>
              </a:rPr>
              <a:t>ុ</a:t>
            </a:r>
            <a:r>
              <a:rPr sz="825" spc="-22" baseline="5050" dirty="0">
                <a:latin typeface="SimSun-ExtB"/>
                <a:cs typeface="SimSun-ExtB"/>
              </a:rPr>
              <a:t>ំ</a:t>
            </a:r>
            <a:r>
              <a:rPr sz="550" spc="-380" dirty="0">
                <a:latin typeface="SimSun-ExtB"/>
                <a:cs typeface="SimSun-ExtB"/>
              </a:rPr>
              <a:t>រ</a:t>
            </a:r>
            <a:r>
              <a:rPr sz="550" spc="-190" dirty="0">
                <a:latin typeface="SimSun-ExtB"/>
                <a:cs typeface="SimSun-ExtB"/>
              </a:rPr>
              <a:t>ប</a:t>
            </a:r>
            <a:r>
              <a:rPr sz="550" spc="-380" dirty="0">
                <a:latin typeface="SimSun-ExtB"/>
                <a:cs typeface="SimSun-ExtB"/>
              </a:rPr>
              <a:t>ូត</a:t>
            </a:r>
            <a:endParaRPr sz="55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4091" y="805535"/>
            <a:ext cx="1080002" cy="2053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77868" y="2909886"/>
            <a:ext cx="70612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50" spc="-100" dirty="0">
                <a:solidFill>
                  <a:srgbClr val="3333B2"/>
                </a:solidFill>
                <a:latin typeface="SimSun-ExtB"/>
                <a:cs typeface="SimSun-ExtB"/>
              </a:rPr>
              <a:t>(f)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60" dirty="0">
                <a:latin typeface="SimSun-ExtB"/>
                <a:cs typeface="SimSun-ExtB"/>
              </a:rPr>
              <a:t>តួរ</a:t>
            </a:r>
            <a:r>
              <a:rPr sz="550" spc="-170" dirty="0">
                <a:latin typeface="SimSun-ExtB"/>
                <a:cs typeface="SimSun-ExtB"/>
              </a:rPr>
              <a:t>ប</a:t>
            </a:r>
            <a:r>
              <a:rPr sz="550" spc="-330" dirty="0">
                <a:latin typeface="SimSun-ExtB"/>
                <a:cs typeface="SimSun-ExtB"/>
              </a:rPr>
              <a:t>ូតេ្រកាយតេម្</a:t>
            </a:r>
            <a:r>
              <a:rPr sz="550" spc="-335" dirty="0">
                <a:latin typeface="SimSun-ExtB"/>
                <a:cs typeface="SimSun-ExtB"/>
              </a:rPr>
              <a:t>ល</a:t>
            </a:r>
            <a:r>
              <a:rPr sz="550" spc="-170" dirty="0">
                <a:latin typeface="SimSun-ExtB"/>
                <a:cs typeface="SimSun-ExtB"/>
              </a:rPr>
              <a:t>ង</a:t>
            </a:r>
            <a:r>
              <a:rPr sz="550" spc="-360" dirty="0">
                <a:latin typeface="SimSun-ExtB"/>
                <a:cs typeface="SimSun-ExtB"/>
              </a:rPr>
              <a:t>រ</a:t>
            </a:r>
            <a:r>
              <a:rPr sz="550" spc="-540" dirty="0">
                <a:latin typeface="SimSun-ExtB"/>
                <a:cs typeface="SimSun-ExtB"/>
              </a:rPr>
              <a:t>ច</a:t>
            </a:r>
            <a:endParaRPr sz="55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95" dirty="0">
                <a:solidFill>
                  <a:srgbClr val="FFFFFF"/>
                </a:solidFill>
              </a:rPr>
              <a:t>៧.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-114" dirty="0">
                <a:solidFill>
                  <a:srgbClr val="FFFFFF"/>
                </a:solidFill>
              </a:rPr>
              <a:t>េសចកសន្និដា្ឋ</a:t>
            </a:r>
            <a:r>
              <a:rPr sz="1000" spc="-45" dirty="0">
                <a:solidFill>
                  <a:srgbClr val="FFFFFF"/>
                </a:solidFill>
              </a:rPr>
              <a:t> </a:t>
            </a:r>
            <a:r>
              <a:rPr sz="1000" spc="40" dirty="0">
                <a:solidFill>
                  <a:srgbClr val="FFFFFF"/>
                </a:solidFill>
              </a:rPr>
              <a:t>ន</a:t>
            </a:r>
            <a:endParaRPr sz="1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96721" y="740478"/>
            <a:ext cx="3957954" cy="1312367"/>
            <a:chOff x="325196" y="740473"/>
            <a:chExt cx="3957954" cy="1312367"/>
          </a:xfrm>
        </p:grpSpPr>
        <p:sp>
          <p:nvSpPr>
            <p:cNvPr id="4" name="object 4"/>
            <p:cNvSpPr/>
            <p:nvPr/>
          </p:nvSpPr>
          <p:spPr>
            <a:xfrm>
              <a:off x="325196" y="740473"/>
              <a:ext cx="3957954" cy="186690"/>
            </a:xfrm>
            <a:custGeom>
              <a:avLst/>
              <a:gdLst/>
              <a:ahLst/>
              <a:cxnLst/>
              <a:rect l="l" t="t" r="r" b="b"/>
              <a:pathLst>
                <a:path w="3957954" h="186690">
                  <a:moveTo>
                    <a:pt x="0" y="186512"/>
                  </a:moveTo>
                  <a:lnTo>
                    <a:pt x="3957599" y="186512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6512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25196" y="926985"/>
              <a:ext cx="3957954" cy="1125855"/>
            </a:xfrm>
            <a:custGeom>
              <a:avLst/>
              <a:gdLst/>
              <a:ahLst/>
              <a:cxnLst/>
              <a:rect l="l" t="t" r="r" b="b"/>
              <a:pathLst>
                <a:path w="3957954" h="1125855">
                  <a:moveTo>
                    <a:pt x="3957599" y="0"/>
                  </a:moveTo>
                  <a:lnTo>
                    <a:pt x="0" y="0"/>
                  </a:lnTo>
                  <a:lnTo>
                    <a:pt x="0" y="1125728"/>
                  </a:lnTo>
                  <a:lnTo>
                    <a:pt x="3957599" y="112572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07038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435201"/>
              <a:ext cx="46990" cy="341630"/>
            </a:xfrm>
            <a:custGeom>
              <a:avLst/>
              <a:gdLst/>
              <a:ahLst/>
              <a:cxnLst/>
              <a:rect l="l" t="t" r="r" b="b"/>
              <a:pathLst>
                <a:path w="46990" h="341630">
                  <a:moveTo>
                    <a:pt x="0" y="0"/>
                  </a:moveTo>
                  <a:lnTo>
                    <a:pt x="46403" y="0"/>
                  </a:lnTo>
                </a:path>
                <a:path w="46990" h="341630">
                  <a:moveTo>
                    <a:pt x="0" y="341617"/>
                  </a:moveTo>
                  <a:lnTo>
                    <a:pt x="46403" y="341617"/>
                  </a:lnTo>
                </a:path>
              </a:pathLst>
            </a:custGeom>
            <a:ln w="4640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0719" y="769144"/>
            <a:ext cx="3803650" cy="1336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798">
              <a:spcBef>
                <a:spcPts val="95"/>
              </a:spcBef>
            </a:pP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លទ្ធផលេ្រកាយេ្រកាយក</a:t>
            </a:r>
            <a:r>
              <a:rPr sz="1050" spc="-615" baseline="-7936" dirty="0" err="1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ច្ច</a:t>
            </a:r>
            <a:r>
              <a:rPr lang="km-KH" sz="700" spc="-409" dirty="0">
                <a:solidFill>
                  <a:srgbClr val="FFFFFF"/>
                </a:solidFill>
                <a:latin typeface="SimSun-ExtB"/>
                <a:cs typeface="SimSun-ExtB"/>
              </a:rPr>
              <a:t>ខ</a:t>
            </a:r>
            <a:r>
              <a:rPr lang="km-KH" sz="1050" spc="-61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តខបង</a:t>
            </a:r>
            <a:endParaRPr lang="en-US" sz="700" spc="-409" dirty="0">
              <a:solidFill>
                <a:srgbClr val="FFFFFF"/>
              </a:solidFill>
              <a:latin typeface="SimSun-ExtB"/>
              <a:cs typeface="SimSun-ExtB"/>
            </a:endParaRPr>
          </a:p>
          <a:p>
            <a:pPr marL="303517">
              <a:spcBef>
                <a:spcPts val="1100"/>
              </a:spcBef>
              <a:tabLst>
                <a:tab pos="1812847" algn="l"/>
                <a:tab pos="2701175" algn="l"/>
              </a:tabLst>
            </a:pPr>
            <a:r>
              <a:rPr lang="km-KH" sz="700" spc="-430" dirty="0">
                <a:latin typeface="Khmer OS Battambang"/>
                <a:cs typeface="SimSun-ExtB"/>
              </a:rPr>
              <a:t>្របពន្ធបំែប្លងសេម្លងស្វ័យ្ដល្រត�វបាន</a:t>
            </a:r>
            <a:r>
              <a:rPr lang="km-KH" sz="1050" spc="-644" baseline="-7936" dirty="0">
                <a:latin typeface="Khmer OS Battambang"/>
                <a:cs typeface="SimSun-ExtB"/>
              </a:rPr>
              <a:t>ិ		</a:t>
            </a:r>
            <a:r>
              <a:rPr lang="en-US" sz="700" spc="-40" dirty="0">
                <a:latin typeface="Khmer OS Battambang"/>
                <a:cs typeface="SimSun-ExtB"/>
              </a:rPr>
              <a:t>Train</a:t>
            </a:r>
            <a:r>
              <a:rPr lang="en-US" sz="700" spc="-120" dirty="0">
                <a:latin typeface="Khmer OS Battambang"/>
                <a:cs typeface="SimSun-ExtB"/>
              </a:rPr>
              <a:t> </a:t>
            </a:r>
            <a:r>
              <a:rPr lang="km-KH" sz="700" spc="-395" dirty="0">
                <a:latin typeface="Khmer OS Battambang"/>
                <a:cs typeface="SimSun-ExtB"/>
              </a:rPr>
              <a:t>រចមានសុ្រកតភាព</a:t>
            </a:r>
            <a:r>
              <a:rPr lang="km-KH" sz="1050" spc="-592" baseline="-7936" dirty="0">
                <a:latin typeface="Khmer OS Battambang"/>
                <a:cs typeface="SimSun-ExtB"/>
              </a:rPr>
              <a:t>ិ	</a:t>
            </a:r>
            <a:r>
              <a:rPr lang="km-KH" sz="700" spc="40" dirty="0">
                <a:latin typeface="Khmer OS Battambang"/>
                <a:cs typeface="SimSun-ExtB"/>
              </a:rPr>
              <a:t>95.49%</a:t>
            </a:r>
            <a:endParaRPr lang="km-KH" sz="700" dirty="0">
              <a:latin typeface="Khmer OS Battambang"/>
              <a:cs typeface="SimSun-ExtB"/>
            </a:endParaRPr>
          </a:p>
          <a:p>
            <a:pPr marL="303517">
              <a:spcBef>
                <a:spcPts val="355"/>
              </a:spcBef>
              <a:tabLst>
                <a:tab pos="2599579" algn="l"/>
                <a:tab pos="3265665" algn="l"/>
              </a:tabLst>
            </a:pPr>
            <a:r>
              <a:rPr lang="km-KH" sz="700" spc="-180" dirty="0">
                <a:latin typeface="Khmer OS Battambang"/>
                <a:cs typeface="SimSun-ExtB"/>
              </a:rPr>
              <a:t>ជាមយសំណុំ</a:t>
            </a:r>
            <a:r>
              <a:rPr lang="km-KH" sz="700" spc="-65" dirty="0">
                <a:latin typeface="Khmer OS Battambang"/>
                <a:cs typeface="SimSun-ExtB"/>
              </a:rPr>
              <a:t> </a:t>
            </a:r>
            <a:r>
              <a:rPr lang="km-KH" sz="700" spc="-375" dirty="0">
                <a:latin typeface="Khmer OS Battambang"/>
                <a:cs typeface="SimSun-ExtB"/>
              </a:rPr>
              <a:t>ទ</a:t>
            </a:r>
            <a:r>
              <a:rPr lang="km-KH" sz="1050" spc="-562" baseline="-7936" dirty="0">
                <a:latin typeface="Khmer OS Battambang"/>
                <a:cs typeface="SimSun-ExtB"/>
              </a:rPr>
              <a:t>ិ</a:t>
            </a:r>
            <a:r>
              <a:rPr lang="km-KH" sz="700" spc="-375" dirty="0">
                <a:latin typeface="Khmer OS Battambang"/>
                <a:cs typeface="SimSun-ExtB"/>
              </a:rPr>
              <a:t>ន្ននយែដលបានដាកច់</a:t>
            </a:r>
            <a:r>
              <a:rPr lang="km-KH" sz="700" spc="170" dirty="0">
                <a:latin typeface="Khmer OS Battambang"/>
                <a:cs typeface="SimSun-ExtB"/>
              </a:rPr>
              <a:t> </a:t>
            </a:r>
            <a:r>
              <a:rPr lang="km-KH" sz="700" spc="-335" dirty="0">
                <a:latin typeface="Khmer OS Battambang"/>
                <a:cs typeface="SimSun-ExtB"/>
              </a:rPr>
              <a:t>ូល</a:t>
            </a:r>
            <a:r>
              <a:rPr lang="km-KH" sz="700" spc="-105" dirty="0">
                <a:latin typeface="Khmer OS Battambang"/>
                <a:cs typeface="SimSun-ExtB"/>
              </a:rPr>
              <a:t> </a:t>
            </a:r>
            <a:r>
              <a:rPr lang="km-KH" sz="700" spc="-415" dirty="0">
                <a:latin typeface="Khmer OS Battambang"/>
                <a:cs typeface="SimSun-ExtB"/>
              </a:rPr>
              <a:t>ន</a:t>
            </a:r>
            <a:r>
              <a:rPr lang="km-KH" sz="1050" spc="-622" baseline="-7936" dirty="0">
                <a:latin typeface="Khmer OS Battambang"/>
                <a:cs typeface="SimSun-ExtB"/>
              </a:rPr>
              <a:t>ិ</a:t>
            </a:r>
            <a:r>
              <a:rPr lang="km-KH" sz="700" spc="-415" dirty="0">
                <a:latin typeface="Khmer OS Battambang"/>
                <a:cs typeface="SimSun-ExtB"/>
              </a:rPr>
              <a:t>ងមានលទ្ធភាពក្នងការដេ</a:t>
            </a:r>
            <a:r>
              <a:rPr lang="km-KH" sz="1050" spc="-622" baseline="3968" dirty="0">
                <a:latin typeface="Khmer OS Battambang"/>
                <a:cs typeface="SimSun-ExtB"/>
              </a:rPr>
              <a:t>ំ</a:t>
            </a:r>
            <a:r>
              <a:rPr lang="km-KH" sz="1050" spc="-622" baseline="-15873" dirty="0">
                <a:latin typeface="Khmer OS Battambang"/>
                <a:cs typeface="SimSun-ExtB"/>
              </a:rPr>
              <a:t>ុ	</a:t>
            </a:r>
            <a:r>
              <a:rPr lang="km-KH" sz="700" spc="-340" dirty="0">
                <a:latin typeface="Khmer OS Battambang"/>
                <a:cs typeface="SimSun-ExtB"/>
              </a:rPr>
              <a:t>ណ</a:t>
            </a:r>
            <a:r>
              <a:rPr lang="km-KH" sz="1050" spc="-509" baseline="-7936" dirty="0">
                <a:latin typeface="Khmer OS Battambang"/>
                <a:cs typeface="SimSun-ExtB"/>
              </a:rPr>
              <a:t>ើ </a:t>
            </a:r>
            <a:r>
              <a:rPr lang="km-KH" sz="1050" spc="-217" baseline="-7936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រការេនេល្របព</a:t>
            </a:r>
            <a:r>
              <a:rPr lang="km-KH" sz="1050" spc="-697" baseline="-7936" dirty="0">
                <a:latin typeface="Khmer OS Battambang"/>
                <a:cs typeface="SimSun-ExtB"/>
              </a:rPr>
              <a:t>ើ	</a:t>
            </a:r>
            <a:r>
              <a:rPr lang="km-KH" sz="700" spc="-520" dirty="0">
                <a:latin typeface="Khmer OS Battambang"/>
                <a:cs typeface="SimSun-ExtB"/>
              </a:rPr>
              <a:t>ន្ធកុំព្យ</a:t>
            </a:r>
            <a:r>
              <a:rPr lang="km-KH" sz="1050" spc="-780" baseline="-15873" dirty="0">
                <a:latin typeface="Khmer OS Battambang"/>
                <a:cs typeface="SimSun-ExtB"/>
              </a:rPr>
              <a:t>ូ</a:t>
            </a:r>
            <a:r>
              <a:rPr lang="km-KH" sz="700" spc="-520" dirty="0">
                <a:latin typeface="Khmer OS Battambang"/>
                <a:cs typeface="SimSun-ExtB"/>
              </a:rPr>
              <a:t>ទរ</a:t>
            </a:r>
            <a:endParaRPr lang="km-KH" sz="700" dirty="0">
              <a:latin typeface="Khmer OS Battambang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lang="km-KH" sz="700" spc="-430" dirty="0">
                <a:latin typeface="Khmer OS Battambang"/>
                <a:cs typeface="SimSun-ExtB"/>
              </a:rPr>
              <a:t>ពាក្យែដល្រត�វបានបំែប្លងជាអក្សរន</a:t>
            </a:r>
            <a:r>
              <a:rPr lang="km-KH" sz="1050" spc="-644" baseline="-7936" dirty="0">
                <a:latin typeface="Khmer OS Battambang"/>
                <a:cs typeface="SimSun-ExtB"/>
              </a:rPr>
              <a:t>ឹ</a:t>
            </a:r>
            <a:r>
              <a:rPr lang="km-KH" sz="700" spc="-430" dirty="0">
                <a:latin typeface="Khmer OS Battambang"/>
                <a:cs typeface="SimSun-ExtB"/>
              </a:rPr>
              <a:t>ង្រត�វដាកបងា្ហ</a:t>
            </a:r>
            <a:r>
              <a:rPr lang="km-KH" sz="700" spc="-100" dirty="0">
                <a:latin typeface="Khmer OS Battambang"/>
                <a:cs typeface="SimSun-ExtB"/>
              </a:rPr>
              <a:t> </a:t>
            </a:r>
            <a:r>
              <a:rPr lang="km-KH" sz="700" spc="-320" dirty="0">
                <a:latin typeface="Khmer OS Battambang"/>
                <a:cs typeface="SimSun-ExtB"/>
              </a:rPr>
              <a:t>ញេនេល</a:t>
            </a:r>
            <a:r>
              <a:rPr lang="km-KH" sz="1050" spc="-480" baseline="-7936" dirty="0">
                <a:latin typeface="Khmer OS Battambang"/>
                <a:cs typeface="SimSun-ExtB"/>
              </a:rPr>
              <a:t>ើ</a:t>
            </a:r>
            <a:r>
              <a:rPr lang="km-KH" sz="700" spc="-320" dirty="0">
                <a:latin typeface="Khmer OS Battambang"/>
                <a:cs typeface="SimSun-ExtB"/>
              </a:rPr>
              <a:t>ផា្ទ</a:t>
            </a:r>
            <a:r>
              <a:rPr lang="km-KH" sz="700" spc="-185" dirty="0">
                <a:latin typeface="Khmer OS Battambang"/>
                <a:cs typeface="SimSun-ExtB"/>
              </a:rPr>
              <a:t> </a:t>
            </a:r>
            <a:r>
              <a:rPr lang="km-KH" sz="700" spc="-480" dirty="0">
                <a:latin typeface="Khmer OS Battambang"/>
                <a:cs typeface="SimSun-ExtB"/>
              </a:rPr>
              <a:t>ងកម្មវធ</a:t>
            </a:r>
            <a:r>
              <a:rPr lang="km-KH" sz="1050" spc="-719" baseline="-3968" dirty="0">
                <a:latin typeface="Khmer OS Battambang"/>
                <a:cs typeface="SimSun-ExtB"/>
              </a:rPr>
              <a:t>ិ</a:t>
            </a:r>
            <a:endParaRPr lang="km-KH" sz="1050" baseline="-3968" dirty="0">
              <a:latin typeface="Khmer OS Battambang"/>
              <a:cs typeface="SimSun-ExtB"/>
            </a:endParaRPr>
          </a:p>
          <a:p>
            <a:pPr marL="303517">
              <a:spcBef>
                <a:spcPts val="355"/>
              </a:spcBef>
            </a:pPr>
            <a:r>
              <a:rPr lang="km-KH" sz="700" spc="-300" dirty="0">
                <a:latin typeface="Khmer OS Battambang"/>
                <a:cs typeface="SimSun-ExtB"/>
              </a:rPr>
              <a:t>«ការទទួលសា្គ</a:t>
            </a:r>
            <a:r>
              <a:rPr lang="km-KH" sz="700" spc="-215" dirty="0">
                <a:latin typeface="Khmer OS Battambang"/>
                <a:cs typeface="SimSun-ExtB"/>
              </a:rPr>
              <a:t> </a:t>
            </a:r>
            <a:r>
              <a:rPr lang="km-KH" sz="700" spc="-335" dirty="0">
                <a:latin typeface="Khmer OS Battambang"/>
                <a:cs typeface="SimSun-ExtB"/>
              </a:rPr>
              <a:t>ល់ការន</a:t>
            </a:r>
            <a:r>
              <a:rPr lang="km-KH" sz="1050" spc="-502" baseline="-7936" dirty="0">
                <a:latin typeface="Khmer OS Battambang"/>
                <a:cs typeface="SimSun-ExtB"/>
              </a:rPr>
              <a:t>ិ</a:t>
            </a:r>
            <a:r>
              <a:rPr lang="en-US" sz="700" spc="-335" dirty="0">
                <a:latin typeface="Khmer OS Battambang"/>
                <a:cs typeface="SimSun-ExtB"/>
              </a:rPr>
              <a:t>R</a:t>
            </a:r>
            <a:r>
              <a:rPr lang="km-KH" sz="700" spc="-335" dirty="0">
                <a:latin typeface="Khmer OS Battambang"/>
                <a:cs typeface="SimSun-ExtB"/>
              </a:rPr>
              <a:t>យជាភាសាែខ្មរ»</a:t>
            </a:r>
            <a:endParaRPr lang="km-KH" sz="700" dirty="0">
              <a:latin typeface="Khmer OS Battambang"/>
              <a:cs typeface="SimSun-ExtB"/>
            </a:endParaRPr>
          </a:p>
          <a:p>
            <a:pPr marL="303517" marR="43178">
              <a:lnSpc>
                <a:spcPct val="142300"/>
              </a:lnSpc>
              <a:spcBef>
                <a:spcPts val="300"/>
              </a:spcBef>
              <a:tabLst>
                <a:tab pos="1762685" algn="l"/>
                <a:tab pos="3570451" algn="l"/>
              </a:tabLst>
            </a:pPr>
            <a:r>
              <a:rPr lang="km-KH" sz="700" spc="-365" dirty="0">
                <a:latin typeface="Khmer OS Battambang"/>
                <a:cs typeface="SimSun-ExtB"/>
              </a:rPr>
              <a:t>ចំេពាះសេម្លងជា</a:t>
            </a:r>
            <a:r>
              <a:rPr lang="km-KH" sz="700" spc="-400" dirty="0">
                <a:latin typeface="Khmer OS Battambang"/>
                <a:cs typeface="SimSun-ExtB"/>
              </a:rPr>
              <a:t>ស</a:t>
            </a:r>
            <a:r>
              <a:rPr lang="km-KH" sz="700" spc="25" dirty="0">
                <a:latin typeface="Khmer OS Battambang"/>
                <a:cs typeface="SimSun-ExtB"/>
              </a:rPr>
              <a:t>ំ</a:t>
            </a:r>
            <a:r>
              <a:rPr lang="km-KH" sz="700" spc="-5" dirty="0">
                <a:latin typeface="Khmer OS Battambang"/>
                <a:cs typeface="SimSun-ExtB"/>
              </a:rPr>
              <a:t>ណ</a:t>
            </a:r>
            <a:r>
              <a:rPr lang="km-KH" sz="700" spc="-695" dirty="0">
                <a:latin typeface="Khmer OS Battambang"/>
                <a:cs typeface="SimSun-ExtB"/>
              </a:rPr>
              <a:t>ួ</a:t>
            </a:r>
            <a:r>
              <a:rPr lang="km-KH" sz="700" spc="-100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រ</a:t>
            </a:r>
            <a:r>
              <a:rPr lang="km-KH" sz="700" spc="-150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្រត�វបានេឆ្</a:t>
            </a:r>
            <a:r>
              <a:rPr lang="km-KH" sz="700" spc="-470" dirty="0">
                <a:latin typeface="Khmer OS Battambang"/>
                <a:cs typeface="SimSun-ExtB"/>
              </a:rPr>
              <a:t>ល</a:t>
            </a:r>
            <a:r>
              <a:rPr lang="km-KH" sz="700" spc="-170" dirty="0">
                <a:latin typeface="Khmer OS Battambang"/>
                <a:cs typeface="SimSun-ExtB"/>
              </a:rPr>
              <a:t>យតប</a:t>
            </a:r>
            <a:r>
              <a:rPr lang="km-KH" sz="700" spc="-175" dirty="0">
                <a:latin typeface="Khmer OS Battambang"/>
                <a:cs typeface="SimSun-ExtB"/>
              </a:rPr>
              <a:t>ព</a:t>
            </a:r>
            <a:r>
              <a:rPr lang="km-KH" sz="1050" spc="-4252" baseline="-7936" dirty="0">
                <a:latin typeface="Khmer OS Battambang"/>
                <a:cs typeface="SimSun-ExtB"/>
              </a:rPr>
              <a:t>ី</a:t>
            </a:r>
            <a:r>
              <a:rPr lang="km-KH" sz="1050" spc="-780" baseline="-7936" dirty="0">
                <a:latin typeface="Khmer OS Battambang"/>
                <a:cs typeface="SimSun-ExtB"/>
              </a:rPr>
              <a:t>ើ </a:t>
            </a:r>
            <a:r>
              <a:rPr lang="km-KH" sz="1050" baseline="-7936" dirty="0">
                <a:latin typeface="Khmer OS Battambang"/>
                <a:cs typeface="SimSun-ExtB"/>
              </a:rPr>
              <a:t>	</a:t>
            </a:r>
            <a:r>
              <a:rPr lang="km-KH" sz="1050" spc="17549" baseline="-7936" dirty="0">
                <a:latin typeface="Khmer OS Battambang"/>
                <a:cs typeface="SimSun-ExtB"/>
              </a:rPr>
              <a:t> </a:t>
            </a:r>
            <a:r>
              <a:rPr lang="km-KH" sz="700" spc="-585" dirty="0">
                <a:latin typeface="Khmer OS Battambang"/>
                <a:cs typeface="SimSun-ExtB"/>
              </a:rPr>
              <a:t>របូតចំេពាះសំណួ</a:t>
            </a:r>
            <a:r>
              <a:rPr lang="km-KH" sz="700" spc="-75" dirty="0">
                <a:latin typeface="Khmer OS Battambang"/>
                <a:cs typeface="SimSun-ExtB"/>
              </a:rPr>
              <a:t> </a:t>
            </a:r>
            <a:r>
              <a:rPr lang="km-KH" sz="700" spc="-295" dirty="0">
                <a:latin typeface="Khmer OS Battambang"/>
                <a:cs typeface="SimSun-ExtB"/>
              </a:rPr>
              <a:t>រែដលបាន</a:t>
            </a:r>
            <a:r>
              <a:rPr lang="km-KH" sz="700" spc="-125" dirty="0">
                <a:latin typeface="Khmer OS Battambang"/>
                <a:cs typeface="SimSun-ExtB"/>
              </a:rPr>
              <a:t> </a:t>
            </a:r>
            <a:r>
              <a:rPr lang="en-US" sz="700" spc="-35" dirty="0">
                <a:latin typeface="Khmer OS Battambang"/>
                <a:cs typeface="SimSun-ExtB"/>
              </a:rPr>
              <a:t>Train</a:t>
            </a:r>
            <a:r>
              <a:rPr lang="en-US" sz="700" spc="-125" dirty="0">
                <a:latin typeface="Khmer OS Battambang"/>
                <a:cs typeface="SimSun-ExtB"/>
              </a:rPr>
              <a:t> </a:t>
            </a:r>
            <a:r>
              <a:rPr lang="km-KH" sz="700" spc="-430" dirty="0">
                <a:latin typeface="Khmer OS Battambang"/>
                <a:cs typeface="SimSun-ExtB"/>
              </a:rPr>
              <a:t>ន</a:t>
            </a:r>
            <a:r>
              <a:rPr lang="km-KH" sz="1050" spc="-644" baseline="-7936" dirty="0">
                <a:latin typeface="Khmer OS Battambang"/>
                <a:cs typeface="SimSun-ExtB"/>
              </a:rPr>
              <a:t>ិ</a:t>
            </a:r>
            <a:r>
              <a:rPr lang="km-KH" sz="700" spc="-430" dirty="0">
                <a:latin typeface="Khmer OS Battambang"/>
                <a:cs typeface="SimSun-ExtB"/>
              </a:rPr>
              <a:t>ងេធ្វការតបមកវ</a:t>
            </a:r>
            <a:r>
              <a:rPr lang="km-KH" sz="1050" spc="-644" baseline="-7936" dirty="0">
                <a:latin typeface="Khmer OS Battambang"/>
                <a:cs typeface="SimSun-ExtB"/>
              </a:rPr>
              <a:t>ើ	</a:t>
            </a:r>
            <a:r>
              <a:rPr lang="km-KH" sz="700" spc="-229" dirty="0">
                <a:latin typeface="Khmer OS Battambang"/>
                <a:cs typeface="SimSun-ExtB"/>
              </a:rPr>
              <a:t>ញជា</a:t>
            </a:r>
            <a:r>
              <a:rPr lang="km-KH" sz="700" spc="-175" dirty="0">
                <a:latin typeface="Khmer OS Battambang"/>
                <a:cs typeface="SimSun-ExtB"/>
              </a:rPr>
              <a:t> </a:t>
            </a:r>
            <a:r>
              <a:rPr lang="km-KH" sz="700" spc="-450" dirty="0">
                <a:latin typeface="Khmer OS Battambang"/>
                <a:cs typeface="SimSun-ExtB"/>
              </a:rPr>
              <a:t>អក្សរេលផា</a:t>
            </a:r>
            <a:r>
              <a:rPr lang="km-KH" sz="1050" spc="-675" baseline="-7936" dirty="0">
                <a:latin typeface="Khmer OS Battambang"/>
                <a:cs typeface="SimSun-ExtB"/>
              </a:rPr>
              <a:t>ើ</a:t>
            </a:r>
            <a:r>
              <a:rPr lang="km-KH" sz="1050" spc="254" baseline="-7936" dirty="0">
                <a:latin typeface="Khmer OS Battambang"/>
                <a:cs typeface="SimSun-ExtB"/>
              </a:rPr>
              <a:t> </a:t>
            </a:r>
            <a:r>
              <a:rPr lang="km-KH" sz="700" spc="-5" dirty="0">
                <a:latin typeface="Khmer OS Battambang"/>
                <a:cs typeface="SimSun-ExtB"/>
              </a:rPr>
              <a:t>្ទ</a:t>
            </a:r>
            <a:r>
              <a:rPr lang="km-KH" sz="700" spc="-110" dirty="0">
                <a:latin typeface="Khmer OS Battambang"/>
                <a:cs typeface="SimSun-ExtB"/>
              </a:rPr>
              <a:t> </a:t>
            </a:r>
            <a:r>
              <a:rPr lang="km-KH" sz="700" spc="-480" dirty="0">
                <a:latin typeface="Khmer OS Battambang"/>
                <a:cs typeface="SimSun-ExtB"/>
              </a:rPr>
              <a:t>ងកម្មវធ</a:t>
            </a:r>
            <a:r>
              <a:rPr lang="km-KH" sz="1050" spc="-719" baseline="-3968" dirty="0">
                <a:latin typeface="Khmer OS Battambang"/>
                <a:cs typeface="SimSun-ExtB"/>
              </a:rPr>
              <a:t>ិ</a:t>
            </a:r>
            <a:r>
              <a:rPr lang="km-KH" sz="1050" spc="37" baseline="-3968" dirty="0">
                <a:latin typeface="Khmer OS Battambang"/>
                <a:cs typeface="SimSun-ExtB"/>
              </a:rPr>
              <a:t> </a:t>
            </a:r>
            <a:r>
              <a:rPr lang="km-KH" sz="1050" spc="-1042" baseline="-7936" dirty="0">
                <a:latin typeface="Khmer OS Battambang"/>
                <a:cs typeface="SimSun-ExtB"/>
              </a:rPr>
              <a:t>ី</a:t>
            </a:r>
            <a:r>
              <a:rPr lang="km-KH" sz="1050" spc="-217" baseline="-7936" dirty="0">
                <a:latin typeface="Khmer OS Battambang"/>
                <a:cs typeface="SimSun-ExtB"/>
              </a:rPr>
              <a:t> </a:t>
            </a:r>
            <a:r>
              <a:rPr lang="km-KH" sz="700" spc="-390" dirty="0">
                <a:latin typeface="Khmer OS Battambang"/>
                <a:cs typeface="SimSun-ExtB"/>
              </a:rPr>
              <a:t>ន</a:t>
            </a:r>
            <a:r>
              <a:rPr lang="km-KH" sz="1050" spc="-585" baseline="-7936" dirty="0">
                <a:latin typeface="Khmer OS Battambang"/>
                <a:cs typeface="SimSun-ExtB"/>
              </a:rPr>
              <a:t>ិ</a:t>
            </a:r>
            <a:r>
              <a:rPr lang="km-KH" sz="700" spc="-390" dirty="0">
                <a:latin typeface="Khmer OS Battambang"/>
                <a:cs typeface="SimSun-ExtB"/>
              </a:rPr>
              <a:t>ងជាសេម្លងជាភាសាែខ្មរ</a:t>
            </a:r>
            <a:endParaRPr lang="km-KH" sz="700" dirty="0">
              <a:latin typeface="Khmer OS Battambang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721" y="2158720"/>
            <a:ext cx="3957954" cy="151323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225" dirty="0">
                <a:solidFill>
                  <a:srgbClr val="FFFFFF"/>
                </a:solidFill>
                <a:latin typeface="SimSun-ExtB"/>
                <a:cs typeface="SimSun-ExtB"/>
              </a:rPr>
              <a:t>ប</a:t>
            </a:r>
            <a:r>
              <a:rPr sz="700" spc="-90" dirty="0">
                <a:solidFill>
                  <a:srgbClr val="FFFFFF"/>
                </a:solidFill>
                <a:latin typeface="SimSun-ExtB"/>
                <a:cs typeface="SimSun-ExtB"/>
              </a:rPr>
              <a:t>ញ</a:t>
            </a:r>
            <a:r>
              <a:rPr sz="700" spc="-695" dirty="0">
                <a:solidFill>
                  <a:srgbClr val="FFFFFF"/>
                </a:solidFill>
                <a:latin typeface="SimSun-ExtB"/>
                <a:cs typeface="SimSun-ExtB"/>
              </a:rPr>
              <a:t>្ហ</a:t>
            </a:r>
            <a:r>
              <a:rPr sz="700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160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240" dirty="0">
                <a:solidFill>
                  <a:srgbClr val="FFFFFF"/>
                </a:solidFill>
                <a:latin typeface="SimSun-ExtB"/>
                <a:cs typeface="SimSun-ExtB"/>
              </a:rPr>
              <a:t>ន</a:t>
            </a:r>
            <a:r>
              <a:rPr sz="1050" spc="-1027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225" dirty="0">
                <a:solidFill>
                  <a:srgbClr val="FFFFFF"/>
                </a:solidFill>
                <a:latin typeface="SimSun-ExtB"/>
                <a:cs typeface="SimSun-ExtB"/>
              </a:rPr>
              <a:t>ង</a:t>
            </a:r>
            <a:r>
              <a:rPr sz="700" spc="-229" dirty="0">
                <a:solidFill>
                  <a:srgbClr val="FFFFFF"/>
                </a:solidFill>
                <a:latin typeface="SimSun-ExtB"/>
                <a:cs typeface="SimSun-ExtB"/>
              </a:rPr>
              <a:t>ដ</a:t>
            </a:r>
            <a:r>
              <a:rPr sz="1050" spc="-7" baseline="3968" dirty="0">
                <a:solidFill>
                  <a:srgbClr val="FFFFFF"/>
                </a:solidFill>
                <a:latin typeface="SimSun-ExtB"/>
                <a:cs typeface="SimSun-ExtB"/>
              </a:rPr>
              <a:t>ំ</a:t>
            </a:r>
            <a:r>
              <a:rPr sz="700" spc="-295" dirty="0">
                <a:solidFill>
                  <a:srgbClr val="FFFFFF"/>
                </a:solidFill>
                <a:latin typeface="SimSun-ExtB"/>
                <a:cs typeface="SimSun-ExtB"/>
              </a:rPr>
              <a:t>េណាះ្រសាយ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6721" y="2367940"/>
            <a:ext cx="3957954" cy="670560"/>
            <a:chOff x="325196" y="2367940"/>
            <a:chExt cx="3957954" cy="670560"/>
          </a:xfrm>
        </p:grpSpPr>
        <p:sp>
          <p:nvSpPr>
            <p:cNvPr id="11" name="object 11"/>
            <p:cNvSpPr/>
            <p:nvPr/>
          </p:nvSpPr>
          <p:spPr>
            <a:xfrm>
              <a:off x="325196" y="2367940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592" y="2511323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592" y="270111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592" y="289090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6721" y="2367944"/>
            <a:ext cx="3957954" cy="4071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241290">
              <a:lnSpc>
                <a:spcPct val="177900"/>
              </a:lnSpc>
              <a:spcBef>
                <a:spcPts val="140"/>
              </a:spcBef>
            </a:pPr>
            <a:r>
              <a:rPr sz="700" spc="-400" dirty="0">
                <a:latin typeface="SimSun-ExtB"/>
                <a:cs typeface="SimSun-ExtB"/>
              </a:rPr>
              <a:t>្របពន្ធបំែប្លងសេម្លងស្វ័យ្របវត្តមនទានមានលទ្ធភាពអាចេធ្វ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ការដ</a:t>
            </a:r>
            <a:r>
              <a:rPr sz="1050" spc="-600" baseline="3968" dirty="0">
                <a:latin typeface="SimSun-ExtB"/>
                <a:cs typeface="SimSun-ExtB"/>
              </a:rPr>
              <a:t>ំ</a:t>
            </a:r>
            <a:r>
              <a:rPr sz="700" spc="-400" dirty="0">
                <a:latin typeface="SimSun-ExtB"/>
                <a:cs typeface="SimSun-ExtB"/>
              </a:rPr>
              <a:t>េណ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1050" spc="-150" baseline="-7936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រការេនេល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42" baseline="-7936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25" dirty="0">
                <a:latin typeface="SimSun-ExtB"/>
                <a:cs typeface="SimSun-ExtB"/>
              </a:rPr>
              <a:t>OS </a:t>
            </a:r>
            <a:r>
              <a:rPr sz="700" spc="-32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ការ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ទ</a:t>
            </a:r>
            <a:r>
              <a:rPr sz="1050" spc="-592" baseline="-7936" dirty="0">
                <a:latin typeface="SimSun-ExtB"/>
                <a:cs typeface="SimSun-ExtB"/>
              </a:rPr>
              <a:t>ិ</a:t>
            </a:r>
            <a:r>
              <a:rPr sz="700" spc="-395" dirty="0">
                <a:latin typeface="SimSun-ExtB"/>
                <a:cs typeface="SimSun-ExtB"/>
              </a:rPr>
              <a:t>ន្ននយេនេល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65" baseline="-7936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OS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0" dirty="0">
                <a:latin typeface="SimSun-ExtB"/>
                <a:cs typeface="SimSun-ExtB"/>
              </a:rPr>
              <a:t>មានក្រមត</a:t>
            </a:r>
            <a:r>
              <a:rPr sz="1050" spc="-660" baseline="-7936" dirty="0">
                <a:latin typeface="SimSun-ExtB"/>
                <a:cs typeface="SimSun-ExtB"/>
              </a:rPr>
              <a:t>ិ</a:t>
            </a:r>
            <a:r>
              <a:rPr sz="1050" spc="472" baseline="-7936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ERROR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ខ្ពស់រហូតដល់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95" dirty="0">
                <a:latin typeface="SimSun-ExtB"/>
                <a:cs typeface="SimSun-ExtB"/>
              </a:rPr>
              <a:t>145%</a:t>
            </a:r>
            <a:endParaRPr sz="700" dirty="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400" dirty="0">
                <a:latin typeface="SimSun-ExtB"/>
                <a:cs typeface="SimSun-ExtB"/>
              </a:rPr>
              <a:t>េធ្វ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ការស</a:t>
            </a:r>
            <a:r>
              <a:rPr sz="1050" spc="-600" baseline="-7936" dirty="0">
                <a:latin typeface="SimSun-ExtB"/>
                <a:cs typeface="SimSun-ExtB"/>
              </a:rPr>
              <a:t>ិ</a:t>
            </a:r>
            <a:r>
              <a:rPr sz="700" spc="-400" dirty="0">
                <a:latin typeface="SimSun-ExtB"/>
                <a:cs typeface="SimSun-ExtB"/>
              </a:rPr>
              <a:t>ក�បែន្ថមេBេល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ែផ្នក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Hardware,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0" dirty="0">
                <a:latin typeface="SimSun-ExtB"/>
                <a:cs typeface="SimSun-ExtB"/>
              </a:rPr>
              <a:t>Software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រមជាមយួ</a:t>
            </a:r>
            <a:r>
              <a:rPr sz="700" spc="555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ន</a:t>
            </a:r>
            <a:r>
              <a:rPr sz="1050" spc="-577" baseline="-7936" dirty="0">
                <a:latin typeface="SimSun-ExtB"/>
                <a:cs typeface="SimSun-ExtB"/>
              </a:rPr>
              <a:t>ិ</a:t>
            </a:r>
            <a:r>
              <a:rPr sz="700" spc="-385" dirty="0">
                <a:latin typeface="SimSun-ExtB"/>
                <a:cs typeface="SimSun-ExtB"/>
              </a:rPr>
              <a:t>ង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OS</a:t>
            </a:r>
            <a:endParaRPr sz="700" dirty="0">
              <a:latin typeface="SimSun-ExtB"/>
              <a:cs typeface="SimSun-Ext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7" name="object 1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210" y="1614641"/>
            <a:ext cx="1485265" cy="3192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pc="245" dirty="0"/>
              <a:t>សមអរគុណ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4" name="object 4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74F22-11E0-7F1B-A890-CFE2BCC5075A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AC7DC-FDCF-6F75-3ED2-EC2A0D80667E}"/>
              </a:ext>
            </a:extLst>
          </p:cNvPr>
          <p:cNvSpPr/>
          <p:nvPr/>
        </p:nvSpPr>
        <p:spPr>
          <a:xfrm>
            <a:off x="711199" y="1249001"/>
            <a:ext cx="4740913" cy="1755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199A-3343-DA1B-BCC4-A2367F345C01}"/>
              </a:ext>
            </a:extLst>
          </p:cNvPr>
          <p:cNvSpPr txBox="1"/>
          <p:nvPr/>
        </p:nvSpPr>
        <p:spPr>
          <a:xfrm>
            <a:off x="697861" y="94122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>
                <a:solidFill>
                  <a:schemeClr val="bg1"/>
                </a:solidFill>
                <a:effectLst/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គោលដៅក្នុងការបង្កើតគម្រោងនេះឡើងរួមមាន៖</a:t>
            </a:r>
            <a:endParaRPr lang="en-GB" sz="14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6438A-2519-C806-39DB-CFE493A919F4}"/>
              </a:ext>
            </a:extLst>
          </p:cNvPr>
          <p:cNvSpPr/>
          <p:nvPr/>
        </p:nvSpPr>
        <p:spPr>
          <a:xfrm>
            <a:off x="942975" y="13935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B583A-5F3D-CC82-A29D-B008C992DA0B}"/>
              </a:ext>
            </a:extLst>
          </p:cNvPr>
          <p:cNvSpPr txBox="1"/>
          <p:nvPr/>
        </p:nvSpPr>
        <p:spPr>
          <a:xfrm>
            <a:off x="1158175" y="1329804"/>
            <a:ext cx="39758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បង្កើតប្រព័ន្ធត្រួតពិនិត្យគុណភាពទឹកដោយប្រើប្រាស់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ca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សម្រាប់ការបញ្ជូនទិន្នន័យ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F8DA3-4D33-35AF-4EA3-4DD850ADC736}"/>
              </a:ext>
            </a:extLst>
          </p:cNvPr>
          <p:cNvSpPr/>
          <p:nvPr/>
        </p:nvSpPr>
        <p:spPr>
          <a:xfrm>
            <a:off x="942975" y="168853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90EA-4DE3-FDD6-9460-52CAA1E08DFF}"/>
              </a:ext>
            </a:extLst>
          </p:cNvPr>
          <p:cNvSpPr txBox="1"/>
          <p:nvPr/>
        </p:nvSpPr>
        <p:spPr>
          <a:xfrm>
            <a:off x="1151190" y="1623350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៣ ស្ថានីយ ដែលមានទីតាំងផ្សេងគ្នា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E0447-A79E-818F-486D-0C2648E2ACB0}"/>
              </a:ext>
            </a:extLst>
          </p:cNvPr>
          <p:cNvSpPr/>
          <p:nvPr/>
        </p:nvSpPr>
        <p:spPr>
          <a:xfrm>
            <a:off x="942975" y="198149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5CE5B-A2E1-A265-4573-571423B40EB0}"/>
              </a:ext>
            </a:extLst>
          </p:cNvPr>
          <p:cNvSpPr txBox="1"/>
          <p:nvPr/>
        </p:nvSpPr>
        <p:spPr>
          <a:xfrm>
            <a:off x="1158175" y="1917778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ទិន្នន័យដែលទទួលបានពីការវាស់ស្ទង់នឹងត្រូវបញ្ជូនពីស្ថានីយមួយទៅកាន់ស្ថានីយមួយទៀតតាមរយៈ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CD1B7-F53F-6F98-EAD2-15189F305F6C}"/>
              </a:ext>
            </a:extLst>
          </p:cNvPr>
          <p:cNvSpPr/>
          <p:nvPr/>
        </p:nvSpPr>
        <p:spPr>
          <a:xfrm>
            <a:off x="942975" y="240829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754B4-5FE0-FEB6-63DF-828528CB3463}"/>
              </a:ext>
            </a:extLst>
          </p:cNvPr>
          <p:cNvSpPr txBox="1"/>
          <p:nvPr/>
        </p:nvSpPr>
        <p:spPr>
          <a:xfrm>
            <a:off x="1158175" y="2346133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បង្កើតស្ថានីយគោលដែលអាចបញ្ជូនទិន្នន័យទៅកាន់ទូរស័ព្ទដៃ និងកុំព្យូទ័រ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045FF-F467-3EAB-3BEB-8999E21337C5}"/>
              </a:ext>
            </a:extLst>
          </p:cNvPr>
          <p:cNvSpPr/>
          <p:nvPr/>
        </p:nvSpPr>
        <p:spPr>
          <a:xfrm>
            <a:off x="942975" y="270633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B8533-9CED-95B8-2B9A-F4A683A3AAF9}"/>
              </a:ext>
            </a:extLst>
          </p:cNvPr>
          <p:cNvSpPr txBox="1"/>
          <p:nvPr/>
        </p:nvSpPr>
        <p:spPr>
          <a:xfrm>
            <a:off x="1158175" y="2641145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ធ្វើការព្យាករណ៍ទិន្នន័យរបស់គុណភាពទឹក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52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CC741-3B45-12F7-79C3-9B7C90EF6170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3CE76-3E89-5E9E-9BC4-019747B0823A}"/>
              </a:ext>
            </a:extLst>
          </p:cNvPr>
          <p:cNvSpPr/>
          <p:nvPr/>
        </p:nvSpPr>
        <p:spPr>
          <a:xfrm>
            <a:off x="711199" y="1249001"/>
            <a:ext cx="4740913" cy="186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D3B5-016C-DFBE-3577-82380754B3F0}"/>
              </a:ext>
            </a:extLst>
          </p:cNvPr>
          <p:cNvSpPr txBox="1"/>
          <p:nvPr/>
        </p:nvSpPr>
        <p:spPr>
          <a:xfrm>
            <a:off x="697861" y="96013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គុណសម្បតិ្តរបស់គម្រោងនេះរួមមាន៖</a:t>
            </a:r>
            <a:endParaRPr lang="en-GB" sz="12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F8C26-7041-D4B0-AAD0-2211E14834D0}"/>
              </a:ext>
            </a:extLst>
          </p:cNvPr>
          <p:cNvSpPr/>
          <p:nvPr/>
        </p:nvSpPr>
        <p:spPr>
          <a:xfrm>
            <a:off x="942975" y="1345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15D9-571F-C53B-52D4-575B4AC8442B}"/>
              </a:ext>
            </a:extLst>
          </p:cNvPr>
          <p:cNvSpPr txBox="1"/>
          <p:nvPr/>
        </p:nvSpPr>
        <p:spPr>
          <a:xfrm>
            <a:off x="1158175" y="1274499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ការប្រើប្រាស់ប្រព័ន្ធត្រួតពិនិត្យគុណភាពទឹក ដែលបញ្ជូនទិន្នន័យតាមរយៈ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អាចត្រួតពិនិត្យទិន្នន័យបានរហ័ស  និងងាយស្រួល ព្រមទាំងអាចរក្សាទិន្នន័យបាន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2CD5D-612F-0F7F-936F-42CC18AC8725}"/>
              </a:ext>
            </a:extLst>
          </p:cNvPr>
          <p:cNvSpPr/>
          <p:nvPr/>
        </p:nvSpPr>
        <p:spPr>
          <a:xfrm>
            <a:off x="942975" y="18273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3A4F9-B68F-FED3-672F-F8A5D416412A}"/>
              </a:ext>
            </a:extLst>
          </p:cNvPr>
          <p:cNvSpPr txBox="1"/>
          <p:nvPr/>
        </p:nvSpPr>
        <p:spPr>
          <a:xfrm>
            <a:off x="1158175" y="1762197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ចូលរួមចំណែកក្នុងការអភិវឌ្ឍន៍បច្ចេកវិទ្យា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20A71-581B-9FF6-3610-444C22E90341}"/>
              </a:ext>
            </a:extLst>
          </p:cNvPr>
          <p:cNvSpPr/>
          <p:nvPr/>
        </p:nvSpPr>
        <p:spPr>
          <a:xfrm>
            <a:off x="942975" y="209009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C3A6E-3EEE-4D0A-9280-FCACB1340808}"/>
              </a:ext>
            </a:extLst>
          </p:cNvPr>
          <p:cNvSpPr/>
          <p:nvPr/>
        </p:nvSpPr>
        <p:spPr>
          <a:xfrm>
            <a:off x="947988" y="2527994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40B63-8C8C-6946-0DE2-9A7ADE90891F}"/>
              </a:ext>
            </a:extLst>
          </p:cNvPr>
          <p:cNvSpPr txBox="1"/>
          <p:nvPr/>
        </p:nvSpPr>
        <p:spPr>
          <a:xfrm>
            <a:off x="1158175" y="2019095"/>
            <a:ext cx="34424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រួមចំណែកក្នុងការផ្តល់ចំណេះដឹងបន្ថែមដល់អ្នកសិក្សាស្រាវជ្រាវលើផ្នែកប្រព័ន្ធត្រួតពិនិត្យទឹក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C8039-0F13-1677-703B-253C08ADBDC6}"/>
              </a:ext>
            </a:extLst>
          </p:cNvPr>
          <p:cNvSpPr/>
          <p:nvPr/>
        </p:nvSpPr>
        <p:spPr>
          <a:xfrm>
            <a:off x="942975" y="283664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52E7D-5A8E-1EFB-0929-E37D06478963}"/>
              </a:ext>
            </a:extLst>
          </p:cNvPr>
          <p:cNvSpPr txBox="1"/>
          <p:nvPr/>
        </p:nvSpPr>
        <p:spPr>
          <a:xfrm>
            <a:off x="1158175" y="2462809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រក្សាទុកទិន្នន័យសម្រាប់ឲ្យអ្នកស្រាវជ្រាវជំនាន់ក្រោយៗយកទៅប្រើប្រាស់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575B2-C58E-BEC6-C850-680E2FA8B78C}"/>
              </a:ext>
            </a:extLst>
          </p:cNvPr>
          <p:cNvSpPr txBox="1"/>
          <p:nvPr/>
        </p:nvSpPr>
        <p:spPr>
          <a:xfrm>
            <a:off x="1158175" y="2757450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បង្កើតនូវប្រព័ន្ធទទួល និង ផ្ដល់ដំណឹង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12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3D3F2-5B5F-5916-132E-1DB5459C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" y="743585"/>
            <a:ext cx="4709160" cy="197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8272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95188" y="106912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 Sensor: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ដែលមាននាទីក្នុងការផ្ដល់នូវទិន្នន័យរបស់ កំហាបនៃទឹក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51466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95188" y="1336090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TDS Sensor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ដែលមានតួរនាទីក្នុងចាប់យកសារធាតុរ៉ែ, សារធាតុលោហះ និងអំបិលក្នុងទឹក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913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0605" y="217090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1036514" y="1824190"/>
            <a:ext cx="408012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Turbidity Sensor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ដែលមាននាទីក្នុងការវាស់នូវភាពល្អក់នៃទឹក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96775" y="2084502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ដែលមាននាទីក្នុងការវាស់នូវសីតុណ្ហភាពរបស់ទឹក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1002170" y="250215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840605" y="288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96775" y="2759611"/>
            <a:ext cx="415960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NANO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ជាខួរក្បាលនៃប្រព័ន្ធស្ថានីយ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ដែលមាននាទីទទួលទិន្នន័យពី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s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ហើយបញ្ជូនទិន្នន័យទាំងអស់នោះទៅកាន់ឧបករណ៍ទំនាក់ទំនងឥតខ្សែ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385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2AF5E-3112-CA46-DD06-3517B58E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" y="648652"/>
            <a:ext cx="4408170" cy="216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489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95188" y="106912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Clock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ប្រើសម្រាប់កំណត់ពេលវេលាក្នុងការបញ្ជូនទិន្នន័យ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51466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1002170" y="1427785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9770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1036514" y="177495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Module SIM800C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មាននាទីក្នុងការភ្ជាប់សេវានិងផ្ដល់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GPRS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32។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96776" y="2084502"/>
            <a:ext cx="438769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OLED Display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ប្រើសម្រាប់បញ្ហាញទិន្នន័យដែលទទួលបានមកពីស្ថានីយ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នីមួយៗជាលក្ខណៈ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- Time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1002170" y="250215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840605" y="288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96775" y="2759611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468925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5410</Words>
  <Application>Microsoft Office PowerPoint</Application>
  <PresentationFormat>Custom</PresentationFormat>
  <Paragraphs>324</Paragraphs>
  <Slides>35</Slides>
  <Notes>18</Notes>
  <HiddenSlides>18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SimSun-ExtB</vt:lpstr>
      <vt:lpstr>!Khmer OS Siemreap</vt:lpstr>
      <vt:lpstr>Aptos</vt:lpstr>
      <vt:lpstr>Calibri</vt:lpstr>
      <vt:lpstr>Khmer OS Battambang</vt:lpstr>
      <vt:lpstr>Khmer OS Moul Light</vt:lpstr>
      <vt:lpstr>Khmer OS Siemreap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មាតិកា</vt:lpstr>
      <vt:lpstr>១.  ្របវត្តិគេ្រមាង</vt:lpstr>
      <vt:lpstr>២. េគាលេដ</vt:lpstr>
      <vt:lpstr>៣. គុណសម្បត្តិ</vt:lpstr>
      <vt:lpstr>PowerPoint Presentation</vt:lpstr>
      <vt:lpstr>៤. ការពិពណ៌ នាទូេទ</vt:lpstr>
      <vt:lpstr>PowerPoint Presentation</vt:lpstr>
      <vt:lpstr>៤. ការពិពណ៌ នាទូេទ</vt:lpstr>
      <vt:lpstr>PowerPoint Presentation</vt:lpstr>
      <vt:lpstr>៤. ការពិពណ៌ នាទូេទ</vt:lpstr>
      <vt:lpstr>៥. កិច្ច្របឹងែ្របងកង្ន ការសក�</vt:lpstr>
      <vt:lpstr>៥. កិច្ច្របឹងែ្របងកង្ន ការសក�</vt:lpstr>
      <vt:lpstr>៥. កិច្ច្របឹងែ្របងកង្ន ការសក�</vt:lpstr>
      <vt:lpstr>PowerPoint Presentation</vt:lpstr>
      <vt:lpstr>៦. កិច្ច្របឹងែ្របងកង្ន ការផលតិ</vt:lpstr>
      <vt:lpstr>PowerPoint Presentation</vt:lpstr>
      <vt:lpstr>៧. េសចកសន្និដា្ឋ ន</vt:lpstr>
      <vt:lpstr>សមអរគុណ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[Scale=.7]Khmer OS Muol Light នី វីរៈបុរា, ជាតិ ជា, ជីង សុឃៀង, នី ពិសិដ្ឋ</dc:creator>
  <cp:lastModifiedBy>NHAO TRENCHHAI</cp:lastModifiedBy>
  <cp:revision>6</cp:revision>
  <dcterms:created xsi:type="dcterms:W3CDTF">2024-04-28T02:10:56Z</dcterms:created>
  <dcterms:modified xsi:type="dcterms:W3CDTF">2024-04-29T09:16:21Z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2021-05-20T00:00:00Z</vt:filetime>
  </property>
</Properties>
</file>