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6" r:id="rId4"/>
    <p:sldId id="277" r:id="rId5"/>
    <p:sldId id="279" r:id="rId6"/>
    <p:sldId id="278" r:id="rId7"/>
    <p:sldId id="288" r:id="rId8"/>
    <p:sldId id="285" r:id="rId9"/>
    <p:sldId id="290" r:id="rId10"/>
    <p:sldId id="286" r:id="rId11"/>
    <p:sldId id="291" r:id="rId12"/>
    <p:sldId id="287" r:id="rId13"/>
    <p:sldId id="292" r:id="rId14"/>
    <p:sldId id="280" r:id="rId15"/>
    <p:sldId id="293" r:id="rId16"/>
    <p:sldId id="294" r:id="rId17"/>
    <p:sldId id="281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3" r:id="rId26"/>
    <p:sldId id="284" r:id="rId27"/>
  </p:sldIdLst>
  <p:sldSz cx="6153150" cy="346075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233" autoAdjust="0"/>
  </p:normalViewPr>
  <p:slideViewPr>
    <p:cSldViewPr>
      <p:cViewPr varScale="1">
        <p:scale>
          <a:sx n="200" d="100"/>
          <a:sy n="200" d="100"/>
        </p:scale>
        <p:origin x="942" y="14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3589" cy="355204"/>
          </a:xfrm>
          <a:prstGeom prst="rect">
            <a:avLst/>
          </a:prstGeom>
        </p:spPr>
        <p:txBody>
          <a:bodyPr vert="horz" lIns="196441" tIns="98220" rIns="196441" bIns="98220" rtlCol="0"/>
          <a:lstStyle>
            <a:lvl1pPr algn="l">
              <a:defRPr sz="26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02" y="0"/>
            <a:ext cx="4433589" cy="355204"/>
          </a:xfrm>
          <a:prstGeom prst="rect">
            <a:avLst/>
          </a:prstGeom>
        </p:spPr>
        <p:txBody>
          <a:bodyPr vert="horz" lIns="196441" tIns="98220" rIns="196441" bIns="98220" rtlCol="0"/>
          <a:lstStyle>
            <a:lvl1pPr algn="r">
              <a:defRPr sz="2600"/>
            </a:lvl1pPr>
          </a:lstStyle>
          <a:p>
            <a:fld id="{4AA35C89-78B4-460E-B665-D3ABC3CBE355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9000"/>
            <a:ext cx="4259263" cy="239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6441" tIns="98220" rIns="196441" bIns="982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054" y="3418424"/>
            <a:ext cx="8190510" cy="2799260"/>
          </a:xfrm>
          <a:prstGeom prst="rect">
            <a:avLst/>
          </a:prstGeom>
        </p:spPr>
        <p:txBody>
          <a:bodyPr vert="horz" lIns="196441" tIns="98220" rIns="196441" bIns="982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8862"/>
            <a:ext cx="4433589" cy="355202"/>
          </a:xfrm>
          <a:prstGeom prst="rect">
            <a:avLst/>
          </a:prstGeom>
        </p:spPr>
        <p:txBody>
          <a:bodyPr vert="horz" lIns="196441" tIns="98220" rIns="196441" bIns="98220" rtlCol="0" anchor="b"/>
          <a:lstStyle>
            <a:lvl1pPr algn="l">
              <a:defRPr sz="26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02" y="6748862"/>
            <a:ext cx="4433589" cy="355202"/>
          </a:xfrm>
          <a:prstGeom prst="rect">
            <a:avLst/>
          </a:prstGeom>
        </p:spPr>
        <p:txBody>
          <a:bodyPr vert="horz" lIns="196441" tIns="98220" rIns="196441" bIns="98220" rtlCol="0" anchor="b"/>
          <a:lstStyle>
            <a:lvl1pPr algn="r">
              <a:defRPr sz="2600"/>
            </a:lvl1pPr>
          </a:lstStyle>
          <a:p>
            <a:fld id="{FBE3A32C-BCED-4586-BBE6-9D8554AE5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8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9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41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2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3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6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9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5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0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3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3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2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94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80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34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83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2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2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5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2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1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9000"/>
            <a:ext cx="4259263" cy="239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488" y="1072838"/>
            <a:ext cx="52301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1"/>
            <a:ext cx="430720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4F64-6F21-444F-B22D-8015BAC9A93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5"/>
            <a:ext cx="5271707" cy="107722"/>
          </a:xfrm>
        </p:spPr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854D-007C-40A3-86E0-24E31F83396B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60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55EE-FFC0-485A-BB0B-D41FED12B092}" type="datetime1">
              <a:rPr lang="en-US" smtClean="0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" y="249472"/>
            <a:ext cx="6150607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BD16-6B8B-4B8C-AAF8-35F3E81E421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C6C0-3A2E-4EB8-B3C2-2C2A22D01DA7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4"/>
            <a:ext cx="5271707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4172" y="3253564"/>
            <a:ext cx="323760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E1CE-2A40-415F-874D-770F6A82875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027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5" y="345413"/>
            <a:ext cx="4801554" cy="94513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ការរចនា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អនុវត្តប្រព័ន្ធ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IoT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ថាមពលទាបវាស់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គុណភាពទឹកដោយផ្អែកលើ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LoRa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និងបណ្ដាញ 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Cellular Network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ជាមួយ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Machine Learning</a:t>
            </a:r>
            <a:endParaRPr lang="en-GB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76322-5E71-CB04-19FE-7A43D9BA4329}"/>
              </a:ext>
            </a:extLst>
          </p:cNvPr>
          <p:cNvSpPr txBox="1"/>
          <p:nvPr/>
        </p:nvSpPr>
        <p:spPr>
          <a:xfrm>
            <a:off x="1210152" y="1780164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ឈឿន រីណា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​​ញ៉ៅ ត្រេនឆៃលីន</a:t>
            </a:r>
          </a:p>
          <a:p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Faculty of Electronic, 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Phnom Penh, Cambodia</a:t>
            </a:r>
          </a:p>
          <a:p>
            <a:pPr algn="ctr"/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endParaRPr lang="en-GB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April 30,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12A0-F644-6012-A623-1FFAB87E5A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602799" y="3343792"/>
            <a:ext cx="152400" cy="111707"/>
          </a:xfrm>
        </p:spPr>
        <p:txBody>
          <a:bodyPr/>
          <a:lstStyle/>
          <a:p>
            <a:r>
              <a:rPr lang="en-GB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823B-3460-DBF0-782D-5D2C58DC0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" y="703735"/>
            <a:ext cx="3265771" cy="245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09AFD-ACE1-0889-78E4-33B6A05300D5}"/>
              </a:ext>
            </a:extLst>
          </p:cNvPr>
          <p:cNvSpPr txBox="1"/>
          <p:nvPr/>
        </p:nvSpPr>
        <p:spPr>
          <a:xfrm>
            <a:off x="1400175" y="2976062"/>
            <a:ext cx="2408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រូបទី៤.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Block Diagram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សៀគ្វីបែកចែកប្រភពតង់ស្យុង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9EE1F387-9C6E-9A20-FA49-E2C43D4D3B4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367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02A26-99D0-6B59-B507-8016945C589E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DD0A9-3088-A14B-DCBF-F0ACA2558060}"/>
              </a:ext>
            </a:extLst>
          </p:cNvPr>
          <p:cNvSpPr/>
          <p:nvPr/>
        </p:nvSpPr>
        <p:spPr>
          <a:xfrm>
            <a:off x="699639" y="991481"/>
            <a:ext cx="4733022" cy="1734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DBA9-2C2D-799D-E419-D6E684C88A50}"/>
              </a:ext>
            </a:extLst>
          </p:cNvPr>
          <p:cNvSpPr txBox="1"/>
          <p:nvPr/>
        </p:nvSpPr>
        <p:spPr>
          <a:xfrm>
            <a:off x="699639" y="7344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រចនាសម្ព័ន្ធការបែងចែកថាមពល </a:t>
            </a:r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Gateway</a:t>
            </a:r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៖</a:t>
            </a:r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49A71-5A9E-AC98-DA62-F6ABA382AD4C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74857-560F-9642-7E03-B9A04978618D}"/>
              </a:ext>
            </a:extLst>
          </p:cNvPr>
          <p:cNvSpPr txBox="1"/>
          <p:nvPr/>
        </p:nvSpPr>
        <p:spPr>
          <a:xfrm>
            <a:off x="974547" y="1117952"/>
            <a:ext cx="416277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Power Supply 12V: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ជាអ្នកផ្ដល់ប្រភពថាមពលដើម្បីផ្គត់ផ្គង់ទៅដល់សៀគ្វីទាំងមូលរបស់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Gateway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660D5-87F0-6812-040E-363E65E32652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96931-669E-AE69-3646-72CEF5C57D49}"/>
              </a:ext>
            </a:extLst>
          </p:cNvPr>
          <p:cNvSpPr txBox="1"/>
          <p:nvPr/>
        </p:nvSpPr>
        <p:spPr>
          <a:xfrm>
            <a:off x="987485" y="1438180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Voltage Regulator: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មាននាទីក្នុងការទម្លាក់តុងស្យុង ពី 12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ទៅជា 5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ដើម្បីឲ្យសមស្របនិងអាចប្រើប្រាស់នៅក្នុង សៀគ្វី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បាន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4251F2-0FB0-999D-A526-5ACD3577F066}"/>
              </a:ext>
            </a:extLst>
          </p:cNvPr>
          <p:cNvSpPr/>
          <p:nvPr/>
        </p:nvSpPr>
        <p:spPr>
          <a:xfrm>
            <a:off x="840605" y="199363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4C6FE-A1C5-2DE5-3484-9992D80BFDF4}"/>
              </a:ext>
            </a:extLst>
          </p:cNvPr>
          <p:cNvSpPr/>
          <p:nvPr/>
        </p:nvSpPr>
        <p:spPr>
          <a:xfrm>
            <a:off x="840605" y="23534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0447D-D99D-360D-1D5F-04FAF63F7884}"/>
              </a:ext>
            </a:extLst>
          </p:cNvPr>
          <p:cNvSpPr txBox="1"/>
          <p:nvPr/>
        </p:nvSpPr>
        <p:spPr>
          <a:xfrm>
            <a:off x="969785" y="192637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5V Pin: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SD Card, RTC, OLED, GSM Module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AA49A-6093-4A99-F9A5-F2E694E1E737}"/>
              </a:ext>
            </a:extLst>
          </p:cNvPr>
          <p:cNvSpPr txBox="1"/>
          <p:nvPr/>
        </p:nvSpPr>
        <p:spPr>
          <a:xfrm>
            <a:off x="969785" y="227721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3.3V Pin: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RFM96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033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07" y="655441"/>
            <a:ext cx="2706536" cy="227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AA4F5-DF5F-E783-9610-48BF8DE36774}"/>
              </a:ext>
            </a:extLst>
          </p:cNvPr>
          <p:cNvSpPr txBox="1"/>
          <p:nvPr/>
        </p:nvSpPr>
        <p:spPr>
          <a:xfrm>
            <a:off x="2041676" y="2974816"/>
            <a:ext cx="2069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រូបទី៥.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Block Diagram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សៀគ្វីបែកចែកតង់ស្យុង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3EB25E7-DDB7-70E3-B83A-C9C8438E357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89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9D34E8-30F8-7651-3DD6-7A28EEA0E047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04F13-3F04-B4E8-922C-86C3D49BB180}"/>
              </a:ext>
            </a:extLst>
          </p:cNvPr>
          <p:cNvSpPr/>
          <p:nvPr/>
        </p:nvSpPr>
        <p:spPr>
          <a:xfrm>
            <a:off x="699639" y="991481"/>
            <a:ext cx="4733022" cy="1472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DF436-14B2-98A4-D87C-AB1EA6B23F18}"/>
              </a:ext>
            </a:extLst>
          </p:cNvPr>
          <p:cNvSpPr txBox="1"/>
          <p:nvPr/>
        </p:nvSpPr>
        <p:spPr>
          <a:xfrm>
            <a:off x="699639" y="7344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រចនាសម្ព័ន្ធការបែងចែកថាមពល </a:t>
            </a:r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Node</a:t>
            </a:r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៖</a:t>
            </a:r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11380-2CC7-248B-15DB-F6AA19E1383D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BFEC5-841B-85C7-4D8F-A0793939DC5B}"/>
              </a:ext>
            </a:extLst>
          </p:cNvPr>
          <p:cNvSpPr txBox="1"/>
          <p:nvPr/>
        </p:nvSpPr>
        <p:spPr>
          <a:xfrm>
            <a:off x="987485" y="1118099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MPPT Solar Charger: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មាននាទីក្នុងការសាកថាមពលទៅកាន់ថ្ម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B1A7-6856-B08A-932D-519D30E9B445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3666E-C215-0950-0206-6CF330144EFB}"/>
              </a:ext>
            </a:extLst>
          </p:cNvPr>
          <p:cNvSpPr txBox="1"/>
          <p:nvPr/>
        </p:nvSpPr>
        <p:spPr>
          <a:xfrm>
            <a:off x="987485" y="143818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Battery 3.7V: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មាននាទីក្នុងការផ្គត់ផ្គង់ទៅដល់សៀគ្វីទាំងមូលរបស់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 Node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E3B07-0AEA-5671-37EE-FFC23C3A090B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7A22C-E5AA-C4CA-89FD-A6CDAF6D4188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CFF0D-167F-F37E-7844-0AECE9680F97}"/>
              </a:ext>
            </a:extLst>
          </p:cNvPr>
          <p:cNvSpPr txBox="1"/>
          <p:nvPr/>
        </p:nvSpPr>
        <p:spPr>
          <a:xfrm>
            <a:off x="969785" y="178341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Arduino NANO 5V: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ទាំង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4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62BBB-F9AC-DC9E-39CE-F05CDDFB28F2}"/>
              </a:ext>
            </a:extLst>
          </p:cNvPr>
          <p:cNvSpPr txBox="1"/>
          <p:nvPr/>
        </p:nvSpPr>
        <p:spPr>
          <a:xfrm>
            <a:off x="969785" y="2101957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Arduino NANO 3.3V: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</a:rPr>
              <a:t>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RFM96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5256236B-38CB-5A0E-2C92-0DD8D471537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8263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35B098-C793-82D8-3A4E-1C359C139BD7}"/>
              </a:ext>
            </a:extLst>
          </p:cNvPr>
          <p:cNvSpPr/>
          <p:nvPr/>
        </p:nvSpPr>
        <p:spPr>
          <a:xfrm>
            <a:off x="705085" y="719888"/>
            <a:ext cx="4962290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E4969C-C340-9694-A450-9FC3223E88FA}"/>
              </a:ext>
            </a:extLst>
          </p:cNvPr>
          <p:cNvSpPr/>
          <p:nvPr/>
        </p:nvSpPr>
        <p:spPr>
          <a:xfrm>
            <a:off x="699639" y="991481"/>
            <a:ext cx="4967736" cy="1749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F7DC8-1A29-7C0A-D048-C9EA74B85DFA}"/>
              </a:ext>
            </a:extLst>
          </p:cNvPr>
          <p:cNvSpPr txBox="1"/>
          <p:nvPr/>
        </p:nvSpPr>
        <p:spPr>
          <a:xfrm>
            <a:off x="670237" y="707743"/>
            <a:ext cx="5025713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ការសិក្សានូវគម្រោងប្រព័ន្ធត្រួតពិនិត្យគុណភាពទឹក ក្រុមយើងខ្ញុំបានធ្វើការសិក្សាទៅលើផ្នែកផ្សេងៗរួមមាន៖</a:t>
            </a:r>
            <a:endParaRPr lang="en-GB" sz="9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B07C9-72DA-A33C-B36D-FC9B5F804270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FD2C7-62FB-19A1-10BE-FE31709500CD}"/>
              </a:ext>
            </a:extLst>
          </p:cNvPr>
          <p:cNvSpPr txBox="1"/>
          <p:nvPr/>
        </p:nvSpPr>
        <p:spPr>
          <a:xfrm>
            <a:off x="964265" y="1127833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ការធ្វើតេស្តទៅលើ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5DE31-D717-624F-CF23-B845429AC15C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9F1B9-5B8C-870C-5396-B3779287A426}"/>
              </a:ext>
            </a:extLst>
          </p:cNvPr>
          <p:cNvSpPr txBox="1"/>
          <p:nvPr/>
        </p:nvSpPr>
        <p:spPr>
          <a:xfrm>
            <a:off x="964265" y="144615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ការធ្វើតេស្តទៅលើការភ្ជាប់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GPRS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75CA52-5AD1-60C3-367F-621EE530C614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EB37D3-A3C2-0AC3-C0D6-DE9DE32C2DF7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22D88-992D-2A53-AA00-9B36F9E5CA57}"/>
              </a:ext>
            </a:extLst>
          </p:cNvPr>
          <p:cNvSpPr txBox="1"/>
          <p:nvPr/>
        </p:nvSpPr>
        <p:spPr>
          <a:xfrm>
            <a:off x="969785" y="178341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កាធ្វើតេស្ដទៅលើការប្រមូលទិន្នន័យទាំងអស់តាមទីតាំងស្ថានីយនីមួយៗ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E7213-CE37-D0C8-496F-78504BD7C501}"/>
              </a:ext>
            </a:extLst>
          </p:cNvPr>
          <p:cNvSpPr txBox="1"/>
          <p:nvPr/>
        </p:nvSpPr>
        <p:spPr>
          <a:xfrm>
            <a:off x="969785" y="2101957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ការធ្វើតេស្ដក្នុងការបញ្ជូលទិន្នន័យទៅកាន់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Database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DE77EC-27D7-D0C0-3F5E-B2A55D5B4306}"/>
              </a:ext>
            </a:extLst>
          </p:cNvPr>
          <p:cNvSpPr/>
          <p:nvPr/>
        </p:nvSpPr>
        <p:spPr>
          <a:xfrm>
            <a:off x="835085" y="251660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C4CD3-C02D-89FA-8C43-4E92DBB2A95C}"/>
              </a:ext>
            </a:extLst>
          </p:cNvPr>
          <p:cNvSpPr txBox="1"/>
          <p:nvPr/>
        </p:nvSpPr>
        <p:spPr>
          <a:xfrm>
            <a:off x="964265" y="244037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ការធ្វើតេស្ដក្នុងការព្យាករណ៍ទិន្នន័យដែលប្រមូលបាន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8">
            <a:extLst>
              <a:ext uri="{FF2B5EF4-FFF2-40B4-BE49-F238E27FC236}">
                <a16:creationId xmlns:a16="http://schemas.microsoft.com/office/drawing/2014/main" id="{056DAEDF-607A-BA9F-87AB-A0F7E298C27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1339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B05F7A-0840-F2A1-0248-7C031DAB7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9" y="726942"/>
            <a:ext cx="4877591" cy="22104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6F2D0D-57DB-BC31-A87E-C71374814ECA}"/>
              </a:ext>
            </a:extLst>
          </p:cNvPr>
          <p:cNvSpPr txBox="1"/>
          <p:nvPr/>
        </p:nvSpPr>
        <p:spPr>
          <a:xfrm>
            <a:off x="2483303" y="2991895"/>
            <a:ext cx="1186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រូបទី៦.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Real Time Database</a:t>
            </a: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47D21674-5C1D-507C-9C49-FD7BAA77FC7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1027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2BECE-3886-3461-834A-887FE29C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992578"/>
            <a:ext cx="2666999" cy="147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4B090-3E6D-CCEB-0CBC-ACEBE4F4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511" y="987365"/>
            <a:ext cx="2666999" cy="1475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D737F0-E3A0-5492-DC42-A5A00E327CF1}"/>
              </a:ext>
            </a:extLst>
          </p:cNvPr>
          <p:cNvSpPr txBox="1"/>
          <p:nvPr/>
        </p:nvSpPr>
        <p:spPr>
          <a:xfrm>
            <a:off x="872033" y="2558180"/>
            <a:ext cx="13548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រូបទី៧. គុណភាពទឹកស្ថានីយ ទី១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F97BD-9EFC-41A9-D283-D48A8F48FF08}"/>
              </a:ext>
            </a:extLst>
          </p:cNvPr>
          <p:cNvSpPr txBox="1"/>
          <p:nvPr/>
        </p:nvSpPr>
        <p:spPr>
          <a:xfrm>
            <a:off x="3926261" y="2564774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រូបទី៨. គុណភាពទឹកស្ថានីយ ទី២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66E54A29-0E91-5065-DE53-514720166079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528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DDD58D-06D1-1E2F-5C9C-4D0B09FC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5" y="930275"/>
            <a:ext cx="2332396" cy="1600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362F01-991C-2348-EC26-C545D788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930275"/>
            <a:ext cx="2795512" cy="1600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0451E9-0762-B31B-2906-F743EF7649F6}"/>
              </a:ext>
            </a:extLst>
          </p:cNvPr>
          <p:cNvSpPr txBox="1"/>
          <p:nvPr/>
        </p:nvSpPr>
        <p:spPr>
          <a:xfrm>
            <a:off x="1055576" y="2566977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រូបទី៩.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Schematic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5392D-4B5C-6CED-C0D5-261B5FB7C034}"/>
              </a:ext>
            </a:extLst>
          </p:cNvPr>
          <p:cNvSpPr txBox="1"/>
          <p:nvPr/>
        </p:nvSpPr>
        <p:spPr>
          <a:xfrm>
            <a:off x="3966820" y="2566977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រូបទី១០.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PCB Gateway</a:t>
            </a:r>
          </a:p>
        </p:txBody>
      </p:sp>
      <p:sp>
        <p:nvSpPr>
          <p:cNvPr id="33" name="Slide Number Placeholder 8">
            <a:extLst>
              <a:ext uri="{FF2B5EF4-FFF2-40B4-BE49-F238E27FC236}">
                <a16:creationId xmlns:a16="http://schemas.microsoft.com/office/drawing/2014/main" id="{A8C0B87B-3D6B-8BAF-C998-3A291A73EE6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3516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B12A6-503B-8B4C-E322-B2FB45E0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5" y="900727"/>
            <a:ext cx="2525335" cy="1730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6F8214-B3AA-F7CE-22DA-1E5529F3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75" y="863262"/>
            <a:ext cx="1752600" cy="179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4BB44-531E-D69C-32F4-9BE647DA7BC7}"/>
              </a:ext>
            </a:extLst>
          </p:cNvPr>
          <p:cNvSpPr txBox="1"/>
          <p:nvPr/>
        </p:nvSpPr>
        <p:spPr>
          <a:xfrm>
            <a:off x="976020" y="2695261"/>
            <a:ext cx="11160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រូបទី១១.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E6AF-6789-B47E-F0CA-6DF49800EB23}"/>
              </a:ext>
            </a:extLst>
          </p:cNvPr>
          <p:cNvSpPr txBox="1"/>
          <p:nvPr/>
        </p:nvSpPr>
        <p:spPr>
          <a:xfrm>
            <a:off x="4309752" y="2717591"/>
            <a:ext cx="9156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រូបទី១២.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PCB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E46665DA-F1CC-3C0D-BE5D-326902C8798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31716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F34D1-A37A-CA4F-F6BC-66DF89666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4" y="839209"/>
            <a:ext cx="2950274" cy="189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-up of a circuit board">
            <a:extLst>
              <a:ext uri="{FF2B5EF4-FFF2-40B4-BE49-F238E27FC236}">
                <a16:creationId xmlns:a16="http://schemas.microsoft.com/office/drawing/2014/main" id="{C9FC250D-CE9F-30E5-7A0F-E5E7A47E5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 b="24683"/>
          <a:stretch/>
        </p:blipFill>
        <p:spPr bwMode="auto">
          <a:xfrm rot="16031454">
            <a:off x="3488003" y="24555"/>
            <a:ext cx="2501238" cy="2857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FF595E-0717-2DBC-8BD4-1E29D271A228}"/>
              </a:ext>
            </a:extLst>
          </p:cNvPr>
          <p:cNvSpPr txBox="1"/>
          <p:nvPr/>
        </p:nvSpPr>
        <p:spPr>
          <a:xfrm>
            <a:off x="962022" y="2730720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រូបទី១៣.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3D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3ADFA-204E-FEBE-C9C5-F51E7FDB7ABC}"/>
              </a:ext>
            </a:extLst>
          </p:cNvPr>
          <p:cNvSpPr txBox="1"/>
          <p:nvPr/>
        </p:nvSpPr>
        <p:spPr>
          <a:xfrm>
            <a:off x="4448175" y="2701338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រូបទី១៤.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ជាក់ស្ដែង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8A7D152-C2F8-C812-72D7-3A55A33F418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4548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40608"/>
            <a:ext cx="6153150" cy="383438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 marL="5080">
              <a:lnSpc>
                <a:spcPct val="150000"/>
              </a:lnSpc>
              <a:tabLst>
                <a:tab pos="1702362" algn="l"/>
              </a:tabLst>
            </a:pPr>
            <a:r>
              <a:rPr lang="km-K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​​   មាតិកា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21745-0EED-F609-43FD-D96A44371151}"/>
              </a:ext>
            </a:extLst>
          </p:cNvPr>
          <p:cNvSpPr/>
          <p:nvPr/>
        </p:nvSpPr>
        <p:spPr>
          <a:xfrm>
            <a:off x="552446" y="86862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A8B8F-152C-9073-C11F-68B9E4B20172}"/>
              </a:ext>
            </a:extLst>
          </p:cNvPr>
          <p:cNvSpPr/>
          <p:nvPr/>
        </p:nvSpPr>
        <p:spPr>
          <a:xfrm>
            <a:off x="552448" y="11687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60FDC-3F04-D178-AFC6-91EBFABAC177}"/>
              </a:ext>
            </a:extLst>
          </p:cNvPr>
          <p:cNvSpPr txBox="1"/>
          <p:nvPr/>
        </p:nvSpPr>
        <p:spPr>
          <a:xfrm>
            <a:off x="697230" y="80392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0AF73-D694-2A15-6A9C-5F58105F3BF7}"/>
              </a:ext>
            </a:extLst>
          </p:cNvPr>
          <p:cNvSpPr txBox="1"/>
          <p:nvPr/>
        </p:nvSpPr>
        <p:spPr>
          <a:xfrm>
            <a:off x="697229" y="109574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29979-C66C-73F9-10F2-BF9BA0C8E3CB}"/>
              </a:ext>
            </a:extLst>
          </p:cNvPr>
          <p:cNvSpPr/>
          <p:nvPr/>
        </p:nvSpPr>
        <p:spPr>
          <a:xfrm>
            <a:off x="552446" y="14593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A6802-6105-93E9-CD7C-A1A254500B51}"/>
              </a:ext>
            </a:extLst>
          </p:cNvPr>
          <p:cNvSpPr/>
          <p:nvPr/>
        </p:nvSpPr>
        <p:spPr>
          <a:xfrm>
            <a:off x="554353" y="176118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9DA8F-34EF-CDD1-9ED7-44F5088EB39B}"/>
              </a:ext>
            </a:extLst>
          </p:cNvPr>
          <p:cNvSpPr txBox="1"/>
          <p:nvPr/>
        </p:nvSpPr>
        <p:spPr>
          <a:xfrm>
            <a:off x="697230" y="139167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2EAB8-4F46-8705-7655-7D1747C60114}"/>
              </a:ext>
            </a:extLst>
          </p:cNvPr>
          <p:cNvSpPr txBox="1"/>
          <p:nvPr/>
        </p:nvSpPr>
        <p:spPr>
          <a:xfrm>
            <a:off x="697229" y="1683501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ការពិពណ៍នាទូទៅ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F4D0-BB8E-CFFD-3354-FAC1C6CAE0BF}"/>
              </a:ext>
            </a:extLst>
          </p:cNvPr>
          <p:cNvSpPr/>
          <p:nvPr/>
        </p:nvSpPr>
        <p:spPr>
          <a:xfrm>
            <a:off x="552448" y="205183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ADD30-FAD3-0796-6C73-2ADED665A84D}"/>
              </a:ext>
            </a:extLst>
          </p:cNvPr>
          <p:cNvSpPr txBox="1"/>
          <p:nvPr/>
        </p:nvSpPr>
        <p:spPr>
          <a:xfrm>
            <a:off x="697229" y="1978858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2626C-089F-8D2A-E6DD-0254898A428D}"/>
              </a:ext>
            </a:extLst>
          </p:cNvPr>
          <p:cNvSpPr/>
          <p:nvPr/>
        </p:nvSpPr>
        <p:spPr>
          <a:xfrm>
            <a:off x="552446" y="2342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0F7A1-C5D2-6B4A-F428-6619693AB029}"/>
              </a:ext>
            </a:extLst>
          </p:cNvPr>
          <p:cNvSpPr/>
          <p:nvPr/>
        </p:nvSpPr>
        <p:spPr>
          <a:xfrm>
            <a:off x="554353" y="26442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5FCE-7187-6A18-ACB6-085A36135F34}"/>
              </a:ext>
            </a:extLst>
          </p:cNvPr>
          <p:cNvSpPr txBox="1"/>
          <p:nvPr/>
        </p:nvSpPr>
        <p:spPr>
          <a:xfrm>
            <a:off x="697230" y="227478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៦. កិច្ចប្រឹងប្រែងក្នុងការផលិត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F78FE-D1CC-4D65-D0E7-AC58CA7B28FC}"/>
              </a:ext>
            </a:extLst>
          </p:cNvPr>
          <p:cNvSpPr txBox="1"/>
          <p:nvPr/>
        </p:nvSpPr>
        <p:spPr>
          <a:xfrm>
            <a:off x="697229" y="2566611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AB5E80F3-E63A-9FF9-DA3D-BCD78A3AC1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602799" y="3343792"/>
            <a:ext cx="152400" cy="111707"/>
          </a:xfrm>
        </p:spPr>
        <p:txBody>
          <a:bodyPr/>
          <a:lstStyle/>
          <a:p>
            <a:r>
              <a:rPr lang="en-GB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475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F6964-C6BC-94C4-19EE-EB9234911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r="27059"/>
          <a:stretch/>
        </p:blipFill>
        <p:spPr bwMode="auto">
          <a:xfrm>
            <a:off x="518262" y="717907"/>
            <a:ext cx="2084841" cy="2124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close-up of a circuit board&#10;&#10;Description automatically generated">
            <a:extLst>
              <a:ext uri="{FF2B5EF4-FFF2-40B4-BE49-F238E27FC236}">
                <a16:creationId xmlns:a16="http://schemas.microsoft.com/office/drawing/2014/main" id="{77F092CB-058D-5711-7546-E50C5C8A0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34073" r="12818" b="13475"/>
          <a:stretch/>
        </p:blipFill>
        <p:spPr bwMode="auto">
          <a:xfrm rot="10800000">
            <a:off x="3426208" y="645580"/>
            <a:ext cx="2474333" cy="2268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F0BED8-7EFF-8406-2DA6-347117C60C96}"/>
              </a:ext>
            </a:extLst>
          </p:cNvPr>
          <p:cNvSpPr txBox="1"/>
          <p:nvPr/>
        </p:nvSpPr>
        <p:spPr>
          <a:xfrm>
            <a:off x="940754" y="2999324"/>
            <a:ext cx="8579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រូបទី១៥. </a:t>
            </a:r>
            <a:r>
              <a:rPr lang="en-GB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3D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60487-FCE9-FC8C-5F3E-5B2750D02DF5}"/>
              </a:ext>
            </a:extLst>
          </p:cNvPr>
          <p:cNvSpPr txBox="1"/>
          <p:nvPr/>
        </p:nvSpPr>
        <p:spPr>
          <a:xfrm>
            <a:off x="4309659" y="2994899"/>
            <a:ext cx="8210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រូបទី១៦. </a:t>
            </a:r>
            <a:r>
              <a:rPr lang="en-GB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</a:t>
            </a:r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ជាក់ស្ដែង</a:t>
            </a:r>
            <a:endParaRPr lang="en-GB" sz="5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0F4403D4-86BE-DE5E-11E5-55AD48756BAF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3347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3906C-A132-97EF-9840-D78B027C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956627"/>
            <a:ext cx="5939790" cy="1547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E3A1B-93C2-E7AD-C1E9-5AAF6E778899}"/>
              </a:ext>
            </a:extLst>
          </p:cNvPr>
          <p:cNvSpPr txBox="1"/>
          <p:nvPr/>
        </p:nvSpPr>
        <p:spPr>
          <a:xfrm>
            <a:off x="2692403" y="2606244"/>
            <a:ext cx="2016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រូបទី១៧.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Web-App Monitoring Dashboard Header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362607A9-80C9-9040-D08D-1C31691A877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2577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93469-970D-09F2-B687-1C3140E3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17" y="687592"/>
            <a:ext cx="2400300" cy="2130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C6BA3-4894-9FC1-D1ED-98514BE7088B}"/>
              </a:ext>
            </a:extLst>
          </p:cNvPr>
          <p:cNvSpPr txBox="1"/>
          <p:nvPr/>
        </p:nvSpPr>
        <p:spPr>
          <a:xfrm>
            <a:off x="2379818" y="2910148"/>
            <a:ext cx="17235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រូបទី១៨.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Web-App Monitoring Dashboard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3DE9AB05-2199-7651-5D41-FFFC54CD3ACF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9110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8A77E4-5F7B-3F3E-7EB5-A9DA92410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3" y="1044575"/>
            <a:ext cx="2819400" cy="127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5C788-1166-1956-5E34-09336EFBF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6" b="3704"/>
          <a:stretch/>
        </p:blipFill>
        <p:spPr>
          <a:xfrm>
            <a:off x="3412299" y="1044575"/>
            <a:ext cx="2652647" cy="127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F97A1-F8D3-073B-8306-8584E7B4AE02}"/>
              </a:ext>
            </a:extLst>
          </p:cNvPr>
          <p:cNvSpPr txBox="1"/>
          <p:nvPr/>
        </p:nvSpPr>
        <p:spPr>
          <a:xfrm>
            <a:off x="797715" y="246678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រូបទី១៩. ក្រាបប្រចាំសប្ដាហ៍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C658B-08BF-7FFA-6044-442984128EE6}"/>
              </a:ext>
            </a:extLst>
          </p:cNvPr>
          <p:cNvSpPr txBox="1"/>
          <p:nvPr/>
        </p:nvSpPr>
        <p:spPr>
          <a:xfrm>
            <a:off x="4074315" y="2466783"/>
            <a:ext cx="1758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រូបទី២០.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AI Prediction on Water Condition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AB5A856-71E0-11D1-DD4F-5B2011CF648C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4361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747BA-9E18-393F-8EEB-0618534A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870009"/>
            <a:ext cx="2438400" cy="14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AF27-A782-CFB4-F00D-6A59DD841F0D}"/>
              </a:ext>
            </a:extLst>
          </p:cNvPr>
          <p:cNvSpPr txBox="1"/>
          <p:nvPr/>
        </p:nvSpPr>
        <p:spPr>
          <a:xfrm>
            <a:off x="797715" y="2466783"/>
            <a:ext cx="16979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រូបទី២១.អំពីសាស្រ្ដាចារ្យពិគ្រោះ និង ដឹកនាំ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ECED6-1FEB-CFFD-9D35-FFDAA6340202}"/>
              </a:ext>
            </a:extLst>
          </p:cNvPr>
          <p:cNvSpPr txBox="1"/>
          <p:nvPr/>
        </p:nvSpPr>
        <p:spPr>
          <a:xfrm>
            <a:off x="4244548" y="2466783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រូបទី២២.អំពីពួកយើង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CD3C54B3-B1E9-1BBD-3B22-D8825F0FB47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4D13-86AF-A70F-9A4C-9071482B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" y="870009"/>
            <a:ext cx="2670508" cy="14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116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18D5024-9BFF-C347-455B-567047F59C67}"/>
              </a:ext>
            </a:extLst>
          </p:cNvPr>
          <p:cNvSpPr/>
          <p:nvPr/>
        </p:nvSpPr>
        <p:spPr>
          <a:xfrm>
            <a:off x="104775" y="658513"/>
            <a:ext cx="5943600" cy="244661"/>
          </a:xfrm>
          <a:custGeom>
            <a:avLst/>
            <a:gdLst/>
            <a:ahLst/>
            <a:cxnLst/>
            <a:rect l="l" t="t" r="r" b="b"/>
            <a:pathLst>
              <a:path w="3957954" h="186690">
                <a:moveTo>
                  <a:pt x="0" y="186512"/>
                </a:moveTo>
                <a:lnTo>
                  <a:pt x="3957599" y="186512"/>
                </a:lnTo>
                <a:lnTo>
                  <a:pt x="3957599" y="0"/>
                </a:lnTo>
                <a:lnTo>
                  <a:pt x="0" y="0"/>
                </a:lnTo>
                <a:lnTo>
                  <a:pt x="0" y="186512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 lang="en-GB" dirty="0">
              <a:latin typeface="Khmer OS Battambang" panose="02000500000000000000" pitchFamily="2" charset="0"/>
              <a:cs typeface="Khmer OS Battambang" panose="02000500000000000000" pitchFamily="2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E57E28-F74E-FCFF-F99C-E65E77BC9DDD}"/>
              </a:ext>
            </a:extLst>
          </p:cNvPr>
          <p:cNvSpPr/>
          <p:nvPr/>
        </p:nvSpPr>
        <p:spPr>
          <a:xfrm>
            <a:off x="104775" y="903176"/>
            <a:ext cx="5943600" cy="1049153"/>
          </a:xfrm>
          <a:custGeom>
            <a:avLst/>
            <a:gdLst/>
            <a:ahLst/>
            <a:cxnLst/>
            <a:rect l="l" t="t" r="r" b="b"/>
            <a:pathLst>
              <a:path w="3957954" h="1125855">
                <a:moveTo>
                  <a:pt x="3957599" y="0"/>
                </a:moveTo>
                <a:lnTo>
                  <a:pt x="0" y="0"/>
                </a:lnTo>
                <a:lnTo>
                  <a:pt x="0" y="1125728"/>
                </a:lnTo>
                <a:lnTo>
                  <a:pt x="3957599" y="1125728"/>
                </a:lnTo>
                <a:lnTo>
                  <a:pt x="3957599" y="0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>
            <a:pPr marL="270510" indent="269875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ឆ្លងតាមរយៈការសិក្សាស្រាវជ្រាវកន្លងមក យើងនឹងអាចធ្វើការបង្កើតប្រព័ន្ធដែលមានសមត្ថភាពធ្វើការវាស់គុណភាពទឹកដែលអាចធ្វើការបង្ហាញទិន្នន័យលើផ្ទាំ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OLED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រួមទាំងធ្វើការបញ្ជូនទិន្នន័យតាមរយៈ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ក្នុងពេលព្រឹក ថ្ងៃ ល្ងាច មកកាន់អ្នកប្រើប្រាស់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(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ច្រើន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Device)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ដែលធ្វើការតេស្តទៅលើ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3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ស្ថានីយ (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2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Node,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1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Gateway)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និងប្រើប្រាស់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Web Application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សម្រាប់ត្រួតពិនិត្យទិន្នន័យ និងរក្សាទុកទិន្នន័យក្នុងការយកមកធ្វើការព្យាករណ៍អំពីស្ថានភាពរបស់ទឹកផងដែរ។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7257247-37AE-3DA7-49F8-0BD354A03DA2}"/>
              </a:ext>
            </a:extLst>
          </p:cNvPr>
          <p:cNvSpPr txBox="1"/>
          <p:nvPr/>
        </p:nvSpPr>
        <p:spPr>
          <a:xfrm>
            <a:off x="104775" y="1995997"/>
            <a:ext cx="5943600" cy="170754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endParaRPr sz="700" dirty="0">
              <a:latin typeface="SimSun-ExtB"/>
              <a:cs typeface="SimSun-ExtB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FD39D28-6242-41DB-F05E-552EF23D7074}"/>
              </a:ext>
            </a:extLst>
          </p:cNvPr>
          <p:cNvSpPr/>
          <p:nvPr/>
        </p:nvSpPr>
        <p:spPr>
          <a:xfrm>
            <a:off x="104775" y="2166750"/>
            <a:ext cx="5943600" cy="1042394"/>
          </a:xfrm>
          <a:custGeom>
            <a:avLst/>
            <a:gdLst/>
            <a:ahLst/>
            <a:cxnLst/>
            <a:rect l="l" t="t" r="r" b="b"/>
            <a:pathLst>
              <a:path w="3957954" h="670560">
                <a:moveTo>
                  <a:pt x="3957599" y="0"/>
                </a:moveTo>
                <a:lnTo>
                  <a:pt x="0" y="0"/>
                </a:lnTo>
                <a:lnTo>
                  <a:pt x="0" y="670229"/>
                </a:lnTo>
                <a:lnTo>
                  <a:pt x="3957599" y="670229"/>
                </a:lnTo>
                <a:lnTo>
                  <a:pt x="3957599" y="0"/>
                </a:lnTo>
                <a:close/>
              </a:path>
            </a:pathLst>
          </a:custGeom>
          <a:solidFill>
            <a:srgbClr val="F8E5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3249A-198D-6BE3-72E2-7EAB127F985F}"/>
              </a:ext>
            </a:extLst>
          </p:cNvPr>
          <p:cNvSpPr txBox="1"/>
          <p:nvPr/>
        </p:nvSpPr>
        <p:spPr>
          <a:xfrm>
            <a:off x="33655" y="685942"/>
            <a:ext cx="34490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900" dirty="0">
                <a:solidFill>
                  <a:schemeClr val="bg1"/>
                </a:solidFill>
                <a:latin typeface="Khmer OS Battambang" panose="02000500000000000000" pitchFamily="2" charset="0"/>
                <a:cs typeface="Khmer OS Battambang" panose="02000500000000000000" pitchFamily="2" charset="0"/>
              </a:rPr>
              <a:t>លទ្ធផលក្រោយកិច្ចខិតខំប្រឹងប្រែង៖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E92A9-EB27-663F-E588-37960834DABB}"/>
              </a:ext>
            </a:extLst>
          </p:cNvPr>
          <p:cNvSpPr/>
          <p:nvPr/>
        </p:nvSpPr>
        <p:spPr>
          <a:xfrm>
            <a:off x="285915" y="2248103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A15D3-8713-3117-6767-95FFEA51262B}"/>
              </a:ext>
            </a:extLst>
          </p:cNvPr>
          <p:cNvSpPr txBox="1"/>
          <p:nvPr/>
        </p:nvSpPr>
        <p:spPr>
          <a:xfrm>
            <a:off x="409575" y="2229217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មានភាពមិនច្បាស់លាស់ </a:t>
            </a:r>
            <a:r>
              <a:rPr lang="km-KH" sz="900" dirty="0"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ដូចនេះពួកយើងត្រូវបន្ថែមនូវ 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Digital Filter Circuit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FEAD9-171D-35F3-0CFA-F46955891644}"/>
              </a:ext>
            </a:extLst>
          </p:cNvPr>
          <p:cNvSpPr/>
          <p:nvPr/>
        </p:nvSpPr>
        <p:spPr>
          <a:xfrm>
            <a:off x="284010" y="2488618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0435A-B3E5-8117-9FD1-5E60CA3DAB5F}"/>
              </a:ext>
            </a:extLst>
          </p:cNvPr>
          <p:cNvSpPr txBox="1"/>
          <p:nvPr/>
        </p:nvSpPr>
        <p:spPr>
          <a:xfrm>
            <a:off x="407670" y="2469732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មានភាពរអាក់រអួលនៅពេលបញ្ជូលទិន្នន័យច្រើនក្នុងពេលតែមួយ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D21F94-CABE-E076-33E7-E8B61788A201}"/>
              </a:ext>
            </a:extLst>
          </p:cNvPr>
          <p:cNvSpPr/>
          <p:nvPr/>
        </p:nvSpPr>
        <p:spPr>
          <a:xfrm>
            <a:off x="284010" y="2722370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75F19-7394-7252-AD67-969131569D60}"/>
              </a:ext>
            </a:extLst>
          </p:cNvPr>
          <p:cNvSpPr txBox="1"/>
          <p:nvPr/>
        </p:nvSpPr>
        <p:spPr>
          <a:xfrm>
            <a:off x="407670" y="2703484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ករណី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Web-App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កំពុងកែសម្រួលឡើងវិញទៅលើ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UX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UI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D9180E-4C25-2B7A-218F-B6FFAE6E1CBE}"/>
              </a:ext>
            </a:extLst>
          </p:cNvPr>
          <p:cNvSpPr/>
          <p:nvPr/>
        </p:nvSpPr>
        <p:spPr>
          <a:xfrm>
            <a:off x="284010" y="2970796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DB6A8-F63F-92A6-BBC6-E3762B48A424}"/>
              </a:ext>
            </a:extLst>
          </p:cNvPr>
          <p:cNvSpPr txBox="1"/>
          <p:nvPr/>
        </p:nvSpPr>
        <p:spPr>
          <a:xfrm>
            <a:off x="407670" y="2951910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កែរសម្រួលនូវបញ្ហាររអាក់រអួលក្នុងការបញ្ចូនទិន្នន័យ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CAECD7-216B-1494-5E05-EC05F2821A6A}"/>
              </a:ext>
            </a:extLst>
          </p:cNvPr>
          <p:cNvSpPr txBox="1"/>
          <p:nvPr/>
        </p:nvSpPr>
        <p:spPr>
          <a:xfrm>
            <a:off x="34925" y="1992324"/>
            <a:ext cx="34490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900" dirty="0">
                <a:solidFill>
                  <a:schemeClr val="bg1"/>
                </a:solidFill>
                <a:latin typeface="Khmer OS Battambang" panose="02000500000000000000" pitchFamily="2" charset="0"/>
                <a:cs typeface="Khmer OS Battambang" panose="02000500000000000000" pitchFamily="2" charset="0"/>
              </a:rPr>
              <a:t>បញ្ហា និង ដំណោះស្រាយ</a:t>
            </a:r>
          </a:p>
        </p:txBody>
      </p:sp>
    </p:spTree>
    <p:extLst>
      <p:ext uri="{BB962C8B-B14F-4D97-AF65-F5344CB8AC3E}">
        <p14:creationId xmlns:p14="http://schemas.microsoft.com/office/powerpoint/2010/main" val="413633392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7"/>
            <a:ext cx="6153150" cy="80288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0434-A61E-F004-9C11-EEA0566BED30}"/>
              </a:ext>
            </a:extLst>
          </p:cNvPr>
          <p:cNvSpPr txBox="1"/>
          <p:nvPr/>
        </p:nvSpPr>
        <p:spPr>
          <a:xfrm>
            <a:off x="1948702" y="1468765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សូមអរគុណ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7F08A6C-912C-1D7F-4E87-F15CAF663FA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3830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354F6-3095-119B-F0E1-D2C64E826115}"/>
              </a:ext>
            </a:extLst>
          </p:cNvPr>
          <p:cNvSpPr/>
          <p:nvPr/>
        </p:nvSpPr>
        <p:spPr>
          <a:xfrm>
            <a:off x="104775" y="2020763"/>
            <a:ext cx="5943600" cy="25711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3A09FE-3543-FA38-7734-FD9FD8E94E66}"/>
              </a:ext>
            </a:extLst>
          </p:cNvPr>
          <p:cNvSpPr/>
          <p:nvPr/>
        </p:nvSpPr>
        <p:spPr>
          <a:xfrm>
            <a:off x="104775" y="2275337"/>
            <a:ext cx="5943600" cy="947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83AA-D2F0-FA8C-FA8A-875801CCD216}"/>
              </a:ext>
            </a:extLst>
          </p:cNvPr>
          <p:cNvSpPr txBox="1"/>
          <p:nvPr/>
        </p:nvSpPr>
        <p:spPr>
          <a:xfrm>
            <a:off x="104775" y="2046379"/>
            <a:ext cx="3956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m-KH" sz="900" dirty="0">
                <a:solidFill>
                  <a:schemeClr val="bg1"/>
                </a:solidFill>
                <a:latin typeface="Khmer OS Siemreap" panose="02000500000000000000" pitchFamily="2" charset="0"/>
                <a:cs typeface="Khmer OS Siemreap" panose="02000500000000000000" pitchFamily="2" charset="0"/>
              </a:rPr>
              <a:t>ប្រវត្តិនៃការបង្កើតគម្រោងត្រួតពិនិត្យគុណភាពទឹក៖</a:t>
            </a:r>
            <a:endParaRPr lang="en-GB" sz="9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C3628-6E15-F9D9-9ACB-67A236C40C58}"/>
              </a:ext>
            </a:extLst>
          </p:cNvPr>
          <p:cNvSpPr/>
          <p:nvPr/>
        </p:nvSpPr>
        <p:spPr>
          <a:xfrm>
            <a:off x="169480" y="2313664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D69A9-0322-195A-CC85-EB30021FCD16}"/>
              </a:ext>
            </a:extLst>
          </p:cNvPr>
          <p:cNvSpPr txBox="1"/>
          <p:nvPr/>
        </p:nvSpPr>
        <p:spPr>
          <a:xfrm>
            <a:off x="296292" y="2251150"/>
            <a:ext cx="5260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សម័យអេស៊ីបបុរាណចាប់ផ្ដើមពិនិត្យសារធាតុលក្ខណៈ ដូចជា ពណ៍, ភាពច្បាស់លាស់ និង ក្លិនរបស់វា។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3F4225-8A34-AFA6-9F0B-571E3FCF4F7D}"/>
              </a:ext>
            </a:extLst>
          </p:cNvPr>
          <p:cNvSpPr/>
          <p:nvPr/>
        </p:nvSpPr>
        <p:spPr>
          <a:xfrm>
            <a:off x="169480" y="2589723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F30F2-6370-208C-3378-63A3C9178D36}"/>
              </a:ext>
            </a:extLst>
          </p:cNvPr>
          <p:cNvSpPr txBox="1"/>
          <p:nvPr/>
        </p:nvSpPr>
        <p:spPr>
          <a:xfrm>
            <a:off x="321879" y="2521867"/>
            <a:ext cx="565029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អំឡុងពេល បដិវត្តន៍ឧស្សាហកម្ម បង្កើតអង្គភាព គ្រប់គ្រងការត្រួតពិនិត្យគុណភាពទឹក ដោយសារតែការបំពុលដោយសារ សារធាតុពិសោធ។ 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78B4FD-C863-38D3-C025-86E68F8AF82A}"/>
              </a:ext>
            </a:extLst>
          </p:cNvPr>
          <p:cNvSpPr/>
          <p:nvPr/>
        </p:nvSpPr>
        <p:spPr>
          <a:xfrm>
            <a:off x="172655" y="2990742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F2528-FCF1-9438-7901-F7B51CBEDC38}"/>
              </a:ext>
            </a:extLst>
          </p:cNvPr>
          <p:cNvSpPr txBox="1"/>
          <p:nvPr/>
        </p:nvSpPr>
        <p:spPr>
          <a:xfrm>
            <a:off x="297681" y="2920126"/>
            <a:ext cx="581251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សតវត្សរ៍ទី១៩ និងសតវត្សរ៍ទី២០ ការវិវដ្ដន៍នៃ បរិក្ខាទំនើប ធ្វើឲ្យមានភាពងាយស្រួលក្នុងការពិនិត្យ និងការពារការបំពុល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pic>
        <p:nvPicPr>
          <p:cNvPr id="1026" name="Picture 2" descr="Water Innovation and Research Centre (WIRC@Bath)">
            <a:extLst>
              <a:ext uri="{FF2B5EF4-FFF2-40B4-BE49-F238E27FC236}">
                <a16:creationId xmlns:a16="http://schemas.microsoft.com/office/drawing/2014/main" id="{E5E198CC-787B-2F3A-56C9-654E2F63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11" y="668970"/>
            <a:ext cx="1905000" cy="107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879100-3D20-076C-1E8E-9D69CA92F28F}"/>
              </a:ext>
            </a:extLst>
          </p:cNvPr>
          <p:cNvSpPr txBox="1"/>
          <p:nvPr/>
        </p:nvSpPr>
        <p:spPr>
          <a:xfrm>
            <a:off x="2178440" y="178656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រូបទី១. លោកសាស្រ្តចារ្យ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Davide Mattia</a:t>
            </a:r>
          </a:p>
        </p:txBody>
      </p:sp>
      <p:sp>
        <p:nvSpPr>
          <p:cNvPr id="33" name="Slide Number Placeholder 8">
            <a:extLst>
              <a:ext uri="{FF2B5EF4-FFF2-40B4-BE49-F238E27FC236}">
                <a16:creationId xmlns:a16="http://schemas.microsoft.com/office/drawing/2014/main" id="{8D93DAD0-AD16-042C-1FDA-6FAA7FAC744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4670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74F22-11E0-7F1B-A890-CFE2BCC5075A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AC7DC-FDCF-6F75-3ED2-EC2A0D80667E}"/>
              </a:ext>
            </a:extLst>
          </p:cNvPr>
          <p:cNvSpPr/>
          <p:nvPr/>
        </p:nvSpPr>
        <p:spPr>
          <a:xfrm>
            <a:off x="711199" y="1249001"/>
            <a:ext cx="4740913" cy="1755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199A-3343-DA1B-BCC4-A2367F345C01}"/>
              </a:ext>
            </a:extLst>
          </p:cNvPr>
          <p:cNvSpPr txBox="1"/>
          <p:nvPr/>
        </p:nvSpPr>
        <p:spPr>
          <a:xfrm>
            <a:off x="697861" y="94122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>
                <a:solidFill>
                  <a:schemeClr val="bg1"/>
                </a:solidFill>
                <a:effectLst/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គោលដៅក្នុងការបង្កើតគម្រោងនេះឡើងរួមមាន៖</a:t>
            </a:r>
            <a:endParaRPr lang="en-GB" sz="14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6438A-2519-C806-39DB-CFE493A919F4}"/>
              </a:ext>
            </a:extLst>
          </p:cNvPr>
          <p:cNvSpPr/>
          <p:nvPr/>
        </p:nvSpPr>
        <p:spPr>
          <a:xfrm>
            <a:off x="942975" y="13935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B583A-5F3D-CC82-A29D-B008C992DA0B}"/>
              </a:ext>
            </a:extLst>
          </p:cNvPr>
          <p:cNvSpPr txBox="1"/>
          <p:nvPr/>
        </p:nvSpPr>
        <p:spPr>
          <a:xfrm>
            <a:off x="1158175" y="1329804"/>
            <a:ext cx="39758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បង្កើតប្រព័ន្ធត្រួតពិនិត្យគុណភាពទឹកដោយប្រើប្រាស់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ca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សម្រាប់ការបញ្ជូនទិន្នន័យ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F8DA3-4D33-35AF-4EA3-4DD850ADC736}"/>
              </a:ext>
            </a:extLst>
          </p:cNvPr>
          <p:cNvSpPr/>
          <p:nvPr/>
        </p:nvSpPr>
        <p:spPr>
          <a:xfrm>
            <a:off x="942975" y="168853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90EA-4DE3-FDD6-9460-52CAA1E08DFF}"/>
              </a:ext>
            </a:extLst>
          </p:cNvPr>
          <p:cNvSpPr txBox="1"/>
          <p:nvPr/>
        </p:nvSpPr>
        <p:spPr>
          <a:xfrm>
            <a:off x="1151190" y="1623350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៣ ស្ថានីយ ដែលមានទីតាំងផ្សេងគ្នា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E0447-A79E-818F-486D-0C2648E2ACB0}"/>
              </a:ext>
            </a:extLst>
          </p:cNvPr>
          <p:cNvSpPr/>
          <p:nvPr/>
        </p:nvSpPr>
        <p:spPr>
          <a:xfrm>
            <a:off x="942975" y="198149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5CE5B-A2E1-A265-4573-571423B40EB0}"/>
              </a:ext>
            </a:extLst>
          </p:cNvPr>
          <p:cNvSpPr txBox="1"/>
          <p:nvPr/>
        </p:nvSpPr>
        <p:spPr>
          <a:xfrm>
            <a:off x="1158175" y="1917778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ទិន្នន័យដែលទទួលបានពីការវាស់ស្ទង់នឹងត្រូវបញ្ជូនពីស្ថានីយមួយទៅកាន់ស្ថានីយមួយទៀតតាមរយៈ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CD1B7-F53F-6F98-EAD2-15189F305F6C}"/>
              </a:ext>
            </a:extLst>
          </p:cNvPr>
          <p:cNvSpPr/>
          <p:nvPr/>
        </p:nvSpPr>
        <p:spPr>
          <a:xfrm>
            <a:off x="942975" y="240829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754B4-5FE0-FEB6-63DF-828528CB3463}"/>
              </a:ext>
            </a:extLst>
          </p:cNvPr>
          <p:cNvSpPr txBox="1"/>
          <p:nvPr/>
        </p:nvSpPr>
        <p:spPr>
          <a:xfrm>
            <a:off x="1158175" y="2346133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បង្កើតស្ថានីយគោលដែលអាចបញ្ជូនទិន្នន័យទៅកាន់ទូរស័ព្ទដៃ និងកុំព្យូទ័រ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045FF-F467-3EAB-3BEB-8999E21337C5}"/>
              </a:ext>
            </a:extLst>
          </p:cNvPr>
          <p:cNvSpPr/>
          <p:nvPr/>
        </p:nvSpPr>
        <p:spPr>
          <a:xfrm>
            <a:off x="942975" y="270633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B8533-9CED-95B8-2B9A-F4A683A3AAF9}"/>
              </a:ext>
            </a:extLst>
          </p:cNvPr>
          <p:cNvSpPr txBox="1"/>
          <p:nvPr/>
        </p:nvSpPr>
        <p:spPr>
          <a:xfrm>
            <a:off x="1158175" y="2641145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ធ្វើការព្យាករណ៍ទិន្នន័យរបស់គុណភាពទឹក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284E1477-509F-CD59-C974-46F49941517D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52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CC741-3B45-12F7-79C3-9B7C90EF6170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3CE76-3E89-5E9E-9BC4-019747B0823A}"/>
              </a:ext>
            </a:extLst>
          </p:cNvPr>
          <p:cNvSpPr/>
          <p:nvPr/>
        </p:nvSpPr>
        <p:spPr>
          <a:xfrm>
            <a:off x="711199" y="1249001"/>
            <a:ext cx="4740913" cy="186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D3B5-016C-DFBE-3577-82380754B3F0}"/>
              </a:ext>
            </a:extLst>
          </p:cNvPr>
          <p:cNvSpPr txBox="1"/>
          <p:nvPr/>
        </p:nvSpPr>
        <p:spPr>
          <a:xfrm>
            <a:off x="697861" y="96013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គុណសម្បតិ្តរបស់គម្រោងនេះរួមមាន៖</a:t>
            </a:r>
            <a:endParaRPr lang="en-GB" sz="12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F8C26-7041-D4B0-AAD0-2211E14834D0}"/>
              </a:ext>
            </a:extLst>
          </p:cNvPr>
          <p:cNvSpPr/>
          <p:nvPr/>
        </p:nvSpPr>
        <p:spPr>
          <a:xfrm>
            <a:off x="942975" y="1345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15D9-571F-C53B-52D4-575B4AC8442B}"/>
              </a:ext>
            </a:extLst>
          </p:cNvPr>
          <p:cNvSpPr txBox="1"/>
          <p:nvPr/>
        </p:nvSpPr>
        <p:spPr>
          <a:xfrm>
            <a:off x="1158175" y="1274499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ការប្រើប្រាស់ប្រព័ន្ធត្រួតពិនិត្យគុណភាពទឹក ដែលបញ្ជូនទិន្នន័យតាមរយៈ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អាចត្រួតពិនិត្យទិន្នន័យបានរហ័ស  និងងាយស្រួល ព្រមទាំងអាចរក្សាទិន្នន័យបាន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2CD5D-612F-0F7F-936F-42CC18AC8725}"/>
              </a:ext>
            </a:extLst>
          </p:cNvPr>
          <p:cNvSpPr/>
          <p:nvPr/>
        </p:nvSpPr>
        <p:spPr>
          <a:xfrm>
            <a:off x="942975" y="18273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3A4F9-B68F-FED3-672F-F8A5D416412A}"/>
              </a:ext>
            </a:extLst>
          </p:cNvPr>
          <p:cNvSpPr txBox="1"/>
          <p:nvPr/>
        </p:nvSpPr>
        <p:spPr>
          <a:xfrm>
            <a:off x="1158175" y="1762197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ចូលរួមចំណែកក្នុងការអភិវឌ្ឍន៍បច្ចេកវិទ្យា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20A71-581B-9FF6-3610-444C22E90341}"/>
              </a:ext>
            </a:extLst>
          </p:cNvPr>
          <p:cNvSpPr/>
          <p:nvPr/>
        </p:nvSpPr>
        <p:spPr>
          <a:xfrm>
            <a:off x="942975" y="209009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C3A6E-3EEE-4D0A-9280-FCACB1340808}"/>
              </a:ext>
            </a:extLst>
          </p:cNvPr>
          <p:cNvSpPr/>
          <p:nvPr/>
        </p:nvSpPr>
        <p:spPr>
          <a:xfrm>
            <a:off x="947988" y="2527994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40B63-8C8C-6946-0DE2-9A7ADE90891F}"/>
              </a:ext>
            </a:extLst>
          </p:cNvPr>
          <p:cNvSpPr txBox="1"/>
          <p:nvPr/>
        </p:nvSpPr>
        <p:spPr>
          <a:xfrm>
            <a:off x="1158175" y="2019095"/>
            <a:ext cx="34424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រួមចំណែកក្នុងការផ្តល់ចំណេះដឹងបន្ថែមដល់អ្នកសិក្សាស្រាវជ្រាវលើផ្នែកប្រព័ន្ធត្រួតពិនិត្យទឹក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C8039-0F13-1677-703B-253C08ADBDC6}"/>
              </a:ext>
            </a:extLst>
          </p:cNvPr>
          <p:cNvSpPr/>
          <p:nvPr/>
        </p:nvSpPr>
        <p:spPr>
          <a:xfrm>
            <a:off x="942975" y="283664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52E7D-5A8E-1EFB-0929-E37D06478963}"/>
              </a:ext>
            </a:extLst>
          </p:cNvPr>
          <p:cNvSpPr txBox="1"/>
          <p:nvPr/>
        </p:nvSpPr>
        <p:spPr>
          <a:xfrm>
            <a:off x="1158175" y="2462809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រក្សាទុកទិន្នន័យសម្រាប់ឲ្យអ្នកស្រាវជ្រាវជំនាន់ក្រោយៗយកទៅប្រើប្រាស់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575B2-C58E-BEC6-C850-680E2FA8B78C}"/>
              </a:ext>
            </a:extLst>
          </p:cNvPr>
          <p:cNvSpPr txBox="1"/>
          <p:nvPr/>
        </p:nvSpPr>
        <p:spPr>
          <a:xfrm>
            <a:off x="1158175" y="2757450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បង្កើតនូវប្រព័ន្ធទទួល និង ផ្ដល់ដំណឹង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DBC81AAF-89C2-BB00-819B-82034FF98B0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12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3D3F2-5B5F-5916-132E-1DB5459C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" y="743585"/>
            <a:ext cx="4709160" cy="19735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33964-84B5-DEF1-83AA-8EA0717BBC2A}"/>
              </a:ext>
            </a:extLst>
          </p:cNvPr>
          <p:cNvSpPr txBox="1"/>
          <p:nvPr/>
        </p:nvSpPr>
        <p:spPr>
          <a:xfrm>
            <a:off x="2133047" y="2721771"/>
            <a:ext cx="18870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Device Hardware Block Diagram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E682AFAC-4CDA-6059-CB21-B927A2C19EF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272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694724" y="713413"/>
            <a:ext cx="4727575" cy="22289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692563" y="936310"/>
            <a:ext cx="4729735" cy="2286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84530" y="675346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 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781410" y="106630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42975" y="99778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 Sensor: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ដែលមាននាទីក្នុងការផ្ដល់នូវទិន្នន័យរបស់ កំហាបនៃទឹក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781410" y="14342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35993" y="1362004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TDS Sensor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ដែលមានតួរនាទីក្នុងចាប់យកសារធាតុរ៉ែ, សារធាតុលោហៈ និងអំបិលក្នុងទឹក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781410" y="18109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781410" y="20904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933810" y="1738633"/>
            <a:ext cx="408012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Turbidity Sensor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ដែលមាននាទីក្នុងការវាស់នូវភាពល្អក់នៃទឹក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781410" y="246234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32185" y="2027966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ដែលមាននាទីក្នុងការវាស់នូវសីតុណ្ហភាពរបស់ទឹក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935351" y="2385386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781410" y="280630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51975" y="2730616"/>
            <a:ext cx="415960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NANO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ជាខួរក្បាលនៃប្រព័ន្ធស្ថានីយ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ដែលមាននាទីទទួលទិន្នន័យពី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s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ហើយបញ្ជូនទិន្នន័យទាំងអស់នោះទៅកាន់ឧបករណ៍ទំនាក់ទំនងឥតខ្សែ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9D5AA5B-248F-3F21-33D2-07843F8748E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385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2AF5E-3112-CA46-DD06-3517B58E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" y="648652"/>
            <a:ext cx="4408170" cy="216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4669F-CEE0-B52C-797B-173C30AB273C}"/>
              </a:ext>
            </a:extLst>
          </p:cNvPr>
          <p:cNvSpPr txBox="1"/>
          <p:nvPr/>
        </p:nvSpPr>
        <p:spPr>
          <a:xfrm>
            <a:off x="2068927" y="2859128"/>
            <a:ext cx="2015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រូបទី៣.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Device Hardware Block Diagram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01C986F5-C029-D7A0-2523-82273C0146B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489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699639" y="991481"/>
            <a:ext cx="4733022" cy="1852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 Gateway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87485" y="1076359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Clock Module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ប្រើសម្រាប់កំណត់ពេលវេលាក្នុងការបញ្ជូនទិន្នន័យ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43631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87485" y="136492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969785" y="1762742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Module SIM800C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មាននាទីក្នុងការភ្ជាប់សេវានិងផ្ដល់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GPRS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32។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69785" y="2087951"/>
            <a:ext cx="438769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OLED Display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ប្រើសម្រាប់បង្ហាញទិន្នន័យដែលទទួលបានមកពីស្ថានីយ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នីមួយៗជាលក្ខណៈ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- Time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961755" y="247099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4F54E84-70C7-5167-6BD6-B9D3BB5D6430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25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3165</Words>
  <Application>Microsoft Office PowerPoint</Application>
  <PresentationFormat>Custom</PresentationFormat>
  <Paragraphs>272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SimSun-ExtB</vt:lpstr>
      <vt:lpstr>Aptos</vt:lpstr>
      <vt:lpstr>Calibri</vt:lpstr>
      <vt:lpstr>Khmer OS Battambang</vt:lpstr>
      <vt:lpstr>Khmer OS Moul Light</vt:lpstr>
      <vt:lpstr>Khmer OS Siemreap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[Scale=.7]Khmer OS Muol Light នី វីរៈបុរា, ជាតិ ជា, ជីង សុឃៀង, នី ពិសិដ្ឋ</dc:creator>
  <cp:lastModifiedBy>PuthiPonareay Sari</cp:lastModifiedBy>
  <cp:revision>9</cp:revision>
  <cp:lastPrinted>2024-04-29T13:19:04Z</cp:lastPrinted>
  <dcterms:created xsi:type="dcterms:W3CDTF">2024-04-28T02:10:56Z</dcterms:created>
  <dcterms:modified xsi:type="dcterms:W3CDTF">2024-05-08T09:34:01Z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2021-05-20T00:00:00Z</vt:filetime>
  </property>
</Properties>
</file>