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74" r:id="rId15"/>
    <p:sldId id="260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8E64F7-7EE8-4D74-9621-E7FD916188B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26617D-3D83-4963-8868-FB4FAAFE2FC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2702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4F7-7EE8-4D74-9621-E7FD916188B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17D-3D83-4963-8868-FB4FAAFE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9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4F7-7EE8-4D74-9621-E7FD916188B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17D-3D83-4963-8868-FB4FAAFE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6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4F7-7EE8-4D74-9621-E7FD916188B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17D-3D83-4963-8868-FB4FAAFE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8E64F7-7EE8-4D74-9621-E7FD916188B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26617D-3D83-4963-8868-FB4FAAFE2F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7413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4F7-7EE8-4D74-9621-E7FD916188B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17D-3D83-4963-8868-FB4FAAFE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4F7-7EE8-4D74-9621-E7FD916188B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17D-3D83-4963-8868-FB4FAAFE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4F7-7EE8-4D74-9621-E7FD916188B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17D-3D83-4963-8868-FB4FAAFE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64F7-7EE8-4D74-9621-E7FD916188B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17D-3D83-4963-8868-FB4FAAFE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6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8E64F7-7EE8-4D74-9621-E7FD916188B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26617D-3D83-4963-8868-FB4FAAFE2F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62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8E64F7-7EE8-4D74-9621-E7FD916188B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26617D-3D83-4963-8868-FB4FAAFE2F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923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F8E64F7-7EE8-4D74-9621-E7FD916188B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26617D-3D83-4963-8868-FB4FAAFE2F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89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BA4E-59FC-4F64-9A7C-FF13370DC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  <a:noFill/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DATA SCIENCE FOR BUSINESS</a:t>
            </a:r>
            <a:b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</a:br>
            <a:br>
              <a:rPr lang="en-US" sz="2000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-US" sz="1800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stock analysis of tesla &amp; amazon using GARCH, ARIMA &amp; MONTE CARLO</a:t>
            </a:r>
            <a:br>
              <a:rPr lang="en-US" sz="1800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19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40954F-2652-4C58-8FAE-E0590550E5D0}"/>
              </a:ext>
            </a:extLst>
          </p:cNvPr>
          <p:cNvSpPr txBox="1"/>
          <p:nvPr/>
        </p:nvSpPr>
        <p:spPr>
          <a:xfrm>
            <a:off x="1066799" y="795315"/>
            <a:ext cx="109918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212121"/>
                </a:solidFill>
                <a:latin typeface="Roboto" panose="02000000000000000000" pitchFamily="2" charset="0"/>
              </a:rPr>
              <a:t>Producing and Visualizing Forecast</a:t>
            </a:r>
            <a:endParaRPr lang="en-US" sz="14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0B8FB66E-51B4-45F7-8813-CD6831FB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48" y="1312039"/>
            <a:ext cx="89725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3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40954F-2652-4C58-8FAE-E0590550E5D0}"/>
              </a:ext>
            </a:extLst>
          </p:cNvPr>
          <p:cNvSpPr txBox="1"/>
          <p:nvPr/>
        </p:nvSpPr>
        <p:spPr>
          <a:xfrm>
            <a:off x="1066799" y="795315"/>
            <a:ext cx="109918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212121"/>
                </a:solidFill>
                <a:latin typeface="Roboto" panose="02000000000000000000" pitchFamily="2" charset="0"/>
              </a:rPr>
              <a:t>GARCH ESTIMATION</a:t>
            </a:r>
            <a:endParaRPr lang="en-US" sz="14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BC768-0782-4918-ACA2-6DFA834AA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" t="35972" r="41329" b="16945"/>
          <a:stretch/>
        </p:blipFill>
        <p:spPr>
          <a:xfrm>
            <a:off x="819150" y="1427390"/>
            <a:ext cx="5276850" cy="2498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E34D9E-87A1-4DF5-BB64-0E792CE896DD}"/>
              </a:ext>
            </a:extLst>
          </p:cNvPr>
          <p:cNvSpPr txBox="1"/>
          <p:nvPr/>
        </p:nvSpPr>
        <p:spPr>
          <a:xfrm>
            <a:off x="7672388" y="4831578"/>
            <a:ext cx="259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seri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3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2017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BAB69592-E0EA-4954-A596-D9473E3F2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1" y="1103092"/>
            <a:ext cx="5210175" cy="342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44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40954F-2652-4C58-8FAE-E0590550E5D0}"/>
              </a:ext>
            </a:extLst>
          </p:cNvPr>
          <p:cNvSpPr txBox="1"/>
          <p:nvPr/>
        </p:nvSpPr>
        <p:spPr>
          <a:xfrm>
            <a:off x="1066799" y="795315"/>
            <a:ext cx="109918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212121"/>
                </a:solidFill>
                <a:latin typeface="Roboto" panose="02000000000000000000" pitchFamily="2" charset="0"/>
              </a:rPr>
              <a:t>GARCH ESTIMATION</a:t>
            </a:r>
            <a:endParaRPr lang="en-US" sz="14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2AB5A-5165-4A97-A057-0CFA94A68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4" t="33194" r="51484" b="11597"/>
          <a:stretch/>
        </p:blipFill>
        <p:spPr>
          <a:xfrm>
            <a:off x="1066799" y="1333499"/>
            <a:ext cx="5276851" cy="378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7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40954F-2652-4C58-8FAE-E0590550E5D0}"/>
              </a:ext>
            </a:extLst>
          </p:cNvPr>
          <p:cNvSpPr txBox="1"/>
          <p:nvPr/>
        </p:nvSpPr>
        <p:spPr>
          <a:xfrm>
            <a:off x="1066799" y="366690"/>
            <a:ext cx="109918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Prediction results of the GARCH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9DFBA-1AC6-4856-AEEE-0EC8B257A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0" t="28333" r="45000" b="19306"/>
          <a:stretch/>
        </p:blipFill>
        <p:spPr>
          <a:xfrm>
            <a:off x="1066799" y="705245"/>
            <a:ext cx="6071696" cy="3516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567A3-3C54-44C3-A491-DEDF7ECAC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1" t="40278" r="39219" b="20278"/>
          <a:stretch/>
        </p:blipFill>
        <p:spPr>
          <a:xfrm>
            <a:off x="1047749" y="4278568"/>
            <a:ext cx="6019800" cy="232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5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BA4E-59FC-4F64-9A7C-FF13370DC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1049113"/>
          </a:xfrm>
          <a:noFill/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MONTE CARLO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E76754-F32E-4EA4-88FD-5CD7C0BDA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6" t="31032" r="31250" b="12500"/>
          <a:stretch/>
        </p:blipFill>
        <p:spPr>
          <a:xfrm>
            <a:off x="2486025" y="1104900"/>
            <a:ext cx="7490217" cy="3695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20D339-C1D3-44E5-93D6-0261DBE19AF5}"/>
              </a:ext>
            </a:extLst>
          </p:cNvPr>
          <p:cNvSpPr txBox="1"/>
          <p:nvPr/>
        </p:nvSpPr>
        <p:spPr>
          <a:xfrm>
            <a:off x="3295650" y="52731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Saham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kami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ini</a:t>
            </a:r>
          </a:p>
        </p:txBody>
      </p:sp>
    </p:spTree>
    <p:extLst>
      <p:ext uri="{BB962C8B-B14F-4D97-AF65-F5344CB8AC3E}">
        <p14:creationId xmlns:p14="http://schemas.microsoft.com/office/powerpoint/2010/main" val="116490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92C614-D2DC-43FC-B4F7-F66C1B558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138487"/>
            <a:ext cx="67627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702C01-95F0-4816-ACC5-FAB4067B6ECD}"/>
              </a:ext>
            </a:extLst>
          </p:cNvPr>
          <p:cNvSpPr txBox="1"/>
          <p:nvPr/>
        </p:nvSpPr>
        <p:spPr>
          <a:xfrm>
            <a:off x="8096250" y="4472284"/>
            <a:ext cx="326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total volume </a:t>
            </a:r>
            <a:r>
              <a:rPr lang="en-US" dirty="0" err="1"/>
              <a:t>saham</a:t>
            </a:r>
            <a:r>
              <a:rPr lang="en-US" dirty="0"/>
              <a:t> yang </a:t>
            </a:r>
            <a:r>
              <a:rPr lang="en-US" dirty="0" err="1"/>
              <a:t>diperdagangkan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2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terakhir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87CF0-961D-47B4-976B-C7B4D9161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7" t="28194" r="40470" b="17361"/>
          <a:stretch/>
        </p:blipFill>
        <p:spPr>
          <a:xfrm>
            <a:off x="1323975" y="0"/>
            <a:ext cx="6286500" cy="3084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E7659F-76ED-4F25-8F7A-579C1F49DF7E}"/>
              </a:ext>
            </a:extLst>
          </p:cNvPr>
          <p:cNvSpPr txBox="1"/>
          <p:nvPr/>
        </p:nvSpPr>
        <p:spPr>
          <a:xfrm>
            <a:off x="8543925" y="1366537"/>
            <a:ext cx="25717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penutupan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historis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5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02C01-95F0-4816-ACC5-FAB4067B6ECD}"/>
              </a:ext>
            </a:extLst>
          </p:cNvPr>
          <p:cNvSpPr txBox="1"/>
          <p:nvPr/>
        </p:nvSpPr>
        <p:spPr>
          <a:xfrm>
            <a:off x="7426909" y="1871960"/>
            <a:ext cx="326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total volume </a:t>
            </a:r>
            <a:r>
              <a:rPr lang="en-US" dirty="0" err="1"/>
              <a:t>saham</a:t>
            </a:r>
            <a:r>
              <a:rPr lang="en-US" dirty="0"/>
              <a:t> yang </a:t>
            </a:r>
            <a:r>
              <a:rPr lang="en-US" dirty="0" err="1"/>
              <a:t>diperdagangkan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2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terakhir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30659E-8CF6-4D03-B064-598D529F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29" y="160195"/>
            <a:ext cx="5540958" cy="358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03AAE6C-8AB3-4B6B-BF39-BD4828575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42" y="3890665"/>
            <a:ext cx="5645733" cy="280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E4E2AE-241E-4CB7-9673-FD02DACD4205}"/>
              </a:ext>
            </a:extLst>
          </p:cNvPr>
          <p:cNvSpPr txBox="1"/>
          <p:nvPr/>
        </p:nvSpPr>
        <p:spPr>
          <a:xfrm>
            <a:off x="7426909" y="4062711"/>
            <a:ext cx="3267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Kami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pct_change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harinya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memplot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tersebt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51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2699415-24DD-45D8-A1AB-B67D7D5C8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5" t="23194" r="12287" b="22222"/>
          <a:stretch/>
        </p:blipFill>
        <p:spPr>
          <a:xfrm>
            <a:off x="1390649" y="1528762"/>
            <a:ext cx="1026735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03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43908EE-A5A6-4AF8-AB94-3B7A8F5C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46" y="309953"/>
            <a:ext cx="4210628" cy="281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C2A0EE-CAC1-43D3-8551-3E98997C3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5" t="38195" r="66718" b="43472"/>
          <a:stretch/>
        </p:blipFill>
        <p:spPr>
          <a:xfrm>
            <a:off x="1266825" y="3428999"/>
            <a:ext cx="3791238" cy="1352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260B5B-9D86-4551-8ACD-33AF11237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0" t="66250" r="66875" b="20416"/>
          <a:stretch/>
        </p:blipFill>
        <p:spPr>
          <a:xfrm>
            <a:off x="1266825" y="5286373"/>
            <a:ext cx="3954471" cy="1009651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13FF3095-59C9-467A-8EFE-4660549F5427}"/>
              </a:ext>
            </a:extLst>
          </p:cNvPr>
          <p:cNvSpPr/>
          <p:nvPr/>
        </p:nvSpPr>
        <p:spPr>
          <a:xfrm>
            <a:off x="5820716" y="3471861"/>
            <a:ext cx="1247489" cy="333375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B3E0F4A-77E1-498F-BA91-DF5C10EACDDC}"/>
              </a:ext>
            </a:extLst>
          </p:cNvPr>
          <p:cNvSpPr/>
          <p:nvPr/>
        </p:nvSpPr>
        <p:spPr>
          <a:xfrm>
            <a:off x="5904072" y="5791199"/>
            <a:ext cx="1247489" cy="333375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AD940F9-93FE-4E10-98BC-22261ED5914D}"/>
              </a:ext>
            </a:extLst>
          </p:cNvPr>
          <p:cNvSpPr txBox="1"/>
          <p:nvPr/>
        </p:nvSpPr>
        <p:spPr>
          <a:xfrm>
            <a:off x="7429500" y="3162300"/>
            <a:ext cx="44386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i-FI" sz="1400" dirty="0">
                <a:solidFill>
                  <a:srgbClr val="212121"/>
                </a:solidFill>
                <a:latin typeface="Roboto" panose="02000000000000000000" pitchFamily="2" charset="0"/>
              </a:rPr>
              <a:t>M</a:t>
            </a:r>
            <a:r>
              <a:rPr lang="fi-FI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enggunakan kuantil untuk mendapatkan nilai risiko saham.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Kuantil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empiris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0,05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pengembalian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harian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berada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-0,0460. Itu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berarti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keyakinan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95%,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kerugian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harian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terburuk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melebihi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4,60%. Jika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investasi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1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dolar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VaR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5%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satu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adalah 0,0460 * 1.000.000 = $ 46.000</a:t>
            </a:r>
            <a:endParaRPr lang="en-US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B641EE9-C203-490B-A6B8-3C559CD1EDDB}"/>
              </a:ext>
            </a:extLst>
          </p:cNvPr>
          <p:cNvSpPr txBox="1"/>
          <p:nvPr/>
        </p:nvSpPr>
        <p:spPr>
          <a:xfrm>
            <a:off x="7429500" y="5041550"/>
            <a:ext cx="40561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Kuantil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empiris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0,01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pengembalian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harian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berada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 -0,0790. Itu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berarti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keyakinan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99%,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kerugian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harian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terburuk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melebihi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7,90%. Jika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investasi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1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dolar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VaR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1%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satu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adalah 0,0790 * 1.000.000 = $ 79.000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227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956C-3652-4AA7-98E9-D50F07F0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1526"/>
          </a:xfrm>
        </p:spPr>
        <p:txBody>
          <a:bodyPr>
            <a:normAutofit/>
          </a:bodyPr>
          <a:lstStyle/>
          <a:p>
            <a:r>
              <a:rPr lang="en-US" sz="3600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3E6F-6A4D-4075-A1A0-2CD1AA381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8301"/>
            <a:ext cx="10191750" cy="460007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Date</a:t>
            </a:r>
          </a:p>
          <a:p>
            <a:pPr>
              <a:buFontTx/>
              <a:buChar char="-"/>
            </a:pPr>
            <a:r>
              <a:rPr lang="en-US" dirty="0"/>
              <a:t>High</a:t>
            </a:r>
          </a:p>
          <a:p>
            <a:pPr>
              <a:buFontTx/>
              <a:buChar char="-"/>
            </a:pPr>
            <a:r>
              <a:rPr lang="en-US" dirty="0"/>
              <a:t>Low</a:t>
            </a:r>
          </a:p>
          <a:p>
            <a:pPr>
              <a:buFontTx/>
              <a:buChar char="-"/>
            </a:pPr>
            <a:r>
              <a:rPr lang="en-US" dirty="0"/>
              <a:t>Open</a:t>
            </a:r>
          </a:p>
          <a:p>
            <a:pPr>
              <a:buFontTx/>
              <a:buChar char="-"/>
            </a:pPr>
            <a:r>
              <a:rPr lang="en-US" dirty="0"/>
              <a:t>Close</a:t>
            </a:r>
          </a:p>
          <a:p>
            <a:pPr>
              <a:buFontTx/>
              <a:buChar char="-"/>
            </a:pPr>
            <a:r>
              <a:rPr lang="en-US" dirty="0"/>
              <a:t>Volume</a:t>
            </a:r>
          </a:p>
          <a:p>
            <a:pPr>
              <a:buFontTx/>
              <a:buChar char="-"/>
            </a:pPr>
            <a:r>
              <a:rPr lang="en-US" dirty="0"/>
              <a:t>Adj Close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>
            <a:extLst>
              <a:ext uri="{FF2B5EF4-FFF2-40B4-BE49-F238E27FC236}">
                <a16:creationId xmlns:a16="http://schemas.microsoft.com/office/drawing/2014/main" id="{EAD940F9-93FE-4E10-98BC-22261ED5914D}"/>
              </a:ext>
            </a:extLst>
          </p:cNvPr>
          <p:cNvSpPr txBox="1"/>
          <p:nvPr/>
        </p:nvSpPr>
        <p:spPr>
          <a:xfrm>
            <a:off x="1162049" y="471816"/>
            <a:ext cx="9896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i-FI" dirty="0">
                <a:solidFill>
                  <a:srgbClr val="212121"/>
                </a:solidFill>
                <a:latin typeface="Roboto" panose="02000000000000000000" pitchFamily="2" charset="0"/>
              </a:rPr>
              <a:t>Kami akan melihat nilai yang berisiko dengan menerapkan metode Monte Carlo, dengan meng-set up time horizon yaitu 730 days, dt = 1/days. Kemudian kami ingin mengambil data returns mean dari TESLA, dan juga nilai volatilitas saham dari rata-rata returnnya.</a:t>
            </a:r>
          </a:p>
          <a:p>
            <a:pPr algn="just"/>
            <a:endParaRPr lang="fi-FI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/>
            <a:r>
              <a:rPr lang="fi-FI" dirty="0">
                <a:solidFill>
                  <a:srgbClr val="212121"/>
                </a:solidFill>
                <a:latin typeface="Roboto" panose="02000000000000000000" pitchFamily="2" charset="0"/>
              </a:rPr>
              <a:t>Monte Carlo Analysis for TESLA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9F4488-F533-4FBD-A955-687218A9F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443" y="1988701"/>
            <a:ext cx="6153312" cy="439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733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2ED691-59CA-4DF7-ABC7-3D1B917F5CFA}"/>
              </a:ext>
            </a:extLst>
          </p:cNvPr>
          <p:cNvSpPr txBox="1"/>
          <p:nvPr/>
        </p:nvSpPr>
        <p:spPr>
          <a:xfrm>
            <a:off x="1257299" y="800098"/>
            <a:ext cx="9991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Sekarang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setelah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serangkaian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simulasi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melanjutkan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memplot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histogram,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serta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qunatile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menentukan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risiko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saham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ini.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6045E2-0498-438D-9C0F-04769A177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99" y="1985990"/>
            <a:ext cx="5915026" cy="398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428EC984-C576-4FE8-8799-4804825E47DC}"/>
              </a:ext>
            </a:extLst>
          </p:cNvPr>
          <p:cNvSpPr txBox="1"/>
          <p:nvPr/>
        </p:nvSpPr>
        <p:spPr>
          <a:xfrm>
            <a:off x="7172325" y="2796390"/>
            <a:ext cx="45434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Sekarang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telah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melihat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kuantil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empiris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1%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distribusi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harga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akhir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memperkirakan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Nilai yang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Berisiko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saham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TESLA, yang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terlihat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menjadi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$ 21,20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setiap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investasi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sebesar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301,15 (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harga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satu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saham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TESLA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awal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).</a:t>
            </a:r>
          </a:p>
          <a:p>
            <a:pPr algn="just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Ini pada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dasarnya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berarti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setiap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saham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awal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Anda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beli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menempatkan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sekitar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$ 21,20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risiko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99%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waktu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Simulasi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Monte Carlo kami.</a:t>
            </a:r>
          </a:p>
        </p:txBody>
      </p:sp>
    </p:spTree>
    <p:extLst>
      <p:ext uri="{BB962C8B-B14F-4D97-AF65-F5344CB8AC3E}">
        <p14:creationId xmlns:p14="http://schemas.microsoft.com/office/powerpoint/2010/main" val="268144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BA4E-59FC-4F64-9A7C-FF13370DC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1049113"/>
          </a:xfrm>
          <a:noFill/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sz="2800" b="1" dirty="0">
                <a:solidFill>
                  <a:schemeClr val="tx1"/>
                </a:solidFill>
                <a:latin typeface="Fira Sans"/>
                <a:sym typeface="Fira Sans"/>
              </a:rPr>
              <a:t>ARIMA &amp; </a:t>
            </a:r>
            <a:r>
              <a:rPr lang="en-US" sz="2800" b="1" dirty="0" err="1">
                <a:solidFill>
                  <a:schemeClr val="tx1"/>
                </a:solidFill>
                <a:latin typeface="Fira Sans"/>
                <a:sym typeface="Fira Sans"/>
              </a:rPr>
              <a:t>Garch</a:t>
            </a:r>
            <a:r>
              <a:rPr lang="en-US" sz="2800" b="1" dirty="0">
                <a:solidFill>
                  <a:schemeClr val="tx1"/>
                </a:solidFill>
                <a:latin typeface="Fira Sans"/>
                <a:sym typeface="Fira Sans"/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4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20D339-C1D3-44E5-93D6-0261DBE19AF5}"/>
              </a:ext>
            </a:extLst>
          </p:cNvPr>
          <p:cNvSpPr txBox="1"/>
          <p:nvPr/>
        </p:nvSpPr>
        <p:spPr>
          <a:xfrm>
            <a:off x="1304923" y="4787384"/>
            <a:ext cx="8229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time series analysis dan forecasting </a:t>
            </a:r>
            <a:r>
              <a:rPr lang="en-US" dirty="0" err="1"/>
              <a:t>untuk</a:t>
            </a:r>
            <a:r>
              <a:rPr lang="en-US" dirty="0"/>
              <a:t> stock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4494BF-6A89-45D3-AEEB-EE4C917A1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31112" r="30782" b="9722"/>
          <a:stretch/>
        </p:blipFill>
        <p:spPr>
          <a:xfrm>
            <a:off x="1304924" y="533400"/>
            <a:ext cx="79914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6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20D339-C1D3-44E5-93D6-0261DBE19AF5}"/>
              </a:ext>
            </a:extLst>
          </p:cNvPr>
          <p:cNvSpPr txBox="1"/>
          <p:nvPr/>
        </p:nvSpPr>
        <p:spPr>
          <a:xfrm>
            <a:off x="1243012" y="268843"/>
            <a:ext cx="3305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2AA94-A038-4F4F-9554-0B238B84F29B}"/>
              </a:ext>
            </a:extLst>
          </p:cNvPr>
          <p:cNvSpPr txBox="1"/>
          <p:nvPr/>
        </p:nvSpPr>
        <p:spPr>
          <a:xfrm>
            <a:off x="4962524" y="1933575"/>
            <a:ext cx="32766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Langkah ini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dibutuhkan</a:t>
            </a:r>
            <a:r>
              <a:rPr lang="en-US" sz="1600" dirty="0"/>
              <a:t>, </a:t>
            </a:r>
            <a:r>
              <a:rPr lang="en-US" sz="1600" dirty="0" err="1"/>
              <a:t>memeriksa</a:t>
            </a:r>
            <a:r>
              <a:rPr lang="en-US" sz="1600" dirty="0"/>
              <a:t> missing values, dan </a:t>
            </a:r>
            <a:r>
              <a:rPr lang="en-US" sz="1600" dirty="0" err="1"/>
              <a:t>mengumpulkan</a:t>
            </a:r>
            <a:r>
              <a:rPr lang="en-US" sz="1600" dirty="0"/>
              <a:t> </a:t>
            </a:r>
            <a:r>
              <a:rPr lang="en-US" sz="1600" dirty="0" err="1"/>
              <a:t>penjualan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tanggal</a:t>
            </a:r>
            <a:r>
              <a:rPr lang="en-US" sz="1600" dirty="0"/>
              <a:t> dan </a:t>
            </a:r>
            <a:r>
              <a:rPr lang="en-US" sz="1600" dirty="0" err="1"/>
              <a:t>sebagainya</a:t>
            </a:r>
            <a:r>
              <a:rPr lang="en-US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EF998-D27D-4CCE-A6EC-7B2D5738F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" t="22500" r="58672" b="15139"/>
          <a:stretch/>
        </p:blipFill>
        <p:spPr>
          <a:xfrm>
            <a:off x="1319466" y="709613"/>
            <a:ext cx="3293603" cy="3024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BB3F7A-4F9C-485C-B534-A8B97B521B44}"/>
              </a:ext>
            </a:extLst>
          </p:cNvPr>
          <p:cNvSpPr txBox="1"/>
          <p:nvPr/>
        </p:nvSpPr>
        <p:spPr>
          <a:xfrm>
            <a:off x="1395412" y="3888343"/>
            <a:ext cx="3305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Indexing with Time Series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DE171-CD80-45AA-95BE-5A8BA0B71810}"/>
              </a:ext>
            </a:extLst>
          </p:cNvPr>
          <p:cNvSpPr txBox="1"/>
          <p:nvPr/>
        </p:nvSpPr>
        <p:spPr>
          <a:xfrm>
            <a:off x="6886575" y="4611626"/>
            <a:ext cx="4267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datetime kami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ini bisa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jadi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rumit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dikerjakan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oleh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karena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itu, kami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rata-rata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nilai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penjualan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harian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bulan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itu, dan kami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awal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setiap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bulan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sebagai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stempel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waktu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823A0-8FE7-4FCD-83A0-49E4B962D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5" t="33056" r="49219" b="31806"/>
          <a:stretch/>
        </p:blipFill>
        <p:spPr>
          <a:xfrm>
            <a:off x="1395412" y="4388422"/>
            <a:ext cx="5166942" cy="22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9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20D339-C1D3-44E5-93D6-0261DBE19AF5}"/>
              </a:ext>
            </a:extLst>
          </p:cNvPr>
          <p:cNvSpPr txBox="1"/>
          <p:nvPr/>
        </p:nvSpPr>
        <p:spPr>
          <a:xfrm>
            <a:off x="1243012" y="268843"/>
            <a:ext cx="56435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Visualizing Close Time Series Data</a:t>
            </a:r>
          </a:p>
          <a:p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B3F7A-4F9C-485C-B534-A8B97B521B44}"/>
              </a:ext>
            </a:extLst>
          </p:cNvPr>
          <p:cNvSpPr txBox="1"/>
          <p:nvPr/>
        </p:nvSpPr>
        <p:spPr>
          <a:xfrm>
            <a:off x="1395412" y="3640693"/>
            <a:ext cx="3305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Time Series Decomposition Plot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25ED9D-0454-4C71-AA2F-DF0B2B23D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777615"/>
            <a:ext cx="6648450" cy="26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40954F-2652-4C58-8FAE-E0590550E5D0}"/>
              </a:ext>
            </a:extLst>
          </p:cNvPr>
          <p:cNvSpPr txBox="1"/>
          <p:nvPr/>
        </p:nvSpPr>
        <p:spPr>
          <a:xfrm>
            <a:off x="8077201" y="1300141"/>
            <a:ext cx="37814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Beberapa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pattern yang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dibedakan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muncul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kita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memplot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data. Time series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mempunyai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pattern ini. Kami juga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memvisualisasikan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metode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disebut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time series decomposition yang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memungkinkan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kami decompose time series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menjadi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tiga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komponen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berbeda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trend, seasonal, dan 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adjust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D0E7538-A5C5-4D32-B605-C9F61807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9" y="4010025"/>
            <a:ext cx="6091236" cy="266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E9E647-5E10-445D-89ED-CBD903DA87D3}"/>
              </a:ext>
            </a:extLst>
          </p:cNvPr>
          <p:cNvSpPr txBox="1"/>
          <p:nvPr/>
        </p:nvSpPr>
        <p:spPr>
          <a:xfrm>
            <a:off x="7991475" y="4010025"/>
            <a:ext cx="38671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Plot time series decomposition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memungkinkan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kami 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mengamati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istilah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seasonality terms, trend dan time series  error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nya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Ketiga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komponen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ini adalah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bagian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penting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Exponential Smoothing models. Oleh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karena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itu, plot decomposition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membantu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memutuskan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jenis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Exponential Smoothing models yang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digunakan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perkiraan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kami</a:t>
            </a:r>
          </a:p>
        </p:txBody>
      </p:sp>
    </p:spTree>
    <p:extLst>
      <p:ext uri="{BB962C8B-B14F-4D97-AF65-F5344CB8AC3E}">
        <p14:creationId xmlns:p14="http://schemas.microsoft.com/office/powerpoint/2010/main" val="56657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40954F-2652-4C58-8FAE-E0590550E5D0}"/>
              </a:ext>
            </a:extLst>
          </p:cNvPr>
          <p:cNvSpPr txBox="1"/>
          <p:nvPr/>
        </p:nvSpPr>
        <p:spPr>
          <a:xfrm>
            <a:off x="952499" y="595290"/>
            <a:ext cx="1097280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solidFill>
                  <a:srgbClr val="212121"/>
                </a:solidFill>
                <a:latin typeface="Roboto" panose="02000000000000000000" pitchFamily="2" charset="0"/>
              </a:rPr>
              <a:t>Menentukan</a:t>
            </a:r>
            <a:r>
              <a:rPr lang="en-US" sz="16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Error, Trend and Seasonality</a:t>
            </a:r>
          </a:p>
          <a:p>
            <a:pPr algn="just"/>
            <a:endParaRPr lang="en-U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 ETS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tiga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komponen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utama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kesalahan</a:t>
            </a: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.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Masing-masing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diterapkan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aditif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multiplikasi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sama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sekali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Kami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Plot Time Series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Deomposition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rgbClr val="212121"/>
                </a:solidFill>
                <a:latin typeface="Roboto" panose="02000000000000000000" pitchFamily="2" charset="0"/>
              </a:rPr>
              <a:t>sebelumnya</a:t>
            </a: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menentukan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properti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aditif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kesatuan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ketiga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komponen</a:t>
            </a: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 ini.</a:t>
            </a:r>
          </a:p>
          <a:p>
            <a:pPr algn="just"/>
            <a:endParaRPr lang="en-U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Trend - Jika plot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tren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linier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maka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kami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menerapkannya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aditif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(A). Jika garis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tren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tumbuh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menyusut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eksponensial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kami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menerapkannya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multiplikatif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(M). Jika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trend yang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jelas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maka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komponen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trend yang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dimasukkan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(N).</a:t>
            </a:r>
          </a:p>
          <a:p>
            <a:pPr algn="just"/>
            <a:endParaRPr lang="en-US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/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2.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Seasonality - Jika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puncak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lembah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musim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konstan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waktu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waktu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kami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menerapkannya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aditif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(A). Jika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besar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kecilnya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fluktuasi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musiman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cenderung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naik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turun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seiring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besarnya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deret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waktu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maka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diterapkan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multiplikatif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(M). Jika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musim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itu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diterapkan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(N).</a:t>
            </a:r>
          </a:p>
          <a:p>
            <a:pPr algn="just"/>
            <a:endParaRPr lang="en-U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 Error - Jika plot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kesalahan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varians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konstan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waktu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waktu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puncak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lembah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berukuran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hampir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sama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), kami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menerapkannya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aditif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(A). Jika plot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kesalahan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berfluktuasi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antara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kesalahan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besar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kecil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waktu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waktu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kami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menerapkannya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multiplikatif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(M).</a:t>
            </a:r>
          </a:p>
          <a:p>
            <a:pPr algn="just">
              <a:buFont typeface="+mj-lt"/>
              <a:buAutoNum type="arabicPeriod"/>
            </a:pPr>
            <a:endParaRPr lang="en-U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data, kami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melihat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plot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tren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trend and seasonality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konstan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waktu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waktu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jadi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kami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menerapkan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trend and seasonality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aditif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Komponen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kesalahan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juga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varian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konstan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jadi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kami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menerapkannya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juga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aditif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rgbClr val="212121"/>
                </a:solidFill>
                <a:latin typeface="Roboto" panose="02000000000000000000" pitchFamily="2" charset="0"/>
              </a:rPr>
              <a:t>Kemudian</a:t>
            </a:r>
            <a:r>
              <a:rPr lang="en-US" sz="1600" b="1" dirty="0">
                <a:solidFill>
                  <a:srgbClr val="212121"/>
                </a:solidFill>
                <a:latin typeface="Roboto" panose="02000000000000000000" pitchFamily="2" charset="0"/>
              </a:rPr>
              <a:t> k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ami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Exponential Smoothing,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time series estimates.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Metode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Exponential Smoothing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didefinisikan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kerangka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kerja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ETS, di mana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komponen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dihitung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teknik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Smoothing.</a:t>
            </a:r>
            <a:endParaRPr lang="en-U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40954F-2652-4C58-8FAE-E0590550E5D0}"/>
              </a:ext>
            </a:extLst>
          </p:cNvPr>
          <p:cNvSpPr txBox="1"/>
          <p:nvPr/>
        </p:nvSpPr>
        <p:spPr>
          <a:xfrm>
            <a:off x="952499" y="595290"/>
            <a:ext cx="53721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</a:t>
            </a:r>
            <a:r>
              <a:rPr lang="en-US" sz="1400" b="1" dirty="0">
                <a:solidFill>
                  <a:srgbClr val="212121"/>
                </a:solidFill>
                <a:latin typeface="Roboto" panose="02000000000000000000" pitchFamily="2" charset="0"/>
              </a:rPr>
              <a:t>me Series Forecasting with ARIMA</a:t>
            </a:r>
            <a:endParaRPr lang="en-US" sz="14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just"/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Kami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menerapkan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salah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satu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metode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paling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umum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peramalan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deret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waktu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yang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dikenal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sebagai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ARIMA, yang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merupakan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singkatan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Autoregressive Integrated Moving Average.</a:t>
            </a:r>
          </a:p>
          <a:p>
            <a:pPr algn="just"/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Pemilihan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Parameter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Model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Rangkaian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Waktu ARIMA. Model ARIMA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dilambangkan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notasi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ARIMA (p, d, q).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Ketiga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parameter ini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memperhitungkan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3 </a:t>
            </a:r>
            <a:r>
              <a:rPr lang="en-US" sz="1400" dirty="0" err="1">
                <a:solidFill>
                  <a:srgbClr val="212121"/>
                </a:solidFill>
                <a:latin typeface="Roboto" panose="02000000000000000000" pitchFamily="2" charset="0"/>
              </a:rPr>
              <a:t>komponen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6FE3E-1F4D-40B6-9F0E-8803BC7DF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5" t="58194" r="48438" b="23334"/>
          <a:stretch/>
        </p:blipFill>
        <p:spPr>
          <a:xfrm>
            <a:off x="6667499" y="1432649"/>
            <a:ext cx="4762502" cy="109777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3235655-E660-4648-8F6B-DB5CD7C3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846" y="3000375"/>
            <a:ext cx="7095306" cy="360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57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B40954F-2652-4C58-8FAE-E0590550E5D0}"/>
              </a:ext>
            </a:extLst>
          </p:cNvPr>
          <p:cNvSpPr txBox="1"/>
          <p:nvPr/>
        </p:nvSpPr>
        <p:spPr>
          <a:xfrm>
            <a:off x="952499" y="595290"/>
            <a:ext cx="109918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Validating forecasts</a:t>
            </a:r>
          </a:p>
          <a:p>
            <a:pPr algn="just"/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membantu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kami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memahami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keakuratan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forecast, kami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membandingkan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prediksi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mendekati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 real closing price </a:t>
            </a:r>
            <a:r>
              <a:rPr lang="en-US" sz="1400" dirty="0" err="1">
                <a:solidFill>
                  <a:srgbClr val="212121"/>
                </a:solidFill>
                <a:latin typeface="Roboto" panose="02000000000000000000" pitchFamily="2" charset="0"/>
              </a:rPr>
              <a:t>dari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 time series, dan meng-set forecast </a:t>
            </a:r>
            <a:r>
              <a:rPr lang="en-US" sz="1400" dirty="0" err="1">
                <a:solidFill>
                  <a:srgbClr val="212121"/>
                </a:solidFill>
                <a:latin typeface="Roboto" panose="02000000000000000000" pitchFamily="2" charset="0"/>
              </a:rPr>
              <a:t>nya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212121"/>
                </a:solidFill>
                <a:latin typeface="Roboto" panose="02000000000000000000" pitchFamily="2" charset="0"/>
              </a:rPr>
              <a:t>dari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 31-12-2017 </a:t>
            </a:r>
            <a:r>
              <a:rPr lang="en-US" sz="1400" dirty="0" err="1">
                <a:solidFill>
                  <a:srgbClr val="212121"/>
                </a:solidFill>
                <a:latin typeface="Roboto" panose="02000000000000000000" pitchFamily="2" charset="0"/>
              </a:rPr>
              <a:t>sampai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 data </a:t>
            </a:r>
            <a:r>
              <a:rPr lang="en-US" sz="1400" dirty="0" err="1">
                <a:solidFill>
                  <a:srgbClr val="212121"/>
                </a:solidFill>
                <a:latin typeface="Roboto" panose="02000000000000000000" pitchFamily="2" charset="0"/>
              </a:rPr>
              <a:t>terakhir</a:t>
            </a:r>
            <a:r>
              <a:rPr lang="en-US" sz="1400" dirty="0">
                <a:solidFill>
                  <a:srgbClr val="212121"/>
                </a:solidFill>
                <a:latin typeface="Roboto" panose="02000000000000000000" pitchFamily="2" charset="0"/>
              </a:rPr>
              <a:t>.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810460A-7498-4D2C-8C5A-00D64CFD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49" y="1650207"/>
            <a:ext cx="7187954" cy="34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BCC058-ECC4-43B1-B859-0D85F8A45147}"/>
              </a:ext>
            </a:extLst>
          </p:cNvPr>
          <p:cNvSpPr txBox="1"/>
          <p:nvPr/>
        </p:nvSpPr>
        <p:spPr>
          <a:xfrm>
            <a:off x="2209798" y="5331589"/>
            <a:ext cx="84772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Line plot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diatas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menunjukkan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observed value yang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dibandingkan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forecast prediction.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keseluruhan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estimsai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kami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sesuai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true value, yang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menunjukkan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peningkatan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pada Trend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mulai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awal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tahun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0448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938</Words>
  <Application>Microsoft Office PowerPoint</Application>
  <PresentationFormat>Widescreen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Fira Sans</vt:lpstr>
      <vt:lpstr>Franklin Gothic Book</vt:lpstr>
      <vt:lpstr>Roboto</vt:lpstr>
      <vt:lpstr>Crop</vt:lpstr>
      <vt:lpstr>DATA SCIENCE FOR BUSINESS  stock analysis of tesla &amp; amazon using GARCH, ARIMA &amp; MONTE CARLO </vt:lpstr>
      <vt:lpstr>Dataset</vt:lpstr>
      <vt:lpstr>ARIMA &amp; Garch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MONTE CARLO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BUSINESS  GROUP 4    Sari Rahmawati                   (2006501002) Imanda Khoirunnisa Hasna  (2006555466)</dc:title>
  <dc:creator>Imanda K Hasna</dc:creator>
  <cp:lastModifiedBy>User</cp:lastModifiedBy>
  <cp:revision>34</cp:revision>
  <dcterms:created xsi:type="dcterms:W3CDTF">2021-04-07T09:25:43Z</dcterms:created>
  <dcterms:modified xsi:type="dcterms:W3CDTF">2021-05-20T14:59:50Z</dcterms:modified>
</cp:coreProperties>
</file>