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1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6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3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5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2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4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3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7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0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6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9BCFF-3A35-483A-B2B2-1AEC5FA6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357" y="3064284"/>
            <a:ext cx="9144000" cy="7279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DATA SCIENCE FOR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3E3E8-069A-4545-85FF-947C92B36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0357" y="3890559"/>
            <a:ext cx="9144000" cy="2710266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/>
              <a:t>Clustering – STOCK MARKET (</a:t>
            </a:r>
            <a:r>
              <a:rPr lang="en-US" sz="1600" b="1" dirty="0" err="1"/>
              <a:t>Pengelompokan</a:t>
            </a:r>
            <a:r>
              <a:rPr lang="en-US" sz="1600" b="1" dirty="0"/>
              <a:t> </a:t>
            </a:r>
            <a:r>
              <a:rPr lang="en-US" sz="1600" b="1" dirty="0" err="1"/>
              <a:t>Prediksi</a:t>
            </a:r>
            <a:r>
              <a:rPr lang="en-US" sz="1600" b="1" dirty="0"/>
              <a:t> Harga Saham &amp; </a:t>
            </a:r>
            <a:r>
              <a:rPr lang="en-US" sz="1600" b="1" dirty="0" err="1"/>
              <a:t>Volatilitas</a:t>
            </a:r>
            <a:r>
              <a:rPr lang="en-US" sz="1600" b="1" dirty="0"/>
              <a:t> </a:t>
            </a:r>
            <a:r>
              <a:rPr lang="en-US" sz="1600" b="1" dirty="0" err="1"/>
              <a:t>untuk</a:t>
            </a:r>
            <a:r>
              <a:rPr lang="en-US" sz="1600" b="1" dirty="0"/>
              <a:t> </a:t>
            </a:r>
            <a:r>
              <a:rPr lang="en-US" sz="1600" b="1" dirty="0" err="1"/>
              <a:t>membantu</a:t>
            </a:r>
            <a:r>
              <a:rPr lang="en-US" sz="1600" b="1" dirty="0"/>
              <a:t> investor </a:t>
            </a:r>
            <a:r>
              <a:rPr lang="en-US" sz="1600" b="1" dirty="0" err="1"/>
              <a:t>dalam</a:t>
            </a:r>
            <a:r>
              <a:rPr lang="en-US" sz="1600" b="1" dirty="0"/>
              <a:t> </a:t>
            </a:r>
            <a:r>
              <a:rPr lang="en-US" sz="1600" b="1" dirty="0" err="1"/>
              <a:t>melakukan</a:t>
            </a:r>
            <a:r>
              <a:rPr lang="en-US" sz="1600" b="1" dirty="0"/>
              <a:t> </a:t>
            </a:r>
            <a:r>
              <a:rPr lang="en-US" sz="1600" b="1" dirty="0" err="1"/>
              <a:t>diversifikasi</a:t>
            </a:r>
            <a:r>
              <a:rPr lang="en-US" sz="1600" b="1" dirty="0"/>
              <a:t> </a:t>
            </a:r>
            <a:r>
              <a:rPr lang="en-US" sz="1600" b="1" dirty="0" err="1"/>
              <a:t>portofolio</a:t>
            </a:r>
            <a:r>
              <a:rPr lang="en-US" sz="1600" b="1" dirty="0"/>
              <a:t>)</a:t>
            </a:r>
          </a:p>
          <a:p>
            <a:pPr algn="ctr"/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DB9D6-BAA3-4358-A7DA-C82DC07F5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53" b="2247"/>
          <a:stretch/>
        </p:blipFill>
        <p:spPr>
          <a:xfrm>
            <a:off x="609601" y="-521659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9739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C746-78D0-45E5-BD27-807C46AF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A790-A3A0-4EBE-9340-E51A60EC6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AD247-EFE4-476E-A294-FD25FC73D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53" r="63672" b="44306"/>
          <a:stretch/>
        </p:blipFill>
        <p:spPr>
          <a:xfrm>
            <a:off x="205397" y="365125"/>
            <a:ext cx="4747851" cy="2282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224CFE-18B1-41CC-B756-18BFD8476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" t="28056" r="59375" b="22778"/>
          <a:stretch/>
        </p:blipFill>
        <p:spPr>
          <a:xfrm>
            <a:off x="5105524" y="532505"/>
            <a:ext cx="6667376" cy="47394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906026-7900-4A23-A6D9-33EE81BB081E}"/>
              </a:ext>
            </a:extLst>
          </p:cNvPr>
          <p:cNvSpPr txBox="1"/>
          <p:nvPr/>
        </p:nvSpPr>
        <p:spPr>
          <a:xfrm>
            <a:off x="1695574" y="3676650"/>
            <a:ext cx="2990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Heap map </a:t>
            </a:r>
            <a:r>
              <a:rPr lang="en-US" dirty="0" err="1"/>
              <a:t>untuk</a:t>
            </a:r>
            <a:r>
              <a:rPr lang="en-US" dirty="0"/>
              <a:t> feature correlation</a:t>
            </a:r>
          </a:p>
        </p:txBody>
      </p:sp>
    </p:spTree>
    <p:extLst>
      <p:ext uri="{BB962C8B-B14F-4D97-AF65-F5344CB8AC3E}">
        <p14:creationId xmlns:p14="http://schemas.microsoft.com/office/powerpoint/2010/main" val="424310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C38EC4E-E797-4591-8CCD-62E49E870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t="19191" r="20770" b="16712"/>
          <a:stretch/>
        </p:blipFill>
        <p:spPr>
          <a:xfrm>
            <a:off x="304800" y="365125"/>
            <a:ext cx="7734300" cy="3585437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F30487-CA83-43B9-AF46-856EA44B4E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28056" r="21250" b="35278"/>
          <a:stretch/>
        </p:blipFill>
        <p:spPr>
          <a:xfrm>
            <a:off x="241589" y="3724274"/>
            <a:ext cx="11112211" cy="29813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873301-F59C-48C7-8039-18F5ACFCC564}"/>
              </a:ext>
            </a:extLst>
          </p:cNvPr>
          <p:cNvSpPr txBox="1"/>
          <p:nvPr/>
        </p:nvSpPr>
        <p:spPr>
          <a:xfrm>
            <a:off x="8210550" y="677286"/>
            <a:ext cx="3200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meng-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data holdout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membagi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AAPL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 dan uji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Scikit-Learn.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Hapus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'Date' &amp; 'Entity'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kumpulan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signifikansi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paling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penutupan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Hapus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target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dekat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input dan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tambahkan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target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mengukur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24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4152-346B-41A0-8067-0EDD6054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01DDC84-368E-47A6-B6C8-C71000710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" t="23999" r="21543" b="6867"/>
          <a:stretch/>
        </p:blipFill>
        <p:spPr>
          <a:xfrm>
            <a:off x="567794" y="365125"/>
            <a:ext cx="10786006" cy="545623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CCA3AC-D5E9-4C59-B786-859D5AAD86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41944" r="22891" b="15116"/>
          <a:stretch/>
        </p:blipFill>
        <p:spPr>
          <a:xfrm>
            <a:off x="676275" y="3548062"/>
            <a:ext cx="9096375" cy="294481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C50628-5FAD-4052-959E-79401CB764E0}"/>
              </a:ext>
            </a:extLst>
          </p:cNvPr>
          <p:cNvCxnSpPr>
            <a:cxnSpLocks/>
          </p:cNvCxnSpPr>
          <p:nvPr/>
        </p:nvCxnSpPr>
        <p:spPr>
          <a:xfrm flipH="1">
            <a:off x="3933825" y="6381750"/>
            <a:ext cx="15144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90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5406AC-5503-415A-8799-3B66B3EAC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8" r="39699" b="5265"/>
          <a:stretch/>
        </p:blipFill>
        <p:spPr>
          <a:xfrm>
            <a:off x="117652" y="349209"/>
            <a:ext cx="8584846" cy="615958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E9A3D3-4766-4BD2-9796-FE2421322EF2}"/>
              </a:ext>
            </a:extLst>
          </p:cNvPr>
          <p:cNvSpPr txBox="1"/>
          <p:nvPr/>
        </p:nvSpPr>
        <p:spPr>
          <a:xfrm>
            <a:off x="6019800" y="1000125"/>
            <a:ext cx="5743575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koefisien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Linear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S&amp;P 500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sendiri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menetapkan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Setelah 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model ini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investor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 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investor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diversifikasi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portofolionya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415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D056-FC0C-42B7-8EB2-681CF2FC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900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Clustering Model of Stocks</a:t>
            </a:r>
            <a:b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B23CD-D168-4EB8-B113-744B3D8C2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740"/>
            <a:ext cx="10515600" cy="465836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kami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menetapkan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Sekarang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pengawasan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cluster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investor.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Banyak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kesamaan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pengukuran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upaya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wilayah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pengamatan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Karena itu,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baik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menskalakan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pengelompokan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menawarkan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tantangan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pengelompokan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eksperimen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terkontrol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5C2A-8DB8-491C-823A-775934EAD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975" y="592455"/>
            <a:ext cx="4962525" cy="8458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K-Means model using K-mean++ for deciding number of clusters</a:t>
            </a:r>
          </a:p>
          <a:p>
            <a:pPr marL="0" indent="0" algn="ctr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0ADF6-AA50-47E5-930E-E60845080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" t="22777" r="68672" b="16713"/>
          <a:stretch/>
        </p:blipFill>
        <p:spPr>
          <a:xfrm>
            <a:off x="447675" y="324480"/>
            <a:ext cx="5231421" cy="597154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05A00B-D1B8-45F4-BEF5-8DB530651562}"/>
              </a:ext>
            </a:extLst>
          </p:cNvPr>
          <p:cNvCxnSpPr>
            <a:cxnSpLocks/>
          </p:cNvCxnSpPr>
          <p:nvPr/>
        </p:nvCxnSpPr>
        <p:spPr>
          <a:xfrm flipH="1" flipV="1">
            <a:off x="5143501" y="1857375"/>
            <a:ext cx="1866899" cy="1905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7DF4C0-C44F-4743-B9FC-FCEF48FC5E40}"/>
              </a:ext>
            </a:extLst>
          </p:cNvPr>
          <p:cNvSpPr txBox="1">
            <a:spLocks/>
          </p:cNvSpPr>
          <p:nvPr/>
        </p:nvSpPr>
        <p:spPr>
          <a:xfrm>
            <a:off x="7017731" y="1743076"/>
            <a:ext cx="4221769" cy="609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clusters </a:t>
            </a:r>
            <a:r>
              <a:rPr lang="en-US" sz="24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US"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318886-2C31-4423-B844-21E23F5073AB}"/>
              </a:ext>
            </a:extLst>
          </p:cNvPr>
          <p:cNvCxnSpPr>
            <a:cxnSpLocks/>
          </p:cNvCxnSpPr>
          <p:nvPr/>
        </p:nvCxnSpPr>
        <p:spPr>
          <a:xfrm flipH="1">
            <a:off x="4514852" y="5210175"/>
            <a:ext cx="21050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DB152A-38AE-4B94-AC01-D2262139C346}"/>
              </a:ext>
            </a:extLst>
          </p:cNvPr>
          <p:cNvSpPr txBox="1">
            <a:spLocks/>
          </p:cNvSpPr>
          <p:nvPr/>
        </p:nvSpPr>
        <p:spPr>
          <a:xfrm>
            <a:off x="6836756" y="4863465"/>
            <a:ext cx="3631219" cy="69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505 rows x 2 columns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8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E3D8C-F5A6-46CC-B7A1-6DD99909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037" y="2687002"/>
            <a:ext cx="8543925" cy="14839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765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7639-7A01-480E-84F0-28390DFA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Latar</a:t>
            </a:r>
            <a:r>
              <a:rPr lang="en-US" b="1" dirty="0"/>
              <a:t> </a:t>
            </a:r>
            <a:r>
              <a:rPr lang="en-US" b="1" dirty="0" err="1"/>
              <a:t>Belakang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ABF4-6F68-4AF6-BC53-BB30CEC0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105"/>
            <a:ext cx="10515600" cy="41605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pasar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adalah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mencoba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masa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instrumen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lain yang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diperdagangkan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bursa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Prediksi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sukses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masa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memaksimalkan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investor.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ini, kami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machine learning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pasar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cluster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diminati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investor. Hal ini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investor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mendiversifikasi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portofolionya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endParaRPr lang="en-US" sz="18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adalah 3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diselesaikan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sejarah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perdagangan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yang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mewakili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endParaRPr lang="en-US" sz="1800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Menetapkan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cluster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investor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mendiversifikasi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portofolionya</a:t>
            </a:r>
            <a:endParaRPr lang="en-US" sz="180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Dataset: Dataset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diambil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Kaggle.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41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EFA0-C283-41A0-A498-0C53551B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42950"/>
            <a:ext cx="10810875" cy="5791200"/>
          </a:xfrm>
        </p:spPr>
        <p:txBody>
          <a:bodyPr>
            <a:normAutofit/>
          </a:bodyPr>
          <a:lstStyle/>
          <a:p>
            <a:pPr algn="just"/>
            <a:endParaRPr lang="en-US" sz="1800" b="1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1 - </a:t>
            </a:r>
            <a:r>
              <a:rPr lang="en-US" sz="1800" b="1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riwayat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perdagangan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800" b="1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		    yang </a:t>
            </a:r>
            <a:r>
              <a:rPr lang="en-US" sz="1800" b="1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mewakili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endParaRPr lang="en-US" sz="1800" b="1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ini, kami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penelusuran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S&amp;P 500 dan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kami 	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mengevaluasi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penyesuaian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hiper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menemukan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	yang paling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b="1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2 - </a:t>
            </a:r>
            <a:r>
              <a:rPr lang="en-US" sz="1800" b="1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Pengelompokan</a:t>
            </a:r>
            <a:r>
              <a:rPr lang="en-US" sz="18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Saham 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ini, data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adalah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koefisien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# 1,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500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 	6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koefisien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ini, kami mencoba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mengklasifikasikan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	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mengelompokkan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kesamaan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016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172E-1937-467D-A2E8-03B499092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Langkah - Langkah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C5668-CCF5-473F-BF53-1B2778809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56" t="33089" r="67005" b="28236"/>
          <a:stretch/>
        </p:blipFill>
        <p:spPr>
          <a:xfrm>
            <a:off x="352426" y="1419225"/>
            <a:ext cx="6849058" cy="47243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47434A-DCA8-492D-AA5B-38B8C6CA6E4F}"/>
              </a:ext>
            </a:extLst>
          </p:cNvPr>
          <p:cNvSpPr txBox="1"/>
          <p:nvPr/>
        </p:nvSpPr>
        <p:spPr>
          <a:xfrm>
            <a:off x="7467600" y="2087928"/>
            <a:ext cx="45529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Data yang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disajikan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berupa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data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saham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5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tahun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untuk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500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saham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Roboto"/>
              </a:rPr>
              <a:t>S&amp;P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. Dataset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diambil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dari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set data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publik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).</a:t>
            </a:r>
          </a:p>
          <a:p>
            <a:endParaRPr lang="en-US" sz="1600" b="0" i="0" dirty="0">
              <a:solidFill>
                <a:srgbClr val="212121"/>
              </a:solidFill>
              <a:effectLst/>
              <a:latin typeface="Roboto"/>
            </a:endParaRPr>
          </a:p>
          <a:p>
            <a:pPr algn="just"/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Semua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saham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memiliki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kolom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berikut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:</a:t>
            </a:r>
          </a:p>
          <a:p>
            <a:pPr algn="just">
              <a:buFont typeface="+mj-lt"/>
              <a:buAutoNum type="arabicPeriod"/>
            </a:pP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Tanggal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-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dalam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format: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hh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-bb-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tttt</a:t>
            </a:r>
            <a:endParaRPr lang="en-US" sz="1600" b="0" i="0" dirty="0">
              <a:solidFill>
                <a:srgbClr val="212121"/>
              </a:solidFill>
              <a:effectLst/>
              <a:latin typeface="Roboto"/>
            </a:endParaRP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Open -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harga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saham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saat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pasar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buka</a:t>
            </a:r>
            <a:endParaRPr lang="en-US" sz="1600" b="0" i="0" dirty="0">
              <a:solidFill>
                <a:srgbClr val="212121"/>
              </a:solidFill>
              <a:effectLst/>
              <a:latin typeface="Roboto"/>
            </a:endParaRPr>
          </a:p>
          <a:p>
            <a:pPr algn="just">
              <a:buFont typeface="+mj-lt"/>
              <a:buAutoNum type="arabicPeriod"/>
            </a:pP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Tertinggi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- Harga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tertinggi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yang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dicapai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pada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hari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itu</a:t>
            </a:r>
          </a:p>
          <a:p>
            <a:pPr algn="just">
              <a:buFont typeface="+mj-lt"/>
              <a:buAutoNum type="arabicPeriod"/>
            </a:pP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Penutupan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Rendah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- Harga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terendah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yang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dicapai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pada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hari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itu</a:t>
            </a: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Volume -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Jumlah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saham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yang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diperdagangkan</a:t>
            </a:r>
            <a:endParaRPr lang="en-US" sz="1600" b="0" i="0" dirty="0">
              <a:solidFill>
                <a:srgbClr val="212121"/>
              </a:solidFill>
              <a:effectLst/>
              <a:latin typeface="Roboto"/>
            </a:endParaRP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Nama -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nama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/>
              </a:rPr>
              <a:t> ticker </a:t>
            </a:r>
            <a:r>
              <a:rPr lang="en-US" sz="1600" b="0" i="0" dirty="0" err="1">
                <a:solidFill>
                  <a:srgbClr val="212121"/>
                </a:solidFill>
                <a:effectLst/>
                <a:latin typeface="Roboto"/>
              </a:rPr>
              <a:t>saham</a:t>
            </a:r>
            <a:endParaRPr lang="en-US" sz="1600" b="0" i="0" dirty="0">
              <a:solidFill>
                <a:srgbClr val="212121"/>
              </a:solidFill>
              <a:effectLst/>
              <a:latin typeface="Roboto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152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61B41-1341-456A-BE64-3710BC74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50" y="2215514"/>
            <a:ext cx="3505201" cy="33185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Memeriksa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merencanakan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penskalaan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8A962-6E40-4D1F-AB4B-F6D983A41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" t="18611" r="66172" b="6666"/>
          <a:stretch/>
        </p:blipFill>
        <p:spPr>
          <a:xfrm>
            <a:off x="647700" y="343588"/>
            <a:ext cx="6276975" cy="63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5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422A-957E-41E3-8E9B-59450D5D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5867-6870-41D5-95D2-A1BFE9278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8674" y="2021205"/>
            <a:ext cx="3648075" cy="342709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penutupan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mengklasifikasikan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volatilitas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B132C-400F-4142-8F52-955D96E59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6" t="31111" r="51250" b="14306"/>
          <a:stretch/>
        </p:blipFill>
        <p:spPr>
          <a:xfrm>
            <a:off x="204788" y="807086"/>
            <a:ext cx="7872412" cy="52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2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114F-25AD-4C9D-82C7-ED0DA1CE6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5350" y="2277428"/>
            <a:ext cx="3381375" cy="14849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2FE61-9C7D-4F54-9093-B8B9B0F079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0000" r="49062" b="13194"/>
          <a:stretch/>
        </p:blipFill>
        <p:spPr>
          <a:xfrm>
            <a:off x="0" y="170126"/>
            <a:ext cx="8401050" cy="61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7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1B8D-CC08-4E7D-B2C0-62F5B1AB0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100" y="1544955"/>
            <a:ext cx="3057525" cy="3970020"/>
          </a:xfrm>
        </p:spPr>
        <p:txBody>
          <a:bodyPr/>
          <a:lstStyle/>
          <a:p>
            <a:pPr marL="0" indent="0" algn="ctr">
              <a:buNone/>
            </a:pPr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fi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i-FI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Variasi harga penutupan hari saham AAPL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1C78A-2964-4F6A-BAC6-52BDA6C30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4" t="35936" r="60980" b="16944"/>
          <a:stretch/>
        </p:blipFill>
        <p:spPr>
          <a:xfrm>
            <a:off x="415183" y="890587"/>
            <a:ext cx="7189686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8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A508-3410-48F9-8C09-1ACC8C78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5782-C3B3-4CA6-A61B-8A6C1DE27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76D13-B3B1-4F6F-BA26-83BA2633E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3" t="19305" r="67500" b="10000"/>
          <a:stretch/>
        </p:blipFill>
        <p:spPr>
          <a:xfrm>
            <a:off x="333375" y="540897"/>
            <a:ext cx="4289949" cy="5584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F4886-F11D-4D45-A09F-C974B88445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0" t="16806" r="48672" b="12310"/>
          <a:stretch/>
        </p:blipFill>
        <p:spPr>
          <a:xfrm>
            <a:off x="4838700" y="636693"/>
            <a:ext cx="6838950" cy="5584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0E0C6-3104-4F91-B663-E8AD076AA545}"/>
              </a:ext>
            </a:extLst>
          </p:cNvPr>
          <p:cNvSpPr txBox="1"/>
          <p:nvPr/>
        </p:nvSpPr>
        <p:spPr>
          <a:xfrm>
            <a:off x="572354" y="2399506"/>
            <a:ext cx="3811989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korelasi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korelasi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penutupan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(target)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2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8E7E2"/>
      </a:lt2>
      <a:accent1>
        <a:srgbClr val="7688E6"/>
      </a:accent1>
      <a:accent2>
        <a:srgbClr val="58A6E1"/>
      </a:accent2>
      <a:accent3>
        <a:srgbClr val="4EB3B4"/>
      </a:accent3>
      <a:accent4>
        <a:srgbClr val="47B689"/>
      </a:accent4>
      <a:accent5>
        <a:srgbClr val="43B858"/>
      </a:accent5>
      <a:accent6>
        <a:srgbClr val="63B848"/>
      </a:accent6>
      <a:hlink>
        <a:srgbClr val="8C8354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688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Roboto</vt:lpstr>
      <vt:lpstr>Times New Roman</vt:lpstr>
      <vt:lpstr>BrushVTI</vt:lpstr>
      <vt:lpstr>DATA SCIENCE FOR BUSINESS</vt:lpstr>
      <vt:lpstr>Latar Belakang</vt:lpstr>
      <vt:lpstr>PowerPoint Presentation</vt:lpstr>
      <vt:lpstr>Langkah - Langkah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 Clustering Model of Stocks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BUSINESS</dc:title>
  <dc:creator>Imanda K Hasna</dc:creator>
  <cp:lastModifiedBy>User</cp:lastModifiedBy>
  <cp:revision>18</cp:revision>
  <dcterms:created xsi:type="dcterms:W3CDTF">2021-03-24T05:14:59Z</dcterms:created>
  <dcterms:modified xsi:type="dcterms:W3CDTF">2021-05-20T13:58:05Z</dcterms:modified>
</cp:coreProperties>
</file>