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8" r:id="rId6"/>
    <p:sldId id="265" r:id="rId7"/>
    <p:sldId id="267" r:id="rId8"/>
    <p:sldId id="258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0101"/>
    <a:srgbClr val="FFE1E1"/>
    <a:srgbClr val="950101"/>
    <a:srgbClr val="FFF3F3"/>
    <a:srgbClr val="FF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5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ina-chama.azurewebsites.net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תמונה 13" descr="white-grid-ppt-backgrou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7225" y="4296219"/>
            <a:ext cx="6858000" cy="1727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</a:sp3d>
        </p:spPr>
        <p:txBody>
          <a:bodyPr>
            <a:normAutofit/>
            <a:sp3d>
              <a:bevelT w="0" h="101600"/>
              <a:bevelB w="25400"/>
            </a:sp3d>
          </a:bodyPr>
          <a:lstStyle/>
          <a:p>
            <a:pPr algn="ctr"/>
            <a:r>
              <a:rPr lang="he-IL" sz="4000" b="1" dirty="0" smtClean="0">
                <a:solidFill>
                  <a:srgbClr val="95010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הפינה החמה לחיילים </a:t>
            </a:r>
          </a:p>
          <a:p>
            <a:pPr algn="ctr"/>
            <a:r>
              <a:rPr lang="he-IL" sz="4000" b="1" dirty="0" smtClean="0">
                <a:solidFill>
                  <a:srgbClr val="95010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בצומת גוש עציון </a:t>
            </a:r>
            <a:endParaRPr lang="en-US" sz="4000" b="1" dirty="0">
              <a:solidFill>
                <a:srgbClr val="95010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415" y="1078401"/>
            <a:ext cx="4097224" cy="2939458"/>
          </a:xfrm>
          <a:prstGeom prst="rect">
            <a:avLst/>
          </a:prstGeom>
          <a:effectLst/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753811" y="6196114"/>
            <a:ext cx="7632700" cy="3585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b="1" dirty="0" smtClean="0">
                <a:solidFill>
                  <a:srgbClr val="89010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מפתחים: תום מתתיהו, הילה אופק, אלונה יגן ומורן אסיאג</a:t>
            </a:r>
            <a:endParaRPr lang="en-US" sz="2200" b="1" dirty="0">
              <a:solidFill>
                <a:srgbClr val="89010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2" name="Picture 2" descr="C:\Users\LG\Desktop\pi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494306">
            <a:off x="-186456" y="4593617"/>
            <a:ext cx="1854404" cy="117559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680107" y="209005"/>
            <a:ext cx="5550876" cy="109763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8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 smtClean="0">
                <a:solidFill>
                  <a:srgbClr val="950101"/>
                </a:solidFill>
                <a:latin typeface="Broadway" panose="04040905080B02020502" pitchFamily="82" charset="0"/>
                <a:cs typeface="Aharoni" panose="02010803020104030203" pitchFamily="2" charset="-79"/>
              </a:rPr>
              <a:t>P</a:t>
            </a:r>
            <a:r>
              <a:rPr lang="en-US" sz="5400" dirty="0" smtClean="0">
                <a:solidFill>
                  <a:srgbClr val="950101"/>
                </a:solidFill>
                <a:latin typeface="Broadway" panose="04040905080B02020502" pitchFamily="82" charset="0"/>
                <a:cs typeface="Aharoni" panose="02010803020104030203" pitchFamily="2" charset="-79"/>
              </a:rPr>
              <a:t>ina chama</a:t>
            </a:r>
            <a:endParaRPr lang="en-US" sz="5400" dirty="0">
              <a:solidFill>
                <a:srgbClr val="950101"/>
              </a:solidFill>
              <a:latin typeface="Broadway" panose="04040905080B02020502" pitchFamily="8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26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תמונה 12" descr="white-grid-ppt-backgrou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4470" y="569180"/>
            <a:ext cx="6781800" cy="812941"/>
          </a:xfrm>
        </p:spPr>
        <p:txBody>
          <a:bodyPr>
            <a:noAutofit/>
          </a:bodyPr>
          <a:lstStyle/>
          <a:p>
            <a:pPr algn="ctr"/>
            <a:r>
              <a:rPr lang="he-IL" b="1" i="1" spc="50" dirty="0" smtClean="0">
                <a:ln w="9525" cmpd="sng">
                  <a:solidFill>
                    <a:srgbClr val="890101"/>
                  </a:solidFill>
                  <a:prstDash val="solid"/>
                </a:ln>
                <a:solidFill>
                  <a:srgbClr val="FFF3F3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תזכורת על הארגון...</a:t>
            </a:r>
            <a:r>
              <a:rPr lang="en-US" b="1" i="1" spc="50" dirty="0" smtClean="0">
                <a:ln w="9525" cmpd="sng">
                  <a:solidFill>
                    <a:srgbClr val="890101"/>
                  </a:solidFill>
                  <a:prstDash val="solid"/>
                </a:ln>
                <a:solidFill>
                  <a:srgbClr val="FFF3F3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he-IL" b="1" i="1" spc="50" dirty="0">
              <a:ln w="9525" cmpd="sng">
                <a:solidFill>
                  <a:srgbClr val="890101"/>
                </a:solidFill>
                <a:prstDash val="solid"/>
              </a:ln>
              <a:solidFill>
                <a:srgbClr val="FFF3F3"/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מציין מיקום תוכן 2"/>
          <p:cNvSpPr>
            <a:spLocks noGrp="1"/>
          </p:cNvSpPr>
          <p:nvPr>
            <p:ph idx="1"/>
          </p:nvPr>
        </p:nvSpPr>
        <p:spPr>
          <a:xfrm>
            <a:off x="679269" y="1798551"/>
            <a:ext cx="7643650" cy="3289300"/>
          </a:xfrm>
        </p:spPr>
        <p:txBody>
          <a:bodyPr>
            <a:normAutofit/>
          </a:bodyPr>
          <a:lstStyle/>
          <a:p>
            <a:pPr marL="0" indent="0" algn="r" rtl="1">
              <a:spcBef>
                <a:spcPts val="0"/>
              </a:spcBef>
              <a:buNone/>
            </a:pPr>
            <a:r>
              <a:rPr lang="he-IL" sz="22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הפינה החמה היא מקום מרכזי בגוש עציון בו חיילים ושאר כוחות ביטחון מקבלים עוגות, שתייה כל טוב והרבה חיוכים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2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</a:p>
          <a:p>
            <a:pPr marL="0" indent="0" algn="r" rtl="1">
              <a:spcBef>
                <a:spcPts val="0"/>
              </a:spcBef>
              <a:buNone/>
            </a:pPr>
            <a:endParaRPr lang="he-IL" sz="22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r" rtl="1">
              <a:spcBef>
                <a:spcPts val="0"/>
              </a:spcBef>
              <a:buNone/>
            </a:pPr>
            <a:r>
              <a:rPr lang="he-IL" sz="2200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עד היום כל המידע אודות המתנדבים וצרכי החיילים היו שמורים בצורה ידנית על גבי טפסים. </a:t>
            </a:r>
            <a:endParaRPr lang="he-IL" sz="22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he-IL" sz="20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r" rtl="1">
              <a:spcBef>
                <a:spcPts val="0"/>
              </a:spcBef>
              <a:buNone/>
            </a:pPr>
            <a:endParaRPr lang="he-IL" sz="2000" dirty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r" rtl="1">
              <a:spcBef>
                <a:spcPts val="0"/>
              </a:spcBef>
              <a:buNone/>
            </a:pPr>
            <a:endParaRPr lang="he-IL" sz="2000" dirty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8" name="Picture 2" descr="C:\Users\omri\Desktop\0022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16" y="3918553"/>
            <a:ext cx="2989903" cy="251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920" y="1905744"/>
            <a:ext cx="304163" cy="389328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984" y="3242506"/>
            <a:ext cx="304164" cy="389330"/>
          </a:xfrm>
          <a:prstGeom prst="rect">
            <a:avLst/>
          </a:prstGeom>
        </p:spPr>
      </p:pic>
      <p:pic>
        <p:nvPicPr>
          <p:cNvPr id="14" name="Picture 2" descr="C:\Users\LG\Desktop\הנדסת תוכנה\האתר שלנו - גיבוי\11.6.16\Pina-Chama-Test\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128629" cy="1463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34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 descr="white-grid-ppt-backgrou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61887" y="404351"/>
            <a:ext cx="6781800" cy="812941"/>
          </a:xfrm>
        </p:spPr>
        <p:txBody>
          <a:bodyPr>
            <a:noAutofit/>
          </a:bodyPr>
          <a:lstStyle/>
          <a:p>
            <a:pPr algn="ctr"/>
            <a:r>
              <a:rPr lang="he-IL" b="1" i="1" spc="50" dirty="0" smtClean="0">
                <a:ln w="9525" cmpd="sng">
                  <a:solidFill>
                    <a:srgbClr val="890101"/>
                  </a:solidFill>
                  <a:prstDash val="solid"/>
                </a:ln>
                <a:solidFill>
                  <a:srgbClr val="FFF3F3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מטרות הפרויקט</a:t>
            </a:r>
            <a:endParaRPr lang="he-IL" b="1" i="1" spc="50" dirty="0">
              <a:ln w="9525" cmpd="sng">
                <a:solidFill>
                  <a:srgbClr val="890101"/>
                </a:solidFill>
                <a:prstDash val="solid"/>
              </a:ln>
              <a:solidFill>
                <a:srgbClr val="FFF3F3"/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מציין מיקום תוכן 2"/>
          <p:cNvSpPr>
            <a:spLocks noGrp="1"/>
          </p:cNvSpPr>
          <p:nvPr>
            <p:ph idx="1"/>
          </p:nvPr>
        </p:nvSpPr>
        <p:spPr>
          <a:xfrm>
            <a:off x="-326571" y="1668415"/>
            <a:ext cx="8987246" cy="3674291"/>
          </a:xfrm>
        </p:spPr>
        <p:txBody>
          <a:bodyPr>
            <a:noAutofit/>
          </a:bodyPr>
          <a:lstStyle/>
          <a:p>
            <a:pPr marL="0" indent="0" algn="r" rtl="1">
              <a:spcBef>
                <a:spcPts val="0"/>
              </a:spcBef>
              <a:buNone/>
            </a:pPr>
            <a:r>
              <a:rPr lang="he-IL" sz="22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בפרויקט יצרנו אפליקציית רשת שמטרתה: </a:t>
            </a:r>
          </a:p>
          <a:p>
            <a:pPr marL="0" indent="0" algn="r" rtl="1">
              <a:spcBef>
                <a:spcPts val="0"/>
              </a:spcBef>
              <a:buNone/>
            </a:pPr>
            <a:endParaRPr lang="he-IL" sz="22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r" rtl="1">
              <a:spcBef>
                <a:spcPts val="0"/>
              </a:spcBef>
              <a:buNone/>
            </a:pPr>
            <a:r>
              <a:rPr lang="he-IL" sz="22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   לשפר </a:t>
            </a:r>
            <a:r>
              <a:rPr lang="he-IL" sz="2200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ולהגדיל משמעותית את מערך ההתנדבות במקום. </a:t>
            </a:r>
          </a:p>
          <a:p>
            <a:pPr algn="r" rtl="1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he-IL" sz="22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r" rtl="1">
              <a:spcBef>
                <a:spcPts val="0"/>
              </a:spcBef>
              <a:buNone/>
            </a:pPr>
            <a:r>
              <a:rPr lang="he-IL" sz="22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   לרכז את כל פרטי המתנדבים השונים בפינה.</a:t>
            </a:r>
          </a:p>
          <a:p>
            <a:pPr marL="0" indent="0" algn="r" rtl="1">
              <a:spcBef>
                <a:spcPts val="0"/>
              </a:spcBef>
              <a:buNone/>
            </a:pPr>
            <a:endParaRPr lang="he-IL" sz="22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r" rtl="1">
              <a:spcBef>
                <a:spcPts val="0"/>
              </a:spcBef>
              <a:buNone/>
            </a:pPr>
            <a:r>
              <a:rPr lang="he-IL" sz="22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   לסדר את לוח הזמנים של התורנים, לארגן רשימת חסרים במלאי</a:t>
            </a:r>
            <a:r>
              <a:rPr lang="he-IL" sz="2200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2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ועוד.</a:t>
            </a:r>
          </a:p>
          <a:p>
            <a:pPr marL="0" indent="0" algn="r" rtl="1">
              <a:spcBef>
                <a:spcPts val="0"/>
              </a:spcBef>
              <a:buNone/>
            </a:pPr>
            <a:endParaRPr lang="he-IL" sz="22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r" rtl="1">
              <a:spcBef>
                <a:spcPts val="0"/>
              </a:spcBef>
              <a:buNone/>
            </a:pPr>
            <a:r>
              <a:rPr lang="he-IL" sz="22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   המטרה העיקרית ריכוז </a:t>
            </a:r>
            <a:r>
              <a:rPr lang="he-IL" sz="2200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הדברים בצורה יעילה ונוחה </a:t>
            </a:r>
            <a:r>
              <a:rPr lang="he-IL" sz="22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למשתמש.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7202">
            <a:off x="135018" y="4990325"/>
            <a:ext cx="2030441" cy="2030441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89795">
            <a:off x="7273826" y="196816"/>
            <a:ext cx="1676400" cy="165675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240" y="2681227"/>
            <a:ext cx="282461" cy="282461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940" y="3365212"/>
            <a:ext cx="282461" cy="282461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640" y="4037586"/>
            <a:ext cx="282461" cy="282461"/>
          </a:xfrm>
          <a:prstGeom prst="rect">
            <a:avLst/>
          </a:prstGeom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640" y="4734634"/>
            <a:ext cx="282461" cy="282461"/>
          </a:xfrm>
          <a:prstGeom prst="rect">
            <a:avLst/>
          </a:prstGeom>
        </p:spPr>
      </p:pic>
      <p:pic>
        <p:nvPicPr>
          <p:cNvPr id="16" name="Picture 2" descr="C:\Users\LG\Desktop\הנדסת תוכנה\האתר שלנו - גיבוי\11.6.16\Pina-Chama-Test\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2128629" cy="1463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457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תמונה 9" descr="white-grid-ppt-backgrou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01142" y="647559"/>
            <a:ext cx="6781800" cy="812941"/>
          </a:xfrm>
        </p:spPr>
        <p:txBody>
          <a:bodyPr>
            <a:noAutofit/>
          </a:bodyPr>
          <a:lstStyle/>
          <a:p>
            <a:pPr algn="ctr"/>
            <a:r>
              <a:rPr lang="he-IL" b="1" i="1" spc="50" dirty="0" smtClean="0">
                <a:ln w="9525" cmpd="sng">
                  <a:solidFill>
                    <a:srgbClr val="890101"/>
                  </a:solidFill>
                  <a:prstDash val="solid"/>
                </a:ln>
                <a:solidFill>
                  <a:srgbClr val="FFF3F3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והתוצאה..</a:t>
            </a:r>
            <a:endParaRPr lang="he-IL" b="1" i="1" spc="50" dirty="0">
              <a:ln w="9525" cmpd="sng">
                <a:solidFill>
                  <a:srgbClr val="890101"/>
                </a:solidFill>
                <a:prstDash val="solid"/>
              </a:ln>
              <a:solidFill>
                <a:srgbClr val="FFF3F3"/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מציין מיקום תוכן 2"/>
          <p:cNvSpPr>
            <a:spLocks noGrp="1"/>
          </p:cNvSpPr>
          <p:nvPr>
            <p:ph idx="1"/>
          </p:nvPr>
        </p:nvSpPr>
        <p:spPr>
          <a:xfrm>
            <a:off x="826604" y="1498600"/>
            <a:ext cx="7357442" cy="4991100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20000"/>
              </a:lnSpc>
              <a:spcBef>
                <a:spcPts val="0"/>
              </a:spcBef>
              <a:buNone/>
            </a:pPr>
            <a:endParaRPr lang="he-IL" sz="20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20000"/>
              </a:lnSpc>
              <a:spcBef>
                <a:spcPts val="0"/>
              </a:spcBef>
            </a:pPr>
            <a:endParaRPr lang="he-IL" sz="20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825500" y="571638"/>
            <a:ext cx="7357442" cy="3403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20000"/>
              </a:lnSpc>
              <a:spcBef>
                <a:spcPts val="0"/>
              </a:spcBef>
              <a:buNone/>
            </a:pPr>
            <a:r>
              <a:rPr lang="he-IL" sz="25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התוצר הסופי: </a:t>
            </a:r>
            <a:r>
              <a:rPr lang="en-US" sz="2500" dirty="0">
                <a:hlinkClick r:id="rId3"/>
              </a:rPr>
              <a:t>http://pina-chama.azurewebsites.net/</a:t>
            </a:r>
            <a:endParaRPr lang="he-IL" sz="25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57" y="3577803"/>
            <a:ext cx="3864428" cy="2895568"/>
          </a:xfrm>
          <a:prstGeom prst="rect">
            <a:avLst/>
          </a:prstGeom>
        </p:spPr>
      </p:pic>
      <p:pic>
        <p:nvPicPr>
          <p:cNvPr id="9" name="Picture 2" descr="C:\Users\LG\Desktop\הנדסת תוכנה\האתר שלנו - גיבוי\11.6.16\Pina-Chama-Test\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128629" cy="1463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040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white-grid-ppt-backgrou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77275" y="389679"/>
            <a:ext cx="6781800" cy="812941"/>
          </a:xfrm>
        </p:spPr>
        <p:txBody>
          <a:bodyPr>
            <a:noAutofit/>
          </a:bodyPr>
          <a:lstStyle/>
          <a:p>
            <a:pPr algn="ctr"/>
            <a:r>
              <a:rPr lang="he-IL" sz="4900" b="1" i="1" spc="50" dirty="0" smtClean="0">
                <a:ln w="9525" cmpd="sng">
                  <a:solidFill>
                    <a:srgbClr val="890101"/>
                  </a:solidFill>
                  <a:prstDash val="solid"/>
                </a:ln>
                <a:solidFill>
                  <a:srgbClr val="FFF3F3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שלב הערכה ותכנון</a:t>
            </a:r>
            <a:endParaRPr lang="he-IL" sz="4900" b="1" i="1" spc="50" dirty="0">
              <a:ln w="9525" cmpd="sng">
                <a:solidFill>
                  <a:srgbClr val="890101"/>
                </a:solidFill>
                <a:prstDash val="solid"/>
              </a:ln>
              <a:solidFill>
                <a:srgbClr val="FFF3F3"/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מציין מיקום תוכן 2"/>
          <p:cNvSpPr>
            <a:spLocks noGrp="1"/>
          </p:cNvSpPr>
          <p:nvPr>
            <p:ph idx="1"/>
          </p:nvPr>
        </p:nvSpPr>
        <p:spPr>
          <a:xfrm>
            <a:off x="354875" y="1113720"/>
            <a:ext cx="8229600" cy="4747260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he-IL" sz="20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הקמת תשתיות (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ZFR</a:t>
            </a:r>
            <a:r>
              <a:rPr lang="he-IL" sz="20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) – שלב משמעותי עבורנו שבא לידי ביטוי לאורך הפרויקט.</a:t>
            </a: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he-IL" sz="20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he-IL" sz="20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פירטנו את המשימות, דרגת קושי והזמן שאנו מעריכים שנדרש לביצוע כל משימה.</a:t>
            </a: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he-IL" sz="20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he-IL" sz="20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תכננו את החלוקה לסבבים, תוך התחשבות בסדר העדיפויות של הלקוחה ושאיפה לתוצאות טובות ולהספק רב. </a:t>
            </a: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he-IL" sz="20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he-IL" sz="20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הגענו למסקנה שלפיתוח מוצר איכותי ומבוקר נדרש תכנון מסודר ומונחה מטרה, ופירוט מעמיק של המשימות.</a:t>
            </a:r>
          </a:p>
        </p:txBody>
      </p:sp>
      <p:pic>
        <p:nvPicPr>
          <p:cNvPr id="8" name="Picture 2" descr="C:\Users\LG\Desktop\הנדסת תוכנה\האתר שלנו - גיבוי\11.6.16\Pina-Chama-Test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128629" cy="1463040"/>
          </a:xfrm>
          <a:prstGeom prst="rect">
            <a:avLst/>
          </a:prstGeom>
          <a:noFill/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742" y="5664200"/>
            <a:ext cx="1396257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 descr="white-grid-ppt-backgrou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690950" y="156753"/>
            <a:ext cx="4402182" cy="1123405"/>
          </a:xfrm>
        </p:spPr>
        <p:txBody>
          <a:bodyPr>
            <a:normAutofit/>
          </a:bodyPr>
          <a:lstStyle/>
          <a:p>
            <a:pPr algn="ctr"/>
            <a:r>
              <a:rPr lang="he-IL" b="1" i="1" spc="50" dirty="0" smtClean="0">
                <a:ln w="9525" cmpd="sng">
                  <a:solidFill>
                    <a:srgbClr val="890101"/>
                  </a:solidFill>
                  <a:prstDash val="solid"/>
                </a:ln>
                <a:solidFill>
                  <a:srgbClr val="FFF3F3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אבטחת מידע </a:t>
            </a:r>
            <a:endParaRPr lang="he-IL" b="1" i="1" spc="50" dirty="0">
              <a:ln w="9525" cmpd="sng">
                <a:solidFill>
                  <a:srgbClr val="890101"/>
                </a:solidFill>
                <a:prstDash val="solid"/>
              </a:ln>
              <a:solidFill>
                <a:srgbClr val="FFF3F3"/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מציין מיקום תוכן 2"/>
          <p:cNvSpPr>
            <a:spLocks noGrp="1"/>
          </p:cNvSpPr>
          <p:nvPr>
            <p:ph idx="1"/>
          </p:nvPr>
        </p:nvSpPr>
        <p:spPr>
          <a:xfrm>
            <a:off x="0" y="1109984"/>
            <a:ext cx="9063085" cy="5298076"/>
          </a:xfrm>
        </p:spPr>
        <p:txBody>
          <a:bodyPr>
            <a:noAutofit/>
          </a:bodyPr>
          <a:lstStyle/>
          <a:p>
            <a:pPr marL="0" indent="0" algn="r" rtl="1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he-IL" sz="22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במהלך העבודה על הפרויקט גילינו את החשיבות הרבה של אבטחת מידע באתר. </a:t>
            </a:r>
            <a:endParaRPr lang="he-IL" sz="2200" dirty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r" rtl="1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he-IL" sz="22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r" rtl="1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he-IL" sz="22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r" rtl="1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he-IL" sz="2200" dirty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r" rtl="1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he-IL" sz="22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r" rtl="1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he-IL" sz="22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r" rtl="1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he-IL" sz="22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r" rtl="1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he-IL" sz="22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האתר מחזיק במידע רגיש על המתנדבים, והיה צורך למנוע גישה למידע זה.</a:t>
            </a:r>
          </a:p>
          <a:p>
            <a:pPr marL="0" indent="0" algn="r" rtl="1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he-IL" sz="22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r" rtl="1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he-IL" sz="2200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2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    מניעת אפשרות ניתוב לכתובות השונות ללא הרשאה מתאימה.</a:t>
            </a:r>
          </a:p>
          <a:p>
            <a:pPr marL="0" indent="0" algn="r" rtl="1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he-IL" sz="22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r" rtl="1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he-IL" sz="22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     מניעת הרשמה לאתר כאחראי – הוספנו קוד אימות אותו שמרנו באופן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/>
            </a:r>
            <a:br>
              <a:rPr lang="en-US" sz="2200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200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2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    מאובטח ומוצפן בקוד.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907" y="1735618"/>
            <a:ext cx="3904009" cy="2196005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04" y="4602850"/>
            <a:ext cx="304800" cy="304800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04" y="5279580"/>
            <a:ext cx="304800" cy="304800"/>
          </a:xfrm>
          <a:prstGeom prst="rect">
            <a:avLst/>
          </a:prstGeom>
        </p:spPr>
      </p:pic>
      <p:pic>
        <p:nvPicPr>
          <p:cNvPr id="9" name="Picture 2" descr="C:\Users\LG\Desktop\הנדסת תוכנה\האתר שלנו - גיבוי\11.6.16\Pina-Chama-Test\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128629" cy="1463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07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white-grid-ppt-backgrou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33303" y="318953"/>
            <a:ext cx="6994223" cy="846546"/>
          </a:xfrm>
        </p:spPr>
        <p:txBody>
          <a:bodyPr>
            <a:normAutofit fontScale="90000"/>
          </a:bodyPr>
          <a:lstStyle/>
          <a:p>
            <a:pPr algn="ctr"/>
            <a:r>
              <a:rPr lang="he-IL" b="1" i="1" spc="50" dirty="0" smtClean="0">
                <a:ln w="9525" cmpd="sng">
                  <a:solidFill>
                    <a:srgbClr val="890101"/>
                  </a:solidFill>
                  <a:prstDash val="solid"/>
                </a:ln>
                <a:solidFill>
                  <a:srgbClr val="FFF3F3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אתגרים והתמודדות איתם</a:t>
            </a:r>
            <a:endParaRPr lang="he-IL" b="1" i="1" spc="50" dirty="0">
              <a:ln w="9525" cmpd="sng">
                <a:solidFill>
                  <a:srgbClr val="890101"/>
                </a:solidFill>
                <a:prstDash val="solid"/>
              </a:ln>
              <a:solidFill>
                <a:srgbClr val="FFF3F3"/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מציין מיקום תוכן 2"/>
          <p:cNvSpPr>
            <a:spLocks noGrp="1"/>
          </p:cNvSpPr>
          <p:nvPr>
            <p:ph idx="1"/>
          </p:nvPr>
        </p:nvSpPr>
        <p:spPr>
          <a:xfrm>
            <a:off x="195942" y="1181099"/>
            <a:ext cx="8681357" cy="5607958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he-IL" sz="1800" b="1" u="sng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בעיית ידע</a:t>
            </a:r>
            <a:r>
              <a:rPr lang="he-IL" sz="18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: התמודדנו עם כלים ונושאים חדשים שלא הכרנו, ביצענו למידה עצמית על נושאים שונים, כגון: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Angular</a:t>
            </a:r>
            <a:r>
              <a:rPr lang="he-IL" sz="18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,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MongoDB</a:t>
            </a:r>
            <a:r>
              <a:rPr lang="he-IL" sz="18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he-IL" sz="18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he-IL" sz="1800" b="1" u="sng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עומס עבודה וחוסר זמן:</a:t>
            </a:r>
            <a:r>
              <a:rPr lang="he-IL" sz="18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למדנו לנהל נכון את הזמן והדבר סייע לנו לעמוד ביעדים.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he-IL" sz="1800" b="1" u="sng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he-IL" sz="1800" b="1" u="sng" dirty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he-IL" sz="1800" b="1" u="sng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כלים שסייעו לנו להתמודד עם האתגרים השונים:</a:t>
            </a: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he-IL" sz="18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   הרצאות ותרגולים – שסייעו ונתנו הכוונה מעשית.</a:t>
            </a: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he-IL" sz="18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  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Github,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Gitter</a:t>
            </a:r>
            <a:r>
              <a:rPr lang="he-IL" sz="18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– שסייעו בעבודת הצוות ושימור הקוד.</a:t>
            </a: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he-IL" sz="18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  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W3schools,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jsfiddle</a:t>
            </a:r>
            <a:r>
              <a:rPr lang="he-IL" sz="18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– שסייעו בהדמיית פיצ'רים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he-IL" sz="18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  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Stackoverflow</a:t>
            </a:r>
            <a:r>
              <a:rPr lang="he-IL" sz="18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– שסייע בפתרון בעיות קוד.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/>
            </a:r>
            <a:b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</a:br>
            <a:endParaRPr lang="he-IL" sz="18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2" r="13340"/>
          <a:stretch>
            <a:fillRect/>
          </a:stretch>
        </p:blipFill>
        <p:spPr>
          <a:xfrm>
            <a:off x="365034" y="3706221"/>
            <a:ext cx="2599509" cy="2344785"/>
          </a:xfrm>
          <a:prstGeom prst="rect">
            <a:avLst/>
          </a:prstGeom>
        </p:spPr>
      </p:pic>
      <p:pic>
        <p:nvPicPr>
          <p:cNvPr id="8" name="Picture 2" descr="C:\Users\LG\Desktop\הנדסת תוכנה\האתר שלנו - גיבוי\11.6.16\Pina-Chama-Test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128629" cy="1463040"/>
          </a:xfrm>
          <a:prstGeom prst="rect">
            <a:avLst/>
          </a:prstGeom>
          <a:noFill/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572" y="4521200"/>
            <a:ext cx="223156" cy="223156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097" y="4930775"/>
            <a:ext cx="223156" cy="223156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097" y="5340350"/>
            <a:ext cx="223156" cy="223156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097" y="5749925"/>
            <a:ext cx="223156" cy="2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5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 descr="white-grid-ppt-backgrou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01142" y="545959"/>
            <a:ext cx="6781800" cy="812941"/>
          </a:xfrm>
        </p:spPr>
        <p:txBody>
          <a:bodyPr>
            <a:noAutofit/>
          </a:bodyPr>
          <a:lstStyle/>
          <a:p>
            <a:pPr algn="ctr"/>
            <a:r>
              <a:rPr lang="he-IL" b="1" i="1" spc="50" dirty="0" smtClean="0">
                <a:ln w="9525" cmpd="sng">
                  <a:solidFill>
                    <a:srgbClr val="890101"/>
                  </a:solidFill>
                  <a:prstDash val="solid"/>
                </a:ln>
                <a:solidFill>
                  <a:srgbClr val="FFF3F3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לקחים מהפרויקט</a:t>
            </a:r>
            <a:endParaRPr lang="he-IL" b="1" i="1" spc="50" dirty="0">
              <a:ln w="9525" cmpd="sng">
                <a:solidFill>
                  <a:srgbClr val="890101"/>
                </a:solidFill>
                <a:prstDash val="solid"/>
              </a:ln>
              <a:solidFill>
                <a:srgbClr val="FFF3F3"/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מציין מיקום תוכן 2"/>
          <p:cNvSpPr>
            <a:spLocks noGrp="1"/>
          </p:cNvSpPr>
          <p:nvPr>
            <p:ph idx="1"/>
          </p:nvPr>
        </p:nvSpPr>
        <p:spPr>
          <a:xfrm>
            <a:off x="-29030" y="1483293"/>
            <a:ext cx="8068642" cy="4749800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he-IL" sz="1800" b="1" u="sng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ניהול זמנים</a:t>
            </a:r>
            <a:r>
              <a:rPr lang="he-IL" sz="18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:</a:t>
            </a:r>
            <a:r>
              <a:rPr lang="he-IL" sz="1800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18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לאורך הפרויקט למדנו על המשמעות של ניהול זמנים להצלחה מרבית.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/>
            </a:r>
            <a:b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18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בתחילה זה היה מאתגר, עם הזמן השתפרנו בניהול הזמנים ובעמידה בהם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  <a:b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</a:br>
            <a:endParaRPr lang="he-IL" sz="18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he-IL" sz="18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he-IL" sz="1800" b="1" u="sng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עבודת צוות</a:t>
            </a:r>
            <a:r>
              <a:rPr lang="he-IL" sz="18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: לאורך הפרויקט למדנו שצוות מאוחד ושיתוף פעולה מלא מסייע למקסם את התפוקה ומסייע בהתגברות על מכשולים.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/>
            </a:r>
            <a:b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</a:br>
            <a:endParaRPr lang="he-IL" sz="18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he-IL" sz="18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he-IL" sz="1800" b="1" u="sng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עבודה עם לקוח</a:t>
            </a:r>
            <a:r>
              <a:rPr lang="he-IL" sz="1800" b="1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: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18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תקשורת טובה עם הלקוח חשובה ותורמת להצלחה. למדנו על החשיבות בפירוט נרחב של הדברים, תיאום ציפיות ושמירה על קשר רציף עם הלקוחה. </a:t>
            </a:r>
            <a:endParaRPr lang="he-IL" sz="1800" b="1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17" y="5088354"/>
            <a:ext cx="905847" cy="84664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228" y="1640921"/>
            <a:ext cx="881870" cy="1115388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682" y="3349130"/>
            <a:ext cx="1083586" cy="1083586"/>
          </a:xfrm>
          <a:prstGeom prst="rect">
            <a:avLst/>
          </a:prstGeom>
        </p:spPr>
      </p:pic>
      <p:pic>
        <p:nvPicPr>
          <p:cNvPr id="11" name="Picture 2" descr="C:\Users\LG\Desktop\הנדסת תוכנה\האתר שלנו - גיבוי\11.6.16\Pina-Chama-Test\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2128629" cy="1463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974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תמונה 9" descr="white-grid-ppt-backgrou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1181">
            <a:off x="303236" y="3288800"/>
            <a:ext cx="4851053" cy="3236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877262" y="104137"/>
            <a:ext cx="4268138" cy="1133929"/>
          </a:xfrm>
        </p:spPr>
        <p:txBody>
          <a:bodyPr>
            <a:normAutofit/>
          </a:bodyPr>
          <a:lstStyle/>
          <a:p>
            <a:pPr algn="ctr"/>
            <a:r>
              <a:rPr lang="he-IL" b="1" i="1" spc="50" dirty="0" smtClean="0">
                <a:ln w="9525" cmpd="sng">
                  <a:solidFill>
                    <a:srgbClr val="890101"/>
                  </a:solidFill>
                  <a:prstDash val="solid"/>
                </a:ln>
                <a:solidFill>
                  <a:srgbClr val="FFF3F3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סיכום</a:t>
            </a:r>
            <a:endParaRPr lang="he-IL" b="1" i="1" spc="50" dirty="0">
              <a:ln w="9525" cmpd="sng">
                <a:solidFill>
                  <a:srgbClr val="890101"/>
                </a:solidFill>
                <a:prstDash val="solid"/>
              </a:ln>
              <a:solidFill>
                <a:srgbClr val="FFF3F3"/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מציין מיקום תוכן 2"/>
          <p:cNvSpPr>
            <a:spLocks noGrp="1"/>
          </p:cNvSpPr>
          <p:nvPr>
            <p:ph idx="1"/>
          </p:nvPr>
        </p:nvSpPr>
        <p:spPr>
          <a:xfrm>
            <a:off x="469900" y="1593849"/>
            <a:ext cx="8069578" cy="1449798"/>
          </a:xfrm>
        </p:spPr>
        <p:txBody>
          <a:bodyPr>
            <a:normAutofit lnSpcReduction="10000"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he-IL" sz="20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הקורס הועיל לנו מאוד בתרחיש של פיתוח תוכנה ונתן לנו כלים להקמת פרויקטים מוצלחים.</a:t>
            </a: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he-IL" sz="20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אנו מקווים שהמוצר ישמש את הארגון רבות, יסייע וישפר את מערך ההתנדבות. </a:t>
            </a:r>
          </a:p>
          <a:p>
            <a:pPr marL="0" indent="0" algn="r">
              <a:buNone/>
            </a:pPr>
            <a:endParaRPr lang="he-IL" sz="2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כותרת 1"/>
          <p:cNvSpPr txBox="1">
            <a:spLocks/>
          </p:cNvSpPr>
          <p:nvPr/>
        </p:nvSpPr>
        <p:spPr>
          <a:xfrm>
            <a:off x="4792042" y="4113778"/>
            <a:ext cx="4258642" cy="1239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8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b="1" i="1" spc="50" dirty="0" smtClean="0">
                <a:ln w="9525" cmpd="sng">
                  <a:solidFill>
                    <a:srgbClr val="890101"/>
                  </a:solidFill>
                  <a:prstDash val="solid"/>
                </a:ln>
                <a:solidFill>
                  <a:srgbClr val="FFF3F3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כולם מוזמנים לבקר..</a:t>
            </a:r>
          </a:p>
        </p:txBody>
      </p:sp>
      <p:pic>
        <p:nvPicPr>
          <p:cNvPr id="8" name="Picture 2" descr="C:\Users\LG\Desktop\הנדסת תוכנה\האתר שלנו - גיבוי\11.6.16\Pina-Chama-Test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128629" cy="1463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83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</TotalTime>
  <Words>359</Words>
  <Application>Microsoft Office PowerPoint</Application>
  <PresentationFormat>‫הצגה על המסך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8" baseType="lpstr">
      <vt:lpstr>Aharoni</vt:lpstr>
      <vt:lpstr>Arial</vt:lpstr>
      <vt:lpstr>Broadway</vt:lpstr>
      <vt:lpstr>Gisha</vt:lpstr>
      <vt:lpstr>Impact</vt:lpstr>
      <vt:lpstr>Times New Roman</vt:lpstr>
      <vt:lpstr>Tohoma</vt:lpstr>
      <vt:lpstr>Wingdings</vt:lpstr>
      <vt:lpstr>Newsprint</vt:lpstr>
      <vt:lpstr>מצגת של PowerPoint</vt:lpstr>
      <vt:lpstr>תזכורת על הארגון... </vt:lpstr>
      <vt:lpstr>מטרות הפרויקט</vt:lpstr>
      <vt:lpstr>והתוצאה..</vt:lpstr>
      <vt:lpstr>שלב הערכה ותכנון</vt:lpstr>
      <vt:lpstr>אבטחת מידע </vt:lpstr>
      <vt:lpstr>אתגרים והתמודדות איתם</vt:lpstr>
      <vt:lpstr>לקחים מהפרויקט</vt:lpstr>
      <vt:lpstr>סיכום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moran</dc:creator>
  <cp:lastModifiedBy>הילה אופק</cp:lastModifiedBy>
  <cp:revision>180</cp:revision>
  <dcterms:created xsi:type="dcterms:W3CDTF">2014-09-16T21:37:25Z</dcterms:created>
  <dcterms:modified xsi:type="dcterms:W3CDTF">2016-06-19T18:18:19Z</dcterms:modified>
</cp:coreProperties>
</file>