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86" r:id="rId5"/>
    <p:sldId id="655" r:id="rId6"/>
    <p:sldId id="629" r:id="rId7"/>
    <p:sldId id="640" r:id="rId8"/>
    <p:sldId id="721" r:id="rId9"/>
    <p:sldId id="420" r:id="rId10"/>
    <p:sldId id="745" r:id="rId11"/>
    <p:sldId id="731" r:id="rId12"/>
    <p:sldId id="736" r:id="rId13"/>
    <p:sldId id="735" r:id="rId14"/>
    <p:sldId id="737" r:id="rId15"/>
    <p:sldId id="738" r:id="rId16"/>
    <p:sldId id="739" r:id="rId17"/>
    <p:sldId id="740" r:id="rId18"/>
    <p:sldId id="723" r:id="rId19"/>
    <p:sldId id="747" r:id="rId20"/>
    <p:sldId id="748" r:id="rId21"/>
    <p:sldId id="749" r:id="rId22"/>
    <p:sldId id="750" r:id="rId23"/>
    <p:sldId id="741" r:id="rId24"/>
    <p:sldId id="744" r:id="rId2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86"/>
            <p14:sldId id="655"/>
            <p14:sldId id="629"/>
            <p14:sldId id="640"/>
            <p14:sldId id="721"/>
            <p14:sldId id="420"/>
            <p14:sldId id="745"/>
            <p14:sldId id="731"/>
            <p14:sldId id="736"/>
            <p14:sldId id="735"/>
            <p14:sldId id="737"/>
            <p14:sldId id="738"/>
            <p14:sldId id="739"/>
            <p14:sldId id="740"/>
            <p14:sldId id="723"/>
            <p14:sldId id="747"/>
            <p14:sldId id="748"/>
            <p14:sldId id="749"/>
            <p14:sldId id="750"/>
            <p14:sldId id="741"/>
            <p14:sldId id="7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E44C24"/>
    <a:srgbClr val="E14B25"/>
    <a:srgbClr val="CC00CC"/>
    <a:srgbClr val="843599"/>
    <a:srgbClr val="E04B24"/>
    <a:srgbClr val="764986"/>
    <a:srgbClr val="764987"/>
    <a:srgbClr val="764887"/>
    <a:srgbClr val="E04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8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92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7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44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4D3B46-2C58-4FEC-AFCD-805BD6A712F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C750A680-1E71-46F4-B4FD-A8F9F46C9243}" type="pres">
      <dgm:prSet presAssocID="{F54D3B46-2C58-4FEC-AFCD-805BD6A712F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10CBAE09-4CBE-43D5-86CC-C2363F7E6F94}" type="presOf" srcId="{F54D3B46-2C58-4FEC-AFCD-805BD6A712F2}" destId="{C750A680-1E71-46F4-B4FD-A8F9F46C9243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4D3B46-2C58-4FEC-AFCD-805BD6A712F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C750A680-1E71-46F4-B4FD-A8F9F46C9243}" type="pres">
      <dgm:prSet presAssocID="{F54D3B46-2C58-4FEC-AFCD-805BD6A712F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10CBAE09-4CBE-43D5-86CC-C2363F7E6F94}" type="presOf" srcId="{F54D3B46-2C58-4FEC-AFCD-805BD6A712F2}" destId="{C750A680-1E71-46F4-B4FD-A8F9F46C9243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F6A583E-29CB-4E38-8E36-77429ACEC92D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6D1955-800B-4C12-991E-823277F312ED}">
      <dgm:prSet phldrT="[Text]" custT="1"/>
      <dgm:spPr/>
      <dgm:t>
        <a:bodyPr/>
        <a:lstStyle/>
        <a:p>
          <a:r>
            <a:rPr lang="en-US" sz="3600" b="0" dirty="0" smtClean="0"/>
            <a:t>In 20’s</a:t>
          </a:r>
          <a:endParaRPr lang="en-US" sz="3600" b="0" dirty="0"/>
        </a:p>
      </dgm:t>
    </dgm:pt>
    <dgm:pt modelId="{5AC2A4C7-0280-479A-B0D9-33581719A9EC}" type="parTrans" cxnId="{AA542D4A-AC34-4DB9-A5AC-CC53A0BA7D51}">
      <dgm:prSet/>
      <dgm:spPr/>
      <dgm:t>
        <a:bodyPr/>
        <a:lstStyle/>
        <a:p>
          <a:endParaRPr lang="en-US"/>
        </a:p>
      </dgm:t>
    </dgm:pt>
    <dgm:pt modelId="{D8E11BF3-2BBB-41EA-B4BE-842FFF7E797C}" type="sibTrans" cxnId="{AA542D4A-AC34-4DB9-A5AC-CC53A0BA7D51}">
      <dgm:prSet/>
      <dgm:spPr/>
      <dgm:t>
        <a:bodyPr/>
        <a:lstStyle/>
        <a:p>
          <a:endParaRPr lang="en-US"/>
        </a:p>
      </dgm:t>
    </dgm:pt>
    <dgm:pt modelId="{AE87E7EB-9B0B-458C-98C7-FA294E8E125D}">
      <dgm:prSet phldrT="[Text]" custT="1"/>
      <dgm:spPr>
        <a:solidFill>
          <a:schemeClr val="bg1"/>
        </a:solidFill>
        <a:ln w="6350"/>
      </dgm:spPr>
      <dgm:t>
        <a:bodyPr/>
        <a:lstStyle/>
        <a:p>
          <a:r>
            <a:rPr lang="en-US" sz="2800" b="0" dirty="0" smtClean="0">
              <a:solidFill>
                <a:schemeClr val="tx1"/>
              </a:solidFill>
            </a:rPr>
            <a:t>Goal:</a:t>
          </a:r>
        </a:p>
        <a:p>
          <a:r>
            <a:rPr lang="en-US" sz="3000" b="1" dirty="0" smtClean="0">
              <a:solidFill>
                <a:srgbClr val="FF0000"/>
              </a:solidFill>
            </a:rPr>
            <a:t> </a:t>
          </a:r>
          <a:r>
            <a:rPr lang="en-US" sz="2400" b="0" dirty="0" smtClean="0">
              <a:solidFill>
                <a:schemeClr val="tx1"/>
              </a:solidFill>
            </a:rPr>
            <a:t>Higher education/vehicle </a:t>
          </a:r>
          <a:endParaRPr lang="en-US" sz="2400" b="0" dirty="0">
            <a:solidFill>
              <a:schemeClr val="tx1"/>
            </a:solidFill>
          </a:endParaRPr>
        </a:p>
      </dgm:t>
    </dgm:pt>
    <dgm:pt modelId="{0A003833-F438-406C-BF40-92242B2CD69E}" type="parTrans" cxnId="{61E34D6F-9156-49ED-8648-2DE0549A0623}">
      <dgm:prSet/>
      <dgm:spPr/>
      <dgm:t>
        <a:bodyPr/>
        <a:lstStyle/>
        <a:p>
          <a:endParaRPr lang="en-US"/>
        </a:p>
      </dgm:t>
    </dgm:pt>
    <dgm:pt modelId="{73348BF5-CE33-4D3F-B047-C53277F08227}" type="sibTrans" cxnId="{61E34D6F-9156-49ED-8648-2DE0549A0623}">
      <dgm:prSet/>
      <dgm:spPr/>
      <dgm:t>
        <a:bodyPr/>
        <a:lstStyle/>
        <a:p>
          <a:endParaRPr lang="en-US"/>
        </a:p>
      </dgm:t>
    </dgm:pt>
    <dgm:pt modelId="{4C31947E-3532-4B52-A11D-F13AAF722EF4}">
      <dgm:prSet phldrT="[Text]" custT="1"/>
      <dgm:spPr>
        <a:solidFill>
          <a:schemeClr val="bg1"/>
        </a:solidFill>
        <a:ln>
          <a:solidFill>
            <a:srgbClr val="7030A0"/>
          </a:solidFill>
        </a:ln>
      </dgm:spPr>
      <dgm:t>
        <a:bodyPr/>
        <a:lstStyle/>
        <a:p>
          <a:r>
            <a:rPr lang="en-US" sz="2800" b="0" dirty="0" smtClean="0">
              <a:solidFill>
                <a:schemeClr val="tx1"/>
              </a:solidFill>
            </a:rPr>
            <a:t>Profile:</a:t>
          </a:r>
        </a:p>
        <a:p>
          <a:r>
            <a:rPr lang="en-US" sz="2400" b="0" dirty="0" smtClean="0">
              <a:solidFill>
                <a:schemeClr val="tx1"/>
              </a:solidFill>
            </a:rPr>
            <a:t>Early in the career</a:t>
          </a:r>
          <a:endParaRPr lang="en-US" sz="2400" b="0" dirty="0">
            <a:solidFill>
              <a:schemeClr val="tx1"/>
            </a:solidFill>
          </a:endParaRPr>
        </a:p>
      </dgm:t>
    </dgm:pt>
    <dgm:pt modelId="{AD09BB29-86A1-4E1F-982C-B6CC9FAAEE65}" type="parTrans" cxnId="{B91ECFF3-E6E3-4258-9CE7-306DB01413F7}">
      <dgm:prSet/>
      <dgm:spPr/>
      <dgm:t>
        <a:bodyPr/>
        <a:lstStyle/>
        <a:p>
          <a:endParaRPr lang="en-US"/>
        </a:p>
      </dgm:t>
    </dgm:pt>
    <dgm:pt modelId="{2139AA69-6479-43A2-96B2-79CB75C46AC8}" type="sibTrans" cxnId="{B91ECFF3-E6E3-4258-9CE7-306DB01413F7}">
      <dgm:prSet/>
      <dgm:spPr/>
      <dgm:t>
        <a:bodyPr/>
        <a:lstStyle/>
        <a:p>
          <a:endParaRPr lang="en-US"/>
        </a:p>
      </dgm:t>
    </dgm:pt>
    <dgm:pt modelId="{E8371EA8-17AA-455C-89A0-6FB244F75CF7}">
      <dgm:prSet phldrT="[Text]" custT="1"/>
      <dgm:spPr>
        <a:solidFill>
          <a:schemeClr val="bg1"/>
        </a:solidFill>
        <a:ln w="9525"/>
      </dgm:spPr>
      <dgm:t>
        <a:bodyPr/>
        <a:lstStyle/>
        <a:p>
          <a:r>
            <a:rPr lang="en-US" sz="2800" b="0" dirty="0" smtClean="0">
              <a:solidFill>
                <a:schemeClr val="tx1"/>
              </a:solidFill>
            </a:rPr>
            <a:t>Risk Capacity:</a:t>
          </a:r>
        </a:p>
        <a:p>
          <a:r>
            <a:rPr lang="en-US" sz="2400" b="0" dirty="0" smtClean="0">
              <a:solidFill>
                <a:schemeClr val="tx1"/>
              </a:solidFill>
            </a:rPr>
            <a:t>Very High</a:t>
          </a:r>
          <a:endParaRPr lang="en-US" sz="2400" b="0" dirty="0">
            <a:solidFill>
              <a:schemeClr val="tx1"/>
            </a:solidFill>
          </a:endParaRPr>
        </a:p>
      </dgm:t>
    </dgm:pt>
    <dgm:pt modelId="{5B05D96C-CA68-46B9-99A8-0AB8DEB05B20}" type="parTrans" cxnId="{A6D3E61F-54AE-469F-99A3-21862686152D}">
      <dgm:prSet/>
      <dgm:spPr/>
      <dgm:t>
        <a:bodyPr/>
        <a:lstStyle/>
        <a:p>
          <a:endParaRPr lang="en-US"/>
        </a:p>
      </dgm:t>
    </dgm:pt>
    <dgm:pt modelId="{DBE5381F-5EA8-47C5-BB2F-5DFD8617981E}" type="sibTrans" cxnId="{A6D3E61F-54AE-469F-99A3-21862686152D}">
      <dgm:prSet/>
      <dgm:spPr/>
      <dgm:t>
        <a:bodyPr/>
        <a:lstStyle/>
        <a:p>
          <a:endParaRPr lang="en-US"/>
        </a:p>
      </dgm:t>
    </dgm:pt>
    <dgm:pt modelId="{4A89FE32-F88B-4227-9032-6ADDA5055093}">
      <dgm:prSet phldrT="[Text]" custT="1"/>
      <dgm:spPr>
        <a:solidFill>
          <a:schemeClr val="bg1"/>
        </a:solidFill>
        <a:ln w="6350"/>
      </dgm:spPr>
      <dgm:t>
        <a:bodyPr/>
        <a:lstStyle/>
        <a:p>
          <a:r>
            <a:rPr lang="en-US" sz="2800" b="0" dirty="0" smtClean="0">
              <a:solidFill>
                <a:schemeClr val="tx1"/>
              </a:solidFill>
            </a:rPr>
            <a:t>Asset Allocation:</a:t>
          </a:r>
        </a:p>
        <a:p>
          <a:r>
            <a:rPr lang="en-US" sz="2400" b="0" dirty="0" smtClean="0">
              <a:solidFill>
                <a:schemeClr val="tx1"/>
              </a:solidFill>
            </a:rPr>
            <a:t>Equity-80%</a:t>
          </a:r>
        </a:p>
        <a:p>
          <a:r>
            <a:rPr lang="en-US" sz="2400" b="0" dirty="0" smtClean="0">
              <a:solidFill>
                <a:schemeClr val="tx1"/>
              </a:solidFill>
            </a:rPr>
            <a:t>Debt -20%</a:t>
          </a:r>
          <a:endParaRPr lang="en-US" sz="2400" b="0" dirty="0">
            <a:solidFill>
              <a:schemeClr val="tx1"/>
            </a:solidFill>
          </a:endParaRPr>
        </a:p>
      </dgm:t>
    </dgm:pt>
    <dgm:pt modelId="{EA2E7A00-6533-4C28-802B-BE1844511908}" type="parTrans" cxnId="{EA701B1E-1D1C-47C0-8FAD-6C4AA054A7EA}">
      <dgm:prSet/>
      <dgm:spPr/>
      <dgm:t>
        <a:bodyPr/>
        <a:lstStyle/>
        <a:p>
          <a:endParaRPr lang="en-US"/>
        </a:p>
      </dgm:t>
    </dgm:pt>
    <dgm:pt modelId="{3CB4A4B4-CF70-4628-B6CB-EBB97EF5E463}" type="sibTrans" cxnId="{EA701B1E-1D1C-47C0-8FAD-6C4AA054A7EA}">
      <dgm:prSet/>
      <dgm:spPr/>
      <dgm:t>
        <a:bodyPr/>
        <a:lstStyle/>
        <a:p>
          <a:endParaRPr lang="en-US"/>
        </a:p>
      </dgm:t>
    </dgm:pt>
    <dgm:pt modelId="{B7EC490A-E375-4CC0-A3E7-78908325DDD3}" type="pres">
      <dgm:prSet presAssocID="{9F6A583E-29CB-4E38-8E36-77429ACEC92D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F1DB6A-454F-4ED2-BD85-6C4EE9336600}" type="pres">
      <dgm:prSet presAssocID="{9F6A583E-29CB-4E38-8E36-77429ACEC92D}" presName="matrix" presStyleCnt="0"/>
      <dgm:spPr/>
    </dgm:pt>
    <dgm:pt modelId="{70CA1389-75D7-4D1E-B820-6E04D130C8F9}" type="pres">
      <dgm:prSet presAssocID="{9F6A583E-29CB-4E38-8E36-77429ACEC92D}" presName="tile1" presStyleLbl="node1" presStyleIdx="0" presStyleCnt="4"/>
      <dgm:spPr/>
      <dgm:t>
        <a:bodyPr/>
        <a:lstStyle/>
        <a:p>
          <a:endParaRPr lang="en-US"/>
        </a:p>
      </dgm:t>
    </dgm:pt>
    <dgm:pt modelId="{F5217CC1-9548-4C30-8DA1-F80A34DCB805}" type="pres">
      <dgm:prSet presAssocID="{9F6A583E-29CB-4E38-8E36-77429ACEC92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5F1600-CAF0-43AA-B626-D2D2BE480DFE}" type="pres">
      <dgm:prSet presAssocID="{9F6A583E-29CB-4E38-8E36-77429ACEC92D}" presName="tile2" presStyleLbl="node1" presStyleIdx="1" presStyleCnt="4" custScaleX="98636"/>
      <dgm:spPr/>
      <dgm:t>
        <a:bodyPr/>
        <a:lstStyle/>
        <a:p>
          <a:endParaRPr lang="en-US"/>
        </a:p>
      </dgm:t>
    </dgm:pt>
    <dgm:pt modelId="{F9227AC6-50A8-40BF-8C06-713172A06604}" type="pres">
      <dgm:prSet presAssocID="{9F6A583E-29CB-4E38-8E36-77429ACEC92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D2ADF-9CE4-4909-9BAC-E0940D5DC922}" type="pres">
      <dgm:prSet presAssocID="{9F6A583E-29CB-4E38-8E36-77429ACEC92D}" presName="tile3" presStyleLbl="node1" presStyleIdx="2" presStyleCnt="4"/>
      <dgm:spPr/>
      <dgm:t>
        <a:bodyPr/>
        <a:lstStyle/>
        <a:p>
          <a:endParaRPr lang="en-US"/>
        </a:p>
      </dgm:t>
    </dgm:pt>
    <dgm:pt modelId="{18D3AD91-FB41-493C-AF92-45B0FC3959A4}" type="pres">
      <dgm:prSet presAssocID="{9F6A583E-29CB-4E38-8E36-77429ACEC92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DDE798-06E2-4380-81B5-1CE4238C9B0B}" type="pres">
      <dgm:prSet presAssocID="{9F6A583E-29CB-4E38-8E36-77429ACEC92D}" presName="tile4" presStyleLbl="node1" presStyleIdx="3" presStyleCnt="4" custLinFactNeighborY="0"/>
      <dgm:spPr/>
      <dgm:t>
        <a:bodyPr/>
        <a:lstStyle/>
        <a:p>
          <a:endParaRPr lang="en-US"/>
        </a:p>
      </dgm:t>
    </dgm:pt>
    <dgm:pt modelId="{CD084A7C-03B6-41B5-99C4-0029CEA73D98}" type="pres">
      <dgm:prSet presAssocID="{9F6A583E-29CB-4E38-8E36-77429ACEC92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14A11A-B384-49EF-995C-65EE39245023}" type="pres">
      <dgm:prSet presAssocID="{9F6A583E-29CB-4E38-8E36-77429ACEC92D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61E34D6F-9156-49ED-8648-2DE0549A0623}" srcId="{E86D1955-800B-4C12-991E-823277F312ED}" destId="{AE87E7EB-9B0B-458C-98C7-FA294E8E125D}" srcOrd="0" destOrd="0" parTransId="{0A003833-F438-406C-BF40-92242B2CD69E}" sibTransId="{73348BF5-CE33-4D3F-B047-C53277F08227}"/>
    <dgm:cxn modelId="{946C0C5F-8347-473D-A668-C974D63DC56A}" type="presOf" srcId="{4A89FE32-F88B-4227-9032-6ADDA5055093}" destId="{31DDE798-06E2-4380-81B5-1CE4238C9B0B}" srcOrd="0" destOrd="0" presId="urn:microsoft.com/office/officeart/2005/8/layout/matrix1"/>
    <dgm:cxn modelId="{73DC9AB7-6E16-43D8-902F-A4ADE823ED2C}" type="presOf" srcId="{4C31947E-3532-4B52-A11D-F13AAF722EF4}" destId="{F9227AC6-50A8-40BF-8C06-713172A06604}" srcOrd="1" destOrd="0" presId="urn:microsoft.com/office/officeart/2005/8/layout/matrix1"/>
    <dgm:cxn modelId="{8FBB5362-CF9A-4EE0-B6CC-A3DC151FEAAA}" type="presOf" srcId="{E86D1955-800B-4C12-991E-823277F312ED}" destId="{9F14A11A-B384-49EF-995C-65EE39245023}" srcOrd="0" destOrd="0" presId="urn:microsoft.com/office/officeart/2005/8/layout/matrix1"/>
    <dgm:cxn modelId="{1126F63A-0DBB-4031-B66D-4BBD46D574E0}" type="presOf" srcId="{E8371EA8-17AA-455C-89A0-6FB244F75CF7}" destId="{18D3AD91-FB41-493C-AF92-45B0FC3959A4}" srcOrd="1" destOrd="0" presId="urn:microsoft.com/office/officeart/2005/8/layout/matrix1"/>
    <dgm:cxn modelId="{86373CFE-6C49-4CA0-9C00-26999912A61A}" type="presOf" srcId="{4C31947E-3532-4B52-A11D-F13AAF722EF4}" destId="{A85F1600-CAF0-43AA-B626-D2D2BE480DFE}" srcOrd="0" destOrd="0" presId="urn:microsoft.com/office/officeart/2005/8/layout/matrix1"/>
    <dgm:cxn modelId="{EA701B1E-1D1C-47C0-8FAD-6C4AA054A7EA}" srcId="{E86D1955-800B-4C12-991E-823277F312ED}" destId="{4A89FE32-F88B-4227-9032-6ADDA5055093}" srcOrd="3" destOrd="0" parTransId="{EA2E7A00-6533-4C28-802B-BE1844511908}" sibTransId="{3CB4A4B4-CF70-4628-B6CB-EBB97EF5E463}"/>
    <dgm:cxn modelId="{B91ECFF3-E6E3-4258-9CE7-306DB01413F7}" srcId="{E86D1955-800B-4C12-991E-823277F312ED}" destId="{4C31947E-3532-4B52-A11D-F13AAF722EF4}" srcOrd="1" destOrd="0" parTransId="{AD09BB29-86A1-4E1F-982C-B6CC9FAAEE65}" sibTransId="{2139AA69-6479-43A2-96B2-79CB75C46AC8}"/>
    <dgm:cxn modelId="{ACAB93EF-9CE7-455C-9207-A60D2916F8A8}" type="presOf" srcId="{4A89FE32-F88B-4227-9032-6ADDA5055093}" destId="{CD084A7C-03B6-41B5-99C4-0029CEA73D98}" srcOrd="1" destOrd="0" presId="urn:microsoft.com/office/officeart/2005/8/layout/matrix1"/>
    <dgm:cxn modelId="{FE04F328-E9A8-4E78-8D6E-1841C433ACAC}" type="presOf" srcId="{E8371EA8-17AA-455C-89A0-6FB244F75CF7}" destId="{C68D2ADF-9CE4-4909-9BAC-E0940D5DC922}" srcOrd="0" destOrd="0" presId="urn:microsoft.com/office/officeart/2005/8/layout/matrix1"/>
    <dgm:cxn modelId="{FF926563-7C15-4333-8ACC-061D6530B529}" type="presOf" srcId="{AE87E7EB-9B0B-458C-98C7-FA294E8E125D}" destId="{F5217CC1-9548-4C30-8DA1-F80A34DCB805}" srcOrd="1" destOrd="0" presId="urn:microsoft.com/office/officeart/2005/8/layout/matrix1"/>
    <dgm:cxn modelId="{2CE72BBF-6C75-4393-9725-65ABDB161F3C}" type="presOf" srcId="{9F6A583E-29CB-4E38-8E36-77429ACEC92D}" destId="{B7EC490A-E375-4CC0-A3E7-78908325DDD3}" srcOrd="0" destOrd="0" presId="urn:microsoft.com/office/officeart/2005/8/layout/matrix1"/>
    <dgm:cxn modelId="{A6D3E61F-54AE-469F-99A3-21862686152D}" srcId="{E86D1955-800B-4C12-991E-823277F312ED}" destId="{E8371EA8-17AA-455C-89A0-6FB244F75CF7}" srcOrd="2" destOrd="0" parTransId="{5B05D96C-CA68-46B9-99A8-0AB8DEB05B20}" sibTransId="{DBE5381F-5EA8-47C5-BB2F-5DFD8617981E}"/>
    <dgm:cxn modelId="{AA542D4A-AC34-4DB9-A5AC-CC53A0BA7D51}" srcId="{9F6A583E-29CB-4E38-8E36-77429ACEC92D}" destId="{E86D1955-800B-4C12-991E-823277F312ED}" srcOrd="0" destOrd="0" parTransId="{5AC2A4C7-0280-479A-B0D9-33581719A9EC}" sibTransId="{D8E11BF3-2BBB-41EA-B4BE-842FFF7E797C}"/>
    <dgm:cxn modelId="{13F98873-FCC7-4DEA-B8F2-62848A0A1ACA}" type="presOf" srcId="{AE87E7EB-9B0B-458C-98C7-FA294E8E125D}" destId="{70CA1389-75D7-4D1E-B820-6E04D130C8F9}" srcOrd="0" destOrd="0" presId="urn:microsoft.com/office/officeart/2005/8/layout/matrix1"/>
    <dgm:cxn modelId="{0DDB683E-8517-4E1B-847E-A0E5BB60C782}" type="presParOf" srcId="{B7EC490A-E375-4CC0-A3E7-78908325DDD3}" destId="{3FF1DB6A-454F-4ED2-BD85-6C4EE9336600}" srcOrd="0" destOrd="0" presId="urn:microsoft.com/office/officeart/2005/8/layout/matrix1"/>
    <dgm:cxn modelId="{3BC0DB7E-E5DA-47D4-9D81-EA6D7CFA803D}" type="presParOf" srcId="{3FF1DB6A-454F-4ED2-BD85-6C4EE9336600}" destId="{70CA1389-75D7-4D1E-B820-6E04D130C8F9}" srcOrd="0" destOrd="0" presId="urn:microsoft.com/office/officeart/2005/8/layout/matrix1"/>
    <dgm:cxn modelId="{79577850-B216-4CDC-A42C-5C73D1F82E1A}" type="presParOf" srcId="{3FF1DB6A-454F-4ED2-BD85-6C4EE9336600}" destId="{F5217CC1-9548-4C30-8DA1-F80A34DCB805}" srcOrd="1" destOrd="0" presId="urn:microsoft.com/office/officeart/2005/8/layout/matrix1"/>
    <dgm:cxn modelId="{B14A5DB7-6D02-46FB-89A7-F2669560F288}" type="presParOf" srcId="{3FF1DB6A-454F-4ED2-BD85-6C4EE9336600}" destId="{A85F1600-CAF0-43AA-B626-D2D2BE480DFE}" srcOrd="2" destOrd="0" presId="urn:microsoft.com/office/officeart/2005/8/layout/matrix1"/>
    <dgm:cxn modelId="{9609851D-3A89-4009-9D6F-AC4A8CBEFE2A}" type="presParOf" srcId="{3FF1DB6A-454F-4ED2-BD85-6C4EE9336600}" destId="{F9227AC6-50A8-40BF-8C06-713172A06604}" srcOrd="3" destOrd="0" presId="urn:microsoft.com/office/officeart/2005/8/layout/matrix1"/>
    <dgm:cxn modelId="{9072FF60-8EA1-41EF-B2E7-8545F3A0291F}" type="presParOf" srcId="{3FF1DB6A-454F-4ED2-BD85-6C4EE9336600}" destId="{C68D2ADF-9CE4-4909-9BAC-E0940D5DC922}" srcOrd="4" destOrd="0" presId="urn:microsoft.com/office/officeart/2005/8/layout/matrix1"/>
    <dgm:cxn modelId="{20F3ED4E-3CC2-4783-AD87-7732F6D04DD1}" type="presParOf" srcId="{3FF1DB6A-454F-4ED2-BD85-6C4EE9336600}" destId="{18D3AD91-FB41-493C-AF92-45B0FC3959A4}" srcOrd="5" destOrd="0" presId="urn:microsoft.com/office/officeart/2005/8/layout/matrix1"/>
    <dgm:cxn modelId="{E5FEC64B-C865-4F5A-9CDA-ADCB85B2A00C}" type="presParOf" srcId="{3FF1DB6A-454F-4ED2-BD85-6C4EE9336600}" destId="{31DDE798-06E2-4380-81B5-1CE4238C9B0B}" srcOrd="6" destOrd="0" presId="urn:microsoft.com/office/officeart/2005/8/layout/matrix1"/>
    <dgm:cxn modelId="{889D8CD7-CCA4-4C0E-BA7A-A51734E61FF1}" type="presParOf" srcId="{3FF1DB6A-454F-4ED2-BD85-6C4EE9336600}" destId="{CD084A7C-03B6-41B5-99C4-0029CEA73D98}" srcOrd="7" destOrd="0" presId="urn:microsoft.com/office/officeart/2005/8/layout/matrix1"/>
    <dgm:cxn modelId="{FEF32A52-073D-4A57-ADB5-10EE02E1BE49}" type="presParOf" srcId="{B7EC490A-E375-4CC0-A3E7-78908325DDD3}" destId="{9F14A11A-B384-49EF-995C-65EE3924502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6A583E-29CB-4E38-8E36-77429ACEC92D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6D1955-800B-4C12-991E-823277F312ED}">
      <dgm:prSet phldrT="[Text]" custT="1"/>
      <dgm:spPr/>
      <dgm:t>
        <a:bodyPr/>
        <a:lstStyle/>
        <a:p>
          <a:r>
            <a:rPr lang="en-US" sz="3600" dirty="0" smtClean="0"/>
            <a:t>In 30’s</a:t>
          </a:r>
          <a:endParaRPr lang="en-US" sz="3600" dirty="0"/>
        </a:p>
      </dgm:t>
    </dgm:pt>
    <dgm:pt modelId="{5AC2A4C7-0280-479A-B0D9-33581719A9EC}" type="parTrans" cxnId="{AA542D4A-AC34-4DB9-A5AC-CC53A0BA7D51}">
      <dgm:prSet/>
      <dgm:spPr/>
      <dgm:t>
        <a:bodyPr/>
        <a:lstStyle/>
        <a:p>
          <a:endParaRPr lang="en-US"/>
        </a:p>
      </dgm:t>
    </dgm:pt>
    <dgm:pt modelId="{D8E11BF3-2BBB-41EA-B4BE-842FFF7E797C}" type="sibTrans" cxnId="{AA542D4A-AC34-4DB9-A5AC-CC53A0BA7D51}">
      <dgm:prSet/>
      <dgm:spPr/>
      <dgm:t>
        <a:bodyPr/>
        <a:lstStyle/>
        <a:p>
          <a:endParaRPr lang="en-US"/>
        </a:p>
      </dgm:t>
    </dgm:pt>
    <dgm:pt modelId="{AE87E7EB-9B0B-458C-98C7-FA294E8E125D}">
      <dgm:prSet phldrT="[Text]" custT="1"/>
      <dgm:spPr>
        <a:solidFill>
          <a:schemeClr val="bg1"/>
        </a:solidFill>
        <a:ln w="9525">
          <a:solidFill>
            <a:srgbClr val="7030A0"/>
          </a:solidFill>
        </a:ln>
      </dgm:spPr>
      <dgm:t>
        <a:bodyPr/>
        <a:lstStyle/>
        <a:p>
          <a:r>
            <a:rPr lang="en-US" sz="2800" b="0" dirty="0" smtClean="0">
              <a:solidFill>
                <a:schemeClr val="tx1"/>
              </a:solidFill>
            </a:rPr>
            <a:t>Goal: </a:t>
          </a:r>
        </a:p>
        <a:p>
          <a:r>
            <a:rPr lang="en-US" sz="2400" b="0" dirty="0" smtClean="0">
              <a:solidFill>
                <a:schemeClr val="tx1"/>
              </a:solidFill>
            </a:rPr>
            <a:t>Marriage / Buying house / Child plan </a:t>
          </a:r>
          <a:endParaRPr lang="en-US" sz="2400" b="0" dirty="0">
            <a:solidFill>
              <a:schemeClr val="tx1"/>
            </a:solidFill>
          </a:endParaRPr>
        </a:p>
      </dgm:t>
    </dgm:pt>
    <dgm:pt modelId="{0A003833-F438-406C-BF40-92242B2CD69E}" type="parTrans" cxnId="{61E34D6F-9156-49ED-8648-2DE0549A0623}">
      <dgm:prSet/>
      <dgm:spPr/>
      <dgm:t>
        <a:bodyPr/>
        <a:lstStyle/>
        <a:p>
          <a:endParaRPr lang="en-US"/>
        </a:p>
      </dgm:t>
    </dgm:pt>
    <dgm:pt modelId="{73348BF5-CE33-4D3F-B047-C53277F08227}" type="sibTrans" cxnId="{61E34D6F-9156-49ED-8648-2DE0549A0623}">
      <dgm:prSet/>
      <dgm:spPr/>
      <dgm:t>
        <a:bodyPr/>
        <a:lstStyle/>
        <a:p>
          <a:endParaRPr lang="en-US"/>
        </a:p>
      </dgm:t>
    </dgm:pt>
    <dgm:pt modelId="{4C31947E-3532-4B52-A11D-F13AAF722EF4}">
      <dgm:prSet phldrT="[Text]" custT="1"/>
      <dgm:spPr>
        <a:solidFill>
          <a:schemeClr val="bg1"/>
        </a:solidFill>
        <a:ln w="9525"/>
      </dgm:spPr>
      <dgm:t>
        <a:bodyPr/>
        <a:lstStyle/>
        <a:p>
          <a:r>
            <a:rPr lang="en-US" sz="2800" b="0" dirty="0" smtClean="0">
              <a:solidFill>
                <a:schemeClr val="tx1"/>
              </a:solidFill>
            </a:rPr>
            <a:t>Profile:</a:t>
          </a:r>
        </a:p>
        <a:p>
          <a:r>
            <a:rPr lang="en-US" sz="2400" b="0" dirty="0" smtClean="0">
              <a:solidFill>
                <a:schemeClr val="tx1"/>
              </a:solidFill>
            </a:rPr>
            <a:t>Career on focus</a:t>
          </a:r>
          <a:endParaRPr lang="en-US" sz="2400" b="0" dirty="0">
            <a:solidFill>
              <a:schemeClr val="tx1"/>
            </a:solidFill>
          </a:endParaRPr>
        </a:p>
      </dgm:t>
    </dgm:pt>
    <dgm:pt modelId="{AD09BB29-86A1-4E1F-982C-B6CC9FAAEE65}" type="parTrans" cxnId="{B91ECFF3-E6E3-4258-9CE7-306DB01413F7}">
      <dgm:prSet/>
      <dgm:spPr/>
      <dgm:t>
        <a:bodyPr/>
        <a:lstStyle/>
        <a:p>
          <a:endParaRPr lang="en-US"/>
        </a:p>
      </dgm:t>
    </dgm:pt>
    <dgm:pt modelId="{2139AA69-6479-43A2-96B2-79CB75C46AC8}" type="sibTrans" cxnId="{B91ECFF3-E6E3-4258-9CE7-306DB01413F7}">
      <dgm:prSet/>
      <dgm:spPr/>
      <dgm:t>
        <a:bodyPr/>
        <a:lstStyle/>
        <a:p>
          <a:endParaRPr lang="en-US"/>
        </a:p>
      </dgm:t>
    </dgm:pt>
    <dgm:pt modelId="{E8371EA8-17AA-455C-89A0-6FB244F75CF7}">
      <dgm:prSet phldrT="[Text]" custT="1"/>
      <dgm:spPr>
        <a:solidFill>
          <a:schemeClr val="bg1"/>
        </a:solidFill>
        <a:ln w="9525"/>
      </dgm:spPr>
      <dgm:t>
        <a:bodyPr/>
        <a:lstStyle/>
        <a:p>
          <a:r>
            <a:rPr lang="en-US" sz="2800" b="0" dirty="0" smtClean="0">
              <a:solidFill>
                <a:schemeClr val="tx1"/>
              </a:solidFill>
            </a:rPr>
            <a:t>Risk Capacity:</a:t>
          </a:r>
        </a:p>
        <a:p>
          <a:r>
            <a:rPr lang="en-US" sz="2400" b="0" dirty="0" smtClean="0">
              <a:solidFill>
                <a:schemeClr val="tx1"/>
              </a:solidFill>
            </a:rPr>
            <a:t>High</a:t>
          </a:r>
          <a:endParaRPr lang="en-US" sz="2400" b="0" dirty="0">
            <a:solidFill>
              <a:schemeClr val="tx1"/>
            </a:solidFill>
          </a:endParaRPr>
        </a:p>
      </dgm:t>
    </dgm:pt>
    <dgm:pt modelId="{5B05D96C-CA68-46B9-99A8-0AB8DEB05B20}" type="parTrans" cxnId="{A6D3E61F-54AE-469F-99A3-21862686152D}">
      <dgm:prSet/>
      <dgm:spPr/>
      <dgm:t>
        <a:bodyPr/>
        <a:lstStyle/>
        <a:p>
          <a:endParaRPr lang="en-US"/>
        </a:p>
      </dgm:t>
    </dgm:pt>
    <dgm:pt modelId="{DBE5381F-5EA8-47C5-BB2F-5DFD8617981E}" type="sibTrans" cxnId="{A6D3E61F-54AE-469F-99A3-21862686152D}">
      <dgm:prSet/>
      <dgm:spPr/>
      <dgm:t>
        <a:bodyPr/>
        <a:lstStyle/>
        <a:p>
          <a:endParaRPr lang="en-US"/>
        </a:p>
      </dgm:t>
    </dgm:pt>
    <dgm:pt modelId="{4A89FE32-F88B-4227-9032-6ADDA5055093}">
      <dgm:prSet phldrT="[Text]" custT="1"/>
      <dgm:spPr>
        <a:solidFill>
          <a:schemeClr val="bg1"/>
        </a:solidFill>
        <a:ln w="9525"/>
      </dgm:spPr>
      <dgm:t>
        <a:bodyPr/>
        <a:lstStyle/>
        <a:p>
          <a:r>
            <a:rPr lang="en-US" sz="2800" b="0" dirty="0" smtClean="0">
              <a:solidFill>
                <a:schemeClr val="tx1"/>
              </a:solidFill>
            </a:rPr>
            <a:t>Asset Allocation:</a:t>
          </a:r>
        </a:p>
        <a:p>
          <a:r>
            <a:rPr lang="en-US" sz="2400" b="0" dirty="0" smtClean="0">
              <a:solidFill>
                <a:schemeClr val="tx1"/>
              </a:solidFill>
            </a:rPr>
            <a:t>Equity-70%</a:t>
          </a:r>
        </a:p>
        <a:p>
          <a:r>
            <a:rPr lang="en-US" sz="2400" b="0" dirty="0" smtClean="0">
              <a:solidFill>
                <a:schemeClr val="tx1"/>
              </a:solidFill>
            </a:rPr>
            <a:t>Debt -30%</a:t>
          </a:r>
          <a:endParaRPr lang="en-US" sz="2400" b="0" dirty="0">
            <a:solidFill>
              <a:schemeClr val="tx1"/>
            </a:solidFill>
          </a:endParaRPr>
        </a:p>
      </dgm:t>
    </dgm:pt>
    <dgm:pt modelId="{EA2E7A00-6533-4C28-802B-BE1844511908}" type="parTrans" cxnId="{EA701B1E-1D1C-47C0-8FAD-6C4AA054A7EA}">
      <dgm:prSet/>
      <dgm:spPr/>
      <dgm:t>
        <a:bodyPr/>
        <a:lstStyle/>
        <a:p>
          <a:endParaRPr lang="en-US"/>
        </a:p>
      </dgm:t>
    </dgm:pt>
    <dgm:pt modelId="{3CB4A4B4-CF70-4628-B6CB-EBB97EF5E463}" type="sibTrans" cxnId="{EA701B1E-1D1C-47C0-8FAD-6C4AA054A7EA}">
      <dgm:prSet/>
      <dgm:spPr/>
      <dgm:t>
        <a:bodyPr/>
        <a:lstStyle/>
        <a:p>
          <a:endParaRPr lang="en-US"/>
        </a:p>
      </dgm:t>
    </dgm:pt>
    <dgm:pt modelId="{B7EC490A-E375-4CC0-A3E7-78908325DDD3}" type="pres">
      <dgm:prSet presAssocID="{9F6A583E-29CB-4E38-8E36-77429ACEC92D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F1DB6A-454F-4ED2-BD85-6C4EE9336600}" type="pres">
      <dgm:prSet presAssocID="{9F6A583E-29CB-4E38-8E36-77429ACEC92D}" presName="matrix" presStyleCnt="0"/>
      <dgm:spPr/>
    </dgm:pt>
    <dgm:pt modelId="{70CA1389-75D7-4D1E-B820-6E04D130C8F9}" type="pres">
      <dgm:prSet presAssocID="{9F6A583E-29CB-4E38-8E36-77429ACEC92D}" presName="tile1" presStyleLbl="node1" presStyleIdx="0" presStyleCnt="4"/>
      <dgm:spPr/>
      <dgm:t>
        <a:bodyPr/>
        <a:lstStyle/>
        <a:p>
          <a:endParaRPr lang="en-US"/>
        </a:p>
      </dgm:t>
    </dgm:pt>
    <dgm:pt modelId="{F5217CC1-9548-4C30-8DA1-F80A34DCB805}" type="pres">
      <dgm:prSet presAssocID="{9F6A583E-29CB-4E38-8E36-77429ACEC92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5F1600-CAF0-43AA-B626-D2D2BE480DFE}" type="pres">
      <dgm:prSet presAssocID="{9F6A583E-29CB-4E38-8E36-77429ACEC92D}" presName="tile2" presStyleLbl="node1" presStyleIdx="1" presStyleCnt="4"/>
      <dgm:spPr/>
      <dgm:t>
        <a:bodyPr/>
        <a:lstStyle/>
        <a:p>
          <a:endParaRPr lang="en-US"/>
        </a:p>
      </dgm:t>
    </dgm:pt>
    <dgm:pt modelId="{F9227AC6-50A8-40BF-8C06-713172A06604}" type="pres">
      <dgm:prSet presAssocID="{9F6A583E-29CB-4E38-8E36-77429ACEC92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D2ADF-9CE4-4909-9BAC-E0940D5DC922}" type="pres">
      <dgm:prSet presAssocID="{9F6A583E-29CB-4E38-8E36-77429ACEC92D}" presName="tile3" presStyleLbl="node1" presStyleIdx="2" presStyleCnt="4"/>
      <dgm:spPr/>
      <dgm:t>
        <a:bodyPr/>
        <a:lstStyle/>
        <a:p>
          <a:endParaRPr lang="en-US"/>
        </a:p>
      </dgm:t>
    </dgm:pt>
    <dgm:pt modelId="{18D3AD91-FB41-493C-AF92-45B0FC3959A4}" type="pres">
      <dgm:prSet presAssocID="{9F6A583E-29CB-4E38-8E36-77429ACEC92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DDE798-06E2-4380-81B5-1CE4238C9B0B}" type="pres">
      <dgm:prSet presAssocID="{9F6A583E-29CB-4E38-8E36-77429ACEC92D}" presName="tile4" presStyleLbl="node1" presStyleIdx="3" presStyleCnt="4" custLinFactNeighborY="0"/>
      <dgm:spPr/>
      <dgm:t>
        <a:bodyPr/>
        <a:lstStyle/>
        <a:p>
          <a:endParaRPr lang="en-US"/>
        </a:p>
      </dgm:t>
    </dgm:pt>
    <dgm:pt modelId="{CD084A7C-03B6-41B5-99C4-0029CEA73D98}" type="pres">
      <dgm:prSet presAssocID="{9F6A583E-29CB-4E38-8E36-77429ACEC92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14A11A-B384-49EF-995C-65EE39245023}" type="pres">
      <dgm:prSet presAssocID="{9F6A583E-29CB-4E38-8E36-77429ACEC92D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61E34D6F-9156-49ED-8648-2DE0549A0623}" srcId="{E86D1955-800B-4C12-991E-823277F312ED}" destId="{AE87E7EB-9B0B-458C-98C7-FA294E8E125D}" srcOrd="0" destOrd="0" parTransId="{0A003833-F438-406C-BF40-92242B2CD69E}" sibTransId="{73348BF5-CE33-4D3F-B047-C53277F08227}"/>
    <dgm:cxn modelId="{946C0C5F-8347-473D-A668-C974D63DC56A}" type="presOf" srcId="{4A89FE32-F88B-4227-9032-6ADDA5055093}" destId="{31DDE798-06E2-4380-81B5-1CE4238C9B0B}" srcOrd="0" destOrd="0" presId="urn:microsoft.com/office/officeart/2005/8/layout/matrix1"/>
    <dgm:cxn modelId="{73DC9AB7-6E16-43D8-902F-A4ADE823ED2C}" type="presOf" srcId="{4C31947E-3532-4B52-A11D-F13AAF722EF4}" destId="{F9227AC6-50A8-40BF-8C06-713172A06604}" srcOrd="1" destOrd="0" presId="urn:microsoft.com/office/officeart/2005/8/layout/matrix1"/>
    <dgm:cxn modelId="{8FBB5362-CF9A-4EE0-B6CC-A3DC151FEAAA}" type="presOf" srcId="{E86D1955-800B-4C12-991E-823277F312ED}" destId="{9F14A11A-B384-49EF-995C-65EE39245023}" srcOrd="0" destOrd="0" presId="urn:microsoft.com/office/officeart/2005/8/layout/matrix1"/>
    <dgm:cxn modelId="{1126F63A-0DBB-4031-B66D-4BBD46D574E0}" type="presOf" srcId="{E8371EA8-17AA-455C-89A0-6FB244F75CF7}" destId="{18D3AD91-FB41-493C-AF92-45B0FC3959A4}" srcOrd="1" destOrd="0" presId="urn:microsoft.com/office/officeart/2005/8/layout/matrix1"/>
    <dgm:cxn modelId="{86373CFE-6C49-4CA0-9C00-26999912A61A}" type="presOf" srcId="{4C31947E-3532-4B52-A11D-F13AAF722EF4}" destId="{A85F1600-CAF0-43AA-B626-D2D2BE480DFE}" srcOrd="0" destOrd="0" presId="urn:microsoft.com/office/officeart/2005/8/layout/matrix1"/>
    <dgm:cxn modelId="{EA701B1E-1D1C-47C0-8FAD-6C4AA054A7EA}" srcId="{E86D1955-800B-4C12-991E-823277F312ED}" destId="{4A89FE32-F88B-4227-9032-6ADDA5055093}" srcOrd="3" destOrd="0" parTransId="{EA2E7A00-6533-4C28-802B-BE1844511908}" sibTransId="{3CB4A4B4-CF70-4628-B6CB-EBB97EF5E463}"/>
    <dgm:cxn modelId="{B91ECFF3-E6E3-4258-9CE7-306DB01413F7}" srcId="{E86D1955-800B-4C12-991E-823277F312ED}" destId="{4C31947E-3532-4B52-A11D-F13AAF722EF4}" srcOrd="1" destOrd="0" parTransId="{AD09BB29-86A1-4E1F-982C-B6CC9FAAEE65}" sibTransId="{2139AA69-6479-43A2-96B2-79CB75C46AC8}"/>
    <dgm:cxn modelId="{ACAB93EF-9CE7-455C-9207-A60D2916F8A8}" type="presOf" srcId="{4A89FE32-F88B-4227-9032-6ADDA5055093}" destId="{CD084A7C-03B6-41B5-99C4-0029CEA73D98}" srcOrd="1" destOrd="0" presId="urn:microsoft.com/office/officeart/2005/8/layout/matrix1"/>
    <dgm:cxn modelId="{FE04F328-E9A8-4E78-8D6E-1841C433ACAC}" type="presOf" srcId="{E8371EA8-17AA-455C-89A0-6FB244F75CF7}" destId="{C68D2ADF-9CE4-4909-9BAC-E0940D5DC922}" srcOrd="0" destOrd="0" presId="urn:microsoft.com/office/officeart/2005/8/layout/matrix1"/>
    <dgm:cxn modelId="{FF926563-7C15-4333-8ACC-061D6530B529}" type="presOf" srcId="{AE87E7EB-9B0B-458C-98C7-FA294E8E125D}" destId="{F5217CC1-9548-4C30-8DA1-F80A34DCB805}" srcOrd="1" destOrd="0" presId="urn:microsoft.com/office/officeart/2005/8/layout/matrix1"/>
    <dgm:cxn modelId="{2CE72BBF-6C75-4393-9725-65ABDB161F3C}" type="presOf" srcId="{9F6A583E-29CB-4E38-8E36-77429ACEC92D}" destId="{B7EC490A-E375-4CC0-A3E7-78908325DDD3}" srcOrd="0" destOrd="0" presId="urn:microsoft.com/office/officeart/2005/8/layout/matrix1"/>
    <dgm:cxn modelId="{A6D3E61F-54AE-469F-99A3-21862686152D}" srcId="{E86D1955-800B-4C12-991E-823277F312ED}" destId="{E8371EA8-17AA-455C-89A0-6FB244F75CF7}" srcOrd="2" destOrd="0" parTransId="{5B05D96C-CA68-46B9-99A8-0AB8DEB05B20}" sibTransId="{DBE5381F-5EA8-47C5-BB2F-5DFD8617981E}"/>
    <dgm:cxn modelId="{AA542D4A-AC34-4DB9-A5AC-CC53A0BA7D51}" srcId="{9F6A583E-29CB-4E38-8E36-77429ACEC92D}" destId="{E86D1955-800B-4C12-991E-823277F312ED}" srcOrd="0" destOrd="0" parTransId="{5AC2A4C7-0280-479A-B0D9-33581719A9EC}" sibTransId="{D8E11BF3-2BBB-41EA-B4BE-842FFF7E797C}"/>
    <dgm:cxn modelId="{13F98873-FCC7-4DEA-B8F2-62848A0A1ACA}" type="presOf" srcId="{AE87E7EB-9B0B-458C-98C7-FA294E8E125D}" destId="{70CA1389-75D7-4D1E-B820-6E04D130C8F9}" srcOrd="0" destOrd="0" presId="urn:microsoft.com/office/officeart/2005/8/layout/matrix1"/>
    <dgm:cxn modelId="{0DDB683E-8517-4E1B-847E-A0E5BB60C782}" type="presParOf" srcId="{B7EC490A-E375-4CC0-A3E7-78908325DDD3}" destId="{3FF1DB6A-454F-4ED2-BD85-6C4EE9336600}" srcOrd="0" destOrd="0" presId="urn:microsoft.com/office/officeart/2005/8/layout/matrix1"/>
    <dgm:cxn modelId="{3BC0DB7E-E5DA-47D4-9D81-EA6D7CFA803D}" type="presParOf" srcId="{3FF1DB6A-454F-4ED2-BD85-6C4EE9336600}" destId="{70CA1389-75D7-4D1E-B820-6E04D130C8F9}" srcOrd="0" destOrd="0" presId="urn:microsoft.com/office/officeart/2005/8/layout/matrix1"/>
    <dgm:cxn modelId="{79577850-B216-4CDC-A42C-5C73D1F82E1A}" type="presParOf" srcId="{3FF1DB6A-454F-4ED2-BD85-6C4EE9336600}" destId="{F5217CC1-9548-4C30-8DA1-F80A34DCB805}" srcOrd="1" destOrd="0" presId="urn:microsoft.com/office/officeart/2005/8/layout/matrix1"/>
    <dgm:cxn modelId="{B14A5DB7-6D02-46FB-89A7-F2669560F288}" type="presParOf" srcId="{3FF1DB6A-454F-4ED2-BD85-6C4EE9336600}" destId="{A85F1600-CAF0-43AA-B626-D2D2BE480DFE}" srcOrd="2" destOrd="0" presId="urn:microsoft.com/office/officeart/2005/8/layout/matrix1"/>
    <dgm:cxn modelId="{9609851D-3A89-4009-9D6F-AC4A8CBEFE2A}" type="presParOf" srcId="{3FF1DB6A-454F-4ED2-BD85-6C4EE9336600}" destId="{F9227AC6-50A8-40BF-8C06-713172A06604}" srcOrd="3" destOrd="0" presId="urn:microsoft.com/office/officeart/2005/8/layout/matrix1"/>
    <dgm:cxn modelId="{9072FF60-8EA1-41EF-B2E7-8545F3A0291F}" type="presParOf" srcId="{3FF1DB6A-454F-4ED2-BD85-6C4EE9336600}" destId="{C68D2ADF-9CE4-4909-9BAC-E0940D5DC922}" srcOrd="4" destOrd="0" presId="urn:microsoft.com/office/officeart/2005/8/layout/matrix1"/>
    <dgm:cxn modelId="{20F3ED4E-3CC2-4783-AD87-7732F6D04DD1}" type="presParOf" srcId="{3FF1DB6A-454F-4ED2-BD85-6C4EE9336600}" destId="{18D3AD91-FB41-493C-AF92-45B0FC3959A4}" srcOrd="5" destOrd="0" presId="urn:microsoft.com/office/officeart/2005/8/layout/matrix1"/>
    <dgm:cxn modelId="{E5FEC64B-C865-4F5A-9CDA-ADCB85B2A00C}" type="presParOf" srcId="{3FF1DB6A-454F-4ED2-BD85-6C4EE9336600}" destId="{31DDE798-06E2-4380-81B5-1CE4238C9B0B}" srcOrd="6" destOrd="0" presId="urn:microsoft.com/office/officeart/2005/8/layout/matrix1"/>
    <dgm:cxn modelId="{889D8CD7-CCA4-4C0E-BA7A-A51734E61FF1}" type="presParOf" srcId="{3FF1DB6A-454F-4ED2-BD85-6C4EE9336600}" destId="{CD084A7C-03B6-41B5-99C4-0029CEA73D98}" srcOrd="7" destOrd="0" presId="urn:microsoft.com/office/officeart/2005/8/layout/matrix1"/>
    <dgm:cxn modelId="{FEF32A52-073D-4A57-ADB5-10EE02E1BE49}" type="presParOf" srcId="{B7EC490A-E375-4CC0-A3E7-78908325DDD3}" destId="{9F14A11A-B384-49EF-995C-65EE3924502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6A583E-29CB-4E38-8E36-77429ACEC92D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6D1955-800B-4C12-991E-823277F312ED}">
      <dgm:prSet phldrT="[Text]" custT="1"/>
      <dgm:spPr/>
      <dgm:t>
        <a:bodyPr/>
        <a:lstStyle/>
        <a:p>
          <a:r>
            <a:rPr lang="en-US" sz="3600" dirty="0" smtClean="0"/>
            <a:t>In 40’s</a:t>
          </a:r>
          <a:endParaRPr lang="en-US" sz="3600" dirty="0"/>
        </a:p>
      </dgm:t>
    </dgm:pt>
    <dgm:pt modelId="{5AC2A4C7-0280-479A-B0D9-33581719A9EC}" type="parTrans" cxnId="{AA542D4A-AC34-4DB9-A5AC-CC53A0BA7D51}">
      <dgm:prSet/>
      <dgm:spPr/>
      <dgm:t>
        <a:bodyPr/>
        <a:lstStyle/>
        <a:p>
          <a:endParaRPr lang="en-US"/>
        </a:p>
      </dgm:t>
    </dgm:pt>
    <dgm:pt modelId="{D8E11BF3-2BBB-41EA-B4BE-842FFF7E797C}" type="sibTrans" cxnId="{AA542D4A-AC34-4DB9-A5AC-CC53A0BA7D51}">
      <dgm:prSet/>
      <dgm:spPr/>
      <dgm:t>
        <a:bodyPr/>
        <a:lstStyle/>
        <a:p>
          <a:endParaRPr lang="en-US"/>
        </a:p>
      </dgm:t>
    </dgm:pt>
    <dgm:pt modelId="{AE87E7EB-9B0B-458C-98C7-FA294E8E125D}">
      <dgm:prSet phldrT="[Text]" custT="1"/>
      <dgm:spPr>
        <a:solidFill>
          <a:schemeClr val="bg1"/>
        </a:solidFill>
        <a:ln w="6350"/>
      </dgm:spPr>
      <dgm:t>
        <a:bodyPr/>
        <a:lstStyle/>
        <a:p>
          <a:r>
            <a:rPr lang="en-US" sz="2800" b="0" dirty="0" smtClean="0">
              <a:solidFill>
                <a:schemeClr val="tx1"/>
              </a:solidFill>
            </a:rPr>
            <a:t>Goal: </a:t>
          </a:r>
        </a:p>
        <a:p>
          <a:r>
            <a:rPr lang="en-US" sz="2400" b="0" dirty="0" smtClean="0">
              <a:solidFill>
                <a:schemeClr val="tx1"/>
              </a:solidFill>
            </a:rPr>
            <a:t>Financially dependents &amp; Retirement planning</a:t>
          </a:r>
          <a:endParaRPr lang="en-US" sz="2400" b="0" dirty="0">
            <a:solidFill>
              <a:schemeClr val="tx1"/>
            </a:solidFill>
          </a:endParaRPr>
        </a:p>
      </dgm:t>
    </dgm:pt>
    <dgm:pt modelId="{0A003833-F438-406C-BF40-92242B2CD69E}" type="parTrans" cxnId="{61E34D6F-9156-49ED-8648-2DE0549A0623}">
      <dgm:prSet/>
      <dgm:spPr/>
      <dgm:t>
        <a:bodyPr/>
        <a:lstStyle/>
        <a:p>
          <a:endParaRPr lang="en-US"/>
        </a:p>
      </dgm:t>
    </dgm:pt>
    <dgm:pt modelId="{73348BF5-CE33-4D3F-B047-C53277F08227}" type="sibTrans" cxnId="{61E34D6F-9156-49ED-8648-2DE0549A0623}">
      <dgm:prSet/>
      <dgm:spPr/>
      <dgm:t>
        <a:bodyPr/>
        <a:lstStyle/>
        <a:p>
          <a:endParaRPr lang="en-US"/>
        </a:p>
      </dgm:t>
    </dgm:pt>
    <dgm:pt modelId="{4C31947E-3532-4B52-A11D-F13AAF722EF4}">
      <dgm:prSet phldrT="[Text]" custT="1"/>
      <dgm:spPr>
        <a:solidFill>
          <a:schemeClr val="bg1"/>
        </a:solidFill>
        <a:ln w="6350"/>
      </dgm:spPr>
      <dgm:t>
        <a:bodyPr/>
        <a:lstStyle/>
        <a:p>
          <a:r>
            <a:rPr lang="en-US" sz="2800" b="0" dirty="0" smtClean="0">
              <a:solidFill>
                <a:schemeClr val="tx1"/>
              </a:solidFill>
            </a:rPr>
            <a:t>Profile:</a:t>
          </a:r>
        </a:p>
        <a:p>
          <a:r>
            <a:rPr lang="en-US" sz="2400" b="0" dirty="0" smtClean="0">
              <a:solidFill>
                <a:schemeClr val="tx1"/>
              </a:solidFill>
            </a:rPr>
            <a:t>Family responsibilities on focus</a:t>
          </a:r>
          <a:endParaRPr lang="en-US" sz="2400" b="0" dirty="0">
            <a:solidFill>
              <a:schemeClr val="tx1"/>
            </a:solidFill>
          </a:endParaRPr>
        </a:p>
      </dgm:t>
    </dgm:pt>
    <dgm:pt modelId="{AD09BB29-86A1-4E1F-982C-B6CC9FAAEE65}" type="parTrans" cxnId="{B91ECFF3-E6E3-4258-9CE7-306DB01413F7}">
      <dgm:prSet/>
      <dgm:spPr/>
      <dgm:t>
        <a:bodyPr/>
        <a:lstStyle/>
        <a:p>
          <a:endParaRPr lang="en-US"/>
        </a:p>
      </dgm:t>
    </dgm:pt>
    <dgm:pt modelId="{2139AA69-6479-43A2-96B2-79CB75C46AC8}" type="sibTrans" cxnId="{B91ECFF3-E6E3-4258-9CE7-306DB01413F7}">
      <dgm:prSet/>
      <dgm:spPr/>
      <dgm:t>
        <a:bodyPr/>
        <a:lstStyle/>
        <a:p>
          <a:endParaRPr lang="en-US"/>
        </a:p>
      </dgm:t>
    </dgm:pt>
    <dgm:pt modelId="{E8371EA8-17AA-455C-89A0-6FB244F75CF7}">
      <dgm:prSet phldrT="[Text]" custT="1"/>
      <dgm:spPr>
        <a:solidFill>
          <a:schemeClr val="bg1"/>
        </a:solidFill>
        <a:ln w="6350"/>
      </dgm:spPr>
      <dgm:t>
        <a:bodyPr/>
        <a:lstStyle/>
        <a:p>
          <a:r>
            <a:rPr lang="en-US" sz="2800" b="0" dirty="0" smtClean="0">
              <a:solidFill>
                <a:schemeClr val="tx1"/>
              </a:solidFill>
            </a:rPr>
            <a:t>Risk Capacity:</a:t>
          </a:r>
        </a:p>
        <a:p>
          <a:r>
            <a:rPr lang="en-US" sz="2400" b="0" dirty="0" smtClean="0">
              <a:solidFill>
                <a:schemeClr val="tx1"/>
              </a:solidFill>
            </a:rPr>
            <a:t>Moderate</a:t>
          </a:r>
          <a:endParaRPr lang="en-US" sz="2400" b="0" dirty="0">
            <a:solidFill>
              <a:schemeClr val="tx1"/>
            </a:solidFill>
          </a:endParaRPr>
        </a:p>
      </dgm:t>
    </dgm:pt>
    <dgm:pt modelId="{5B05D96C-CA68-46B9-99A8-0AB8DEB05B20}" type="parTrans" cxnId="{A6D3E61F-54AE-469F-99A3-21862686152D}">
      <dgm:prSet/>
      <dgm:spPr/>
      <dgm:t>
        <a:bodyPr/>
        <a:lstStyle/>
        <a:p>
          <a:endParaRPr lang="en-US"/>
        </a:p>
      </dgm:t>
    </dgm:pt>
    <dgm:pt modelId="{DBE5381F-5EA8-47C5-BB2F-5DFD8617981E}" type="sibTrans" cxnId="{A6D3E61F-54AE-469F-99A3-21862686152D}">
      <dgm:prSet/>
      <dgm:spPr/>
      <dgm:t>
        <a:bodyPr/>
        <a:lstStyle/>
        <a:p>
          <a:endParaRPr lang="en-US"/>
        </a:p>
      </dgm:t>
    </dgm:pt>
    <dgm:pt modelId="{4A89FE32-F88B-4227-9032-6ADDA5055093}">
      <dgm:prSet phldrT="[Text]" custT="1"/>
      <dgm:spPr>
        <a:solidFill>
          <a:schemeClr val="bg1"/>
        </a:solidFill>
        <a:ln w="6350"/>
      </dgm:spPr>
      <dgm:t>
        <a:bodyPr/>
        <a:lstStyle/>
        <a:p>
          <a:r>
            <a:rPr lang="en-US" sz="2800" b="0" dirty="0" smtClean="0">
              <a:solidFill>
                <a:schemeClr val="tx1"/>
              </a:solidFill>
            </a:rPr>
            <a:t>Asset Allocation:</a:t>
          </a:r>
        </a:p>
        <a:p>
          <a:r>
            <a:rPr lang="en-US" sz="2400" b="0" dirty="0" smtClean="0">
              <a:solidFill>
                <a:schemeClr val="tx1"/>
              </a:solidFill>
            </a:rPr>
            <a:t>Equity-60%</a:t>
          </a:r>
        </a:p>
        <a:p>
          <a:r>
            <a:rPr lang="en-US" sz="2400" b="0" dirty="0" smtClean="0">
              <a:solidFill>
                <a:schemeClr val="tx1"/>
              </a:solidFill>
            </a:rPr>
            <a:t>Debt -40%</a:t>
          </a:r>
          <a:endParaRPr lang="en-US" sz="2400" b="0" dirty="0">
            <a:solidFill>
              <a:schemeClr val="tx1"/>
            </a:solidFill>
          </a:endParaRPr>
        </a:p>
      </dgm:t>
    </dgm:pt>
    <dgm:pt modelId="{EA2E7A00-6533-4C28-802B-BE1844511908}" type="parTrans" cxnId="{EA701B1E-1D1C-47C0-8FAD-6C4AA054A7EA}">
      <dgm:prSet/>
      <dgm:spPr/>
      <dgm:t>
        <a:bodyPr/>
        <a:lstStyle/>
        <a:p>
          <a:endParaRPr lang="en-US"/>
        </a:p>
      </dgm:t>
    </dgm:pt>
    <dgm:pt modelId="{3CB4A4B4-CF70-4628-B6CB-EBB97EF5E463}" type="sibTrans" cxnId="{EA701B1E-1D1C-47C0-8FAD-6C4AA054A7EA}">
      <dgm:prSet/>
      <dgm:spPr/>
      <dgm:t>
        <a:bodyPr/>
        <a:lstStyle/>
        <a:p>
          <a:endParaRPr lang="en-US"/>
        </a:p>
      </dgm:t>
    </dgm:pt>
    <dgm:pt modelId="{B7EC490A-E375-4CC0-A3E7-78908325DDD3}" type="pres">
      <dgm:prSet presAssocID="{9F6A583E-29CB-4E38-8E36-77429ACEC92D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F1DB6A-454F-4ED2-BD85-6C4EE9336600}" type="pres">
      <dgm:prSet presAssocID="{9F6A583E-29CB-4E38-8E36-77429ACEC92D}" presName="matrix" presStyleCnt="0"/>
      <dgm:spPr/>
    </dgm:pt>
    <dgm:pt modelId="{70CA1389-75D7-4D1E-B820-6E04D130C8F9}" type="pres">
      <dgm:prSet presAssocID="{9F6A583E-29CB-4E38-8E36-77429ACEC92D}" presName="tile1" presStyleLbl="node1" presStyleIdx="0" presStyleCnt="4"/>
      <dgm:spPr/>
      <dgm:t>
        <a:bodyPr/>
        <a:lstStyle/>
        <a:p>
          <a:endParaRPr lang="en-US"/>
        </a:p>
      </dgm:t>
    </dgm:pt>
    <dgm:pt modelId="{F5217CC1-9548-4C30-8DA1-F80A34DCB805}" type="pres">
      <dgm:prSet presAssocID="{9F6A583E-29CB-4E38-8E36-77429ACEC92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5F1600-CAF0-43AA-B626-D2D2BE480DFE}" type="pres">
      <dgm:prSet presAssocID="{9F6A583E-29CB-4E38-8E36-77429ACEC92D}" presName="tile2" presStyleLbl="node1" presStyleIdx="1" presStyleCnt="4"/>
      <dgm:spPr/>
      <dgm:t>
        <a:bodyPr/>
        <a:lstStyle/>
        <a:p>
          <a:endParaRPr lang="en-US"/>
        </a:p>
      </dgm:t>
    </dgm:pt>
    <dgm:pt modelId="{F9227AC6-50A8-40BF-8C06-713172A06604}" type="pres">
      <dgm:prSet presAssocID="{9F6A583E-29CB-4E38-8E36-77429ACEC92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D2ADF-9CE4-4909-9BAC-E0940D5DC922}" type="pres">
      <dgm:prSet presAssocID="{9F6A583E-29CB-4E38-8E36-77429ACEC92D}" presName="tile3" presStyleLbl="node1" presStyleIdx="2" presStyleCnt="4"/>
      <dgm:spPr/>
      <dgm:t>
        <a:bodyPr/>
        <a:lstStyle/>
        <a:p>
          <a:endParaRPr lang="en-US"/>
        </a:p>
      </dgm:t>
    </dgm:pt>
    <dgm:pt modelId="{18D3AD91-FB41-493C-AF92-45B0FC3959A4}" type="pres">
      <dgm:prSet presAssocID="{9F6A583E-29CB-4E38-8E36-77429ACEC92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DDE798-06E2-4380-81B5-1CE4238C9B0B}" type="pres">
      <dgm:prSet presAssocID="{9F6A583E-29CB-4E38-8E36-77429ACEC92D}" presName="tile4" presStyleLbl="node1" presStyleIdx="3" presStyleCnt="4" custLinFactNeighborY="0"/>
      <dgm:spPr/>
      <dgm:t>
        <a:bodyPr/>
        <a:lstStyle/>
        <a:p>
          <a:endParaRPr lang="en-US"/>
        </a:p>
      </dgm:t>
    </dgm:pt>
    <dgm:pt modelId="{CD084A7C-03B6-41B5-99C4-0029CEA73D98}" type="pres">
      <dgm:prSet presAssocID="{9F6A583E-29CB-4E38-8E36-77429ACEC92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14A11A-B384-49EF-995C-65EE39245023}" type="pres">
      <dgm:prSet presAssocID="{9F6A583E-29CB-4E38-8E36-77429ACEC92D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61E34D6F-9156-49ED-8648-2DE0549A0623}" srcId="{E86D1955-800B-4C12-991E-823277F312ED}" destId="{AE87E7EB-9B0B-458C-98C7-FA294E8E125D}" srcOrd="0" destOrd="0" parTransId="{0A003833-F438-406C-BF40-92242B2CD69E}" sibTransId="{73348BF5-CE33-4D3F-B047-C53277F08227}"/>
    <dgm:cxn modelId="{946C0C5F-8347-473D-A668-C974D63DC56A}" type="presOf" srcId="{4A89FE32-F88B-4227-9032-6ADDA5055093}" destId="{31DDE798-06E2-4380-81B5-1CE4238C9B0B}" srcOrd="0" destOrd="0" presId="urn:microsoft.com/office/officeart/2005/8/layout/matrix1"/>
    <dgm:cxn modelId="{73DC9AB7-6E16-43D8-902F-A4ADE823ED2C}" type="presOf" srcId="{4C31947E-3532-4B52-A11D-F13AAF722EF4}" destId="{F9227AC6-50A8-40BF-8C06-713172A06604}" srcOrd="1" destOrd="0" presId="urn:microsoft.com/office/officeart/2005/8/layout/matrix1"/>
    <dgm:cxn modelId="{8FBB5362-CF9A-4EE0-B6CC-A3DC151FEAAA}" type="presOf" srcId="{E86D1955-800B-4C12-991E-823277F312ED}" destId="{9F14A11A-B384-49EF-995C-65EE39245023}" srcOrd="0" destOrd="0" presId="urn:microsoft.com/office/officeart/2005/8/layout/matrix1"/>
    <dgm:cxn modelId="{1126F63A-0DBB-4031-B66D-4BBD46D574E0}" type="presOf" srcId="{E8371EA8-17AA-455C-89A0-6FB244F75CF7}" destId="{18D3AD91-FB41-493C-AF92-45B0FC3959A4}" srcOrd="1" destOrd="0" presId="urn:microsoft.com/office/officeart/2005/8/layout/matrix1"/>
    <dgm:cxn modelId="{86373CFE-6C49-4CA0-9C00-26999912A61A}" type="presOf" srcId="{4C31947E-3532-4B52-A11D-F13AAF722EF4}" destId="{A85F1600-CAF0-43AA-B626-D2D2BE480DFE}" srcOrd="0" destOrd="0" presId="urn:microsoft.com/office/officeart/2005/8/layout/matrix1"/>
    <dgm:cxn modelId="{EA701B1E-1D1C-47C0-8FAD-6C4AA054A7EA}" srcId="{E86D1955-800B-4C12-991E-823277F312ED}" destId="{4A89FE32-F88B-4227-9032-6ADDA5055093}" srcOrd="3" destOrd="0" parTransId="{EA2E7A00-6533-4C28-802B-BE1844511908}" sibTransId="{3CB4A4B4-CF70-4628-B6CB-EBB97EF5E463}"/>
    <dgm:cxn modelId="{B91ECFF3-E6E3-4258-9CE7-306DB01413F7}" srcId="{E86D1955-800B-4C12-991E-823277F312ED}" destId="{4C31947E-3532-4B52-A11D-F13AAF722EF4}" srcOrd="1" destOrd="0" parTransId="{AD09BB29-86A1-4E1F-982C-B6CC9FAAEE65}" sibTransId="{2139AA69-6479-43A2-96B2-79CB75C46AC8}"/>
    <dgm:cxn modelId="{ACAB93EF-9CE7-455C-9207-A60D2916F8A8}" type="presOf" srcId="{4A89FE32-F88B-4227-9032-6ADDA5055093}" destId="{CD084A7C-03B6-41B5-99C4-0029CEA73D98}" srcOrd="1" destOrd="0" presId="urn:microsoft.com/office/officeart/2005/8/layout/matrix1"/>
    <dgm:cxn modelId="{FE04F328-E9A8-4E78-8D6E-1841C433ACAC}" type="presOf" srcId="{E8371EA8-17AA-455C-89A0-6FB244F75CF7}" destId="{C68D2ADF-9CE4-4909-9BAC-E0940D5DC922}" srcOrd="0" destOrd="0" presId="urn:microsoft.com/office/officeart/2005/8/layout/matrix1"/>
    <dgm:cxn modelId="{FF926563-7C15-4333-8ACC-061D6530B529}" type="presOf" srcId="{AE87E7EB-9B0B-458C-98C7-FA294E8E125D}" destId="{F5217CC1-9548-4C30-8DA1-F80A34DCB805}" srcOrd="1" destOrd="0" presId="urn:microsoft.com/office/officeart/2005/8/layout/matrix1"/>
    <dgm:cxn modelId="{2CE72BBF-6C75-4393-9725-65ABDB161F3C}" type="presOf" srcId="{9F6A583E-29CB-4E38-8E36-77429ACEC92D}" destId="{B7EC490A-E375-4CC0-A3E7-78908325DDD3}" srcOrd="0" destOrd="0" presId="urn:microsoft.com/office/officeart/2005/8/layout/matrix1"/>
    <dgm:cxn modelId="{A6D3E61F-54AE-469F-99A3-21862686152D}" srcId="{E86D1955-800B-4C12-991E-823277F312ED}" destId="{E8371EA8-17AA-455C-89A0-6FB244F75CF7}" srcOrd="2" destOrd="0" parTransId="{5B05D96C-CA68-46B9-99A8-0AB8DEB05B20}" sibTransId="{DBE5381F-5EA8-47C5-BB2F-5DFD8617981E}"/>
    <dgm:cxn modelId="{AA542D4A-AC34-4DB9-A5AC-CC53A0BA7D51}" srcId="{9F6A583E-29CB-4E38-8E36-77429ACEC92D}" destId="{E86D1955-800B-4C12-991E-823277F312ED}" srcOrd="0" destOrd="0" parTransId="{5AC2A4C7-0280-479A-B0D9-33581719A9EC}" sibTransId="{D8E11BF3-2BBB-41EA-B4BE-842FFF7E797C}"/>
    <dgm:cxn modelId="{13F98873-FCC7-4DEA-B8F2-62848A0A1ACA}" type="presOf" srcId="{AE87E7EB-9B0B-458C-98C7-FA294E8E125D}" destId="{70CA1389-75D7-4D1E-B820-6E04D130C8F9}" srcOrd="0" destOrd="0" presId="urn:microsoft.com/office/officeart/2005/8/layout/matrix1"/>
    <dgm:cxn modelId="{0DDB683E-8517-4E1B-847E-A0E5BB60C782}" type="presParOf" srcId="{B7EC490A-E375-4CC0-A3E7-78908325DDD3}" destId="{3FF1DB6A-454F-4ED2-BD85-6C4EE9336600}" srcOrd="0" destOrd="0" presId="urn:microsoft.com/office/officeart/2005/8/layout/matrix1"/>
    <dgm:cxn modelId="{3BC0DB7E-E5DA-47D4-9D81-EA6D7CFA803D}" type="presParOf" srcId="{3FF1DB6A-454F-4ED2-BD85-6C4EE9336600}" destId="{70CA1389-75D7-4D1E-B820-6E04D130C8F9}" srcOrd="0" destOrd="0" presId="urn:microsoft.com/office/officeart/2005/8/layout/matrix1"/>
    <dgm:cxn modelId="{79577850-B216-4CDC-A42C-5C73D1F82E1A}" type="presParOf" srcId="{3FF1DB6A-454F-4ED2-BD85-6C4EE9336600}" destId="{F5217CC1-9548-4C30-8DA1-F80A34DCB805}" srcOrd="1" destOrd="0" presId="urn:microsoft.com/office/officeart/2005/8/layout/matrix1"/>
    <dgm:cxn modelId="{B14A5DB7-6D02-46FB-89A7-F2669560F288}" type="presParOf" srcId="{3FF1DB6A-454F-4ED2-BD85-6C4EE9336600}" destId="{A85F1600-CAF0-43AA-B626-D2D2BE480DFE}" srcOrd="2" destOrd="0" presId="urn:microsoft.com/office/officeart/2005/8/layout/matrix1"/>
    <dgm:cxn modelId="{9609851D-3A89-4009-9D6F-AC4A8CBEFE2A}" type="presParOf" srcId="{3FF1DB6A-454F-4ED2-BD85-6C4EE9336600}" destId="{F9227AC6-50A8-40BF-8C06-713172A06604}" srcOrd="3" destOrd="0" presId="urn:microsoft.com/office/officeart/2005/8/layout/matrix1"/>
    <dgm:cxn modelId="{9072FF60-8EA1-41EF-B2E7-8545F3A0291F}" type="presParOf" srcId="{3FF1DB6A-454F-4ED2-BD85-6C4EE9336600}" destId="{C68D2ADF-9CE4-4909-9BAC-E0940D5DC922}" srcOrd="4" destOrd="0" presId="urn:microsoft.com/office/officeart/2005/8/layout/matrix1"/>
    <dgm:cxn modelId="{20F3ED4E-3CC2-4783-AD87-7732F6D04DD1}" type="presParOf" srcId="{3FF1DB6A-454F-4ED2-BD85-6C4EE9336600}" destId="{18D3AD91-FB41-493C-AF92-45B0FC3959A4}" srcOrd="5" destOrd="0" presId="urn:microsoft.com/office/officeart/2005/8/layout/matrix1"/>
    <dgm:cxn modelId="{E5FEC64B-C865-4F5A-9CDA-ADCB85B2A00C}" type="presParOf" srcId="{3FF1DB6A-454F-4ED2-BD85-6C4EE9336600}" destId="{31DDE798-06E2-4380-81B5-1CE4238C9B0B}" srcOrd="6" destOrd="0" presId="urn:microsoft.com/office/officeart/2005/8/layout/matrix1"/>
    <dgm:cxn modelId="{889D8CD7-CCA4-4C0E-BA7A-A51734E61FF1}" type="presParOf" srcId="{3FF1DB6A-454F-4ED2-BD85-6C4EE9336600}" destId="{CD084A7C-03B6-41B5-99C4-0029CEA73D98}" srcOrd="7" destOrd="0" presId="urn:microsoft.com/office/officeart/2005/8/layout/matrix1"/>
    <dgm:cxn modelId="{FEF32A52-073D-4A57-ADB5-10EE02E1BE49}" type="presParOf" srcId="{B7EC490A-E375-4CC0-A3E7-78908325DDD3}" destId="{9F14A11A-B384-49EF-995C-65EE3924502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F6A583E-29CB-4E38-8E36-77429ACEC92D}" type="doc">
      <dgm:prSet loTypeId="urn:microsoft.com/office/officeart/2005/8/layout/matrix1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6D1955-800B-4C12-991E-823277F312ED}">
      <dgm:prSet phldrT="[Text]" custT="1"/>
      <dgm:spPr/>
      <dgm:t>
        <a:bodyPr/>
        <a:lstStyle/>
        <a:p>
          <a:r>
            <a:rPr lang="en-US" sz="3600" dirty="0" smtClean="0"/>
            <a:t>In 50’s</a:t>
          </a:r>
          <a:endParaRPr lang="en-US" sz="3600" dirty="0"/>
        </a:p>
      </dgm:t>
    </dgm:pt>
    <dgm:pt modelId="{5AC2A4C7-0280-479A-B0D9-33581719A9EC}" type="parTrans" cxnId="{AA542D4A-AC34-4DB9-A5AC-CC53A0BA7D51}">
      <dgm:prSet/>
      <dgm:spPr/>
      <dgm:t>
        <a:bodyPr/>
        <a:lstStyle/>
        <a:p>
          <a:endParaRPr lang="en-US"/>
        </a:p>
      </dgm:t>
    </dgm:pt>
    <dgm:pt modelId="{D8E11BF3-2BBB-41EA-B4BE-842FFF7E797C}" type="sibTrans" cxnId="{AA542D4A-AC34-4DB9-A5AC-CC53A0BA7D51}">
      <dgm:prSet/>
      <dgm:spPr/>
      <dgm:t>
        <a:bodyPr/>
        <a:lstStyle/>
        <a:p>
          <a:endParaRPr lang="en-US"/>
        </a:p>
      </dgm:t>
    </dgm:pt>
    <dgm:pt modelId="{AE87E7EB-9B0B-458C-98C7-FA294E8E125D}">
      <dgm:prSet phldrT="[Text]" custT="1"/>
      <dgm:spPr>
        <a:solidFill>
          <a:schemeClr val="bg1"/>
        </a:solidFill>
        <a:ln w="6350"/>
      </dgm:spPr>
      <dgm:t>
        <a:bodyPr/>
        <a:lstStyle/>
        <a:p>
          <a:r>
            <a:rPr lang="en-US" sz="2800" b="0" dirty="0" smtClean="0">
              <a:solidFill>
                <a:schemeClr val="tx1"/>
              </a:solidFill>
            </a:rPr>
            <a:t>Goal: </a:t>
          </a:r>
        </a:p>
        <a:p>
          <a:r>
            <a:rPr lang="en-US" sz="2400" b="0" dirty="0" smtClean="0">
              <a:solidFill>
                <a:schemeClr val="tx1"/>
              </a:solidFill>
            </a:rPr>
            <a:t>Robust financial plan to sustain the desired lifestyle</a:t>
          </a:r>
          <a:endParaRPr lang="en-US" sz="2400" b="0" dirty="0">
            <a:solidFill>
              <a:schemeClr val="tx1"/>
            </a:solidFill>
          </a:endParaRPr>
        </a:p>
      </dgm:t>
    </dgm:pt>
    <dgm:pt modelId="{0A003833-F438-406C-BF40-92242B2CD69E}" type="parTrans" cxnId="{61E34D6F-9156-49ED-8648-2DE0549A0623}">
      <dgm:prSet/>
      <dgm:spPr/>
      <dgm:t>
        <a:bodyPr/>
        <a:lstStyle/>
        <a:p>
          <a:endParaRPr lang="en-US"/>
        </a:p>
      </dgm:t>
    </dgm:pt>
    <dgm:pt modelId="{73348BF5-CE33-4D3F-B047-C53277F08227}" type="sibTrans" cxnId="{61E34D6F-9156-49ED-8648-2DE0549A0623}">
      <dgm:prSet/>
      <dgm:spPr/>
      <dgm:t>
        <a:bodyPr/>
        <a:lstStyle/>
        <a:p>
          <a:endParaRPr lang="en-US"/>
        </a:p>
      </dgm:t>
    </dgm:pt>
    <dgm:pt modelId="{4C31947E-3532-4B52-A11D-F13AAF722EF4}">
      <dgm:prSet phldrT="[Text]" custT="1"/>
      <dgm:spPr>
        <a:solidFill>
          <a:schemeClr val="bg1"/>
        </a:solidFill>
        <a:ln w="6350"/>
      </dgm:spPr>
      <dgm:t>
        <a:bodyPr/>
        <a:lstStyle/>
        <a:p>
          <a:r>
            <a:rPr lang="en-US" sz="2800" b="0" dirty="0" smtClean="0">
              <a:solidFill>
                <a:schemeClr val="tx1"/>
              </a:solidFill>
            </a:rPr>
            <a:t>Profile:</a:t>
          </a:r>
        </a:p>
        <a:p>
          <a:r>
            <a:rPr lang="en-US" sz="2400" b="0" dirty="0" smtClean="0">
              <a:solidFill>
                <a:schemeClr val="tx1"/>
              </a:solidFill>
            </a:rPr>
            <a:t>Approaching retirement or retired</a:t>
          </a:r>
          <a:endParaRPr lang="en-US" sz="2400" b="0" dirty="0">
            <a:solidFill>
              <a:schemeClr val="tx1"/>
            </a:solidFill>
          </a:endParaRPr>
        </a:p>
      </dgm:t>
    </dgm:pt>
    <dgm:pt modelId="{AD09BB29-86A1-4E1F-982C-B6CC9FAAEE65}" type="parTrans" cxnId="{B91ECFF3-E6E3-4258-9CE7-306DB01413F7}">
      <dgm:prSet/>
      <dgm:spPr/>
      <dgm:t>
        <a:bodyPr/>
        <a:lstStyle/>
        <a:p>
          <a:endParaRPr lang="en-US"/>
        </a:p>
      </dgm:t>
    </dgm:pt>
    <dgm:pt modelId="{2139AA69-6479-43A2-96B2-79CB75C46AC8}" type="sibTrans" cxnId="{B91ECFF3-E6E3-4258-9CE7-306DB01413F7}">
      <dgm:prSet/>
      <dgm:spPr/>
      <dgm:t>
        <a:bodyPr/>
        <a:lstStyle/>
        <a:p>
          <a:endParaRPr lang="en-US"/>
        </a:p>
      </dgm:t>
    </dgm:pt>
    <dgm:pt modelId="{E8371EA8-17AA-455C-89A0-6FB244F75CF7}">
      <dgm:prSet phldrT="[Text]" custT="1"/>
      <dgm:spPr>
        <a:solidFill>
          <a:schemeClr val="bg1"/>
        </a:solidFill>
        <a:ln w="9525"/>
      </dgm:spPr>
      <dgm:t>
        <a:bodyPr/>
        <a:lstStyle/>
        <a:p>
          <a:r>
            <a:rPr lang="en-US" sz="2800" b="0" dirty="0" smtClean="0">
              <a:solidFill>
                <a:schemeClr val="tx1"/>
              </a:solidFill>
            </a:rPr>
            <a:t>Risk Capacity:</a:t>
          </a:r>
        </a:p>
        <a:p>
          <a:r>
            <a:rPr lang="en-US" sz="2400" b="0" dirty="0" smtClean="0">
              <a:solidFill>
                <a:schemeClr val="tx1"/>
              </a:solidFill>
            </a:rPr>
            <a:t>Low</a:t>
          </a:r>
          <a:endParaRPr lang="en-US" sz="2400" b="0" dirty="0">
            <a:solidFill>
              <a:schemeClr val="tx1"/>
            </a:solidFill>
          </a:endParaRPr>
        </a:p>
      </dgm:t>
    </dgm:pt>
    <dgm:pt modelId="{5B05D96C-CA68-46B9-99A8-0AB8DEB05B20}" type="parTrans" cxnId="{A6D3E61F-54AE-469F-99A3-21862686152D}">
      <dgm:prSet/>
      <dgm:spPr/>
      <dgm:t>
        <a:bodyPr/>
        <a:lstStyle/>
        <a:p>
          <a:endParaRPr lang="en-US"/>
        </a:p>
      </dgm:t>
    </dgm:pt>
    <dgm:pt modelId="{DBE5381F-5EA8-47C5-BB2F-5DFD8617981E}" type="sibTrans" cxnId="{A6D3E61F-54AE-469F-99A3-21862686152D}">
      <dgm:prSet/>
      <dgm:spPr/>
      <dgm:t>
        <a:bodyPr/>
        <a:lstStyle/>
        <a:p>
          <a:endParaRPr lang="en-US"/>
        </a:p>
      </dgm:t>
    </dgm:pt>
    <dgm:pt modelId="{4A89FE32-F88B-4227-9032-6ADDA5055093}">
      <dgm:prSet phldrT="[Text]" custT="1"/>
      <dgm:spPr>
        <a:solidFill>
          <a:schemeClr val="bg1"/>
        </a:solidFill>
        <a:ln w="6350"/>
      </dgm:spPr>
      <dgm:t>
        <a:bodyPr/>
        <a:lstStyle/>
        <a:p>
          <a:r>
            <a:rPr lang="en-US" sz="2800" b="0" dirty="0" smtClean="0">
              <a:solidFill>
                <a:schemeClr val="tx1"/>
              </a:solidFill>
            </a:rPr>
            <a:t>Asset Allocation:</a:t>
          </a:r>
        </a:p>
        <a:p>
          <a:r>
            <a:rPr lang="en-US" sz="2400" b="0" dirty="0" smtClean="0">
              <a:solidFill>
                <a:schemeClr val="tx1"/>
              </a:solidFill>
            </a:rPr>
            <a:t>Equity-20% to </a:t>
          </a:r>
          <a:r>
            <a:rPr lang="en-US" sz="2400" b="0" dirty="0" err="1" smtClean="0">
              <a:solidFill>
                <a:schemeClr val="tx1"/>
              </a:solidFill>
            </a:rPr>
            <a:t>nill</a:t>
          </a:r>
          <a:endParaRPr lang="en-US" sz="2400" b="0" dirty="0" smtClean="0">
            <a:solidFill>
              <a:schemeClr val="tx1"/>
            </a:solidFill>
          </a:endParaRPr>
        </a:p>
        <a:p>
          <a:r>
            <a:rPr lang="en-US" sz="2400" b="0" dirty="0" smtClean="0">
              <a:solidFill>
                <a:schemeClr val="tx1"/>
              </a:solidFill>
            </a:rPr>
            <a:t>Debt -80% to full</a:t>
          </a:r>
          <a:endParaRPr lang="en-US" sz="2400" b="0" dirty="0">
            <a:solidFill>
              <a:schemeClr val="tx1"/>
            </a:solidFill>
          </a:endParaRPr>
        </a:p>
      </dgm:t>
    </dgm:pt>
    <dgm:pt modelId="{EA2E7A00-6533-4C28-802B-BE1844511908}" type="parTrans" cxnId="{EA701B1E-1D1C-47C0-8FAD-6C4AA054A7EA}">
      <dgm:prSet/>
      <dgm:spPr/>
      <dgm:t>
        <a:bodyPr/>
        <a:lstStyle/>
        <a:p>
          <a:endParaRPr lang="en-US"/>
        </a:p>
      </dgm:t>
    </dgm:pt>
    <dgm:pt modelId="{3CB4A4B4-CF70-4628-B6CB-EBB97EF5E463}" type="sibTrans" cxnId="{EA701B1E-1D1C-47C0-8FAD-6C4AA054A7EA}">
      <dgm:prSet/>
      <dgm:spPr/>
      <dgm:t>
        <a:bodyPr/>
        <a:lstStyle/>
        <a:p>
          <a:endParaRPr lang="en-US"/>
        </a:p>
      </dgm:t>
    </dgm:pt>
    <dgm:pt modelId="{B7EC490A-E375-4CC0-A3E7-78908325DDD3}" type="pres">
      <dgm:prSet presAssocID="{9F6A583E-29CB-4E38-8E36-77429ACEC92D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FF1DB6A-454F-4ED2-BD85-6C4EE9336600}" type="pres">
      <dgm:prSet presAssocID="{9F6A583E-29CB-4E38-8E36-77429ACEC92D}" presName="matrix" presStyleCnt="0"/>
      <dgm:spPr/>
    </dgm:pt>
    <dgm:pt modelId="{70CA1389-75D7-4D1E-B820-6E04D130C8F9}" type="pres">
      <dgm:prSet presAssocID="{9F6A583E-29CB-4E38-8E36-77429ACEC92D}" presName="tile1" presStyleLbl="node1" presStyleIdx="0" presStyleCnt="4"/>
      <dgm:spPr/>
      <dgm:t>
        <a:bodyPr/>
        <a:lstStyle/>
        <a:p>
          <a:endParaRPr lang="en-US"/>
        </a:p>
      </dgm:t>
    </dgm:pt>
    <dgm:pt modelId="{F5217CC1-9548-4C30-8DA1-F80A34DCB805}" type="pres">
      <dgm:prSet presAssocID="{9F6A583E-29CB-4E38-8E36-77429ACEC92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5F1600-CAF0-43AA-B626-D2D2BE480DFE}" type="pres">
      <dgm:prSet presAssocID="{9F6A583E-29CB-4E38-8E36-77429ACEC92D}" presName="tile2" presStyleLbl="node1" presStyleIdx="1" presStyleCnt="4"/>
      <dgm:spPr/>
      <dgm:t>
        <a:bodyPr/>
        <a:lstStyle/>
        <a:p>
          <a:endParaRPr lang="en-US"/>
        </a:p>
      </dgm:t>
    </dgm:pt>
    <dgm:pt modelId="{F9227AC6-50A8-40BF-8C06-713172A06604}" type="pres">
      <dgm:prSet presAssocID="{9F6A583E-29CB-4E38-8E36-77429ACEC92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8D2ADF-9CE4-4909-9BAC-E0940D5DC922}" type="pres">
      <dgm:prSet presAssocID="{9F6A583E-29CB-4E38-8E36-77429ACEC92D}" presName="tile3" presStyleLbl="node1" presStyleIdx="2" presStyleCnt="4"/>
      <dgm:spPr/>
      <dgm:t>
        <a:bodyPr/>
        <a:lstStyle/>
        <a:p>
          <a:endParaRPr lang="en-US"/>
        </a:p>
      </dgm:t>
    </dgm:pt>
    <dgm:pt modelId="{18D3AD91-FB41-493C-AF92-45B0FC3959A4}" type="pres">
      <dgm:prSet presAssocID="{9F6A583E-29CB-4E38-8E36-77429ACEC92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DDE798-06E2-4380-81B5-1CE4238C9B0B}" type="pres">
      <dgm:prSet presAssocID="{9F6A583E-29CB-4E38-8E36-77429ACEC92D}" presName="tile4" presStyleLbl="node1" presStyleIdx="3" presStyleCnt="4" custLinFactNeighborY="0"/>
      <dgm:spPr/>
      <dgm:t>
        <a:bodyPr/>
        <a:lstStyle/>
        <a:p>
          <a:endParaRPr lang="en-US"/>
        </a:p>
      </dgm:t>
    </dgm:pt>
    <dgm:pt modelId="{CD084A7C-03B6-41B5-99C4-0029CEA73D98}" type="pres">
      <dgm:prSet presAssocID="{9F6A583E-29CB-4E38-8E36-77429ACEC92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14A11A-B384-49EF-995C-65EE39245023}" type="pres">
      <dgm:prSet presAssocID="{9F6A583E-29CB-4E38-8E36-77429ACEC92D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61E34D6F-9156-49ED-8648-2DE0549A0623}" srcId="{E86D1955-800B-4C12-991E-823277F312ED}" destId="{AE87E7EB-9B0B-458C-98C7-FA294E8E125D}" srcOrd="0" destOrd="0" parTransId="{0A003833-F438-406C-BF40-92242B2CD69E}" sibTransId="{73348BF5-CE33-4D3F-B047-C53277F08227}"/>
    <dgm:cxn modelId="{946C0C5F-8347-473D-A668-C974D63DC56A}" type="presOf" srcId="{4A89FE32-F88B-4227-9032-6ADDA5055093}" destId="{31DDE798-06E2-4380-81B5-1CE4238C9B0B}" srcOrd="0" destOrd="0" presId="urn:microsoft.com/office/officeart/2005/8/layout/matrix1"/>
    <dgm:cxn modelId="{73DC9AB7-6E16-43D8-902F-A4ADE823ED2C}" type="presOf" srcId="{4C31947E-3532-4B52-A11D-F13AAF722EF4}" destId="{F9227AC6-50A8-40BF-8C06-713172A06604}" srcOrd="1" destOrd="0" presId="urn:microsoft.com/office/officeart/2005/8/layout/matrix1"/>
    <dgm:cxn modelId="{8FBB5362-CF9A-4EE0-B6CC-A3DC151FEAAA}" type="presOf" srcId="{E86D1955-800B-4C12-991E-823277F312ED}" destId="{9F14A11A-B384-49EF-995C-65EE39245023}" srcOrd="0" destOrd="0" presId="urn:microsoft.com/office/officeart/2005/8/layout/matrix1"/>
    <dgm:cxn modelId="{1126F63A-0DBB-4031-B66D-4BBD46D574E0}" type="presOf" srcId="{E8371EA8-17AA-455C-89A0-6FB244F75CF7}" destId="{18D3AD91-FB41-493C-AF92-45B0FC3959A4}" srcOrd="1" destOrd="0" presId="urn:microsoft.com/office/officeart/2005/8/layout/matrix1"/>
    <dgm:cxn modelId="{86373CFE-6C49-4CA0-9C00-26999912A61A}" type="presOf" srcId="{4C31947E-3532-4B52-A11D-F13AAF722EF4}" destId="{A85F1600-CAF0-43AA-B626-D2D2BE480DFE}" srcOrd="0" destOrd="0" presId="urn:microsoft.com/office/officeart/2005/8/layout/matrix1"/>
    <dgm:cxn modelId="{EA701B1E-1D1C-47C0-8FAD-6C4AA054A7EA}" srcId="{E86D1955-800B-4C12-991E-823277F312ED}" destId="{4A89FE32-F88B-4227-9032-6ADDA5055093}" srcOrd="3" destOrd="0" parTransId="{EA2E7A00-6533-4C28-802B-BE1844511908}" sibTransId="{3CB4A4B4-CF70-4628-B6CB-EBB97EF5E463}"/>
    <dgm:cxn modelId="{B91ECFF3-E6E3-4258-9CE7-306DB01413F7}" srcId="{E86D1955-800B-4C12-991E-823277F312ED}" destId="{4C31947E-3532-4B52-A11D-F13AAF722EF4}" srcOrd="1" destOrd="0" parTransId="{AD09BB29-86A1-4E1F-982C-B6CC9FAAEE65}" sibTransId="{2139AA69-6479-43A2-96B2-79CB75C46AC8}"/>
    <dgm:cxn modelId="{ACAB93EF-9CE7-455C-9207-A60D2916F8A8}" type="presOf" srcId="{4A89FE32-F88B-4227-9032-6ADDA5055093}" destId="{CD084A7C-03B6-41B5-99C4-0029CEA73D98}" srcOrd="1" destOrd="0" presId="urn:microsoft.com/office/officeart/2005/8/layout/matrix1"/>
    <dgm:cxn modelId="{FE04F328-E9A8-4E78-8D6E-1841C433ACAC}" type="presOf" srcId="{E8371EA8-17AA-455C-89A0-6FB244F75CF7}" destId="{C68D2ADF-9CE4-4909-9BAC-E0940D5DC922}" srcOrd="0" destOrd="0" presId="urn:microsoft.com/office/officeart/2005/8/layout/matrix1"/>
    <dgm:cxn modelId="{FF926563-7C15-4333-8ACC-061D6530B529}" type="presOf" srcId="{AE87E7EB-9B0B-458C-98C7-FA294E8E125D}" destId="{F5217CC1-9548-4C30-8DA1-F80A34DCB805}" srcOrd="1" destOrd="0" presId="urn:microsoft.com/office/officeart/2005/8/layout/matrix1"/>
    <dgm:cxn modelId="{2CE72BBF-6C75-4393-9725-65ABDB161F3C}" type="presOf" srcId="{9F6A583E-29CB-4E38-8E36-77429ACEC92D}" destId="{B7EC490A-E375-4CC0-A3E7-78908325DDD3}" srcOrd="0" destOrd="0" presId="urn:microsoft.com/office/officeart/2005/8/layout/matrix1"/>
    <dgm:cxn modelId="{A6D3E61F-54AE-469F-99A3-21862686152D}" srcId="{E86D1955-800B-4C12-991E-823277F312ED}" destId="{E8371EA8-17AA-455C-89A0-6FB244F75CF7}" srcOrd="2" destOrd="0" parTransId="{5B05D96C-CA68-46B9-99A8-0AB8DEB05B20}" sibTransId="{DBE5381F-5EA8-47C5-BB2F-5DFD8617981E}"/>
    <dgm:cxn modelId="{AA542D4A-AC34-4DB9-A5AC-CC53A0BA7D51}" srcId="{9F6A583E-29CB-4E38-8E36-77429ACEC92D}" destId="{E86D1955-800B-4C12-991E-823277F312ED}" srcOrd="0" destOrd="0" parTransId="{5AC2A4C7-0280-479A-B0D9-33581719A9EC}" sibTransId="{D8E11BF3-2BBB-41EA-B4BE-842FFF7E797C}"/>
    <dgm:cxn modelId="{13F98873-FCC7-4DEA-B8F2-62848A0A1ACA}" type="presOf" srcId="{AE87E7EB-9B0B-458C-98C7-FA294E8E125D}" destId="{70CA1389-75D7-4D1E-B820-6E04D130C8F9}" srcOrd="0" destOrd="0" presId="urn:microsoft.com/office/officeart/2005/8/layout/matrix1"/>
    <dgm:cxn modelId="{0DDB683E-8517-4E1B-847E-A0E5BB60C782}" type="presParOf" srcId="{B7EC490A-E375-4CC0-A3E7-78908325DDD3}" destId="{3FF1DB6A-454F-4ED2-BD85-6C4EE9336600}" srcOrd="0" destOrd="0" presId="urn:microsoft.com/office/officeart/2005/8/layout/matrix1"/>
    <dgm:cxn modelId="{3BC0DB7E-E5DA-47D4-9D81-EA6D7CFA803D}" type="presParOf" srcId="{3FF1DB6A-454F-4ED2-BD85-6C4EE9336600}" destId="{70CA1389-75D7-4D1E-B820-6E04D130C8F9}" srcOrd="0" destOrd="0" presId="urn:microsoft.com/office/officeart/2005/8/layout/matrix1"/>
    <dgm:cxn modelId="{79577850-B216-4CDC-A42C-5C73D1F82E1A}" type="presParOf" srcId="{3FF1DB6A-454F-4ED2-BD85-6C4EE9336600}" destId="{F5217CC1-9548-4C30-8DA1-F80A34DCB805}" srcOrd="1" destOrd="0" presId="urn:microsoft.com/office/officeart/2005/8/layout/matrix1"/>
    <dgm:cxn modelId="{B14A5DB7-6D02-46FB-89A7-F2669560F288}" type="presParOf" srcId="{3FF1DB6A-454F-4ED2-BD85-6C4EE9336600}" destId="{A85F1600-CAF0-43AA-B626-D2D2BE480DFE}" srcOrd="2" destOrd="0" presId="urn:microsoft.com/office/officeart/2005/8/layout/matrix1"/>
    <dgm:cxn modelId="{9609851D-3A89-4009-9D6F-AC4A8CBEFE2A}" type="presParOf" srcId="{3FF1DB6A-454F-4ED2-BD85-6C4EE9336600}" destId="{F9227AC6-50A8-40BF-8C06-713172A06604}" srcOrd="3" destOrd="0" presId="urn:microsoft.com/office/officeart/2005/8/layout/matrix1"/>
    <dgm:cxn modelId="{9072FF60-8EA1-41EF-B2E7-8545F3A0291F}" type="presParOf" srcId="{3FF1DB6A-454F-4ED2-BD85-6C4EE9336600}" destId="{C68D2ADF-9CE4-4909-9BAC-E0940D5DC922}" srcOrd="4" destOrd="0" presId="urn:microsoft.com/office/officeart/2005/8/layout/matrix1"/>
    <dgm:cxn modelId="{20F3ED4E-3CC2-4783-AD87-7732F6D04DD1}" type="presParOf" srcId="{3FF1DB6A-454F-4ED2-BD85-6C4EE9336600}" destId="{18D3AD91-FB41-493C-AF92-45B0FC3959A4}" srcOrd="5" destOrd="0" presId="urn:microsoft.com/office/officeart/2005/8/layout/matrix1"/>
    <dgm:cxn modelId="{E5FEC64B-C865-4F5A-9CDA-ADCB85B2A00C}" type="presParOf" srcId="{3FF1DB6A-454F-4ED2-BD85-6C4EE9336600}" destId="{31DDE798-06E2-4380-81B5-1CE4238C9B0B}" srcOrd="6" destOrd="0" presId="urn:microsoft.com/office/officeart/2005/8/layout/matrix1"/>
    <dgm:cxn modelId="{889D8CD7-CCA4-4C0E-BA7A-A51734E61FF1}" type="presParOf" srcId="{3FF1DB6A-454F-4ED2-BD85-6C4EE9336600}" destId="{CD084A7C-03B6-41B5-99C4-0029CEA73D98}" srcOrd="7" destOrd="0" presId="urn:microsoft.com/office/officeart/2005/8/layout/matrix1"/>
    <dgm:cxn modelId="{FEF32A52-073D-4A57-ADB5-10EE02E1BE49}" type="presParOf" srcId="{B7EC490A-E375-4CC0-A3E7-78908325DDD3}" destId="{9F14A11A-B384-49EF-995C-65EE39245023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A1389-75D7-4D1E-B820-6E04D130C8F9}">
      <dsp:nvSpPr>
        <dsp:cNvPr id="0" name=""/>
        <dsp:cNvSpPr/>
      </dsp:nvSpPr>
      <dsp:spPr>
        <a:xfrm rot="16200000">
          <a:off x="767267" y="-767267"/>
          <a:ext cx="2529465" cy="4064000"/>
        </a:xfrm>
        <a:prstGeom prst="round1Rect">
          <a:avLst/>
        </a:prstGeom>
        <a:solidFill>
          <a:schemeClr val="bg1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>
              <a:solidFill>
                <a:schemeClr val="tx1"/>
              </a:solidFill>
            </a:rPr>
            <a:t>Goal: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b="1" kern="1200" dirty="0" smtClean="0">
              <a:solidFill>
                <a:srgbClr val="FF0000"/>
              </a:solidFill>
            </a:rPr>
            <a:t> </a:t>
          </a:r>
          <a:r>
            <a:rPr lang="en-US" sz="2400" b="0" kern="1200" dirty="0" smtClean="0">
              <a:solidFill>
                <a:schemeClr val="tx1"/>
              </a:solidFill>
            </a:rPr>
            <a:t>Higher education/vehicle </a:t>
          </a:r>
          <a:endParaRPr lang="en-US" sz="2400" b="0" kern="1200" dirty="0">
            <a:solidFill>
              <a:schemeClr val="tx1"/>
            </a:solidFill>
          </a:endParaRPr>
        </a:p>
      </dsp:txBody>
      <dsp:txXfrm rot="5400000">
        <a:off x="-1" y="1"/>
        <a:ext cx="4064000" cy="1897098"/>
      </dsp:txXfrm>
    </dsp:sp>
    <dsp:sp modelId="{A85F1600-CAF0-43AA-B626-D2D2BE480DFE}">
      <dsp:nvSpPr>
        <dsp:cNvPr id="0" name=""/>
        <dsp:cNvSpPr/>
      </dsp:nvSpPr>
      <dsp:spPr>
        <a:xfrm>
          <a:off x="4091716" y="0"/>
          <a:ext cx="4008567" cy="2529465"/>
        </a:xfrm>
        <a:prstGeom prst="round1Rect">
          <a:avLst/>
        </a:prstGeom>
        <a:solidFill>
          <a:schemeClr val="bg1"/>
        </a:solidFill>
        <a:ln w="1270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>
              <a:solidFill>
                <a:schemeClr val="tx1"/>
              </a:solidFill>
            </a:rPr>
            <a:t>Profile: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tx1"/>
              </a:solidFill>
            </a:rPr>
            <a:t>Early in the career</a:t>
          </a:r>
          <a:endParaRPr lang="en-US" sz="2400" b="0" kern="1200" dirty="0">
            <a:solidFill>
              <a:schemeClr val="tx1"/>
            </a:solidFill>
          </a:endParaRPr>
        </a:p>
      </dsp:txBody>
      <dsp:txXfrm>
        <a:off x="4091716" y="0"/>
        <a:ext cx="4008567" cy="1897098"/>
      </dsp:txXfrm>
    </dsp:sp>
    <dsp:sp modelId="{C68D2ADF-9CE4-4909-9BAC-E0940D5DC922}">
      <dsp:nvSpPr>
        <dsp:cNvPr id="0" name=""/>
        <dsp:cNvSpPr/>
      </dsp:nvSpPr>
      <dsp:spPr>
        <a:xfrm rot="10800000">
          <a:off x="0" y="2529465"/>
          <a:ext cx="4064000" cy="2529465"/>
        </a:xfrm>
        <a:prstGeom prst="round1Rect">
          <a:avLst/>
        </a:prstGeom>
        <a:solidFill>
          <a:schemeClr val="bg1"/>
        </a:solidFill>
        <a:ln w="952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>
              <a:solidFill>
                <a:schemeClr val="tx1"/>
              </a:solidFill>
            </a:rPr>
            <a:t>Risk Capacity: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tx1"/>
              </a:solidFill>
            </a:rPr>
            <a:t>Very High</a:t>
          </a:r>
          <a:endParaRPr lang="en-US" sz="2400" b="0" kern="1200" dirty="0">
            <a:solidFill>
              <a:schemeClr val="tx1"/>
            </a:solidFill>
          </a:endParaRPr>
        </a:p>
      </dsp:txBody>
      <dsp:txXfrm rot="10800000">
        <a:off x="0" y="3161831"/>
        <a:ext cx="4064000" cy="1897098"/>
      </dsp:txXfrm>
    </dsp:sp>
    <dsp:sp modelId="{31DDE798-06E2-4380-81B5-1CE4238C9B0B}">
      <dsp:nvSpPr>
        <dsp:cNvPr id="0" name=""/>
        <dsp:cNvSpPr/>
      </dsp:nvSpPr>
      <dsp:spPr>
        <a:xfrm rot="5400000">
          <a:off x="4831267" y="1762197"/>
          <a:ext cx="2529465" cy="4064000"/>
        </a:xfrm>
        <a:prstGeom prst="round1Rect">
          <a:avLst/>
        </a:prstGeom>
        <a:solidFill>
          <a:schemeClr val="bg1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>
              <a:solidFill>
                <a:schemeClr val="tx1"/>
              </a:solidFill>
            </a:rPr>
            <a:t>Asset Allocation: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tx1"/>
              </a:solidFill>
            </a:rPr>
            <a:t>Equity-80%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tx1"/>
              </a:solidFill>
            </a:rPr>
            <a:t>Debt -20%</a:t>
          </a:r>
          <a:endParaRPr lang="en-US" sz="2400" b="0" kern="1200" dirty="0">
            <a:solidFill>
              <a:schemeClr val="tx1"/>
            </a:solidFill>
          </a:endParaRPr>
        </a:p>
      </dsp:txBody>
      <dsp:txXfrm rot="-5400000">
        <a:off x="4063999" y="3161831"/>
        <a:ext cx="4064000" cy="1897098"/>
      </dsp:txXfrm>
    </dsp:sp>
    <dsp:sp modelId="{9F14A11A-B384-49EF-995C-65EE39245023}">
      <dsp:nvSpPr>
        <dsp:cNvPr id="0" name=""/>
        <dsp:cNvSpPr/>
      </dsp:nvSpPr>
      <dsp:spPr>
        <a:xfrm>
          <a:off x="2844799" y="1897098"/>
          <a:ext cx="2438400" cy="1264732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0" kern="1200" dirty="0" smtClean="0"/>
            <a:t>In 20’s</a:t>
          </a:r>
          <a:endParaRPr lang="en-US" sz="3600" b="0" kern="1200" dirty="0"/>
        </a:p>
      </dsp:txBody>
      <dsp:txXfrm>
        <a:off x="2906538" y="1958837"/>
        <a:ext cx="2314922" cy="11412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A1389-75D7-4D1E-B820-6E04D130C8F9}">
      <dsp:nvSpPr>
        <dsp:cNvPr id="0" name=""/>
        <dsp:cNvSpPr/>
      </dsp:nvSpPr>
      <dsp:spPr>
        <a:xfrm rot="16200000">
          <a:off x="767267" y="-767267"/>
          <a:ext cx="2529465" cy="4064000"/>
        </a:xfrm>
        <a:prstGeom prst="round1Rect">
          <a:avLst/>
        </a:prstGeom>
        <a:solidFill>
          <a:schemeClr val="bg1"/>
        </a:solidFill>
        <a:ln w="9525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>
              <a:solidFill>
                <a:schemeClr val="tx1"/>
              </a:solidFill>
            </a:rPr>
            <a:t>Goal: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tx1"/>
              </a:solidFill>
            </a:rPr>
            <a:t>Marriage / Buying house / Child plan </a:t>
          </a:r>
          <a:endParaRPr lang="en-US" sz="2400" b="0" kern="1200" dirty="0">
            <a:solidFill>
              <a:schemeClr val="tx1"/>
            </a:solidFill>
          </a:endParaRPr>
        </a:p>
      </dsp:txBody>
      <dsp:txXfrm rot="5400000">
        <a:off x="-1" y="1"/>
        <a:ext cx="4064000" cy="1897098"/>
      </dsp:txXfrm>
    </dsp:sp>
    <dsp:sp modelId="{A85F1600-CAF0-43AA-B626-D2D2BE480DFE}">
      <dsp:nvSpPr>
        <dsp:cNvPr id="0" name=""/>
        <dsp:cNvSpPr/>
      </dsp:nvSpPr>
      <dsp:spPr>
        <a:xfrm>
          <a:off x="4064000" y="0"/>
          <a:ext cx="4064000" cy="2529465"/>
        </a:xfrm>
        <a:prstGeom prst="round1Rect">
          <a:avLst/>
        </a:prstGeom>
        <a:solidFill>
          <a:schemeClr val="bg1"/>
        </a:solidFill>
        <a:ln w="952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>
              <a:solidFill>
                <a:schemeClr val="tx1"/>
              </a:solidFill>
            </a:rPr>
            <a:t>Profile: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tx1"/>
              </a:solidFill>
            </a:rPr>
            <a:t>Career on focus</a:t>
          </a:r>
          <a:endParaRPr lang="en-US" sz="2400" b="0" kern="1200" dirty="0">
            <a:solidFill>
              <a:schemeClr val="tx1"/>
            </a:solidFill>
          </a:endParaRPr>
        </a:p>
      </dsp:txBody>
      <dsp:txXfrm>
        <a:off x="4064000" y="0"/>
        <a:ext cx="4064000" cy="1897098"/>
      </dsp:txXfrm>
    </dsp:sp>
    <dsp:sp modelId="{C68D2ADF-9CE4-4909-9BAC-E0940D5DC922}">
      <dsp:nvSpPr>
        <dsp:cNvPr id="0" name=""/>
        <dsp:cNvSpPr/>
      </dsp:nvSpPr>
      <dsp:spPr>
        <a:xfrm rot="10800000">
          <a:off x="0" y="2529465"/>
          <a:ext cx="4064000" cy="2529465"/>
        </a:xfrm>
        <a:prstGeom prst="round1Rect">
          <a:avLst/>
        </a:prstGeom>
        <a:solidFill>
          <a:schemeClr val="bg1"/>
        </a:solidFill>
        <a:ln w="952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>
              <a:solidFill>
                <a:schemeClr val="tx1"/>
              </a:solidFill>
            </a:rPr>
            <a:t>Risk Capacity: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tx1"/>
              </a:solidFill>
            </a:rPr>
            <a:t>High</a:t>
          </a:r>
          <a:endParaRPr lang="en-US" sz="2400" b="0" kern="1200" dirty="0">
            <a:solidFill>
              <a:schemeClr val="tx1"/>
            </a:solidFill>
          </a:endParaRPr>
        </a:p>
      </dsp:txBody>
      <dsp:txXfrm rot="10800000">
        <a:off x="0" y="3161831"/>
        <a:ext cx="4064000" cy="1897098"/>
      </dsp:txXfrm>
    </dsp:sp>
    <dsp:sp modelId="{31DDE798-06E2-4380-81B5-1CE4238C9B0B}">
      <dsp:nvSpPr>
        <dsp:cNvPr id="0" name=""/>
        <dsp:cNvSpPr/>
      </dsp:nvSpPr>
      <dsp:spPr>
        <a:xfrm rot="5400000">
          <a:off x="4831267" y="1762197"/>
          <a:ext cx="2529465" cy="4064000"/>
        </a:xfrm>
        <a:prstGeom prst="round1Rect">
          <a:avLst/>
        </a:prstGeom>
        <a:solidFill>
          <a:schemeClr val="bg1"/>
        </a:solidFill>
        <a:ln w="952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>
              <a:solidFill>
                <a:schemeClr val="tx1"/>
              </a:solidFill>
            </a:rPr>
            <a:t>Asset Allocation: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tx1"/>
              </a:solidFill>
            </a:rPr>
            <a:t>Equity-70%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tx1"/>
              </a:solidFill>
            </a:rPr>
            <a:t>Debt -30%</a:t>
          </a:r>
          <a:endParaRPr lang="en-US" sz="2400" b="0" kern="1200" dirty="0">
            <a:solidFill>
              <a:schemeClr val="tx1"/>
            </a:solidFill>
          </a:endParaRPr>
        </a:p>
      </dsp:txBody>
      <dsp:txXfrm rot="-5400000">
        <a:off x="4063999" y="3161831"/>
        <a:ext cx="4064000" cy="1897098"/>
      </dsp:txXfrm>
    </dsp:sp>
    <dsp:sp modelId="{9F14A11A-B384-49EF-995C-65EE39245023}">
      <dsp:nvSpPr>
        <dsp:cNvPr id="0" name=""/>
        <dsp:cNvSpPr/>
      </dsp:nvSpPr>
      <dsp:spPr>
        <a:xfrm>
          <a:off x="2844799" y="1897098"/>
          <a:ext cx="2438400" cy="1264732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In 30’s</a:t>
          </a:r>
          <a:endParaRPr lang="en-US" sz="3600" kern="1200" dirty="0"/>
        </a:p>
      </dsp:txBody>
      <dsp:txXfrm>
        <a:off x="2906538" y="1958837"/>
        <a:ext cx="2314922" cy="11412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A1389-75D7-4D1E-B820-6E04D130C8F9}">
      <dsp:nvSpPr>
        <dsp:cNvPr id="0" name=""/>
        <dsp:cNvSpPr/>
      </dsp:nvSpPr>
      <dsp:spPr>
        <a:xfrm rot="16200000">
          <a:off x="767267" y="-767267"/>
          <a:ext cx="2529465" cy="4064000"/>
        </a:xfrm>
        <a:prstGeom prst="round1Rect">
          <a:avLst/>
        </a:prstGeom>
        <a:solidFill>
          <a:schemeClr val="bg1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>
              <a:solidFill>
                <a:schemeClr val="tx1"/>
              </a:solidFill>
            </a:rPr>
            <a:t>Goal: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tx1"/>
              </a:solidFill>
            </a:rPr>
            <a:t>Financially dependents &amp; Retirement planning</a:t>
          </a:r>
          <a:endParaRPr lang="en-US" sz="2400" b="0" kern="1200" dirty="0">
            <a:solidFill>
              <a:schemeClr val="tx1"/>
            </a:solidFill>
          </a:endParaRPr>
        </a:p>
      </dsp:txBody>
      <dsp:txXfrm rot="5400000">
        <a:off x="-1" y="1"/>
        <a:ext cx="4064000" cy="1897098"/>
      </dsp:txXfrm>
    </dsp:sp>
    <dsp:sp modelId="{A85F1600-CAF0-43AA-B626-D2D2BE480DFE}">
      <dsp:nvSpPr>
        <dsp:cNvPr id="0" name=""/>
        <dsp:cNvSpPr/>
      </dsp:nvSpPr>
      <dsp:spPr>
        <a:xfrm>
          <a:off x="4064000" y="0"/>
          <a:ext cx="4064000" cy="2529465"/>
        </a:xfrm>
        <a:prstGeom prst="round1Rect">
          <a:avLst/>
        </a:prstGeom>
        <a:solidFill>
          <a:schemeClr val="bg1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>
              <a:solidFill>
                <a:schemeClr val="tx1"/>
              </a:solidFill>
            </a:rPr>
            <a:t>Profile: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tx1"/>
              </a:solidFill>
            </a:rPr>
            <a:t>Family responsibilities on focus</a:t>
          </a:r>
          <a:endParaRPr lang="en-US" sz="2400" b="0" kern="1200" dirty="0">
            <a:solidFill>
              <a:schemeClr val="tx1"/>
            </a:solidFill>
          </a:endParaRPr>
        </a:p>
      </dsp:txBody>
      <dsp:txXfrm>
        <a:off x="4064000" y="0"/>
        <a:ext cx="4064000" cy="1897098"/>
      </dsp:txXfrm>
    </dsp:sp>
    <dsp:sp modelId="{C68D2ADF-9CE4-4909-9BAC-E0940D5DC922}">
      <dsp:nvSpPr>
        <dsp:cNvPr id="0" name=""/>
        <dsp:cNvSpPr/>
      </dsp:nvSpPr>
      <dsp:spPr>
        <a:xfrm rot="10800000">
          <a:off x="0" y="2529465"/>
          <a:ext cx="4064000" cy="2529465"/>
        </a:xfrm>
        <a:prstGeom prst="round1Rect">
          <a:avLst/>
        </a:prstGeom>
        <a:solidFill>
          <a:schemeClr val="bg1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>
              <a:solidFill>
                <a:schemeClr val="tx1"/>
              </a:solidFill>
            </a:rPr>
            <a:t>Risk Capacity: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tx1"/>
              </a:solidFill>
            </a:rPr>
            <a:t>Moderate</a:t>
          </a:r>
          <a:endParaRPr lang="en-US" sz="2400" b="0" kern="1200" dirty="0">
            <a:solidFill>
              <a:schemeClr val="tx1"/>
            </a:solidFill>
          </a:endParaRPr>
        </a:p>
      </dsp:txBody>
      <dsp:txXfrm rot="10800000">
        <a:off x="0" y="3161831"/>
        <a:ext cx="4064000" cy="1897098"/>
      </dsp:txXfrm>
    </dsp:sp>
    <dsp:sp modelId="{31DDE798-06E2-4380-81B5-1CE4238C9B0B}">
      <dsp:nvSpPr>
        <dsp:cNvPr id="0" name=""/>
        <dsp:cNvSpPr/>
      </dsp:nvSpPr>
      <dsp:spPr>
        <a:xfrm rot="5400000">
          <a:off x="4831267" y="1762197"/>
          <a:ext cx="2529465" cy="4064000"/>
        </a:xfrm>
        <a:prstGeom prst="round1Rect">
          <a:avLst/>
        </a:prstGeom>
        <a:solidFill>
          <a:schemeClr val="bg1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>
              <a:solidFill>
                <a:schemeClr val="tx1"/>
              </a:solidFill>
            </a:rPr>
            <a:t>Asset Allocation: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tx1"/>
              </a:solidFill>
            </a:rPr>
            <a:t>Equity-60%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tx1"/>
              </a:solidFill>
            </a:rPr>
            <a:t>Debt -40%</a:t>
          </a:r>
          <a:endParaRPr lang="en-US" sz="2400" b="0" kern="1200" dirty="0">
            <a:solidFill>
              <a:schemeClr val="tx1"/>
            </a:solidFill>
          </a:endParaRPr>
        </a:p>
      </dsp:txBody>
      <dsp:txXfrm rot="-5400000">
        <a:off x="4063999" y="3161831"/>
        <a:ext cx="4064000" cy="1897098"/>
      </dsp:txXfrm>
    </dsp:sp>
    <dsp:sp modelId="{9F14A11A-B384-49EF-995C-65EE39245023}">
      <dsp:nvSpPr>
        <dsp:cNvPr id="0" name=""/>
        <dsp:cNvSpPr/>
      </dsp:nvSpPr>
      <dsp:spPr>
        <a:xfrm>
          <a:off x="2844799" y="1897098"/>
          <a:ext cx="2438400" cy="1264732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In 40’s</a:t>
          </a:r>
          <a:endParaRPr lang="en-US" sz="3600" kern="1200" dirty="0"/>
        </a:p>
      </dsp:txBody>
      <dsp:txXfrm>
        <a:off x="2906538" y="1958837"/>
        <a:ext cx="2314922" cy="11412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CA1389-75D7-4D1E-B820-6E04D130C8F9}">
      <dsp:nvSpPr>
        <dsp:cNvPr id="0" name=""/>
        <dsp:cNvSpPr/>
      </dsp:nvSpPr>
      <dsp:spPr>
        <a:xfrm rot="16200000">
          <a:off x="767267" y="-767267"/>
          <a:ext cx="2529465" cy="4064000"/>
        </a:xfrm>
        <a:prstGeom prst="round1Rect">
          <a:avLst/>
        </a:prstGeom>
        <a:solidFill>
          <a:schemeClr val="bg1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>
              <a:solidFill>
                <a:schemeClr val="tx1"/>
              </a:solidFill>
            </a:rPr>
            <a:t>Goal: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tx1"/>
              </a:solidFill>
            </a:rPr>
            <a:t>Robust financial plan to sustain the desired lifestyle</a:t>
          </a:r>
          <a:endParaRPr lang="en-US" sz="2400" b="0" kern="1200" dirty="0">
            <a:solidFill>
              <a:schemeClr val="tx1"/>
            </a:solidFill>
          </a:endParaRPr>
        </a:p>
      </dsp:txBody>
      <dsp:txXfrm rot="5400000">
        <a:off x="-1" y="1"/>
        <a:ext cx="4064000" cy="1897098"/>
      </dsp:txXfrm>
    </dsp:sp>
    <dsp:sp modelId="{A85F1600-CAF0-43AA-B626-D2D2BE480DFE}">
      <dsp:nvSpPr>
        <dsp:cNvPr id="0" name=""/>
        <dsp:cNvSpPr/>
      </dsp:nvSpPr>
      <dsp:spPr>
        <a:xfrm>
          <a:off x="4064000" y="0"/>
          <a:ext cx="4064000" cy="2529465"/>
        </a:xfrm>
        <a:prstGeom prst="round1Rect">
          <a:avLst/>
        </a:prstGeom>
        <a:solidFill>
          <a:schemeClr val="bg1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>
              <a:solidFill>
                <a:schemeClr val="tx1"/>
              </a:solidFill>
            </a:rPr>
            <a:t>Profile: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tx1"/>
              </a:solidFill>
            </a:rPr>
            <a:t>Approaching retirement or retired</a:t>
          </a:r>
          <a:endParaRPr lang="en-US" sz="2400" b="0" kern="1200" dirty="0">
            <a:solidFill>
              <a:schemeClr val="tx1"/>
            </a:solidFill>
          </a:endParaRPr>
        </a:p>
      </dsp:txBody>
      <dsp:txXfrm>
        <a:off x="4064000" y="0"/>
        <a:ext cx="4064000" cy="1897098"/>
      </dsp:txXfrm>
    </dsp:sp>
    <dsp:sp modelId="{C68D2ADF-9CE4-4909-9BAC-E0940D5DC922}">
      <dsp:nvSpPr>
        <dsp:cNvPr id="0" name=""/>
        <dsp:cNvSpPr/>
      </dsp:nvSpPr>
      <dsp:spPr>
        <a:xfrm rot="10800000">
          <a:off x="0" y="2529465"/>
          <a:ext cx="4064000" cy="2529465"/>
        </a:xfrm>
        <a:prstGeom prst="round1Rect">
          <a:avLst/>
        </a:prstGeom>
        <a:solidFill>
          <a:schemeClr val="bg1"/>
        </a:solidFill>
        <a:ln w="9525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>
              <a:solidFill>
                <a:schemeClr val="tx1"/>
              </a:solidFill>
            </a:rPr>
            <a:t>Risk Capacity: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tx1"/>
              </a:solidFill>
            </a:rPr>
            <a:t>Low</a:t>
          </a:r>
          <a:endParaRPr lang="en-US" sz="2400" b="0" kern="1200" dirty="0">
            <a:solidFill>
              <a:schemeClr val="tx1"/>
            </a:solidFill>
          </a:endParaRPr>
        </a:p>
      </dsp:txBody>
      <dsp:txXfrm rot="10800000">
        <a:off x="0" y="3161831"/>
        <a:ext cx="4064000" cy="1897098"/>
      </dsp:txXfrm>
    </dsp:sp>
    <dsp:sp modelId="{31DDE798-06E2-4380-81B5-1CE4238C9B0B}">
      <dsp:nvSpPr>
        <dsp:cNvPr id="0" name=""/>
        <dsp:cNvSpPr/>
      </dsp:nvSpPr>
      <dsp:spPr>
        <a:xfrm rot="5400000">
          <a:off x="4831267" y="1762197"/>
          <a:ext cx="2529465" cy="4064000"/>
        </a:xfrm>
        <a:prstGeom prst="round1Rect">
          <a:avLst/>
        </a:prstGeom>
        <a:solidFill>
          <a:schemeClr val="bg1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>
              <a:solidFill>
                <a:schemeClr val="tx1"/>
              </a:solidFill>
            </a:rPr>
            <a:t>Asset Allocation: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tx1"/>
              </a:solidFill>
            </a:rPr>
            <a:t>Equity-20% to </a:t>
          </a:r>
          <a:r>
            <a:rPr lang="en-US" sz="2400" b="0" kern="1200" dirty="0" err="1" smtClean="0">
              <a:solidFill>
                <a:schemeClr val="tx1"/>
              </a:solidFill>
            </a:rPr>
            <a:t>nill</a:t>
          </a:r>
          <a:endParaRPr lang="en-US" sz="2400" b="0" kern="1200" dirty="0" smtClean="0">
            <a:solidFill>
              <a:schemeClr val="tx1"/>
            </a:solidFill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tx1"/>
              </a:solidFill>
            </a:rPr>
            <a:t>Debt -80% to full</a:t>
          </a:r>
          <a:endParaRPr lang="en-US" sz="2400" b="0" kern="1200" dirty="0">
            <a:solidFill>
              <a:schemeClr val="tx1"/>
            </a:solidFill>
          </a:endParaRPr>
        </a:p>
      </dsp:txBody>
      <dsp:txXfrm rot="-5400000">
        <a:off x="4063999" y="3161831"/>
        <a:ext cx="4064000" cy="1897098"/>
      </dsp:txXfrm>
    </dsp:sp>
    <dsp:sp modelId="{9F14A11A-B384-49EF-995C-65EE39245023}">
      <dsp:nvSpPr>
        <dsp:cNvPr id="0" name=""/>
        <dsp:cNvSpPr/>
      </dsp:nvSpPr>
      <dsp:spPr>
        <a:xfrm>
          <a:off x="2844799" y="1897098"/>
          <a:ext cx="2438400" cy="1264732"/>
        </a:xfrm>
        <a:prstGeom prst="round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In 50’s</a:t>
          </a:r>
          <a:endParaRPr lang="en-US" sz="3600" kern="1200" dirty="0"/>
        </a:p>
      </dsp:txBody>
      <dsp:txXfrm>
        <a:off x="2906538" y="1958837"/>
        <a:ext cx="2314922" cy="1141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8FB22-D733-4780-9152-0C512D73D02E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6BA28-3200-4DB7-B3B3-AD21FA94F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82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4C3FCC2-4E7A-4671-AA79-177CB194E449}" type="datetimeFigureOut">
              <a:rPr lang="en-US" smtClean="0"/>
              <a:pPr/>
              <a:t>5/19/2023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A01C38D-F26D-4167-83EF-8774BC62D5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2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71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93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674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36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734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2" descr="Mony hony Logo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4289">
            <a:off x="1522639" y="3024516"/>
            <a:ext cx="8373075" cy="11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ony hony Logo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4289">
            <a:off x="1522639" y="3024516"/>
            <a:ext cx="8373075" cy="11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moneyhoney.co.in/images/logo.png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/>
        </p:blipFill>
        <p:spPr bwMode="auto">
          <a:xfrm>
            <a:off x="10952388" y="506414"/>
            <a:ext cx="635178" cy="5987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68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 descr="https://moneyhoney.co.in/images/logo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/>
        </p:blipFill>
        <p:spPr bwMode="auto">
          <a:xfrm>
            <a:off x="10926630" y="519293"/>
            <a:ext cx="635178" cy="5987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2" descr="Mony hony Logo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4289">
            <a:off x="1522639" y="3024516"/>
            <a:ext cx="8373075" cy="11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31901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480416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Rectangle 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58864" y="4121624"/>
            <a:ext cx="11672332" cy="2477803"/>
          </a:xfrm>
          <a:prstGeom prst="rect">
            <a:avLst/>
          </a:prstGeom>
          <a:solidFill>
            <a:srgbClr val="774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600" b="1" dirty="0" smtClean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FF00"/>
              </a:solidFill>
            </a:endParaRPr>
          </a:p>
        </p:txBody>
      </p:sp>
      <p:pic>
        <p:nvPicPr>
          <p:cNvPr id="4" name="Picture 2" descr="Mony hony Logo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4289">
            <a:off x="1522639" y="3024516"/>
            <a:ext cx="8373075" cy="11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702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16-Oct-2021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Mony hony Logo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4289">
            <a:off x="1522639" y="3024516"/>
            <a:ext cx="8373075" cy="11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https://moneyhoney.co.in/images/logo.png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/>
        </p:blipFill>
        <p:spPr bwMode="auto">
          <a:xfrm>
            <a:off x="10991025" y="532172"/>
            <a:ext cx="635178" cy="5987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pic>
        <p:nvPicPr>
          <p:cNvPr id="3" name="Picture 2" descr="Mony hony Logo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4289">
            <a:off x="1522639" y="3024516"/>
            <a:ext cx="8373075" cy="11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883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2" descr="Mony hony Logo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4289">
            <a:off x="1522639" y="3024516"/>
            <a:ext cx="8373075" cy="11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s://moneyhoney.co.in/images/logo.png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/>
        </p:blipFill>
        <p:spPr bwMode="auto">
          <a:xfrm>
            <a:off x="10952388" y="506414"/>
            <a:ext cx="635178" cy="5987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16-Oct-2021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Mony hony Logo"/>
          <p:cNvPicPr>
            <a:picLocks noChangeAspect="1" noChangeArrowheads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4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4289">
            <a:off x="1522639" y="3024516"/>
            <a:ext cx="8373075" cy="11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4" r:id="rId6"/>
    <p:sldLayoutId id="2147483662" r:id="rId7"/>
    <p:sldLayoutId id="2147483665" r:id="rId8"/>
    <p:sldLayoutId id="2147483661" r:id="rId9"/>
    <p:sldLayoutId id="2147483655" r:id="rId10"/>
    <p:sldLayoutId id="2147483666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9656" y="255453"/>
            <a:ext cx="11901715" cy="6371770"/>
          </a:xfrm>
          <a:prstGeom prst="rect">
            <a:avLst/>
          </a:prstGeom>
          <a:solidFill>
            <a:srgbClr val="784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273" y="985156"/>
            <a:ext cx="10698480" cy="978626"/>
          </a:xfrm>
        </p:spPr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Money Honey Financial Services Pvt. Ltd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1678" y="3115626"/>
            <a:ext cx="7097666" cy="651424"/>
          </a:xfrm>
        </p:spPr>
        <p:txBody>
          <a:bodyPr/>
          <a:lstStyle/>
          <a:p>
            <a:pPr algn="ctr"/>
            <a:r>
              <a:rPr sz="3600" dirty="0" smtClean="0">
                <a:latin typeface="Calibri" pitchFamily="34" charset="0"/>
                <a:cs typeface="Calibri" pitchFamily="34" charset="0"/>
              </a:rPr>
              <a:t>Equity Mutual Fund</a:t>
            </a:r>
            <a:endParaRPr lang="en-US" sz="36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9656" y="5369418"/>
            <a:ext cx="11901715" cy="1262744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https://moneyhoney.co.in/images/log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532" y="5658745"/>
            <a:ext cx="4179959" cy="5987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32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92" y="1286587"/>
            <a:ext cx="7612808" cy="74776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400" dirty="0" smtClean="0">
                <a:solidFill>
                  <a:schemeClr val="tx1"/>
                </a:solidFill>
                <a:cs typeface="Calibri" pitchFamily="34" charset="0"/>
              </a:rPr>
              <a:t>                     How to become </a:t>
            </a:r>
            <a:r>
              <a:rPr lang="en-US" sz="2400" dirty="0" err="1" smtClean="0">
                <a:solidFill>
                  <a:schemeClr val="tx1"/>
                </a:solidFill>
                <a:cs typeface="Calibri" pitchFamily="34" charset="0"/>
              </a:rPr>
              <a:t>crorepati</a:t>
            </a:r>
            <a:r>
              <a:rPr lang="en-US" sz="2400" smtClean="0">
                <a:solidFill>
                  <a:schemeClr val="tx1"/>
                </a:solidFill>
                <a:cs typeface="Calibri" pitchFamily="34" charset="0"/>
              </a:rPr>
              <a:t> !!</a:t>
            </a:r>
            <a:endParaRPr lang="en-US" sz="2400" dirty="0">
              <a:solidFill>
                <a:schemeClr val="tx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200706" name="AutoShape 2" descr="Business Manager Vector Illustration Concept by naulicrea on Envato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0708" name="AutoShape 4" descr="Business Manager Vector Illustration Concept by naulicrea on Envato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0710" name="AutoShape 6" descr="Business Manager Vector Illustration Concept by naulicrea on Envato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1271" y="2315677"/>
            <a:ext cx="9407236" cy="10806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400" dirty="0">
                <a:solidFill>
                  <a:schemeClr val="tx1"/>
                </a:solidFill>
              </a:rPr>
              <a:t>If your age is 23 </a:t>
            </a:r>
            <a:r>
              <a:rPr lang="en-US" sz="2400" dirty="0" err="1">
                <a:solidFill>
                  <a:schemeClr val="tx1"/>
                </a:solidFill>
              </a:rPr>
              <a:t>Yrs</a:t>
            </a:r>
            <a:r>
              <a:rPr lang="en-US" sz="2400" dirty="0">
                <a:solidFill>
                  <a:schemeClr val="tx1"/>
                </a:solidFill>
              </a:rPr>
              <a:t> and invested money into highly rated large-mid cap fund, if you are risk appetite.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31272" y="3677658"/>
            <a:ext cx="9407235" cy="10806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sz="2400" dirty="0" smtClean="0">
              <a:solidFill>
                <a:schemeClr val="tx1"/>
              </a:solidFill>
            </a:endParaRPr>
          </a:p>
          <a:p>
            <a:pPr lvl="0"/>
            <a:r>
              <a:rPr lang="en-US" sz="2400" dirty="0" smtClean="0">
                <a:solidFill>
                  <a:schemeClr val="tx1"/>
                </a:solidFill>
              </a:rPr>
              <a:t>Assuming </a:t>
            </a:r>
            <a:r>
              <a:rPr lang="en-US" sz="2400" dirty="0">
                <a:solidFill>
                  <a:schemeClr val="tx1"/>
                </a:solidFill>
              </a:rPr>
              <a:t>an annual return of 12 per cent, you should invest </a:t>
            </a:r>
            <a:r>
              <a:rPr lang="en-US" sz="2400" dirty="0" err="1">
                <a:solidFill>
                  <a:schemeClr val="tx1"/>
                </a:solidFill>
              </a:rPr>
              <a:t>Rs</a:t>
            </a:r>
            <a:r>
              <a:rPr lang="en-US" sz="2400" dirty="0">
                <a:solidFill>
                  <a:schemeClr val="tx1"/>
                </a:solidFill>
              </a:rPr>
              <a:t> 15,434 every month to create </a:t>
            </a:r>
            <a:r>
              <a:rPr lang="en-US" sz="2400" dirty="0" err="1">
                <a:solidFill>
                  <a:schemeClr val="tx1"/>
                </a:solidFill>
              </a:rPr>
              <a:t>Rs</a:t>
            </a:r>
            <a:r>
              <a:rPr lang="en-US" sz="2400" dirty="0">
                <a:solidFill>
                  <a:schemeClr val="tx1"/>
                </a:solidFill>
              </a:rPr>
              <a:t> 2 crore after 22 years. 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31272" y="5056537"/>
            <a:ext cx="9407235" cy="10806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 smtClean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You </a:t>
            </a:r>
            <a:r>
              <a:rPr lang="en-US" sz="2400" dirty="0">
                <a:solidFill>
                  <a:schemeClr val="tx1"/>
                </a:solidFill>
              </a:rPr>
              <a:t>should invest </a:t>
            </a:r>
            <a:r>
              <a:rPr lang="en-US" sz="2400" dirty="0" err="1">
                <a:solidFill>
                  <a:schemeClr val="tx1"/>
                </a:solidFill>
              </a:rPr>
              <a:t>Rs</a:t>
            </a:r>
            <a:r>
              <a:rPr lang="en-US" sz="2400" dirty="0">
                <a:solidFill>
                  <a:schemeClr val="tx1"/>
                </a:solidFill>
              </a:rPr>
              <a:t> 23,150 every month to create </a:t>
            </a:r>
            <a:r>
              <a:rPr lang="en-US" sz="2400" dirty="0" err="1">
                <a:solidFill>
                  <a:schemeClr val="tx1"/>
                </a:solidFill>
              </a:rPr>
              <a:t>Rs</a:t>
            </a:r>
            <a:r>
              <a:rPr lang="en-US" sz="2400" dirty="0">
                <a:solidFill>
                  <a:schemeClr val="tx1"/>
                </a:solidFill>
              </a:rPr>
              <a:t> 3 crore in 22 years.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/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5112324" y="3357745"/>
            <a:ext cx="422565" cy="497684"/>
          </a:xfrm>
          <a:prstGeom prst="down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5084615" y="4745441"/>
            <a:ext cx="477981" cy="475996"/>
          </a:xfrm>
          <a:prstGeom prst="down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6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Age wise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Calibri" pitchFamily="34" charset="0"/>
              </a:rPr>
              <a:t>profiling</a:t>
            </a:r>
            <a:endParaRPr lang="en-IN" sz="2400" dirty="0">
              <a:solidFill>
                <a:schemeClr val="tx1"/>
              </a:solidFill>
              <a:latin typeface="+mn-lt"/>
              <a:cs typeface="Calibri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603097378"/>
              </p:ext>
            </p:extLst>
          </p:nvPr>
        </p:nvGraphicFramePr>
        <p:xfrm>
          <a:off x="2032000" y="1297420"/>
          <a:ext cx="8128000" cy="5058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040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  <a:cs typeface="Calibri" pitchFamily="34" charset="0"/>
              </a:rPr>
              <a:t>Age wise profiling</a:t>
            </a:r>
            <a:endParaRPr lang="en-IN" sz="2400" dirty="0">
              <a:solidFill>
                <a:schemeClr val="tx1"/>
              </a:solidFill>
              <a:latin typeface="+mn-lt"/>
              <a:cs typeface="Calibri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53234621"/>
              </p:ext>
            </p:extLst>
          </p:nvPr>
        </p:nvGraphicFramePr>
        <p:xfrm>
          <a:off x="2032000" y="1297420"/>
          <a:ext cx="8128000" cy="5058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799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  <a:cs typeface="Calibri" pitchFamily="34" charset="0"/>
              </a:rPr>
              <a:t>Age wise profiling</a:t>
            </a:r>
            <a:endParaRPr lang="en-IN" sz="2400" dirty="0">
              <a:solidFill>
                <a:schemeClr val="tx1"/>
              </a:solidFill>
              <a:latin typeface="+mn-lt"/>
              <a:cs typeface="Calibri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40052329"/>
              </p:ext>
            </p:extLst>
          </p:nvPr>
        </p:nvGraphicFramePr>
        <p:xfrm>
          <a:off x="2032000" y="1297420"/>
          <a:ext cx="8128000" cy="5058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766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  <a:cs typeface="Calibri" pitchFamily="34" charset="0"/>
              </a:rPr>
              <a:t>Age wise profiling</a:t>
            </a:r>
            <a:endParaRPr lang="en-IN" sz="2400" dirty="0">
              <a:solidFill>
                <a:schemeClr val="tx1"/>
              </a:solidFill>
              <a:latin typeface="+mn-lt"/>
              <a:cs typeface="Calibri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11469204"/>
              </p:ext>
            </p:extLst>
          </p:nvPr>
        </p:nvGraphicFramePr>
        <p:xfrm>
          <a:off x="2032000" y="1297420"/>
          <a:ext cx="8128000" cy="50589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937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958" y="428951"/>
            <a:ext cx="10835783" cy="747763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+mn-lt"/>
                <a:cs typeface="Calibri" pitchFamily="34" charset="0"/>
              </a:rPr>
              <a:t>Why SIP over Lump sum?</a:t>
            </a:r>
            <a:endParaRPr lang="en-US" sz="2400" dirty="0">
              <a:solidFill>
                <a:schemeClr val="tx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5199" y="1553353"/>
            <a:ext cx="4419601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 smtClean="0">
                <a:cs typeface="Calibri" pitchFamily="34" charset="0"/>
              </a:rPr>
              <a:t>What is Lump sum investment? </a:t>
            </a:r>
            <a:endParaRPr lang="en-IN" sz="2300" dirty="0">
              <a:cs typeface="Calibri" pitchFamily="34" charset="0"/>
            </a:endParaRP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438406" y="2563331"/>
            <a:ext cx="3311236" cy="1717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smtClean="0">
                <a:solidFill>
                  <a:schemeClr val="tx1"/>
                </a:solidFill>
              </a:rPr>
              <a:t>One time  investment  in particular scheme for specific time.</a:t>
            </a:r>
            <a:endParaRPr lang="en-IN" sz="23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3647" y="2563331"/>
            <a:ext cx="3338946" cy="1717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smtClean="0">
                <a:solidFill>
                  <a:schemeClr val="tx1"/>
                </a:solidFill>
              </a:rPr>
              <a:t>It’s suitable when investor has idle cash /fund with him.</a:t>
            </a:r>
            <a:endParaRPr lang="en-IN" sz="2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97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958" y="428951"/>
            <a:ext cx="10835783" cy="747763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+mn-lt"/>
                <a:cs typeface="Calibri" pitchFamily="34" charset="0"/>
              </a:rPr>
              <a:t>Why SIP over Lump sum?</a:t>
            </a:r>
            <a:endParaRPr lang="en-US" sz="2400" dirty="0">
              <a:solidFill>
                <a:schemeClr val="tx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92580" y="1498024"/>
            <a:ext cx="5444838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 smtClean="0">
                <a:cs typeface="Calibri" pitchFamily="34" charset="0"/>
              </a:rPr>
              <a:t>Disadvantages of lump sum investment </a:t>
            </a:r>
            <a:endParaRPr lang="en-IN" sz="2300" dirty="0">
              <a:cs typeface="Calibri" pitchFamily="34" charset="0"/>
            </a:endParaRP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223666" y="2313632"/>
            <a:ext cx="3338946" cy="173415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</a:rPr>
              <a:t>It can be risky if invest a significant corpus at once.</a:t>
            </a:r>
            <a:endParaRPr lang="en-IN" sz="22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39575" y="2313632"/>
            <a:ext cx="3338946" cy="173415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It’s not suitable for everyone, as people don’t keep huge funds with them.</a:t>
            </a:r>
            <a:endParaRPr lang="en-IN" sz="22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23666" y="4321455"/>
            <a:ext cx="3338946" cy="17177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It can discourage confidence of people who want to start with small amount.</a:t>
            </a:r>
            <a:endParaRPr lang="en-IN" sz="22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39574" y="4321455"/>
            <a:ext cx="3338946" cy="17177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No benefit of rupee cost averaging.</a:t>
            </a:r>
            <a:endParaRPr lang="en-IN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4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958" y="428951"/>
            <a:ext cx="10835783" cy="747763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+mn-lt"/>
                <a:cs typeface="Calibri" pitchFamily="34" charset="0"/>
              </a:rPr>
              <a:t>Why SIP over Lump sum?</a:t>
            </a:r>
            <a:endParaRPr lang="en-US" sz="2400" dirty="0">
              <a:solidFill>
                <a:schemeClr val="tx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5199" y="1553353"/>
            <a:ext cx="4419601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300" dirty="0" smtClean="0">
                <a:cs typeface="Calibri" pitchFamily="34" charset="0"/>
              </a:rPr>
              <a:t>What is SIP investment? </a:t>
            </a:r>
            <a:endParaRPr lang="en-IN" sz="2300" dirty="0">
              <a:cs typeface="Calibri" pitchFamily="34" charset="0"/>
            </a:endParaRP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403763" y="2368961"/>
            <a:ext cx="3311236" cy="1717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smtClean="0">
                <a:solidFill>
                  <a:schemeClr val="tx1"/>
                </a:solidFill>
              </a:rPr>
              <a:t>It’s systematic investment plan</a:t>
            </a:r>
            <a:endParaRPr lang="en-IN" sz="23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9792" y="2368961"/>
            <a:ext cx="3338946" cy="1717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smtClean="0">
                <a:solidFill>
                  <a:schemeClr val="tx1"/>
                </a:solidFill>
              </a:rPr>
              <a:t>Helps investors to invest with small amount</a:t>
            </a:r>
            <a:endParaRPr lang="en-IN" sz="23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3763" y="4420070"/>
            <a:ext cx="3335481" cy="1717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smtClean="0">
                <a:solidFill>
                  <a:schemeClr val="tx1"/>
                </a:solidFill>
              </a:rPr>
              <a:t>Suitable for each income group people.</a:t>
            </a:r>
            <a:endParaRPr lang="en-IN" sz="23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19792" y="4420070"/>
            <a:ext cx="3338946" cy="1717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smtClean="0">
                <a:solidFill>
                  <a:schemeClr val="tx1"/>
                </a:solidFill>
              </a:rPr>
              <a:t>It’s flexible, instructs bank to deduct particular amount. </a:t>
            </a:r>
            <a:endParaRPr lang="en-IN" sz="2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0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958" y="428951"/>
            <a:ext cx="10835783" cy="747763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+mn-lt"/>
                <a:cs typeface="Calibri" pitchFamily="34" charset="0"/>
              </a:rPr>
              <a:t>Why SIP over Lump sum?</a:t>
            </a:r>
            <a:endParaRPr lang="en-US" sz="2400" dirty="0">
              <a:solidFill>
                <a:schemeClr val="tx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27994" y="1347621"/>
            <a:ext cx="53617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cs typeface="Calibri" pitchFamily="34" charset="0"/>
              </a:rPr>
              <a:t>A</a:t>
            </a:r>
            <a:r>
              <a:rPr lang="en-US" sz="2400" dirty="0" smtClean="0">
                <a:cs typeface="Calibri" pitchFamily="34" charset="0"/>
              </a:rPr>
              <a:t>dvantages </a:t>
            </a:r>
            <a:r>
              <a:rPr lang="en-US" sz="2400" dirty="0">
                <a:cs typeface="Calibri" pitchFamily="34" charset="0"/>
              </a:rPr>
              <a:t>of </a:t>
            </a:r>
            <a:r>
              <a:rPr lang="en-US" sz="2400" dirty="0" smtClean="0">
                <a:cs typeface="Calibri" pitchFamily="34" charset="0"/>
              </a:rPr>
              <a:t>SIP  </a:t>
            </a:r>
            <a:endParaRPr lang="en-IN" sz="2400" dirty="0">
              <a:cs typeface="Calibri" pitchFamily="34" charset="0"/>
            </a:endParaRPr>
          </a:p>
          <a:p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2580854" y="2727475"/>
            <a:ext cx="3128911" cy="1717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smtClean="0">
                <a:solidFill>
                  <a:schemeClr val="tx1"/>
                </a:solidFill>
              </a:rPr>
              <a:t>Investment starts with small amount, as per investor’s capacity.</a:t>
            </a:r>
            <a:endParaRPr lang="en-IN" sz="23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48016" y="2727475"/>
            <a:ext cx="2989781" cy="1717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smtClean="0">
                <a:solidFill>
                  <a:schemeClr val="tx1"/>
                </a:solidFill>
              </a:rPr>
              <a:t>Reduces burden to have lump sum amount for investment. </a:t>
            </a:r>
            <a:endParaRPr lang="en-IN" sz="23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4813" y="4516720"/>
            <a:ext cx="3052787" cy="1717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smtClean="0">
                <a:solidFill>
                  <a:schemeClr val="tx1"/>
                </a:solidFill>
              </a:rPr>
              <a:t>Enjoying power of compounding, when returns on investments starts earning too.</a:t>
            </a:r>
            <a:endParaRPr lang="en-IN" sz="23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21510" y="4516720"/>
            <a:ext cx="3176817" cy="1717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smtClean="0">
                <a:solidFill>
                  <a:schemeClr val="tx1"/>
                </a:solidFill>
              </a:rPr>
              <a:t>You don’t </a:t>
            </a:r>
            <a:r>
              <a:rPr lang="en-US" sz="2300" dirty="0">
                <a:solidFill>
                  <a:schemeClr val="tx1"/>
                </a:solidFill>
              </a:rPr>
              <a:t>need to worry about </a:t>
            </a:r>
            <a:r>
              <a:rPr lang="en-US" sz="2300" dirty="0" smtClean="0">
                <a:solidFill>
                  <a:schemeClr val="tx1"/>
                </a:solidFill>
              </a:rPr>
              <a:t>timing of market </a:t>
            </a:r>
            <a:r>
              <a:rPr lang="en-US" sz="2300" dirty="0">
                <a:solidFill>
                  <a:schemeClr val="tx1"/>
                </a:solidFill>
              </a:rPr>
              <a:t>when </a:t>
            </a:r>
            <a:r>
              <a:rPr lang="en-US" sz="2300" dirty="0" smtClean="0">
                <a:solidFill>
                  <a:schemeClr val="tx1"/>
                </a:solidFill>
              </a:rPr>
              <a:t>invest </a:t>
            </a:r>
            <a:r>
              <a:rPr lang="en-US" sz="2300" dirty="0">
                <a:solidFill>
                  <a:schemeClr val="tx1"/>
                </a:solidFill>
              </a:rPr>
              <a:t>through a SIP.</a:t>
            </a:r>
            <a:endParaRPr lang="en-IN" sz="23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09161" y="4516720"/>
            <a:ext cx="3117273" cy="171772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 smtClean="0">
                <a:solidFill>
                  <a:schemeClr val="tx1"/>
                </a:solidFill>
              </a:rPr>
              <a:t>SIP can be done on daily, </a:t>
            </a:r>
          </a:p>
          <a:p>
            <a:pPr algn="ctr"/>
            <a:r>
              <a:rPr lang="en-US" sz="2300" dirty="0" smtClean="0">
                <a:solidFill>
                  <a:schemeClr val="tx1"/>
                </a:solidFill>
              </a:rPr>
              <a:t>Weekly, monthly, half-yearly tenure.</a:t>
            </a:r>
            <a:endParaRPr lang="en-IN" sz="23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06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55" y="1620982"/>
            <a:ext cx="7384472" cy="459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Table of content</a:t>
            </a:r>
            <a:endParaRPr lang="en-IN" sz="2400" dirty="0">
              <a:solidFill>
                <a:schemeClr val="tx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434" y="1636242"/>
            <a:ext cx="1032790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What are equity funds?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Types of equity mutual fund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/>
              <a:t>Why SIP over Lump sum?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Benefits of Equity Fund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Allocation of funds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Role of age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Age wise profiling</a:t>
            </a:r>
            <a:endParaRPr lang="en-IN" sz="2400" dirty="0"/>
          </a:p>
          <a:p>
            <a:r>
              <a:rPr lang="en-US" dirty="0"/>
              <a:t> 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AutoShape 2" descr="Business Manager Vector Illustration Concept by naulicrea on Envato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0708" name="AutoShape 4" descr="Business Manager Vector Illustration Concept by naulicrea on Envato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0710" name="AutoShape 6" descr="Business Manager Vector Illustration Concept by naulicrea on Envato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44435"/>
            <a:ext cx="6647378" cy="42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0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moneyhoney.co.in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85" y="5952012"/>
            <a:ext cx="4179959" cy="5987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150622" y="246744"/>
            <a:ext cx="6809149" cy="6358772"/>
          </a:xfrm>
          <a:prstGeom prst="rect">
            <a:avLst/>
          </a:prstGeom>
          <a:solidFill>
            <a:srgbClr val="774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59" y="246744"/>
            <a:ext cx="4904963" cy="565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341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AutoShape 4" descr="image pre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9750" name="AutoShape 6" descr="image pre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What are equity funds? </a:t>
            </a:r>
            <a:endParaRPr lang="en-US" sz="2400" dirty="0">
              <a:solidFill>
                <a:schemeClr val="tx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4433" y="1741195"/>
            <a:ext cx="3371821" cy="1981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It is mutual fund invest predominately in equity stocks</a:t>
            </a:r>
            <a:endParaRPr lang="en-IN" sz="2200" dirty="0"/>
          </a:p>
        </p:txBody>
      </p:sp>
      <p:sp>
        <p:nvSpPr>
          <p:cNvPr id="8" name="Rectangle 7"/>
          <p:cNvSpPr/>
          <p:nvPr/>
        </p:nvSpPr>
        <p:spPr>
          <a:xfrm>
            <a:off x="7677176" y="1741195"/>
            <a:ext cx="3371821" cy="1981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Equity funds can be divided as per market capitalization.</a:t>
            </a:r>
            <a:endParaRPr lang="en-IN" sz="2200" dirty="0"/>
          </a:p>
        </p:txBody>
      </p:sp>
      <p:sp>
        <p:nvSpPr>
          <p:cNvPr id="9" name="Rectangle 8"/>
          <p:cNvSpPr/>
          <p:nvPr/>
        </p:nvSpPr>
        <p:spPr>
          <a:xfrm>
            <a:off x="4140805" y="1734267"/>
            <a:ext cx="3371820" cy="1981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/>
              <a:t>An equity mutual fund must invest at least 65% in equities and related instruments.</a:t>
            </a:r>
            <a:endParaRPr lang="en-IN" sz="2200" dirty="0"/>
          </a:p>
        </p:txBody>
      </p:sp>
      <p:sp>
        <p:nvSpPr>
          <p:cNvPr id="10" name="Rectangle 9"/>
          <p:cNvSpPr/>
          <p:nvPr/>
        </p:nvSpPr>
        <p:spPr>
          <a:xfrm>
            <a:off x="5957445" y="3923284"/>
            <a:ext cx="3394363" cy="18451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2200" dirty="0" smtClean="0"/>
              <a:t>The choice of scheme  depends on investor’s. </a:t>
            </a:r>
            <a:r>
              <a:rPr lang="en-US" sz="2200" dirty="0" smtClean="0"/>
              <a:t>goal</a:t>
            </a:r>
            <a:r>
              <a:rPr lang="en-US" sz="2200" dirty="0" smtClean="0"/>
              <a:t>, risk tolerance capacity.</a:t>
            </a:r>
            <a:endParaRPr lang="en-IN" sz="2200" dirty="0"/>
          </a:p>
        </p:txBody>
      </p:sp>
      <p:sp>
        <p:nvSpPr>
          <p:cNvPr id="11" name="Rectangle 10"/>
          <p:cNvSpPr/>
          <p:nvPr/>
        </p:nvSpPr>
        <p:spPr>
          <a:xfrm>
            <a:off x="2359618" y="3939586"/>
            <a:ext cx="3371821" cy="1828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sz="2200" dirty="0" smtClean="0"/>
              <a:t>Gives capital appreciation &amp;  have the potential for long term wealth creation.</a:t>
            </a:r>
            <a:endParaRPr lang="en-IN" sz="2200" dirty="0"/>
          </a:p>
        </p:txBody>
      </p:sp>
      <p:pic>
        <p:nvPicPr>
          <p:cNvPr id="12" name="Picture 11" descr="https://moneyhoney.co.in/images/logo.pn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/>
        </p:blipFill>
        <p:spPr bwMode="auto">
          <a:xfrm>
            <a:off x="10952388" y="523158"/>
            <a:ext cx="635178" cy="5987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7497" y="460987"/>
            <a:ext cx="10983132" cy="51872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n-lt"/>
                <a:cs typeface="Calibri" pitchFamily="34" charset="0"/>
              </a:rPr>
              <a:t>Types of equity mutual 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fund</a:t>
            </a:r>
            <a:endParaRPr lang="en-US" sz="2400" dirty="0">
              <a:solidFill>
                <a:schemeClr val="tx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1028" name="AutoShape 4" descr="image pre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0" name="AutoShape 6" descr="image pre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" name="Picture 9" descr="https://moneyhoney.co.in/images/logo.pn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/>
        </p:blipFill>
        <p:spPr bwMode="auto">
          <a:xfrm>
            <a:off x="10793362" y="506413"/>
            <a:ext cx="635178" cy="5987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84952587"/>
              </p:ext>
            </p:extLst>
          </p:nvPr>
        </p:nvGraphicFramePr>
        <p:xfrm>
          <a:off x="460375" y="1381017"/>
          <a:ext cx="11140254" cy="5230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/>
          <p:cNvSpPr/>
          <p:nvPr/>
        </p:nvSpPr>
        <p:spPr>
          <a:xfrm>
            <a:off x="1240971" y="1353308"/>
            <a:ext cx="9000309" cy="666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Equity mutual fund types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617497" y="2393104"/>
            <a:ext cx="2058479" cy="1097447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Large Cap Equity Funds</a:t>
            </a:r>
            <a:endParaRPr lang="en-IN" sz="2000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3449507" y="2393105"/>
            <a:ext cx="2076994" cy="1097446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Large &amp; Mid Cap Equity Funds</a:t>
            </a:r>
            <a:endParaRPr lang="en-IN" sz="2000" dirty="0"/>
          </a:p>
        </p:txBody>
      </p:sp>
      <p:sp>
        <p:nvSpPr>
          <p:cNvPr id="16" name="Flowchart: Alternate Process 15"/>
          <p:cNvSpPr/>
          <p:nvPr/>
        </p:nvSpPr>
        <p:spPr>
          <a:xfrm>
            <a:off x="6109063" y="2393104"/>
            <a:ext cx="2286000" cy="1040623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Mid Cap Mutual Funds</a:t>
            </a:r>
            <a:endParaRPr lang="en-IN" sz="2000" dirty="0"/>
          </a:p>
        </p:txBody>
      </p:sp>
      <p:sp>
        <p:nvSpPr>
          <p:cNvPr id="17" name="Flowchart: Alternate Process 16"/>
          <p:cNvSpPr/>
          <p:nvPr/>
        </p:nvSpPr>
        <p:spPr>
          <a:xfrm>
            <a:off x="8752115" y="2393104"/>
            <a:ext cx="2041248" cy="987715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Small Cap Funds</a:t>
            </a:r>
            <a:endParaRPr lang="en-IN" sz="2000" dirty="0"/>
          </a:p>
        </p:txBody>
      </p:sp>
      <p:sp>
        <p:nvSpPr>
          <p:cNvPr id="19" name="Oval 18"/>
          <p:cNvSpPr/>
          <p:nvPr/>
        </p:nvSpPr>
        <p:spPr>
          <a:xfrm>
            <a:off x="617497" y="3864143"/>
            <a:ext cx="2121719" cy="20332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Invests in top 100 Companies of India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259276" y="3864143"/>
            <a:ext cx="2122897" cy="20332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Blend of top large cap+ promising mid cap co.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109063" y="3836352"/>
            <a:ext cx="2286000" cy="2061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Focuses on Co. range in listed stocks-101st to 250th.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758013" y="3778073"/>
            <a:ext cx="1998617" cy="21193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Invests in Beyond 250 Companies, mostly unheard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7252063" y="2012691"/>
            <a:ext cx="245102" cy="3735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Down Arrow 26"/>
          <p:cNvSpPr/>
          <p:nvPr/>
        </p:nvSpPr>
        <p:spPr>
          <a:xfrm>
            <a:off x="4463612" y="2019512"/>
            <a:ext cx="245102" cy="3735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Down Arrow 27"/>
          <p:cNvSpPr/>
          <p:nvPr/>
        </p:nvSpPr>
        <p:spPr>
          <a:xfrm>
            <a:off x="1551083" y="2019512"/>
            <a:ext cx="245102" cy="3735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Down Arrow 28"/>
          <p:cNvSpPr/>
          <p:nvPr/>
        </p:nvSpPr>
        <p:spPr>
          <a:xfrm>
            <a:off x="9512220" y="2005869"/>
            <a:ext cx="245102" cy="3735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Down Arrow 29"/>
          <p:cNvSpPr/>
          <p:nvPr/>
        </p:nvSpPr>
        <p:spPr>
          <a:xfrm>
            <a:off x="1516485" y="3490550"/>
            <a:ext cx="245102" cy="3735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Down Arrow 30"/>
          <p:cNvSpPr/>
          <p:nvPr/>
        </p:nvSpPr>
        <p:spPr>
          <a:xfrm>
            <a:off x="4443197" y="3493400"/>
            <a:ext cx="245102" cy="3735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Down Arrow 31"/>
          <p:cNvSpPr/>
          <p:nvPr/>
        </p:nvSpPr>
        <p:spPr>
          <a:xfrm>
            <a:off x="7252063" y="3477570"/>
            <a:ext cx="245102" cy="3735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Down Arrow 32"/>
          <p:cNvSpPr/>
          <p:nvPr/>
        </p:nvSpPr>
        <p:spPr>
          <a:xfrm>
            <a:off x="9603152" y="3420503"/>
            <a:ext cx="245102" cy="3735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9337964" y="6254946"/>
            <a:ext cx="2262665" cy="35644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000" dirty="0">
                <a:cs typeface="Calibri" pitchFamily="34" charset="0"/>
              </a:rPr>
              <a:t>To be continued</a:t>
            </a:r>
            <a:endParaRPr lang="en-IN" sz="20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7497" y="460987"/>
            <a:ext cx="10983132" cy="51872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+mn-lt"/>
                <a:cs typeface="Calibri" pitchFamily="34" charset="0"/>
              </a:rPr>
              <a:t>Types of equity mutual fund</a:t>
            </a:r>
          </a:p>
        </p:txBody>
      </p:sp>
      <p:sp>
        <p:nvSpPr>
          <p:cNvPr id="1028" name="AutoShape 4" descr="image pre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0" name="AutoShape 6" descr="image pre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" name="Picture 9" descr="https://moneyhoney.co.in/images/logo.pn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/>
        </p:blipFill>
        <p:spPr bwMode="auto">
          <a:xfrm>
            <a:off x="10793362" y="506413"/>
            <a:ext cx="635178" cy="5987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86566795"/>
              </p:ext>
            </p:extLst>
          </p:nvPr>
        </p:nvGraphicFramePr>
        <p:xfrm>
          <a:off x="460375" y="1353308"/>
          <a:ext cx="11140254" cy="5230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/>
          <p:cNvSpPr/>
          <p:nvPr/>
        </p:nvSpPr>
        <p:spPr>
          <a:xfrm>
            <a:off x="1240971" y="1353308"/>
            <a:ext cx="9000309" cy="666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Equity mutual fund types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617497" y="2393104"/>
            <a:ext cx="2058479" cy="1097447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Multi Cap Funds</a:t>
            </a:r>
            <a:endParaRPr lang="en-IN" dirty="0"/>
          </a:p>
        </p:txBody>
      </p:sp>
      <p:sp>
        <p:nvSpPr>
          <p:cNvPr id="15" name="Flowchart: Alternate Process 14"/>
          <p:cNvSpPr/>
          <p:nvPr/>
        </p:nvSpPr>
        <p:spPr>
          <a:xfrm>
            <a:off x="3449507" y="2393105"/>
            <a:ext cx="2076994" cy="1097446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Flexi Cap Funds</a:t>
            </a:r>
            <a:endParaRPr lang="en-IN" dirty="0"/>
          </a:p>
        </p:txBody>
      </p:sp>
      <p:sp>
        <p:nvSpPr>
          <p:cNvPr id="16" name="Flowchart: Alternate Process 15"/>
          <p:cNvSpPr/>
          <p:nvPr/>
        </p:nvSpPr>
        <p:spPr>
          <a:xfrm>
            <a:off x="6109063" y="2393104"/>
            <a:ext cx="2286000" cy="1040623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ELSS</a:t>
            </a:r>
            <a:endParaRPr lang="en-IN" dirty="0"/>
          </a:p>
        </p:txBody>
      </p:sp>
      <p:sp>
        <p:nvSpPr>
          <p:cNvPr id="17" name="Flowchart: Alternate Process 16"/>
          <p:cNvSpPr/>
          <p:nvPr/>
        </p:nvSpPr>
        <p:spPr>
          <a:xfrm>
            <a:off x="8752115" y="2393104"/>
            <a:ext cx="2041248" cy="987715"/>
          </a:xfrm>
          <a:prstGeom prst="flowChartAlternateProcess">
            <a:avLst/>
          </a:pr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 Oriented</a:t>
            </a:r>
            <a:endParaRPr lang="en-IN" dirty="0"/>
          </a:p>
        </p:txBody>
      </p:sp>
      <p:sp>
        <p:nvSpPr>
          <p:cNvPr id="19" name="Oval 18"/>
          <p:cNvSpPr/>
          <p:nvPr/>
        </p:nvSpPr>
        <p:spPr>
          <a:xfrm>
            <a:off x="617497" y="3864143"/>
            <a:ext cx="2121719" cy="20332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Mandatory to invest 25% of corpus in </a:t>
            </a:r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mall, Mid,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  <a:r>
              <a:rPr lang="en-US" dirty="0" smtClean="0">
                <a:solidFill>
                  <a:schemeClr val="tx1"/>
                </a:solidFill>
              </a:rPr>
              <a:t>arge cap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449507" y="3911799"/>
            <a:ext cx="2122897" cy="203323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Invests in </a:t>
            </a:r>
            <a:r>
              <a:rPr lang="en-US" dirty="0" smtClean="0">
                <a:solidFill>
                  <a:schemeClr val="tx1"/>
                </a:solidFill>
              </a:rPr>
              <a:t>Co. all sizes &amp; across  market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109063" y="3778074"/>
            <a:ext cx="2286000" cy="20610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Most popular tax saving investments under 80C IT act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758013" y="3778073"/>
            <a:ext cx="2384604" cy="21193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Currently dealing in market undervalue, but potential to increase in future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7252063" y="2012691"/>
            <a:ext cx="245102" cy="3735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Down Arrow 26"/>
          <p:cNvSpPr/>
          <p:nvPr/>
        </p:nvSpPr>
        <p:spPr>
          <a:xfrm>
            <a:off x="4463612" y="2019512"/>
            <a:ext cx="245102" cy="3735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Down Arrow 27"/>
          <p:cNvSpPr/>
          <p:nvPr/>
        </p:nvSpPr>
        <p:spPr>
          <a:xfrm>
            <a:off x="1551083" y="2019512"/>
            <a:ext cx="245102" cy="3735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Down Arrow 28"/>
          <p:cNvSpPr/>
          <p:nvPr/>
        </p:nvSpPr>
        <p:spPr>
          <a:xfrm>
            <a:off x="9512220" y="2005869"/>
            <a:ext cx="245102" cy="3735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Down Arrow 29"/>
          <p:cNvSpPr/>
          <p:nvPr/>
        </p:nvSpPr>
        <p:spPr>
          <a:xfrm>
            <a:off x="1516485" y="3490550"/>
            <a:ext cx="245102" cy="3735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Down Arrow 30"/>
          <p:cNvSpPr/>
          <p:nvPr/>
        </p:nvSpPr>
        <p:spPr>
          <a:xfrm>
            <a:off x="4443197" y="3493400"/>
            <a:ext cx="245102" cy="3735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Down Arrow 31"/>
          <p:cNvSpPr/>
          <p:nvPr/>
        </p:nvSpPr>
        <p:spPr>
          <a:xfrm>
            <a:off x="7252063" y="3477570"/>
            <a:ext cx="245102" cy="3735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Down Arrow 32"/>
          <p:cNvSpPr/>
          <p:nvPr/>
        </p:nvSpPr>
        <p:spPr>
          <a:xfrm>
            <a:off x="9603152" y="3420503"/>
            <a:ext cx="245102" cy="373592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9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462" y="433563"/>
            <a:ext cx="10367926" cy="7477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" An investment in knowledge pays the best interest."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74" y="1358537"/>
            <a:ext cx="11025052" cy="510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55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Benefits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Calibri" pitchFamily="34" charset="0"/>
              </a:rPr>
              <a:t>of Equity Fund</a:t>
            </a:r>
            <a:endParaRPr lang="en-IN" sz="2400" dirty="0">
              <a:solidFill>
                <a:schemeClr val="tx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42508" y="4987001"/>
            <a:ext cx="3117273" cy="1607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Regulated by SEBI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AUM </a:t>
            </a:r>
            <a:r>
              <a:rPr lang="en-US" dirty="0" smtClean="0">
                <a:solidFill>
                  <a:schemeClr val="tx1"/>
                </a:solidFill>
              </a:rPr>
              <a:t>has to reveal asset allocation information to its investors.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92734" y="1337175"/>
            <a:ext cx="3117273" cy="1607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Wealth creation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They </a:t>
            </a:r>
            <a:r>
              <a:rPr lang="en-US" dirty="0" smtClean="0">
                <a:solidFill>
                  <a:schemeClr val="tx1"/>
                </a:solidFill>
              </a:rPr>
              <a:t>have capacity to offer inflation beating returns to create good corpus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92734" y="5005968"/>
            <a:ext cx="3117273" cy="1588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Tax </a:t>
            </a:r>
            <a:r>
              <a:rPr lang="en-US" b="1" dirty="0" err="1" smtClean="0">
                <a:solidFill>
                  <a:schemeClr val="tx1"/>
                </a:solidFill>
              </a:rPr>
              <a:t>effieinct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Schemes like ELSS specially designed for tax exemption purpose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508" y="3258057"/>
            <a:ext cx="3117273" cy="1607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Compounding power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 </a:t>
            </a:r>
            <a:r>
              <a:rPr lang="en-US" dirty="0" smtClean="0">
                <a:solidFill>
                  <a:schemeClr val="tx1"/>
                </a:solidFill>
              </a:rPr>
              <a:t>investing the funds enhances the invested capital.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92735" y="3258056"/>
            <a:ext cx="3117273" cy="1607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Liqidity</a:t>
            </a:r>
            <a:endParaRPr lang="en-US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They </a:t>
            </a:r>
            <a:r>
              <a:rPr lang="en-US" dirty="0" smtClean="0">
                <a:solidFill>
                  <a:schemeClr val="tx1"/>
                </a:solidFill>
              </a:rPr>
              <a:t>are flexible &amp; liquidate, not like term deposits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66778" y="3153935"/>
            <a:ext cx="3117273" cy="1607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Cost efficient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You </a:t>
            </a:r>
            <a:r>
              <a:rPr lang="en-US" dirty="0" smtClean="0">
                <a:solidFill>
                  <a:schemeClr val="tx1"/>
                </a:solidFill>
              </a:rPr>
              <a:t>invests in various market, sector at a same time with your SIP amount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6415" y="4987000"/>
            <a:ext cx="3117273" cy="1607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Professional management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Managed by analyst who analyzes stocks &amp; market  to get optimum result to investors.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42509" y="1337175"/>
            <a:ext cx="3117273" cy="1607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Risk mitigation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When </a:t>
            </a:r>
            <a:r>
              <a:rPr lang="en-US" dirty="0" smtClean="0">
                <a:solidFill>
                  <a:schemeClr val="tx1"/>
                </a:solidFill>
              </a:rPr>
              <a:t>one stock or sector under performs, other may pick up, so balances the risk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6779" y="1320870"/>
            <a:ext cx="3117273" cy="1607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Diversification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Invests </a:t>
            </a:r>
            <a:r>
              <a:rPr lang="en-US" dirty="0" smtClean="0">
                <a:solidFill>
                  <a:schemeClr val="tx1"/>
                </a:solidFill>
              </a:rPr>
              <a:t>in various market , sectors so the Share of fund &amp; risk distributes. 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870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sz="2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Allocation of funds</a:t>
            </a:r>
            <a:endParaRPr lang="en-US" sz="2400" dirty="0">
              <a:solidFill>
                <a:schemeClr val="tx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3202" y="1497697"/>
            <a:ext cx="109831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 smtClean="0">
                <a:cs typeface="Calibri" pitchFamily="34" charset="0"/>
              </a:rPr>
              <a:t>Set aside enough money in cash to handle emergencies &amp; near term goals</a:t>
            </a:r>
            <a:r>
              <a:rPr lang="en-US" sz="2400" dirty="0" smtClean="0">
                <a:cs typeface="Calibri" pitchFamily="34" charset="0"/>
              </a:rPr>
              <a:t>.</a:t>
            </a:r>
          </a:p>
          <a:p>
            <a:endParaRPr lang="en-IN" sz="2400" dirty="0">
              <a:cs typeface="Calibri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 smtClean="0">
                <a:cs typeface="Calibri" pitchFamily="34" charset="0"/>
              </a:rPr>
              <a:t>Subtract your nearby age from 100, example if you are in your 20’s then 80% in stocks &amp; 20% in Bonds</a:t>
            </a:r>
            <a:r>
              <a:rPr lang="en-US" sz="2400" dirty="0" smtClean="0">
                <a:cs typeface="Calibri" pitchFamily="34" charset="0"/>
              </a:rPr>
              <a:t>.</a:t>
            </a:r>
          </a:p>
          <a:p>
            <a:endParaRPr lang="en-US" sz="2400" dirty="0" smtClean="0">
              <a:cs typeface="Calibri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>
                <a:cs typeface="Calibri" pitchFamily="34" charset="0"/>
              </a:rPr>
              <a:t>The younger and more affluent you are, the higher the percentage</a:t>
            </a:r>
            <a:r>
              <a:rPr lang="en-US" sz="2400" dirty="0" smtClean="0">
                <a:cs typeface="Calibri" pitchFamily="34" charset="0"/>
              </a:rPr>
              <a:t>.</a:t>
            </a:r>
          </a:p>
          <a:p>
            <a:endParaRPr lang="en-US" sz="2400" dirty="0" smtClean="0">
              <a:cs typeface="Calibri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2400" dirty="0">
                <a:cs typeface="Calibri" pitchFamily="34" charset="0"/>
              </a:rPr>
              <a:t>Diversify Within Investment </a:t>
            </a:r>
            <a:r>
              <a:rPr lang="en-IN" sz="2400" dirty="0" smtClean="0">
                <a:cs typeface="Calibri" pitchFamily="34" charset="0"/>
              </a:rPr>
              <a:t>Categories.</a:t>
            </a:r>
            <a:endParaRPr lang="en-IN" sz="2400" dirty="0">
              <a:cs typeface="Calibri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400" dirty="0">
              <a:solidFill>
                <a:srgbClr val="764986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0356" y="3452362"/>
            <a:ext cx="3267319" cy="292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7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792" y="452375"/>
            <a:ext cx="10665300" cy="7477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Role of age</a:t>
            </a:r>
            <a:endParaRPr lang="en-US" sz="2400" dirty="0">
              <a:solidFill>
                <a:schemeClr val="tx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200706" name="AutoShape 2" descr="Business Manager Vector Illustration Concept by naulicrea on Envato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0708" name="AutoShape 4" descr="Business Manager Vector Illustration Concept by naulicrea on Envato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0710" name="AutoShape 6" descr="Business Manager Vector Illustration Concept by naulicrea on Envato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Flowchart: Delay 4"/>
          <p:cNvSpPr/>
          <p:nvPr/>
        </p:nvSpPr>
        <p:spPr>
          <a:xfrm>
            <a:off x="773546" y="2147455"/>
            <a:ext cx="4961048" cy="3352800"/>
          </a:xfrm>
          <a:prstGeom prst="flowChartDelay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Flowchart: Delay 10"/>
          <p:cNvSpPr/>
          <p:nvPr/>
        </p:nvSpPr>
        <p:spPr>
          <a:xfrm flipH="1">
            <a:off x="5734594" y="2142308"/>
            <a:ext cx="4934922" cy="3252651"/>
          </a:xfrm>
          <a:prstGeom prst="flowChartDelay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894113" y="2991394"/>
            <a:ext cx="3582687" cy="191311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b="1" dirty="0" smtClean="0">
                <a:cs typeface="Segoe UI" panose="020B0502040204020203" pitchFamily="34" charset="0"/>
              </a:rPr>
              <a:t>No of years invested               35 </a:t>
            </a:r>
            <a:r>
              <a:rPr lang="en-US" sz="1600" b="1" dirty="0" err="1" smtClean="0">
                <a:cs typeface="Segoe UI" panose="020B0502040204020203" pitchFamily="34" charset="0"/>
              </a:rPr>
              <a:t>Yrs</a:t>
            </a:r>
            <a:endParaRPr lang="en-US" sz="1600" b="1" dirty="0" smtClean="0"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b="1" dirty="0" smtClean="0">
                <a:cs typeface="Segoe UI" panose="020B0502040204020203" pitchFamily="34" charset="0"/>
              </a:rPr>
              <a:t>Assumed Rate of Return          15%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b="1" dirty="0" smtClean="0">
                <a:cs typeface="Segoe UI" panose="020B0502040204020203" pitchFamily="34" charset="0"/>
              </a:rPr>
              <a:t>Monthly investment                  2000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b="1" dirty="0" smtClean="0">
                <a:cs typeface="Segoe UI" panose="020B0502040204020203" pitchFamily="34" charset="0"/>
              </a:rPr>
              <a:t>Total investment value at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b="1" dirty="0" smtClean="0">
                <a:cs typeface="Segoe UI" panose="020B0502040204020203" pitchFamily="34" charset="0"/>
              </a:rPr>
              <a:t>the age of 60                       Rs.2.93 CR</a:t>
            </a:r>
            <a:endParaRPr lang="en-IN" sz="1600" b="1" dirty="0" smtClean="0"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19257" y="2991394"/>
            <a:ext cx="2690949" cy="122790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76011" y="2521131"/>
            <a:ext cx="45719" cy="5225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32171" y="2991394"/>
            <a:ext cx="3403534" cy="151529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1600" b="1" dirty="0">
                <a:cs typeface="Segoe UI" panose="020B0502040204020203" pitchFamily="34" charset="0"/>
              </a:rPr>
              <a:t>No of years invested            </a:t>
            </a:r>
            <a:r>
              <a:rPr lang="en-US" sz="1600" b="1" dirty="0" smtClean="0">
                <a:cs typeface="Segoe UI" panose="020B0502040204020203" pitchFamily="34" charset="0"/>
              </a:rPr>
              <a:t>   30 </a:t>
            </a:r>
            <a:r>
              <a:rPr lang="en-US" sz="1600" b="1" dirty="0" err="1">
                <a:cs typeface="Segoe UI" panose="020B0502040204020203" pitchFamily="34" charset="0"/>
              </a:rPr>
              <a:t>yrs</a:t>
            </a:r>
            <a:endParaRPr lang="en-US" sz="1600" b="1" dirty="0"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1600" b="1" dirty="0">
                <a:cs typeface="Segoe UI" panose="020B0502040204020203" pitchFamily="34" charset="0"/>
              </a:rPr>
              <a:t>Assumed Rate of Return     </a:t>
            </a:r>
            <a:r>
              <a:rPr lang="en-US" sz="1600" b="1" dirty="0" smtClean="0">
                <a:cs typeface="Segoe UI" panose="020B0502040204020203" pitchFamily="34" charset="0"/>
              </a:rPr>
              <a:t>     </a:t>
            </a:r>
            <a:r>
              <a:rPr lang="en-US" sz="1600" b="1" dirty="0">
                <a:cs typeface="Segoe UI" panose="020B0502040204020203" pitchFamily="34" charset="0"/>
              </a:rPr>
              <a:t>15%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1600" b="1" dirty="0">
                <a:cs typeface="Segoe UI" panose="020B0502040204020203" pitchFamily="34" charset="0"/>
              </a:rPr>
              <a:t>Monthly investment            </a:t>
            </a:r>
            <a:r>
              <a:rPr lang="en-US" sz="1600" b="1" dirty="0" smtClean="0">
                <a:cs typeface="Segoe UI" panose="020B0502040204020203" pitchFamily="34" charset="0"/>
              </a:rPr>
              <a:t>     </a:t>
            </a:r>
            <a:r>
              <a:rPr lang="en-US" sz="1600" b="1" dirty="0">
                <a:cs typeface="Segoe UI" panose="020B0502040204020203" pitchFamily="34" charset="0"/>
              </a:rPr>
              <a:t>2000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1600" b="1" dirty="0">
                <a:cs typeface="Segoe UI" panose="020B0502040204020203" pitchFamily="34" charset="0"/>
              </a:rPr>
              <a:t>Total investment value at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1600" b="1" dirty="0">
                <a:cs typeface="Segoe UI" panose="020B0502040204020203" pitchFamily="34" charset="0"/>
              </a:rPr>
              <a:t>the age of </a:t>
            </a:r>
            <a:r>
              <a:rPr lang="en-US" sz="1600" b="1" dirty="0" smtClean="0">
                <a:cs typeface="Segoe UI" panose="020B0502040204020203" pitchFamily="34" charset="0"/>
              </a:rPr>
              <a:t>60                      Rs.1.39 </a:t>
            </a:r>
            <a:r>
              <a:rPr lang="en-US" sz="1600" b="1" dirty="0">
                <a:cs typeface="Segoe UI" panose="020B0502040204020203" pitchFamily="34" charset="0"/>
              </a:rPr>
              <a:t>CR</a:t>
            </a:r>
            <a:endParaRPr lang="en-IN" sz="1600" b="1" dirty="0"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IN" sz="1600" b="1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01" y="3060863"/>
            <a:ext cx="875113" cy="124661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143" y="3060862"/>
            <a:ext cx="1000433" cy="126175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64242" y="4487143"/>
            <a:ext cx="1156163" cy="59702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Mr. X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 25 YRS</a:t>
            </a:r>
            <a:endParaRPr lang="en-IN" sz="12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21289" y="4392085"/>
            <a:ext cx="1048227" cy="67630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Mr. </a:t>
            </a:r>
            <a:r>
              <a:rPr 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endParaRPr lang="en-US" sz="12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 30 YRS</a:t>
            </a:r>
            <a:endParaRPr lang="en-IN" sz="12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993075" y="3930653"/>
            <a:ext cx="3483725" cy="172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109855" y="3930653"/>
            <a:ext cx="3455288" cy="172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71928" y="1585751"/>
            <a:ext cx="8293431" cy="41147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lnSpc>
                <a:spcPts val="1800"/>
              </a:lnSpc>
              <a:spcAft>
                <a:spcPts val="600"/>
              </a:spcAft>
            </a:pPr>
            <a:r>
              <a:rPr lang="en-US" sz="2400" dirty="0" smtClean="0">
                <a:solidFill>
                  <a:srgbClr val="FF0000"/>
                </a:solidFill>
                <a:cs typeface="Calibri" pitchFamily="34" charset="0"/>
              </a:rPr>
              <a:t>“</a:t>
            </a:r>
            <a:r>
              <a:rPr lang="en-US" sz="2000" dirty="0" smtClean="0">
                <a:solidFill>
                  <a:srgbClr val="FF0000"/>
                </a:solidFill>
                <a:cs typeface="Calibri" pitchFamily="34" charset="0"/>
              </a:rPr>
              <a:t>The Wise Man Once Said Invest Young”</a:t>
            </a:r>
            <a:endParaRPr lang="en-IN" sz="2000" dirty="0" smtClean="0">
              <a:solidFill>
                <a:srgbClr val="FF0000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71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</a:spPr>
      <a:bodyPr/>
      <a:lstStyle/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rgbClr r="0" g="0" b="0"/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M16411177_Bring Your Presentations_win32_mlw - v3" id="{DE0A717D-0B12-4D44-8613-A03A4CD6D7EE}" vid="{30B64ACD-7D47-478C-8DC1-E97D1D0752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90717D-CB20-4004-8DD0-01756D9D039A}">
  <ds:schemaRefs>
    <ds:schemaRef ds:uri="http://purl.org/dc/dcmitype/"/>
    <ds:schemaRef ds:uri="71af3243-3dd4-4a8d-8c0d-dd76da1f02a5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8A56FF6-92BD-46DE-9059-01B9F08E88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20A972-1CDD-4EF3-89C2-EBD9E5E1FD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929</Words>
  <Application>Microsoft Office PowerPoint</Application>
  <PresentationFormat>Widescreen</PresentationFormat>
  <Paragraphs>166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Segoe UI</vt:lpstr>
      <vt:lpstr>Times New Roman</vt:lpstr>
      <vt:lpstr>Wingdings</vt:lpstr>
      <vt:lpstr>Get Started with 3D</vt:lpstr>
      <vt:lpstr>Money Honey Financial Services Pvt. Ltd.</vt:lpstr>
      <vt:lpstr>Table of content</vt:lpstr>
      <vt:lpstr>What are equity funds? </vt:lpstr>
      <vt:lpstr>Types of equity mutual fund</vt:lpstr>
      <vt:lpstr>Types of equity mutual fund</vt:lpstr>
      <vt:lpstr>" An investment in knowledge pays the best interest."</vt:lpstr>
      <vt:lpstr>Benefits of Equity Fund</vt:lpstr>
      <vt:lpstr>Allocation of funds</vt:lpstr>
      <vt:lpstr>Role of age</vt:lpstr>
      <vt:lpstr>                     How to become crorepati !!</vt:lpstr>
      <vt:lpstr>Age wise profiling</vt:lpstr>
      <vt:lpstr>Age wise profiling</vt:lpstr>
      <vt:lpstr>Age wise profiling</vt:lpstr>
      <vt:lpstr>Age wise profiling</vt:lpstr>
      <vt:lpstr>Why SIP over Lump sum?</vt:lpstr>
      <vt:lpstr>Why SIP over Lump sum?</vt:lpstr>
      <vt:lpstr>Why SIP over Lump sum?</vt:lpstr>
      <vt:lpstr>Why SIP over Lump sum?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2020-10-12T09:52:22Z</dcterms:created>
  <dcterms:modified xsi:type="dcterms:W3CDTF">2023-05-19T09:33:20Z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