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286" r:id="rId5"/>
    <p:sldId id="655" r:id="rId6"/>
    <p:sldId id="368" r:id="rId7"/>
    <p:sldId id="720" r:id="rId8"/>
    <p:sldId id="704" r:id="rId9"/>
    <p:sldId id="731" r:id="rId10"/>
    <p:sldId id="732" r:id="rId11"/>
    <p:sldId id="721" r:id="rId12"/>
    <p:sldId id="505" r:id="rId13"/>
    <p:sldId id="733" r:id="rId14"/>
    <p:sldId id="734" r:id="rId15"/>
    <p:sldId id="735" r:id="rId16"/>
    <p:sldId id="737" r:id="rId17"/>
    <p:sldId id="722" r:id="rId18"/>
    <p:sldId id="710" r:id="rId19"/>
    <p:sldId id="716" r:id="rId20"/>
    <p:sldId id="717" r:id="rId21"/>
    <p:sldId id="718" r:id="rId22"/>
    <p:sldId id="736" r:id="rId23"/>
    <p:sldId id="723" r:id="rId24"/>
    <p:sldId id="711" r:id="rId25"/>
    <p:sldId id="712" r:id="rId26"/>
    <p:sldId id="713" r:id="rId27"/>
    <p:sldId id="724" r:id="rId28"/>
    <p:sldId id="714" r:id="rId29"/>
    <p:sldId id="728" r:id="rId30"/>
    <p:sldId id="706" r:id="rId31"/>
    <p:sldId id="729" r:id="rId32"/>
    <p:sldId id="726" r:id="rId33"/>
    <p:sldId id="725" r:id="rId34"/>
    <p:sldId id="727" r:id="rId35"/>
    <p:sldId id="730" r:id="rId36"/>
    <p:sldId id="708" r:id="rId37"/>
    <p:sldId id="709" r:id="rId38"/>
    <p:sldId id="687" r:id="rId3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86"/>
            <p14:sldId id="655"/>
            <p14:sldId id="368"/>
            <p14:sldId id="720"/>
            <p14:sldId id="704"/>
            <p14:sldId id="731"/>
            <p14:sldId id="732"/>
            <p14:sldId id="721"/>
            <p14:sldId id="505"/>
            <p14:sldId id="733"/>
            <p14:sldId id="734"/>
            <p14:sldId id="735"/>
            <p14:sldId id="737"/>
            <p14:sldId id="722"/>
            <p14:sldId id="710"/>
            <p14:sldId id="716"/>
            <p14:sldId id="717"/>
            <p14:sldId id="718"/>
            <p14:sldId id="736"/>
            <p14:sldId id="723"/>
            <p14:sldId id="711"/>
            <p14:sldId id="712"/>
            <p14:sldId id="713"/>
            <p14:sldId id="724"/>
            <p14:sldId id="714"/>
            <p14:sldId id="728"/>
            <p14:sldId id="706"/>
            <p14:sldId id="729"/>
            <p14:sldId id="726"/>
            <p14:sldId id="725"/>
            <p14:sldId id="727"/>
            <p14:sldId id="730"/>
            <p14:sldId id="708"/>
            <p14:sldId id="709"/>
            <p14:sldId id="6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3599"/>
    <a:srgbClr val="E04A25"/>
    <a:srgbClr val="E14B25"/>
    <a:srgbClr val="99FF66"/>
    <a:srgbClr val="00FF00"/>
    <a:srgbClr val="764986"/>
    <a:srgbClr val="764987"/>
    <a:srgbClr val="764887"/>
    <a:srgbClr val="764885"/>
    <a:srgbClr val="E15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3" autoAdjust="0"/>
    <p:restoredTop sz="97670" autoAdjust="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44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8FB22-D733-4780-9152-0C512D73D02E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6BA28-3200-4DB7-B3B3-AD21FA94F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82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4C3FCC2-4E7A-4671-AA79-177CB194E449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01C38D-F26D-4167-83EF-8774BC62D5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2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44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0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7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54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3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204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4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7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93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689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from Baroda BNP Paribas Large Cap Fund- Jan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913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from - Baroda BNP Paribas Large Cap Fund- Jan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1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from - Baroda BNP Paribas Large Cap Fund- Jan 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179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5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4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2" descr="Mony hony Logo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4289">
            <a:off x="1522639" y="3024516"/>
            <a:ext cx="8373075" cy="11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ony hony Logo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4289">
            <a:off x="1522639" y="3024516"/>
            <a:ext cx="8373075" cy="11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moneyhoney.co.in/images/logo.pn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952388" y="506414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81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 descr="https://moneyhoney.co.in/images/logo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926630" y="519293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6484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 descr="https://moneyhoney.co.in/images/logo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926630" y="519293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2" descr="Mony hony Logo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4289">
            <a:off x="1522639" y="3024516"/>
            <a:ext cx="8373075" cy="11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31901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480416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Rectangle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8864" y="4121624"/>
            <a:ext cx="11672332" cy="2477803"/>
          </a:xfrm>
          <a:prstGeom prst="rect">
            <a:avLst/>
          </a:prstGeom>
          <a:solidFill>
            <a:srgbClr val="774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600" b="1" dirty="0" smtClean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pic>
        <p:nvPicPr>
          <p:cNvPr id="4" name="Picture 2" descr="Mony hony Logo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4289">
            <a:off x="1522639" y="3024516"/>
            <a:ext cx="8373075" cy="11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702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16-Oct-2021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Mony hony Logo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4289">
            <a:off x="1522639" y="3024516"/>
            <a:ext cx="8373075" cy="11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ttps://moneyhoney.co.in/images/logo.pn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991025" y="532172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pic>
        <p:nvPicPr>
          <p:cNvPr id="3" name="Picture 2" descr="Mony hony Logo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4289">
            <a:off x="1522639" y="3024516"/>
            <a:ext cx="8373075" cy="11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883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Mony hony Logo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4289">
            <a:off x="1522639" y="3024516"/>
            <a:ext cx="8373075" cy="11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moneyhoney.co.in/images/logo.pn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952388" y="506414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16-Oct-2021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Mony hony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4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4289">
            <a:off x="1522639" y="3024516"/>
            <a:ext cx="8373075" cy="11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4" r:id="rId6"/>
    <p:sldLayoutId id="2147483662" r:id="rId7"/>
    <p:sldLayoutId id="2147483665" r:id="rId8"/>
    <p:sldLayoutId id="2147483661" r:id="rId9"/>
    <p:sldLayoutId id="2147483655" r:id="rId10"/>
    <p:sldLayoutId id="2147483666" r:id="rId11"/>
    <p:sldLayoutId id="2147483667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2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9656" y="255453"/>
            <a:ext cx="11901715" cy="6371770"/>
          </a:xfrm>
          <a:prstGeom prst="rect">
            <a:avLst/>
          </a:prstGeom>
          <a:solidFill>
            <a:srgbClr val="784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273" y="985156"/>
            <a:ext cx="10698480" cy="978626"/>
          </a:xfrm>
        </p:spPr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Money Honey Financial Services Pvt. Ltd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1678" y="3115626"/>
            <a:ext cx="7097666" cy="651424"/>
          </a:xfrm>
        </p:spPr>
        <p:txBody>
          <a:bodyPr/>
          <a:lstStyle/>
          <a:p>
            <a:pPr algn="ctr"/>
            <a:r>
              <a:rPr lang="en-IN" sz="3600" dirty="0" smtClean="0">
                <a:latin typeface="Calibri" pitchFamily="34" charset="0"/>
                <a:cs typeface="Calibri" pitchFamily="34" charset="0"/>
              </a:rPr>
              <a:t>Large Cap Mutual Fund</a:t>
            </a:r>
          </a:p>
        </p:txBody>
      </p:sp>
      <p:sp>
        <p:nvSpPr>
          <p:cNvPr id="11" name="Rectangle 10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9656" y="5369418"/>
            <a:ext cx="11901715" cy="1262744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https://moneyhoney.co.in/images/log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532" y="5658745"/>
            <a:ext cx="4179959" cy="5987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32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3" y="2730137"/>
            <a:ext cx="1171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800" cap="all" dirty="0" smtClean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cs typeface="Calibri" pitchFamily="34" charset="0"/>
              </a:rPr>
              <a:t>Performance history</a:t>
            </a:r>
            <a:endParaRPr lang="en-IN" sz="32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0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04" y="404977"/>
            <a:ext cx="10908106" cy="7477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n-lt"/>
                <a:cs typeface="Calibri" pitchFamily="34" charset="0"/>
              </a:rPr>
              <a:t>Large cap performance history</a:t>
            </a:r>
            <a:endParaRPr lang="en-IN" sz="2400" b="1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46" y="1260764"/>
            <a:ext cx="10721664" cy="534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5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04" y="404977"/>
            <a:ext cx="10908106" cy="7477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n-lt"/>
                <a:cs typeface="Calibri" pitchFamily="34" charset="0"/>
              </a:rPr>
              <a:t>Large cap performance history</a:t>
            </a:r>
            <a:endParaRPr lang="en-IN" sz="2400" b="1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5" y="1260764"/>
            <a:ext cx="1090810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0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0" y="1423853"/>
            <a:ext cx="7694023" cy="502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3" y="2730137"/>
            <a:ext cx="1171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800" cap="all" dirty="0" smtClean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cs typeface="Calibri" pitchFamily="34" charset="0"/>
              </a:rPr>
              <a:t>Who should invest in large cap funds?</a:t>
            </a:r>
            <a:endParaRPr lang="en-IN" sz="32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7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96" y="412478"/>
            <a:ext cx="10983132" cy="7477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n-lt"/>
                <a:cs typeface="Calibri" pitchFamily="34" charset="0"/>
              </a:rPr>
              <a:t>Who should invest in large cap funds?</a:t>
            </a:r>
          </a:p>
        </p:txBody>
      </p:sp>
      <p:pic>
        <p:nvPicPr>
          <p:cNvPr id="16" name="Picture 15" descr="https://moneyhoney.co.in/images/logo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952388" y="506414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706" name="AutoShape 2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708" name="AutoShape 4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710" name="AutoShape 6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0476" y="4016417"/>
            <a:ext cx="7235113" cy="230336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Font typeface="Wingdings" pitchFamily="2" charset="2"/>
              <a:buChar char="v"/>
            </a:pPr>
            <a:endParaRPr lang="en-US" sz="2000" dirty="0" smtClean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38651" y="3069771"/>
            <a:ext cx="1541418" cy="94664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833" y="5886890"/>
            <a:ext cx="1274167" cy="77516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081" y="1439349"/>
            <a:ext cx="7567156" cy="488042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0"/>
            <a:r>
              <a:rPr lang="en-US" sz="2400" dirty="0" smtClean="0">
                <a:solidFill>
                  <a:srgbClr val="FF0000"/>
                </a:solidFill>
                <a:cs typeface="Calibri" panose="020F0502020204030204" pitchFamily="34" charset="0"/>
              </a:rPr>
              <a:t>Conservative investors who want diversification </a:t>
            </a:r>
            <a:r>
              <a:rPr lang="en-US" sz="2400" dirty="0">
                <a:solidFill>
                  <a:srgbClr val="FF0000"/>
                </a:solidFill>
                <a:cs typeface="Calibri" panose="020F0502020204030204" pitchFamily="34" charset="0"/>
              </a:rPr>
              <a:t>in </a:t>
            </a:r>
            <a:r>
              <a:rPr lang="en-US" sz="2400" dirty="0" smtClean="0">
                <a:solidFill>
                  <a:srgbClr val="FF0000"/>
                </a:solidFill>
                <a:cs typeface="Calibri" panose="020F0502020204030204" pitchFamily="34" charset="0"/>
              </a:rPr>
              <a:t>their portfolio</a:t>
            </a:r>
            <a:endParaRPr lang="en-US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lvl="0"/>
            <a:endParaRPr lang="en-US" sz="2400" b="1" dirty="0">
              <a:cs typeface="Calibri" panose="020F050202020403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Calibri" panose="020F0502020204030204" pitchFamily="34" charset="0"/>
              </a:rPr>
              <a:t>In </a:t>
            </a:r>
            <a:r>
              <a:rPr lang="en-US" sz="2200" dirty="0" smtClean="0">
                <a:cs typeface="Calibri" panose="020F0502020204030204" pitchFamily="34" charset="0"/>
              </a:rPr>
              <a:t>India still more than 50% c</a:t>
            </a:r>
            <a:r>
              <a:rPr lang="en-US" sz="2200" dirty="0" smtClean="0">
                <a:cs typeface="Calibri" panose="020F0502020204030204" pitchFamily="34" charset="0"/>
              </a:rPr>
              <a:t>onservative investors are there who generally </a:t>
            </a:r>
            <a:r>
              <a:rPr lang="en-US" sz="2200" dirty="0" smtClean="0">
                <a:cs typeface="Calibri" panose="020F0502020204030204" pitchFamily="34" charset="0"/>
              </a:rPr>
              <a:t>invests their money into bank savings, FD etc. can add mutual fund investments into their portfolio.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 smtClean="0">
              <a:cs typeface="Calibri" panose="020F050202020403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Calibri" panose="020F0502020204030204" pitchFamily="34" charset="0"/>
              </a:rPr>
              <a:t>Diversification in investment allows allocation of funds across market, sectors and others.</a:t>
            </a:r>
          </a:p>
          <a:p>
            <a:pPr lvl="0"/>
            <a:endParaRPr lang="en-US" sz="2200" dirty="0" smtClean="0"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Calibri" panose="020F0502020204030204" pitchFamily="34" charset="0"/>
              </a:rPr>
              <a:t>Diversification aims to minimize losses if </a:t>
            </a:r>
            <a:r>
              <a:rPr lang="en-US" sz="2200" dirty="0">
                <a:cs typeface="Calibri" panose="020F0502020204030204" pitchFamily="34" charset="0"/>
              </a:rPr>
              <a:t>any sector/security underperforms others may be make </a:t>
            </a:r>
            <a:r>
              <a:rPr lang="en-US" sz="2200" dirty="0" smtClean="0">
                <a:cs typeface="Calibri" panose="020F0502020204030204" pitchFamily="34" charset="0"/>
              </a:rPr>
              <a:t>up. Each sector, security performs different to each other. </a:t>
            </a:r>
            <a:endParaRPr lang="en-US" sz="2200" dirty="0">
              <a:cs typeface="Calibri" panose="020F0502020204030204" pitchFamily="34" charset="0"/>
            </a:endParaRPr>
          </a:p>
          <a:p>
            <a:pPr lvl="0"/>
            <a:endParaRPr lang="en-US" sz="2200" dirty="0" smtClean="0">
              <a:cs typeface="Calibri" panose="020F0502020204030204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2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010" y="1439349"/>
            <a:ext cx="3608943" cy="260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5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96" y="412478"/>
            <a:ext cx="10983132" cy="7477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n-lt"/>
                <a:cs typeface="Calibri" pitchFamily="34" charset="0"/>
              </a:rPr>
              <a:t>Who should invest in large cap funds?</a:t>
            </a:r>
          </a:p>
        </p:txBody>
      </p:sp>
      <p:pic>
        <p:nvPicPr>
          <p:cNvPr id="16" name="Picture 15" descr="https://moneyhoney.co.in/images/logo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952388" y="506414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706" name="AutoShape 2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708" name="AutoShape 4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710" name="AutoShape 6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38651" y="3069771"/>
            <a:ext cx="1541418" cy="94664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833" y="5886890"/>
            <a:ext cx="1274167" cy="77516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637" y="1369549"/>
            <a:ext cx="3048000" cy="264686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996" y="1535804"/>
            <a:ext cx="2167059" cy="61891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0"/>
            <a:r>
              <a:rPr lang="en-US" sz="2400" dirty="0" smtClean="0">
                <a:solidFill>
                  <a:srgbClr val="FF0000"/>
                </a:solidFill>
                <a:cs typeface="Calibri" panose="020F0502020204030204" pitchFamily="34" charset="0"/>
              </a:rPr>
              <a:t>New investors</a:t>
            </a:r>
            <a:endParaRPr lang="en-US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lvl="0"/>
            <a:endParaRPr lang="en-US" sz="2400" b="1" dirty="0"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87053" y="2154722"/>
            <a:ext cx="3366655" cy="200791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cs typeface="Calibri" panose="020F0502020204030204" pitchFamily="34" charset="0"/>
              </a:rPr>
              <a:t>Those new investors who may </a:t>
            </a:r>
            <a:r>
              <a:rPr lang="en-US" sz="2200" dirty="0" smtClean="0">
                <a:solidFill>
                  <a:schemeClr val="bg1"/>
                </a:solidFill>
                <a:cs typeface="Calibri" panose="020F0502020204030204" pitchFamily="34" charset="0"/>
              </a:rPr>
              <a:t>not be familiar with  other high volatile securities </a:t>
            </a:r>
          </a:p>
          <a:p>
            <a:pPr algn="ctr"/>
            <a:r>
              <a:rPr lang="en-US" sz="2200" dirty="0">
                <a:solidFill>
                  <a:schemeClr val="bg1"/>
                </a:solidFill>
                <a:cs typeface="Calibri" panose="020F0502020204030204" pitchFamily="34" charset="0"/>
              </a:rPr>
              <a:t>t</a:t>
            </a:r>
            <a:r>
              <a:rPr lang="en-US" sz="2200" dirty="0" smtClean="0">
                <a:solidFill>
                  <a:schemeClr val="bg1"/>
                </a:solidFill>
                <a:cs typeface="Calibri" panose="020F0502020204030204" pitchFamily="34" charset="0"/>
              </a:rPr>
              <a:t>o invest into them may select </a:t>
            </a:r>
            <a:r>
              <a:rPr lang="en-US" sz="2200" dirty="0">
                <a:solidFill>
                  <a:schemeClr val="bg1"/>
                </a:solidFill>
                <a:cs typeface="Calibri" panose="020F0502020204030204" pitchFamily="34" charset="0"/>
              </a:rPr>
              <a:t>large cap 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08376" y="2154722"/>
            <a:ext cx="3366655" cy="200791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200" dirty="0" smtClean="0">
                <a:solidFill>
                  <a:schemeClr val="bg1"/>
                </a:solidFill>
                <a:cs typeface="Calibri" panose="020F0502020204030204" pitchFamily="34" charset="0"/>
              </a:rPr>
              <a:t>Large cap funds looks safer compared to mid cap &amp; small cap. So, new investors can select large cap funds.</a:t>
            </a:r>
            <a:endParaRPr lang="en-US" sz="22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19428" y="4456085"/>
            <a:ext cx="3311236" cy="190151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200" dirty="0" smtClean="0">
                <a:solidFill>
                  <a:schemeClr val="bg1"/>
                </a:solidFill>
                <a:cs typeface="Calibri" panose="020F0502020204030204" pitchFamily="34" charset="0"/>
              </a:rPr>
              <a:t>By investing in large cap new </a:t>
            </a:r>
            <a:r>
              <a:rPr lang="en-US" sz="2200" dirty="0">
                <a:solidFill>
                  <a:schemeClr val="bg1"/>
                </a:solidFill>
                <a:cs typeface="Calibri" panose="020F0502020204030204" pitchFamily="34" charset="0"/>
              </a:rPr>
              <a:t>investors </a:t>
            </a:r>
            <a:r>
              <a:rPr lang="en-US" sz="2200" dirty="0" smtClean="0">
                <a:solidFill>
                  <a:schemeClr val="bg1"/>
                </a:solidFill>
                <a:cs typeface="Calibri" panose="020F0502020204030204" pitchFamily="34" charset="0"/>
              </a:rPr>
              <a:t>will get exposure to companies  which are household names.</a:t>
            </a:r>
            <a:endParaRPr lang="en-IN" sz="22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96" y="412478"/>
            <a:ext cx="10983132" cy="7477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n-lt"/>
                <a:cs typeface="Calibri" pitchFamily="34" charset="0"/>
              </a:rPr>
              <a:t>Who should invest in large cap funds?</a:t>
            </a:r>
          </a:p>
        </p:txBody>
      </p:sp>
      <p:pic>
        <p:nvPicPr>
          <p:cNvPr id="16" name="Picture 15" descr="https://moneyhoney.co.in/images/logo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952388" y="506414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706" name="AutoShape 2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708" name="AutoShape 4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710" name="AutoShape 6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0476" y="4016417"/>
            <a:ext cx="7235113" cy="230336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Font typeface="Wingdings" pitchFamily="2" charset="2"/>
              <a:buChar char="v"/>
            </a:pPr>
            <a:endParaRPr lang="en-US" sz="2000" dirty="0" smtClean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38651" y="3069771"/>
            <a:ext cx="1541418" cy="94664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833" y="5886890"/>
            <a:ext cx="1274167" cy="77516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6114" y="4016417"/>
            <a:ext cx="1319349" cy="13883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995" y="1522827"/>
            <a:ext cx="2938828" cy="256484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61600" y="1369549"/>
            <a:ext cx="7567156" cy="364677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0"/>
            <a:r>
              <a:rPr lang="en-US" sz="2400" dirty="0" smtClean="0">
                <a:solidFill>
                  <a:srgbClr val="FF0000"/>
                </a:solidFill>
                <a:cs typeface="Calibri" panose="020F0502020204030204" pitchFamily="34" charset="0"/>
              </a:rPr>
              <a:t>An old people</a:t>
            </a:r>
            <a:endParaRPr lang="en-US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lvl="0"/>
            <a:endParaRPr lang="en-US" sz="2400" b="1" dirty="0" smtClean="0"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Calibri" panose="020F0502020204030204" pitchFamily="34" charset="0"/>
              </a:rPr>
              <a:t>Large cap funds more suitable to old people.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>
              <a:cs typeface="Calibri" panose="020F050202020403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Calibri" panose="020F0502020204030204" pitchFamily="34" charset="0"/>
              </a:rPr>
              <a:t>Large caps are more safer than mid cap &amp; small cap funds.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>
              <a:cs typeface="Calibri" panose="020F0502020204030204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Calibri" panose="020F0502020204030204" pitchFamily="34" charset="0"/>
              </a:rPr>
              <a:t>The main objective  of old people is capital protection along with monthly income (little by little they can withdraw) for regular expenses.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>
              <a:cs typeface="Calibri" panose="020F0502020204030204" pitchFamily="34" charset="0"/>
            </a:endParaRPr>
          </a:p>
          <a:p>
            <a:pPr lvl="0"/>
            <a:endParaRPr lang="en-US" sz="2200" dirty="0" smtClean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5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96" y="412478"/>
            <a:ext cx="10983132" cy="7477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n-lt"/>
                <a:cs typeface="Calibri" pitchFamily="34" charset="0"/>
              </a:rPr>
              <a:t>Who should invest in large cap funds?</a:t>
            </a:r>
          </a:p>
        </p:txBody>
      </p:sp>
      <p:pic>
        <p:nvPicPr>
          <p:cNvPr id="16" name="Picture 15" descr="https://moneyhoney.co.in/images/logo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952388" y="506414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706" name="AutoShape 2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708" name="AutoShape 4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710" name="AutoShape 6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0476" y="4016417"/>
            <a:ext cx="7235113" cy="230336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Font typeface="Wingdings" pitchFamily="2" charset="2"/>
              <a:buChar char="v"/>
            </a:pPr>
            <a:endParaRPr lang="en-US" sz="2000" dirty="0" smtClean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38651" y="3069771"/>
            <a:ext cx="1541418" cy="94664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833" y="5886890"/>
            <a:ext cx="1274167" cy="77516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66114" y="4016417"/>
            <a:ext cx="1319349" cy="138831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381" y="1406240"/>
            <a:ext cx="2846413" cy="305352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9996" y="1668854"/>
            <a:ext cx="7567156" cy="309021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0"/>
            <a:r>
              <a:rPr lang="en-US" sz="2400" dirty="0">
                <a:solidFill>
                  <a:srgbClr val="FF0000"/>
                </a:solidFill>
                <a:cs typeface="Calibri" panose="020F0502020204030204" pitchFamily="34" charset="0"/>
              </a:rPr>
              <a:t>R</a:t>
            </a:r>
            <a:r>
              <a:rPr lang="en-US" sz="2400" dirty="0" smtClean="0">
                <a:solidFill>
                  <a:srgbClr val="FF0000"/>
                </a:solidFill>
                <a:cs typeface="Calibri" panose="020F0502020204030204" pitchFamily="34" charset="0"/>
              </a:rPr>
              <a:t>isk averse investors</a:t>
            </a:r>
            <a:endParaRPr lang="en-US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lvl="0"/>
            <a:endParaRPr lang="en-US" sz="2400" b="1" dirty="0"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Calibri" panose="020F0502020204030204" pitchFamily="34" charset="0"/>
              </a:rPr>
              <a:t>Risk-averse </a:t>
            </a:r>
            <a:r>
              <a:rPr lang="en-US" sz="2200" dirty="0">
                <a:cs typeface="Calibri" panose="020F0502020204030204" pitchFamily="34" charset="0"/>
              </a:rPr>
              <a:t>investors  </a:t>
            </a:r>
            <a:r>
              <a:rPr lang="en-US" sz="2200" dirty="0" smtClean="0">
                <a:cs typeface="Calibri" panose="020F0502020204030204" pitchFamily="34" charset="0"/>
              </a:rPr>
              <a:t>gives priority to safety </a:t>
            </a:r>
            <a:r>
              <a:rPr lang="en-US" sz="2200" dirty="0">
                <a:cs typeface="Calibri" panose="020F0502020204030204" pitchFamily="34" charset="0"/>
              </a:rPr>
              <a:t>of principal over the </a:t>
            </a:r>
            <a:r>
              <a:rPr lang="en-US" sz="2200" dirty="0" smtClean="0">
                <a:cs typeface="Calibri" panose="020F0502020204030204" pitchFamily="34" charset="0"/>
              </a:rPr>
              <a:t>a higher return.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Calibri" panose="020F0502020204030204" pitchFamily="34" charset="0"/>
              </a:rPr>
              <a:t>These investors can select large cap funds as large cap funds can be less volatile compared to mid cap &amp; small cap funds.</a:t>
            </a:r>
            <a:endParaRPr lang="en-US" sz="2200" dirty="0"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200" dirty="0">
              <a:cs typeface="Calibri" panose="020F0502020204030204" pitchFamily="34" charset="0"/>
            </a:endParaRPr>
          </a:p>
          <a:p>
            <a:pPr lvl="0"/>
            <a:endParaRPr lang="en-US" sz="2200" dirty="0" smtClean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2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96" y="412478"/>
            <a:ext cx="10983132" cy="7477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n-lt"/>
                <a:cs typeface="Calibri" pitchFamily="34" charset="0"/>
              </a:rPr>
              <a:t>Who should invest in large cap funds?</a:t>
            </a:r>
          </a:p>
        </p:txBody>
      </p:sp>
      <p:pic>
        <p:nvPicPr>
          <p:cNvPr id="16" name="Picture 15" descr="https://moneyhoney.co.in/images/logo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952388" y="506414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706" name="AutoShape 2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708" name="AutoShape 4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710" name="AutoShape 6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38651" y="3069771"/>
            <a:ext cx="1541418" cy="94664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1833" y="5886890"/>
            <a:ext cx="1274167" cy="77516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996" y="1257280"/>
            <a:ext cx="7390223" cy="42417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0"/>
            <a:r>
              <a:rPr lang="en-US" sz="2400" dirty="0" smtClean="0">
                <a:solidFill>
                  <a:srgbClr val="FF0000"/>
                </a:solidFill>
                <a:cs typeface="Calibri" panose="020F0502020204030204" pitchFamily="34" charset="0"/>
              </a:rPr>
              <a:t>People with long </a:t>
            </a:r>
            <a:r>
              <a:rPr lang="en-US" sz="2400" dirty="0">
                <a:solidFill>
                  <a:srgbClr val="FF0000"/>
                </a:solidFill>
                <a:cs typeface="Calibri" panose="020F0502020204030204" pitchFamily="34" charset="0"/>
              </a:rPr>
              <a:t>term </a:t>
            </a:r>
            <a:r>
              <a:rPr lang="en-US" sz="2400" dirty="0" smtClean="0">
                <a:solidFill>
                  <a:srgbClr val="FF0000"/>
                </a:solidFill>
                <a:cs typeface="Calibri" panose="020F0502020204030204" pitchFamily="34" charset="0"/>
              </a:rPr>
              <a:t>goals</a:t>
            </a:r>
            <a:endParaRPr lang="en-US" sz="24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lvl="0"/>
            <a:endParaRPr lang="en-US" sz="2400" dirty="0">
              <a:solidFill>
                <a:srgbClr val="FF0000"/>
              </a:solidFill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10" y="3669556"/>
            <a:ext cx="1888973" cy="1214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50" y="3632312"/>
            <a:ext cx="2005149" cy="12074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1" y="3642929"/>
            <a:ext cx="1782736" cy="12140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50" y="1701722"/>
            <a:ext cx="2005149" cy="11952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31868"/>
            <a:ext cx="1782736" cy="12715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011" y="1680664"/>
            <a:ext cx="1888973" cy="12467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46953" y="2991818"/>
            <a:ext cx="1802674" cy="28282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2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Marriage</a:t>
            </a:r>
            <a:endParaRPr lang="en-IN" sz="2200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77395" y="2927376"/>
            <a:ext cx="1802674" cy="28282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Buy a house</a:t>
            </a:r>
            <a:endParaRPr lang="en-IN" sz="22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03918" y="2899981"/>
            <a:ext cx="1802674" cy="28282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indent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Buy a car</a:t>
            </a:r>
            <a:endParaRPr lang="en-IN" sz="22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67550" y="4866333"/>
            <a:ext cx="2475411" cy="46305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Enjoy retirement</a:t>
            </a:r>
            <a:endParaRPr lang="en-IN" sz="22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08402" y="4881725"/>
            <a:ext cx="2146319" cy="33689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indent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International trip</a:t>
            </a:r>
            <a:endParaRPr lang="en-IN" sz="22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165011" y="4866333"/>
            <a:ext cx="2024714" cy="34386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Child education</a:t>
            </a:r>
            <a:endParaRPr lang="en-IN" sz="2200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8274" y="6061166"/>
            <a:ext cx="4885509" cy="60089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9376" y="5627441"/>
            <a:ext cx="9313817" cy="95348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lvl="0" indent="-342900" algn="just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200" dirty="0">
                <a:cs typeface="Calibri" panose="020F0502020204030204" pitchFamily="34" charset="0"/>
              </a:rPr>
              <a:t>People seeking to create long term wealth, large cap funds can provide stability, diversification and potential to earn inflation beating </a:t>
            </a:r>
            <a:r>
              <a:rPr lang="en-US" sz="2200" dirty="0" smtClean="0">
                <a:cs typeface="Calibri" panose="020F0502020204030204" pitchFamily="34" charset="0"/>
              </a:rPr>
              <a:t>returns to achieve their long term goals.</a:t>
            </a:r>
            <a:endParaRPr lang="en-US" sz="2200" dirty="0">
              <a:cs typeface="Calibri" panose="020F0502020204030204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 Of Content</a:t>
            </a:r>
            <a:endParaRPr lang="en-IN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434" y="1386860"/>
            <a:ext cx="1032790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Why Large cap funds are truly larger?</a:t>
            </a:r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are Large cap funds?</a:t>
            </a:r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Features of Large cap funds</a:t>
            </a:r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Performance history</a:t>
            </a:r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Who should invest in large cap funds?</a:t>
            </a:r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Why invest in large cap fund?</a:t>
            </a:r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Large cap risk and potential return</a:t>
            </a:r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Difference between large cap / mid cap / small cap</a:t>
            </a:r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SIP or Lump sum</a:t>
            </a:r>
            <a:endParaRPr lang="en-IN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Tax implication</a:t>
            </a:r>
            <a:endParaRPr lang="en-IN" sz="2000" dirty="0"/>
          </a:p>
          <a:p>
            <a:endParaRPr lang="en-IN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solidFill>
                <a:srgbClr val="764986"/>
              </a:solidFill>
              <a:latin typeface="Calibri" pitchFamily="34" charset="0"/>
              <a:cs typeface="Calibri" pitchFamily="34" charset="0"/>
            </a:endParaRPr>
          </a:p>
          <a:p>
            <a:endParaRPr lang="en-IN" sz="2400" dirty="0">
              <a:solidFill>
                <a:srgbClr val="764986"/>
              </a:solidFill>
              <a:latin typeface="Calibri" pitchFamily="34" charset="0"/>
              <a:cs typeface="Calibri" pitchFamily="34" charset="0"/>
            </a:endParaRPr>
          </a:p>
          <a:p>
            <a:endParaRPr lang="en-IN" sz="2400" dirty="0">
              <a:solidFill>
                <a:srgbClr val="764986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400" dirty="0">
              <a:solidFill>
                <a:srgbClr val="764986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400" dirty="0" smtClean="0">
              <a:solidFill>
                <a:srgbClr val="764986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3" y="2730137"/>
            <a:ext cx="1171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800" cap="all" dirty="0" smtClean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cs typeface="Calibri" pitchFamily="34" charset="0"/>
              </a:rPr>
              <a:t>Why invest in large cap fund?</a:t>
            </a:r>
            <a:endParaRPr lang="en-IN" sz="32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88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92" y="452375"/>
            <a:ext cx="10665300" cy="7477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n-lt"/>
                <a:cs typeface="Calibri" pitchFamily="34" charset="0"/>
              </a:rPr>
              <a:t>Why invest in large cap fund?</a:t>
            </a:r>
          </a:p>
        </p:txBody>
      </p:sp>
      <p:sp>
        <p:nvSpPr>
          <p:cNvPr id="200706" name="AutoShape 2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708" name="AutoShape 4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710" name="AutoShape 6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376" y="1437212"/>
            <a:ext cx="9099260" cy="461365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just">
              <a:lnSpc>
                <a:spcPts val="1800"/>
              </a:lnSpc>
              <a:spcAft>
                <a:spcPts val="600"/>
              </a:spcAft>
            </a:pPr>
            <a:endParaRPr lang="en-US" sz="2200" dirty="0" smtClean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rgbClr val="FF0000"/>
                </a:solidFill>
              </a:rPr>
              <a:t>People invests more and more in large caps as less chances of insolvency of</a:t>
            </a:r>
          </a:p>
          <a:p>
            <a:pPr algn="just">
              <a:lnSpc>
                <a:spcPts val="1800"/>
              </a:lnSpc>
              <a:spcAft>
                <a:spcPts val="600"/>
              </a:spcAft>
            </a:pPr>
            <a:r>
              <a:rPr lang="en-US" sz="2200" dirty="0" smtClean="0">
                <a:solidFill>
                  <a:srgbClr val="FF0000"/>
                </a:solidFill>
              </a:rPr>
              <a:t>     these Cos.</a:t>
            </a:r>
          </a:p>
          <a:p>
            <a:pPr algn="just">
              <a:lnSpc>
                <a:spcPts val="1800"/>
              </a:lnSpc>
              <a:spcAft>
                <a:spcPts val="600"/>
              </a:spcAft>
            </a:pPr>
            <a:endParaRPr lang="en-US" sz="2200" dirty="0" smtClean="0"/>
          </a:p>
          <a:p>
            <a:pPr marL="342900" indent="-342900" algn="just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Already established in the market with long term history.</a:t>
            </a:r>
          </a:p>
          <a:p>
            <a:pPr marL="342900" indent="-342900" algn="just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just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These Co.’s. mostly familiar among people.</a:t>
            </a:r>
          </a:p>
          <a:p>
            <a:pPr algn="just">
              <a:lnSpc>
                <a:spcPts val="1800"/>
              </a:lnSpc>
              <a:spcAft>
                <a:spcPts val="600"/>
              </a:spcAft>
            </a:pPr>
            <a:endParaRPr lang="en-US" sz="2200" dirty="0" smtClean="0"/>
          </a:p>
          <a:p>
            <a:pPr marL="342900" indent="-342900" algn="just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Rare chances of Co. will shut down.</a:t>
            </a:r>
          </a:p>
          <a:p>
            <a:pPr algn="just">
              <a:lnSpc>
                <a:spcPts val="1800"/>
              </a:lnSpc>
              <a:spcAft>
                <a:spcPts val="600"/>
              </a:spcAft>
            </a:pPr>
            <a:endParaRPr lang="en-US" sz="2200" dirty="0" smtClean="0">
              <a:solidFill>
                <a:schemeClr val="accent4"/>
              </a:solidFill>
            </a:endParaRPr>
          </a:p>
          <a:p>
            <a:pPr marL="342900" indent="-342900" algn="just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Large caps can </a:t>
            </a:r>
            <a:r>
              <a:rPr lang="en-US" sz="2200" dirty="0"/>
              <a:t>provide steady </a:t>
            </a:r>
            <a:r>
              <a:rPr lang="en-US" sz="2200" dirty="0" smtClean="0"/>
              <a:t>growth, they are less volatile than mid cap and small cap.</a:t>
            </a:r>
          </a:p>
          <a:p>
            <a:pPr algn="just">
              <a:lnSpc>
                <a:spcPts val="1800"/>
              </a:lnSpc>
              <a:spcAft>
                <a:spcPts val="600"/>
              </a:spcAft>
            </a:pPr>
            <a:endParaRPr lang="en-US" sz="2200" dirty="0"/>
          </a:p>
          <a:p>
            <a:pPr marL="342900" indent="-342900" algn="just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algn="just">
              <a:lnSpc>
                <a:spcPts val="1800"/>
              </a:lnSpc>
              <a:spcAft>
                <a:spcPts val="600"/>
              </a:spcAft>
            </a:pPr>
            <a:endParaRPr lang="en-US" sz="2000" dirty="0" smtClean="0"/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 smtClean="0"/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I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636" y="4783840"/>
            <a:ext cx="2175164" cy="15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6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92" y="452375"/>
            <a:ext cx="10665300" cy="747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Why to invest in large cap fund</a:t>
            </a:r>
            <a:endParaRPr lang="en-US" sz="2400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200706" name="AutoShape 2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708" name="AutoShape 4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710" name="AutoShape 6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0375" y="1611905"/>
            <a:ext cx="8212570" cy="327875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algn="just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0000"/>
                </a:solidFill>
              </a:rPr>
              <a:t>Financial statements &amp; records are open to public</a:t>
            </a:r>
          </a:p>
          <a:p>
            <a:pPr algn="just">
              <a:lnSpc>
                <a:spcPts val="1800"/>
              </a:lnSpc>
              <a:spcAft>
                <a:spcPts val="600"/>
              </a:spcAft>
            </a:pPr>
            <a:endParaRPr lang="en-US" sz="2400" dirty="0" smtClean="0"/>
          </a:p>
          <a:p>
            <a:pPr marL="342900" indent="-342900" algn="just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Financial statement gives snapshot of co.’s financial health at one glance.</a:t>
            </a:r>
          </a:p>
          <a:p>
            <a:pPr algn="just">
              <a:lnSpc>
                <a:spcPts val="1800"/>
              </a:lnSpc>
              <a:spcAft>
                <a:spcPts val="600"/>
              </a:spcAft>
            </a:pPr>
            <a:endParaRPr lang="en-US" sz="2200" dirty="0" smtClean="0"/>
          </a:p>
          <a:p>
            <a:pPr marL="342900" indent="-342900" algn="just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This is </a:t>
            </a:r>
            <a:r>
              <a:rPr lang="en-US" sz="2200" dirty="0" smtClean="0"/>
              <a:t>one </a:t>
            </a:r>
            <a:r>
              <a:rPr lang="en-US" sz="2200" dirty="0" smtClean="0"/>
              <a:t>of the way by which fund managers, analyst decides to put money into which sector or Co. and which sector to avoid.</a:t>
            </a:r>
          </a:p>
          <a:p>
            <a:pPr algn="just">
              <a:lnSpc>
                <a:spcPts val="1800"/>
              </a:lnSpc>
              <a:spcAft>
                <a:spcPts val="600"/>
              </a:spcAft>
            </a:pPr>
            <a:endParaRPr lang="en-US" sz="2400" dirty="0"/>
          </a:p>
          <a:p>
            <a:pPr marL="342900" indent="-342900" algn="just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algn="just">
              <a:lnSpc>
                <a:spcPts val="1800"/>
              </a:lnSpc>
              <a:spcAft>
                <a:spcPts val="600"/>
              </a:spcAft>
            </a:pPr>
            <a:endParaRPr lang="en-US" sz="2000" dirty="0" smtClean="0"/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 smtClean="0"/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I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55" y="4772310"/>
            <a:ext cx="2396837" cy="168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6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92" y="452375"/>
            <a:ext cx="10665300" cy="747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Why to invest in large cap fund</a:t>
            </a:r>
            <a:endParaRPr lang="en-US" sz="2400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200706" name="AutoShape 2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708" name="AutoShape 4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710" name="AutoShape 6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5575" y="1620981"/>
            <a:ext cx="8558933" cy="378704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algn="just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0000"/>
                </a:solidFill>
              </a:rPr>
              <a:t>Good Corporate  </a:t>
            </a:r>
            <a:r>
              <a:rPr lang="en-US" sz="2200" dirty="0" smtClean="0">
                <a:solidFill>
                  <a:srgbClr val="FF0000"/>
                </a:solidFill>
              </a:rPr>
              <a:t>governance.</a:t>
            </a:r>
          </a:p>
          <a:p>
            <a:pPr algn="just">
              <a:lnSpc>
                <a:spcPts val="1800"/>
              </a:lnSpc>
              <a:spcAft>
                <a:spcPts val="600"/>
              </a:spcAft>
            </a:pPr>
            <a:endParaRPr lang="en-US" sz="22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Large caps include top 100 </a:t>
            </a:r>
            <a:r>
              <a:rPr lang="en-US" sz="2200" dirty="0" smtClean="0"/>
              <a:t>listed </a:t>
            </a:r>
            <a:r>
              <a:rPr lang="en-US" sz="2200" dirty="0" err="1" smtClean="0"/>
              <a:t>Co.s</a:t>
            </a:r>
            <a:r>
              <a:rPr lang="en-US" sz="2200" dirty="0" smtClean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Those company's </a:t>
            </a:r>
            <a:r>
              <a:rPr lang="en-US" sz="2200" dirty="0"/>
              <a:t>top management involves to enforce corporate </a:t>
            </a:r>
            <a:r>
              <a:rPr lang="en-US" sz="2200" dirty="0" smtClean="0"/>
              <a:t>governance, which ultimately affects profitability.</a:t>
            </a:r>
          </a:p>
          <a:p>
            <a:endParaRPr lang="en-US" sz="2200" dirty="0" smtClean="0"/>
          </a:p>
          <a:p>
            <a:pPr algn="just">
              <a:lnSpc>
                <a:spcPts val="1800"/>
              </a:lnSpc>
              <a:spcAft>
                <a:spcPts val="600"/>
              </a:spcAft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basic principles of corporate governance are accountability, transparency, fairness, responsibility, and risk management.</a:t>
            </a:r>
          </a:p>
          <a:p>
            <a:pPr algn="just">
              <a:lnSpc>
                <a:spcPts val="1800"/>
              </a:lnSpc>
              <a:spcAft>
                <a:spcPts val="600"/>
              </a:spcAft>
            </a:pPr>
            <a:endParaRPr lang="en-US" sz="2400" dirty="0"/>
          </a:p>
          <a:p>
            <a:pPr marL="342900" indent="-342900" algn="just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algn="just">
              <a:lnSpc>
                <a:spcPts val="1800"/>
              </a:lnSpc>
              <a:spcAft>
                <a:spcPts val="600"/>
              </a:spcAft>
            </a:pPr>
            <a:endParaRPr lang="en-US" sz="2000" dirty="0" smtClean="0"/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 smtClean="0"/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US" sz="2400" dirty="0" smtClean="0"/>
          </a:p>
          <a:p>
            <a:pPr marL="342900" indent="-342900">
              <a:lnSpc>
                <a:spcPts val="18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IN" sz="24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091" y="4516582"/>
            <a:ext cx="2286001" cy="193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4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3" y="2730137"/>
            <a:ext cx="1171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800" cap="all" dirty="0" smtClean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cs typeface="Calibri" pitchFamily="34" charset="0"/>
              </a:rPr>
              <a:t>Large cap risk and potential return</a:t>
            </a:r>
            <a:endParaRPr lang="en-IN" sz="32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10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77" y="431074"/>
            <a:ext cx="9720072" cy="9274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Large cap risk and potential return</a:t>
            </a:r>
            <a:endParaRPr lang="en-US" sz="2400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06279" y="5956662"/>
            <a:ext cx="9069687" cy="65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110343" y="1227910"/>
            <a:ext cx="26127" cy="48071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59203" y="1578566"/>
            <a:ext cx="615703" cy="4924697"/>
          </a:xfrm>
          <a:prstGeom prst="rect">
            <a:avLst/>
          </a:prstGeom>
        </p:spPr>
        <p:txBody>
          <a:bodyPr vert="vert270" wrap="square" lIns="91440" tIns="45720" rIns="91440" bIns="45720" rtlCol="0">
            <a:noAutofit/>
          </a:bodyPr>
          <a:lstStyle/>
          <a:p>
            <a:pPr algn="ctr">
              <a:lnSpc>
                <a:spcPts val="1800"/>
              </a:lnSpc>
              <a:spcAft>
                <a:spcPts val="600"/>
              </a:spcAft>
            </a:pPr>
            <a:r>
              <a:rPr lang="en-US" sz="15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Potential Return </a:t>
            </a:r>
            <a:endParaRPr lang="en-IN" sz="1500" b="1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447996" y="1476104"/>
            <a:ext cx="600301" cy="4558936"/>
          </a:xfrm>
          <a:prstGeom prst="up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35577" y="2132925"/>
            <a:ext cx="421054" cy="3054247"/>
          </a:xfrm>
          <a:prstGeom prst="rect">
            <a:avLst/>
          </a:prstGeom>
        </p:spPr>
        <p:txBody>
          <a:bodyPr vert="vert270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600" b="1" dirty="0" smtClean="0">
                <a:solidFill>
                  <a:schemeClr val="bg1"/>
                </a:solidFill>
                <a:cs typeface="Segoe UI" panose="020B0502040204020203" pitchFamily="34" charset="0"/>
              </a:rPr>
              <a:t>Lower             To       Higher </a:t>
            </a:r>
            <a:endParaRPr lang="en-IN" sz="1600" b="1" dirty="0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Up Arrow 50"/>
          <p:cNvSpPr/>
          <p:nvPr/>
        </p:nvSpPr>
        <p:spPr>
          <a:xfrm rot="5400000">
            <a:off x="5527354" y="3425231"/>
            <a:ext cx="600301" cy="5577840"/>
          </a:xfrm>
          <a:prstGeom prst="up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4015232" y="6076869"/>
            <a:ext cx="3997118" cy="77045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600" b="1" dirty="0" smtClean="0">
                <a:solidFill>
                  <a:schemeClr val="bg1"/>
                </a:solidFill>
                <a:cs typeface="Segoe UI" panose="020B0502040204020203" pitchFamily="34" charset="0"/>
              </a:rPr>
              <a:t>Lower             To       Higher </a:t>
            </a:r>
            <a:endParaRPr lang="en-IN" sz="1600" b="1" dirty="0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indent="0" algn="ctr">
              <a:lnSpc>
                <a:spcPts val="1800"/>
              </a:lnSpc>
              <a:spcAft>
                <a:spcPts val="600"/>
              </a:spcAft>
              <a:buNone/>
            </a:pPr>
            <a:endParaRPr lang="en-IN" sz="1500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3566" y="6381201"/>
            <a:ext cx="4083525" cy="30269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Risk</a:t>
            </a:r>
            <a:endParaRPr lang="en-IN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9069" y="5486399"/>
            <a:ext cx="1386382" cy="3727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/>
                </a:solidFill>
                <a:cs typeface="Segoe UI" panose="020B0502040204020203" pitchFamily="34" charset="0"/>
              </a:rPr>
              <a:t>Large Cap</a:t>
            </a:r>
            <a:endParaRPr lang="en-IN" b="1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55339" y="4572790"/>
            <a:ext cx="1910911" cy="4212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Large &amp; Mid Cap</a:t>
            </a:r>
            <a:endParaRPr lang="en-IN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10795" y="3826573"/>
            <a:ext cx="1483900" cy="372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Multi Cap</a:t>
            </a:r>
            <a:endParaRPr lang="en-IN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02987" y="3161927"/>
            <a:ext cx="1124517" cy="372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Focused</a:t>
            </a:r>
            <a:endParaRPr lang="en-IN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696059" y="2478768"/>
            <a:ext cx="1029815" cy="372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indent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Mid Cap</a:t>
            </a:r>
            <a:endParaRPr lang="en-IN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670937" y="1717762"/>
            <a:ext cx="1291033" cy="3727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cs typeface="Segoe UI" panose="020B0502040204020203" pitchFamily="34" charset="0"/>
              </a:rPr>
              <a:t>Small Cap</a:t>
            </a:r>
            <a:endParaRPr lang="en-IN" dirty="0">
              <a:solidFill>
                <a:schemeClr val="tx1"/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96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3" y="2730137"/>
            <a:ext cx="1171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800" cap="all" dirty="0" smtClean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cs typeface="Calibri" pitchFamily="34" charset="0"/>
              </a:rPr>
              <a:t>Difference between large cap / mid cap / small cap</a:t>
            </a:r>
            <a:endParaRPr lang="en-IN" sz="32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42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Difference between large cap / mid cap / small cap</a:t>
            </a:r>
            <a:endParaRPr lang="en-US" sz="2400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21042"/>
              </p:ext>
            </p:extLst>
          </p:nvPr>
        </p:nvGraphicFramePr>
        <p:xfrm>
          <a:off x="484909" y="1348791"/>
          <a:ext cx="11305310" cy="5421658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37710">
                  <a:extLst>
                    <a:ext uri="{9D8B030D-6E8A-4147-A177-3AD203B41FA5}">
                      <a16:colId xmlns:a16="http://schemas.microsoft.com/office/drawing/2014/main" val="332001561"/>
                    </a:ext>
                  </a:extLst>
                </a:gridCol>
                <a:gridCol w="4114944">
                  <a:extLst>
                    <a:ext uri="{9D8B030D-6E8A-4147-A177-3AD203B41FA5}">
                      <a16:colId xmlns:a16="http://schemas.microsoft.com/office/drawing/2014/main" val="1965707396"/>
                    </a:ext>
                  </a:extLst>
                </a:gridCol>
                <a:gridCol w="2826328">
                  <a:extLst>
                    <a:ext uri="{9D8B030D-6E8A-4147-A177-3AD203B41FA5}">
                      <a16:colId xmlns:a16="http://schemas.microsoft.com/office/drawing/2014/main" val="803594820"/>
                    </a:ext>
                  </a:extLst>
                </a:gridCol>
                <a:gridCol w="2826328">
                  <a:extLst>
                    <a:ext uri="{9D8B030D-6E8A-4147-A177-3AD203B41FA5}">
                      <a16:colId xmlns:a16="http://schemas.microsoft.com/office/drawing/2014/main" val="167526775"/>
                    </a:ext>
                  </a:extLst>
                </a:gridCol>
              </a:tblGrid>
              <a:tr h="493864"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Illustration</a:t>
                      </a:r>
                      <a:endParaRPr lang="en-IN" sz="2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Large cap funds</a:t>
                      </a:r>
                      <a:endParaRPr lang="en-IN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Mid cap funds</a:t>
                      </a:r>
                      <a:endParaRPr lang="en-IN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Small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cap funds</a:t>
                      </a:r>
                      <a:endParaRPr lang="en-IN" sz="24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280382"/>
                  </a:ext>
                </a:extLst>
              </a:tr>
              <a:tr h="394587"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Liquidity</a:t>
                      </a:r>
                      <a:endParaRPr lang="en-IN" sz="2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Good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Moderate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Less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58580"/>
                  </a:ext>
                </a:extLst>
              </a:tr>
              <a:tr h="1035540"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Risk</a:t>
                      </a:r>
                      <a:endParaRPr lang="en-IN" sz="2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Low compared to mid &amp; small</a:t>
                      </a:r>
                      <a:r>
                        <a:rPr lang="en-US" sz="2200" baseline="0" dirty="0" smtClean="0"/>
                        <a:t> cap fund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High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dirty="0" smtClean="0"/>
                        <a:t>compared to large cap</a:t>
                      </a:r>
                      <a:r>
                        <a:rPr lang="en-US" sz="2200" baseline="0" dirty="0" smtClean="0"/>
                        <a:t> &amp; low compared to small cap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High compared to large cap &amp; mid cap 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00564"/>
                  </a:ext>
                </a:extLst>
              </a:tr>
              <a:tr h="1035540"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Returns</a:t>
                      </a:r>
                      <a:endParaRPr lang="en-IN" sz="2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Steady</a:t>
                      </a:r>
                      <a:r>
                        <a:rPr lang="en-US" sz="2200" baseline="0" dirty="0" smtClean="0"/>
                        <a:t> &amp; consistent, can give less returns compared to mid &amp; small cap.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Potential</a:t>
                      </a:r>
                      <a:r>
                        <a:rPr lang="en-US" sz="2200" baseline="0" dirty="0" smtClean="0"/>
                        <a:t> to give high </a:t>
                      </a:r>
                      <a:r>
                        <a:rPr lang="en-US" sz="2200" dirty="0" smtClean="0"/>
                        <a:t>returns if keep longer.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Potential to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dirty="0" smtClean="0"/>
                        <a:t>give high returns compared to large cap &amp; mid cap.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916977"/>
                  </a:ext>
                </a:extLst>
              </a:tr>
              <a:tr h="447234"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Tenure</a:t>
                      </a:r>
                      <a:endParaRPr lang="en-IN" sz="2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Medium to long term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Long term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Long term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705478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Volatility</a:t>
                      </a:r>
                      <a:endParaRPr lang="en-IN" sz="2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Less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Moderate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High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855133"/>
                  </a:ext>
                </a:extLst>
              </a:tr>
              <a:tr h="796585">
                <a:tc>
                  <a:txBody>
                    <a:bodyPr/>
                    <a:lstStyle/>
                    <a:p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Who Should Invest??</a:t>
                      </a:r>
                      <a:endParaRPr lang="en-IN" sz="2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Conservative investors,</a:t>
                      </a:r>
                      <a:r>
                        <a:rPr lang="en-US" sz="2200" baseline="0" dirty="0" smtClean="0"/>
                        <a:t> old people  who mostly risk averse.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Those</a:t>
                      </a:r>
                      <a:r>
                        <a:rPr lang="en-US" sz="2200" baseline="0" dirty="0" smtClean="0"/>
                        <a:t> can wait longer tenure with willing to get high returns.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Those</a:t>
                      </a:r>
                      <a:r>
                        <a:rPr lang="en-US" sz="2200" baseline="0" dirty="0" smtClean="0"/>
                        <a:t> expect high returns compared to large &amp; Mid cap with longer tenure.</a:t>
                      </a:r>
                      <a:r>
                        <a:rPr lang="en-US" sz="2200" dirty="0" smtClean="0"/>
                        <a:t> 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291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32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3" y="2730137"/>
            <a:ext cx="1171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800" cap="all" dirty="0" smtClean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cs typeface="Calibri" pitchFamily="34" charset="0"/>
              </a:rPr>
              <a:t>SIP or Lump sum</a:t>
            </a:r>
            <a:endParaRPr lang="en-IN" sz="32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2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AutoShape 4" descr="image 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9750" name="AutoShape 6" descr="image 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87829" y="614275"/>
            <a:ext cx="9592618" cy="809253"/>
          </a:xfrm>
        </p:spPr>
        <p:txBody>
          <a:bodyPr>
            <a:normAutofit/>
          </a:bodyPr>
          <a:lstStyle/>
          <a:p>
            <a:r>
              <a:rPr lang="en-US" sz="24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ways of investing money</a:t>
            </a:r>
            <a:endParaRPr lang="en-IN" sz="2400" b="1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https://moneyhoney.co.in/images/logo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952388" y="523158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727" y="1611815"/>
            <a:ext cx="3398647" cy="264153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587829" y="1621192"/>
            <a:ext cx="3560618" cy="1523790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Systematic investment plan (SIP) is a facility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 in a disciplined manner.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450278" y="1588795"/>
            <a:ext cx="3560618" cy="1556188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SIP is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to a recurring deposit.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87829" y="3370355"/>
            <a:ext cx="3560618" cy="1385454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SIP investor can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 bank to debit the specified amount on specific time interval.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450278" y="3310249"/>
            <a:ext cx="3560618" cy="1445559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SIP can be done on basis of daily, weekly, monthly, quarterly, half-yearly.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69969" y="4981181"/>
            <a:ext cx="3560618" cy="1385454"/>
          </a:xfrm>
          <a:prstGeom prst="roundRect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SIP option mostly suitable to regular income investors.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55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https://moneyhoney.co.in/images/logo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952388" y="506414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9634" y="964025"/>
            <a:ext cx="11367457" cy="150208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algn="ctr">
              <a:lnSpc>
                <a:spcPts val="1800"/>
              </a:lnSpc>
              <a:spcAft>
                <a:spcPts val="600"/>
              </a:spcAft>
            </a:pPr>
            <a:endParaRPr lang="en-US" sz="2000" b="1" dirty="0" smtClean="0">
              <a:solidFill>
                <a:srgbClr val="0070C0"/>
              </a:solidFill>
            </a:endParaRPr>
          </a:p>
          <a:p>
            <a:pPr algn="ctr">
              <a:lnSpc>
                <a:spcPts val="1800"/>
              </a:lnSpc>
              <a:spcAft>
                <a:spcPts val="600"/>
              </a:spcAft>
            </a:pPr>
            <a:r>
              <a:rPr lang="en-US" sz="2400" b="1" dirty="0" smtClean="0"/>
              <a:t>Large cap funds</a:t>
            </a:r>
          </a:p>
          <a:p>
            <a:pPr algn="ctr">
              <a:lnSpc>
                <a:spcPts val="1800"/>
              </a:lnSpc>
              <a:spcAft>
                <a:spcPts val="600"/>
              </a:spcAft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algn="ctr">
              <a:lnSpc>
                <a:spcPts val="1800"/>
              </a:lnSpc>
              <a:spcAft>
                <a:spcPts val="600"/>
              </a:spcAft>
            </a:pPr>
            <a:r>
              <a:rPr lang="en-US" sz="2400" dirty="0" smtClean="0"/>
              <a:t>An open-ended equity scheme predominantly investing in large cap stocks.</a:t>
            </a:r>
            <a:endParaRPr lang="en-IN" sz="2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736" y="2604655"/>
            <a:ext cx="7883236" cy="375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2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AutoShape 4" descr="image 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9750" name="AutoShape 6" descr="image 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87829" y="614275"/>
            <a:ext cx="9592618" cy="809253"/>
          </a:xfrm>
        </p:spPr>
        <p:txBody>
          <a:bodyPr>
            <a:normAutofit/>
          </a:bodyPr>
          <a:lstStyle/>
          <a:p>
            <a:r>
              <a:rPr lang="en-US" sz="24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ways of investing money</a:t>
            </a:r>
            <a:endParaRPr lang="en-IN" sz="2400" b="1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https://moneyhoney.co.in/images/logo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952388" y="523158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64" y="1258688"/>
            <a:ext cx="3732039" cy="33548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7976" y="1611815"/>
            <a:ext cx="74367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Lump-sum investment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one time investment. </a:t>
            </a:r>
          </a:p>
          <a:p>
            <a:pPr>
              <a:buFont typeface="Wingdings" pitchFamily="2" charset="2"/>
              <a:buChar char="v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requires disposable amount in hand.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Lump-sum investments will be better suited if you are investing at the end of a financial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year where investors typically rush to save taxes at end of financial year.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26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AutoShape 4" descr="image 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9750" name="AutoShape 6" descr="image 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87829" y="614275"/>
            <a:ext cx="9592618" cy="809253"/>
          </a:xfrm>
        </p:spPr>
        <p:txBody>
          <a:bodyPr>
            <a:normAutofit/>
          </a:bodyPr>
          <a:lstStyle/>
          <a:p>
            <a:r>
              <a:rPr lang="en-US" sz="2400" b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ways of investing money</a:t>
            </a:r>
            <a:endParaRPr lang="en-IN" sz="2400" b="1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https://moneyhoney.co.in/images/logo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952388" y="523158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48302" y="2581633"/>
            <a:ext cx="842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07975" y="1381304"/>
            <a:ext cx="71141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SIP is suitable for those have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steady source of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income, whereas if you have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ideal funds you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consider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lump sum.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SIPs are usually more suited for investment in volatile markets. </a:t>
            </a:r>
          </a:p>
          <a:p>
            <a:pPr marL="342900" indent="-34290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Lump sum investments have high returns potential.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461951"/>
            <a:ext cx="3849747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3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3" y="2730137"/>
            <a:ext cx="1171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800" cap="all" dirty="0" smtClean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cs typeface="Calibri" pitchFamily="34" charset="0"/>
              </a:rPr>
              <a:t>Tax implication</a:t>
            </a:r>
            <a:endParaRPr lang="en-IN" sz="32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67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Tax benefits</a:t>
            </a:r>
            <a:endParaRPr lang="en-US" sz="2400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95005" y="2939142"/>
            <a:ext cx="822960" cy="32657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0057" y="4284617"/>
            <a:ext cx="1672046" cy="97971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86" y="1353146"/>
            <a:ext cx="10123713" cy="517828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5554" y="5421086"/>
            <a:ext cx="6165669" cy="101890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97726" y="5448004"/>
            <a:ext cx="9797142" cy="117565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cs typeface="Segoe UI" panose="020B0502040204020203" pitchFamily="34" charset="0"/>
              </a:rPr>
              <a:t>Capital gains up to to 1 lakh is totally tax free.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cs typeface="Segoe UI" panose="020B0502040204020203" pitchFamily="34" charset="0"/>
              </a:rPr>
              <a:t>Gains from securities held for more than 12 months fall under tax bracket 10%</a:t>
            </a:r>
          </a:p>
          <a:p>
            <a:pPr marL="342900" indent="-342900" algn="l">
              <a:lnSpc>
                <a:spcPts val="18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cs typeface="Segoe UI" panose="020B0502040204020203" pitchFamily="34" charset="0"/>
              </a:rPr>
              <a:t>When invested less than 1 year, STCG @ 15%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0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“</a:t>
            </a:r>
            <a:r>
              <a:rPr lang="en-US" sz="2400" b="1" dirty="0">
                <a:solidFill>
                  <a:schemeClr val="tx1"/>
                </a:solidFill>
                <a:latin typeface="+mn-lt"/>
                <a:cs typeface="Calibri" pitchFamily="34" charset="0"/>
              </a:rPr>
              <a:t>INVESTMENTS ARE MANTRA OF SUCCESS”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005" y="2939142"/>
            <a:ext cx="822960" cy="32657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0057" y="4284617"/>
            <a:ext cx="1672046" cy="97971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5554" y="5421086"/>
            <a:ext cx="6165669" cy="101890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05" y="1611778"/>
            <a:ext cx="7244740" cy="40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moneyhoney.co.in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85" y="5952012"/>
            <a:ext cx="4179959" cy="5987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150622" y="246744"/>
            <a:ext cx="6809149" cy="6358772"/>
          </a:xfrm>
          <a:prstGeom prst="rect">
            <a:avLst/>
          </a:prstGeom>
          <a:solidFill>
            <a:srgbClr val="774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59" y="246744"/>
            <a:ext cx="4904963" cy="56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81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3" y="2730137"/>
            <a:ext cx="1171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4800" cap="all" dirty="0" smtClean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cs typeface="Calibri" pitchFamily="34" charset="0"/>
              </a:rPr>
              <a:t>Why Large cap funds are truly larger?</a:t>
            </a:r>
            <a:endParaRPr lang="en-IN" sz="32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26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n-lt"/>
                <a:cs typeface="Calibri" pitchFamily="34" charset="0"/>
              </a:rPr>
              <a:t>Why Large cap funds 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are truly </a:t>
            </a:r>
            <a:r>
              <a:rPr lang="en-US" sz="2400" b="1" dirty="0">
                <a:solidFill>
                  <a:schemeClr val="tx1"/>
                </a:solidFill>
                <a:latin typeface="+mn-lt"/>
                <a:cs typeface="Calibri" pitchFamily="34" charset="0"/>
              </a:rPr>
              <a:t>larger?</a:t>
            </a:r>
            <a:endParaRPr lang="en-IN" sz="2400" b="1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4433" y="3086154"/>
            <a:ext cx="2374293" cy="15257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Top 1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to 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100 NSE listed Co.'s. </a:t>
            </a:r>
            <a:endParaRPr lang="en-US" dirty="0" smtClean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94555" y="1478763"/>
            <a:ext cx="3380508" cy="85408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Large cap fund</a:t>
            </a:r>
            <a:endParaRPr lang="en-IN" sz="2400" dirty="0"/>
          </a:p>
        </p:txBody>
      </p:sp>
      <p:sp>
        <p:nvSpPr>
          <p:cNvPr id="10" name="Rectangle 9"/>
          <p:cNvSpPr/>
          <p:nvPr/>
        </p:nvSpPr>
        <p:spPr>
          <a:xfrm>
            <a:off x="3214253" y="3086154"/>
            <a:ext cx="2978730" cy="15257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Top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3 Largest 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companies.</a:t>
            </a:r>
            <a:endParaRPr 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Reliance Industries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Ltd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TCS</a:t>
            </a:r>
            <a:endParaRPr lang="en-US" sz="20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HDFC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Bank Ltd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11632" y="3086154"/>
            <a:ext cx="2446151" cy="15257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Largest 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large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ap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o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. 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is almost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36x larger 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than largest mid 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Cap </a:t>
            </a:r>
            <a:r>
              <a:rPr lang="en-US" sz="2000" dirty="0" smtClean="0">
                <a:solidFill>
                  <a:schemeClr val="tx1"/>
                </a:solidFill>
                <a:cs typeface="Calibri" panose="020F0502020204030204" pitchFamily="34" charset="0"/>
              </a:rPr>
              <a:t>co</a:t>
            </a:r>
            <a:r>
              <a:rPr lang="en-US" sz="2000" dirty="0">
                <a:solidFill>
                  <a:schemeClr val="tx1"/>
                </a:solidFill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21020" y="3086154"/>
            <a:ext cx="2324981" cy="15257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Largest 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large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c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ap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c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o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. 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is almost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105x 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larger than largest small cap 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c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o</a:t>
            </a: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331525" y="2332851"/>
            <a:ext cx="0" cy="244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1967345" y="2576945"/>
            <a:ext cx="8174182" cy="38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967345" y="2615223"/>
            <a:ext cx="0" cy="34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94555" y="2615223"/>
            <a:ext cx="0" cy="34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803982" y="2601368"/>
            <a:ext cx="0" cy="34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141527" y="2582229"/>
            <a:ext cx="0" cy="368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14253" y="5082789"/>
            <a:ext cx="2978730" cy="749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These are biggest brands in our country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94555" y="4611858"/>
            <a:ext cx="0" cy="47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3" y="2730137"/>
            <a:ext cx="1171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800" cap="all" dirty="0" smtClean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cs typeface="Calibri" pitchFamily="34" charset="0"/>
              </a:rPr>
              <a:t>What are Large cap funds?</a:t>
            </a:r>
            <a:endParaRPr lang="en-IN" sz="32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77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04" y="404977"/>
            <a:ext cx="10908106" cy="7477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n-lt"/>
                <a:cs typeface="Calibri" pitchFamily="34" charset="0"/>
              </a:rPr>
              <a:t>What are Large cap funds?</a:t>
            </a:r>
            <a:endParaRPr lang="en-IN" sz="2400" b="1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1482436"/>
            <a:ext cx="9379527" cy="454429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200" dirty="0"/>
              <a:t>Large Cap funds </a:t>
            </a:r>
            <a:r>
              <a:rPr lang="en-US" sz="2200" dirty="0" smtClean="0"/>
              <a:t>invest </a:t>
            </a:r>
            <a:r>
              <a:rPr lang="en-US" sz="2200" dirty="0"/>
              <a:t>major proportion of their assets </a:t>
            </a:r>
            <a:r>
              <a:rPr lang="en-US" sz="2200" dirty="0" smtClean="0"/>
              <a:t>in </a:t>
            </a:r>
            <a:r>
              <a:rPr lang="en-US" sz="2200" dirty="0"/>
              <a:t>equity shares of </a:t>
            </a:r>
            <a:r>
              <a:rPr lang="en-US" sz="2200" dirty="0" smtClean="0"/>
              <a:t> </a:t>
            </a:r>
            <a:r>
              <a:rPr lang="en-US" sz="2200" dirty="0"/>
              <a:t>large market </a:t>
            </a:r>
            <a:r>
              <a:rPr lang="en-US" sz="2200" dirty="0" smtClean="0"/>
              <a:t>capitalization </a:t>
            </a:r>
            <a:r>
              <a:rPr lang="en-US" sz="2200" dirty="0" err="1" smtClean="0"/>
              <a:t>C</a:t>
            </a:r>
            <a:r>
              <a:rPr lang="en-US" sz="2200" dirty="0" err="1" smtClean="0"/>
              <a:t>o.s</a:t>
            </a:r>
            <a:r>
              <a:rPr lang="en-US" sz="2200" dirty="0" smtClean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200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200" dirty="0" smtClean="0"/>
              <a:t>Those co.'s. which  comes under large cap bracket </a:t>
            </a:r>
            <a:r>
              <a:rPr lang="en-US" sz="2200" dirty="0"/>
              <a:t>have a high reputation in the market. </a:t>
            </a:r>
            <a:endParaRPr lang="en-US" sz="2200" dirty="0" smtClean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200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2200" dirty="0" smtClean="0"/>
              <a:t>With </a:t>
            </a:r>
            <a:r>
              <a:rPr lang="en-US" sz="2200" dirty="0"/>
              <a:t>the best Large Cap funds, </a:t>
            </a:r>
            <a:r>
              <a:rPr lang="en-US" sz="2200" dirty="0" smtClean="0"/>
              <a:t>investors </a:t>
            </a:r>
            <a:r>
              <a:rPr lang="en-US" sz="2200" dirty="0"/>
              <a:t>can be assured that </a:t>
            </a:r>
            <a:r>
              <a:rPr lang="en-US" sz="2200" dirty="0" smtClean="0"/>
              <a:t>they </a:t>
            </a:r>
            <a:r>
              <a:rPr lang="en-US" sz="2200" dirty="0"/>
              <a:t>are investing in companies that have an excellent track record of performing well in medium to long term horizon</a:t>
            </a:r>
            <a:r>
              <a:rPr lang="en-US" sz="2200" dirty="0" smtClean="0"/>
              <a:t>.</a:t>
            </a:r>
          </a:p>
          <a:p>
            <a:endParaRPr lang="en-US" sz="2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8210" y="2964873"/>
            <a:ext cx="1692008" cy="36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0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3" y="2730137"/>
            <a:ext cx="1171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800" cap="all" dirty="0" smtClean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smtClean="0">
                <a:cs typeface="Calibri" pitchFamily="34" charset="0"/>
              </a:rPr>
              <a:t>Features of Large cap funds</a:t>
            </a:r>
            <a:endParaRPr lang="en-IN" sz="32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67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04" y="404977"/>
            <a:ext cx="10908106" cy="7477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Features of large cap funds</a:t>
            </a:r>
            <a:endParaRPr lang="en-US" sz="2400" b="1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08114" y="1849416"/>
            <a:ext cx="2965267" cy="18980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Stable, mature, proven track record, rules the market. 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52815" y="1849416"/>
            <a:ext cx="2967445" cy="18980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Have reputation, quality &amp; reliability in the </a:t>
            </a:r>
            <a:r>
              <a:rPr lang="en-US" sz="2200" dirty="0" smtClean="0">
                <a:solidFill>
                  <a:schemeClr val="tx1"/>
                </a:solidFill>
              </a:rPr>
              <a:t>market.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13545" y="1849416"/>
            <a:ext cx="2878181" cy="18980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Tend to less affected </a:t>
            </a:r>
            <a:r>
              <a:rPr lang="en-US" sz="2200" dirty="0">
                <a:solidFill>
                  <a:schemeClr val="tx1"/>
                </a:solidFill>
              </a:rPr>
              <a:t>in  </a:t>
            </a:r>
            <a:r>
              <a:rPr lang="en-US" sz="2200" dirty="0" smtClean="0">
                <a:solidFill>
                  <a:schemeClr val="tx1"/>
                </a:solidFill>
              </a:rPr>
              <a:t>slowdown.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18101" y="3979735"/>
            <a:ext cx="2965266" cy="1825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Tend to </a:t>
            </a:r>
            <a:r>
              <a:rPr lang="en-US" sz="2200" dirty="0">
                <a:solidFill>
                  <a:schemeClr val="tx1"/>
                </a:solidFill>
              </a:rPr>
              <a:t>be less volatile during </a:t>
            </a:r>
            <a:r>
              <a:rPr lang="en-US" sz="2200" dirty="0" smtClean="0">
                <a:solidFill>
                  <a:schemeClr val="tx1"/>
                </a:solidFill>
              </a:rPr>
              <a:t>market fluctuations.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28599" y="3979735"/>
            <a:ext cx="2967445" cy="1825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Large cap funds are more secure investments compared to small cap and mid cap.</a:t>
            </a:r>
            <a:endParaRPr lang="en-I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47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</a:spPr>
      <a:bodyPr/>
      <a:lstStyle/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16411177_Bring Your Presentations_win32_mlw - v3" id="{DE0A717D-0B12-4D44-8613-A03A4CD6D7EE}" vid="{30B64ACD-7D47-478C-8DC1-E97D1D0752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A56FF6-92BD-46DE-9059-01B9F08E88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20A972-1CDD-4EF3-89C2-EBD9E5E1F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90717D-CB20-4004-8DD0-01756D9D039A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71af3243-3dd4-4a8d-8c0d-dd76da1f02a5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1318</Words>
  <Application>Microsoft Office PowerPoint</Application>
  <PresentationFormat>Widescreen</PresentationFormat>
  <Paragraphs>215</Paragraphs>
  <Slides>35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 New</vt:lpstr>
      <vt:lpstr>Segoe UI</vt:lpstr>
      <vt:lpstr>Times New Roman</vt:lpstr>
      <vt:lpstr>Wingdings</vt:lpstr>
      <vt:lpstr>Get Started with 3D</vt:lpstr>
      <vt:lpstr>Money Honey Financial Services Pvt. Ltd.</vt:lpstr>
      <vt:lpstr>Table Of Content</vt:lpstr>
      <vt:lpstr>PowerPoint Presentation</vt:lpstr>
      <vt:lpstr>PowerPoint Presentation</vt:lpstr>
      <vt:lpstr>Why Large cap funds are truly larger?</vt:lpstr>
      <vt:lpstr>PowerPoint Presentation</vt:lpstr>
      <vt:lpstr>What are Large cap funds?</vt:lpstr>
      <vt:lpstr>PowerPoint Presentation</vt:lpstr>
      <vt:lpstr>Features of large cap funds</vt:lpstr>
      <vt:lpstr>PowerPoint Presentation</vt:lpstr>
      <vt:lpstr>Large cap performance history</vt:lpstr>
      <vt:lpstr>Large cap performance history</vt:lpstr>
      <vt:lpstr>PowerPoint Presentation</vt:lpstr>
      <vt:lpstr>PowerPoint Presentation</vt:lpstr>
      <vt:lpstr>Who should invest in large cap funds?</vt:lpstr>
      <vt:lpstr>Who should invest in large cap funds?</vt:lpstr>
      <vt:lpstr>Who should invest in large cap funds?</vt:lpstr>
      <vt:lpstr>Who should invest in large cap funds?</vt:lpstr>
      <vt:lpstr>Who should invest in large cap funds?</vt:lpstr>
      <vt:lpstr>PowerPoint Presentation</vt:lpstr>
      <vt:lpstr>Why invest in large cap fund?</vt:lpstr>
      <vt:lpstr>Why to invest in large cap fund</vt:lpstr>
      <vt:lpstr>Why to invest in large cap fund</vt:lpstr>
      <vt:lpstr>PowerPoint Presentation</vt:lpstr>
      <vt:lpstr>Large cap risk and potential return</vt:lpstr>
      <vt:lpstr>PowerPoint Presentation</vt:lpstr>
      <vt:lpstr>Difference between large cap / mid cap / small cap</vt:lpstr>
      <vt:lpstr>PowerPoint Presentation</vt:lpstr>
      <vt:lpstr>Different ways of investing money</vt:lpstr>
      <vt:lpstr>Different ways of investing money</vt:lpstr>
      <vt:lpstr>Different ways of investing money</vt:lpstr>
      <vt:lpstr>PowerPoint Presentation</vt:lpstr>
      <vt:lpstr>Tax benefits</vt:lpstr>
      <vt:lpstr>“INVESTMENTS ARE MANTRA OF SUCCESS”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2020-10-12T09:52:22Z</dcterms:created>
  <dcterms:modified xsi:type="dcterms:W3CDTF">2023-05-26T09:55:11Z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