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86" r:id="rId5"/>
    <p:sldId id="655" r:id="rId6"/>
    <p:sldId id="713" r:id="rId7"/>
    <p:sldId id="710" r:id="rId8"/>
    <p:sldId id="715" r:id="rId9"/>
    <p:sldId id="716" r:id="rId10"/>
    <p:sldId id="704" r:id="rId11"/>
    <p:sldId id="717" r:id="rId12"/>
    <p:sldId id="718" r:id="rId13"/>
    <p:sldId id="719" r:id="rId14"/>
    <p:sldId id="720" r:id="rId15"/>
    <p:sldId id="721" r:id="rId16"/>
    <p:sldId id="726" r:id="rId17"/>
    <p:sldId id="722" r:id="rId18"/>
    <p:sldId id="584" r:id="rId19"/>
    <p:sldId id="723" r:id="rId20"/>
    <p:sldId id="585" r:id="rId21"/>
    <p:sldId id="724" r:id="rId22"/>
    <p:sldId id="712" r:id="rId23"/>
    <p:sldId id="725" r:id="rId24"/>
    <p:sldId id="503" r:id="rId25"/>
    <p:sldId id="709" r:id="rId26"/>
    <p:sldId id="687" r:id="rId2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86"/>
            <p14:sldId id="655"/>
            <p14:sldId id="713"/>
            <p14:sldId id="710"/>
            <p14:sldId id="715"/>
            <p14:sldId id="716"/>
            <p14:sldId id="704"/>
            <p14:sldId id="717"/>
            <p14:sldId id="718"/>
            <p14:sldId id="719"/>
            <p14:sldId id="720"/>
            <p14:sldId id="721"/>
            <p14:sldId id="726"/>
            <p14:sldId id="722"/>
            <p14:sldId id="584"/>
            <p14:sldId id="723"/>
            <p14:sldId id="585"/>
            <p14:sldId id="724"/>
            <p14:sldId id="712"/>
            <p14:sldId id="725"/>
            <p14:sldId id="503"/>
            <p14:sldId id="709"/>
            <p14:sldId id="6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CC99"/>
    <a:srgbClr val="FF99CC"/>
    <a:srgbClr val="E14B25"/>
    <a:srgbClr val="99FF66"/>
    <a:srgbClr val="00FF00"/>
    <a:srgbClr val="764986"/>
    <a:srgbClr val="764987"/>
    <a:srgbClr val="764887"/>
    <a:srgbClr val="E04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83" autoAdjust="0"/>
    <p:restoredTop sz="97670" autoAdjust="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44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2F8C0-AE0C-4FB1-9A6D-338B5FD86725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982DA38B-811B-4CE2-8EC2-85F18D7B6FF8}">
      <dgm:prSet phldrT="[Text]" custT="1"/>
      <dgm:spPr>
        <a:solidFill>
          <a:srgbClr val="FFCC99"/>
        </a:solidFill>
      </dgm:spPr>
      <dgm:t>
        <a:bodyPr/>
        <a:lstStyle/>
        <a:p>
          <a:endParaRPr lang="en-US" sz="1800" b="1" dirty="0" smtClean="0">
            <a:solidFill>
              <a:schemeClr val="bg1"/>
            </a:solidFill>
          </a:endParaRPr>
        </a:p>
        <a:p>
          <a:endParaRPr lang="en-US" sz="1800" b="1" dirty="0" smtClean="0">
            <a:solidFill>
              <a:schemeClr val="bg1"/>
            </a:solidFill>
          </a:endParaRPr>
        </a:p>
        <a:p>
          <a:r>
            <a:rPr lang="en-US" sz="2400" b="0" dirty="0" smtClean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Large</a:t>
          </a:r>
        </a:p>
        <a:p>
          <a:r>
            <a:rPr lang="en-US" sz="2400" b="0" dirty="0" smtClean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 cap </a:t>
          </a:r>
          <a:endParaRPr lang="en-US" sz="2400" b="0" dirty="0">
            <a:solidFill>
              <a:schemeClr val="tx1"/>
            </a:solidFill>
            <a:latin typeface="+mn-lt"/>
            <a:cs typeface="Calibri" panose="020F0502020204030204" pitchFamily="34" charset="0"/>
          </a:endParaRPr>
        </a:p>
      </dgm:t>
    </dgm:pt>
    <dgm:pt modelId="{C8E98BCB-52AE-449C-B960-FF7BCDC4FF3F}" type="parTrans" cxnId="{0723E3F5-8D54-48D6-880D-041F4D0A197B}">
      <dgm:prSet/>
      <dgm:spPr/>
      <dgm:t>
        <a:bodyPr/>
        <a:lstStyle/>
        <a:p>
          <a:endParaRPr lang="en-US"/>
        </a:p>
      </dgm:t>
    </dgm:pt>
    <dgm:pt modelId="{DA950E9F-1218-48DE-B0E7-6084A4D5EDCC}" type="sibTrans" cxnId="{0723E3F5-8D54-48D6-880D-041F4D0A197B}">
      <dgm:prSet/>
      <dgm:spPr/>
      <dgm:t>
        <a:bodyPr/>
        <a:lstStyle/>
        <a:p>
          <a:endParaRPr lang="en-US"/>
        </a:p>
      </dgm:t>
    </dgm:pt>
    <dgm:pt modelId="{3AFF0AB6-2A03-47C3-BEB9-E0794AF5D05E}">
      <dgm:prSet phldrT="[Text]"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2700" b="0" dirty="0" smtClean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Mid cap</a:t>
          </a:r>
          <a:endParaRPr lang="en-US" sz="2700" b="0" dirty="0">
            <a:solidFill>
              <a:schemeClr val="tx1"/>
            </a:solidFill>
            <a:latin typeface="+mn-lt"/>
            <a:cs typeface="Calibri" panose="020F0502020204030204" pitchFamily="34" charset="0"/>
          </a:endParaRPr>
        </a:p>
      </dgm:t>
    </dgm:pt>
    <dgm:pt modelId="{0FE40351-8662-4A57-B32B-87699228A1C2}" type="parTrans" cxnId="{ACCA6939-1112-401A-A3FA-B7B48E64FF63}">
      <dgm:prSet/>
      <dgm:spPr/>
      <dgm:t>
        <a:bodyPr/>
        <a:lstStyle/>
        <a:p>
          <a:endParaRPr lang="en-US"/>
        </a:p>
      </dgm:t>
    </dgm:pt>
    <dgm:pt modelId="{C49AD484-046C-437E-B3C8-C6E92E59E0DD}" type="sibTrans" cxnId="{ACCA6939-1112-401A-A3FA-B7B48E64FF63}">
      <dgm:prSet/>
      <dgm:spPr/>
      <dgm:t>
        <a:bodyPr/>
        <a:lstStyle/>
        <a:p>
          <a:endParaRPr lang="en-US"/>
        </a:p>
      </dgm:t>
    </dgm:pt>
    <dgm:pt modelId="{8BE9C9D9-5481-4778-9B81-FDDB05473A5B}">
      <dgm:prSet phldrT="[Text]" custT="1"/>
      <dgm:spPr>
        <a:solidFill>
          <a:srgbClr val="FFCC99"/>
        </a:solidFill>
      </dgm:spPr>
      <dgm:t>
        <a:bodyPr/>
        <a:lstStyle/>
        <a:p>
          <a:r>
            <a:rPr lang="en-US" sz="2400" b="0" dirty="0" smtClean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Small cap</a:t>
          </a:r>
          <a:endParaRPr lang="en-US" sz="2400" b="0" dirty="0">
            <a:solidFill>
              <a:schemeClr val="tx1"/>
            </a:solidFill>
            <a:latin typeface="+mn-lt"/>
            <a:cs typeface="Calibri" panose="020F0502020204030204" pitchFamily="34" charset="0"/>
          </a:endParaRPr>
        </a:p>
      </dgm:t>
    </dgm:pt>
    <dgm:pt modelId="{8340BE0E-52F6-4AD3-B5D3-BBF0C87FD3BB}" type="parTrans" cxnId="{71F7B538-46EE-40B0-89DD-D11233388505}">
      <dgm:prSet/>
      <dgm:spPr/>
      <dgm:t>
        <a:bodyPr/>
        <a:lstStyle/>
        <a:p>
          <a:endParaRPr lang="en-US"/>
        </a:p>
      </dgm:t>
    </dgm:pt>
    <dgm:pt modelId="{0EC9B392-3CA9-49C7-B4E1-F40413B3856C}" type="sibTrans" cxnId="{71F7B538-46EE-40B0-89DD-D11233388505}">
      <dgm:prSet/>
      <dgm:spPr/>
      <dgm:t>
        <a:bodyPr/>
        <a:lstStyle/>
        <a:p>
          <a:endParaRPr lang="en-US"/>
        </a:p>
      </dgm:t>
    </dgm:pt>
    <dgm:pt modelId="{A8BB525F-10F6-45D8-9D0E-FD5E4D2F3CAE}" type="pres">
      <dgm:prSet presAssocID="{6322F8C0-AE0C-4FB1-9A6D-338B5FD86725}" presName="Name0" presStyleCnt="0">
        <dgm:presLayoutVars>
          <dgm:dir/>
          <dgm:animLvl val="lvl"/>
          <dgm:resizeHandles val="exact"/>
        </dgm:presLayoutVars>
      </dgm:prSet>
      <dgm:spPr/>
    </dgm:pt>
    <dgm:pt modelId="{7200C8A1-FCD7-47E3-BF1C-F2CA2C105244}" type="pres">
      <dgm:prSet presAssocID="{982DA38B-811B-4CE2-8EC2-85F18D7B6FF8}" presName="Name8" presStyleCnt="0"/>
      <dgm:spPr/>
    </dgm:pt>
    <dgm:pt modelId="{9FC3EBFF-2813-4BC6-BE45-55D19DDA2FF4}" type="pres">
      <dgm:prSet presAssocID="{982DA38B-811B-4CE2-8EC2-85F18D7B6FF8}" presName="level" presStyleLbl="node1" presStyleIdx="0" presStyleCnt="3" custScaleX="102928" custLinFactNeighborX="-595" custLinFactNeighborY="-87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5660B-1348-4C22-BAC8-33C1613EA55F}" type="pres">
      <dgm:prSet presAssocID="{982DA38B-811B-4CE2-8EC2-85F18D7B6FF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17EE71-5C7A-4186-A8F9-E6F5DE1A91D8}" type="pres">
      <dgm:prSet presAssocID="{3AFF0AB6-2A03-47C3-BEB9-E0794AF5D05E}" presName="Name8" presStyleCnt="0"/>
      <dgm:spPr/>
    </dgm:pt>
    <dgm:pt modelId="{505F9887-2565-4182-948B-815884B3DD6E}" type="pres">
      <dgm:prSet presAssocID="{3AFF0AB6-2A03-47C3-BEB9-E0794AF5D05E}" presName="level" presStyleLbl="node1" presStyleIdx="1" presStyleCnt="3" custLinFactNeighborX="12048" custLinFactNeighborY="-4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B5D040-E8CA-48D0-A950-E9853E8BF26A}" type="pres">
      <dgm:prSet presAssocID="{3AFF0AB6-2A03-47C3-BEB9-E0794AF5D05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0F7899-66B2-4422-A526-972CBD12C231}" type="pres">
      <dgm:prSet presAssocID="{8BE9C9D9-5481-4778-9B81-FDDB05473A5B}" presName="Name8" presStyleCnt="0"/>
      <dgm:spPr/>
    </dgm:pt>
    <dgm:pt modelId="{5BA3D53C-8B8D-4659-A6C8-C3A0C9FEB979}" type="pres">
      <dgm:prSet presAssocID="{8BE9C9D9-5481-4778-9B81-FDDB05473A5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34C3FD-0236-42A4-8BFB-36FC11E231ED}" type="pres">
      <dgm:prSet presAssocID="{8BE9C9D9-5481-4778-9B81-FDDB05473A5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723E3F5-8D54-48D6-880D-041F4D0A197B}" srcId="{6322F8C0-AE0C-4FB1-9A6D-338B5FD86725}" destId="{982DA38B-811B-4CE2-8EC2-85F18D7B6FF8}" srcOrd="0" destOrd="0" parTransId="{C8E98BCB-52AE-449C-B960-FF7BCDC4FF3F}" sibTransId="{DA950E9F-1218-48DE-B0E7-6084A4D5EDCC}"/>
    <dgm:cxn modelId="{EC4B5602-C9E5-45EB-9197-A87FA3C8A0BE}" type="presOf" srcId="{982DA38B-811B-4CE2-8EC2-85F18D7B6FF8}" destId="{9FC3EBFF-2813-4BC6-BE45-55D19DDA2FF4}" srcOrd="0" destOrd="0" presId="urn:microsoft.com/office/officeart/2005/8/layout/pyramid1"/>
    <dgm:cxn modelId="{FEF728B8-84E2-433D-A1C9-E37253E5FB3F}" type="presOf" srcId="{3AFF0AB6-2A03-47C3-BEB9-E0794AF5D05E}" destId="{505F9887-2565-4182-948B-815884B3DD6E}" srcOrd="0" destOrd="0" presId="urn:microsoft.com/office/officeart/2005/8/layout/pyramid1"/>
    <dgm:cxn modelId="{ACCA6939-1112-401A-A3FA-B7B48E64FF63}" srcId="{6322F8C0-AE0C-4FB1-9A6D-338B5FD86725}" destId="{3AFF0AB6-2A03-47C3-BEB9-E0794AF5D05E}" srcOrd="1" destOrd="0" parTransId="{0FE40351-8662-4A57-B32B-87699228A1C2}" sibTransId="{C49AD484-046C-437E-B3C8-C6E92E59E0DD}"/>
    <dgm:cxn modelId="{8CEB9DCE-9708-49E2-985A-05A99CEF826B}" type="presOf" srcId="{8BE9C9D9-5481-4778-9B81-FDDB05473A5B}" destId="{5BA3D53C-8B8D-4659-A6C8-C3A0C9FEB979}" srcOrd="0" destOrd="0" presId="urn:microsoft.com/office/officeart/2005/8/layout/pyramid1"/>
    <dgm:cxn modelId="{D89D835A-0F9F-45F6-9946-30B738174DAA}" type="presOf" srcId="{3AFF0AB6-2A03-47C3-BEB9-E0794AF5D05E}" destId="{F2B5D040-E8CA-48D0-A950-E9853E8BF26A}" srcOrd="1" destOrd="0" presId="urn:microsoft.com/office/officeart/2005/8/layout/pyramid1"/>
    <dgm:cxn modelId="{E158B4A0-196D-46DF-8DFB-CABA722A1893}" type="presOf" srcId="{8BE9C9D9-5481-4778-9B81-FDDB05473A5B}" destId="{9434C3FD-0236-42A4-8BFB-36FC11E231ED}" srcOrd="1" destOrd="0" presId="urn:microsoft.com/office/officeart/2005/8/layout/pyramid1"/>
    <dgm:cxn modelId="{51C4E331-F64F-4397-A296-27D716C337A2}" type="presOf" srcId="{982DA38B-811B-4CE2-8EC2-85F18D7B6FF8}" destId="{1665660B-1348-4C22-BAC8-33C1613EA55F}" srcOrd="1" destOrd="0" presId="urn:microsoft.com/office/officeart/2005/8/layout/pyramid1"/>
    <dgm:cxn modelId="{0918F5F1-4683-4E28-946C-03F239AB7DA8}" type="presOf" srcId="{6322F8C0-AE0C-4FB1-9A6D-338B5FD86725}" destId="{A8BB525F-10F6-45D8-9D0E-FD5E4D2F3CAE}" srcOrd="0" destOrd="0" presId="urn:microsoft.com/office/officeart/2005/8/layout/pyramid1"/>
    <dgm:cxn modelId="{71F7B538-46EE-40B0-89DD-D11233388505}" srcId="{6322F8C0-AE0C-4FB1-9A6D-338B5FD86725}" destId="{8BE9C9D9-5481-4778-9B81-FDDB05473A5B}" srcOrd="2" destOrd="0" parTransId="{8340BE0E-52F6-4AD3-B5D3-BBF0C87FD3BB}" sibTransId="{0EC9B392-3CA9-49C7-B4E1-F40413B3856C}"/>
    <dgm:cxn modelId="{B4BCD37E-EDC5-41B0-BD22-11AE764830E2}" type="presParOf" srcId="{A8BB525F-10F6-45D8-9D0E-FD5E4D2F3CAE}" destId="{7200C8A1-FCD7-47E3-BF1C-F2CA2C105244}" srcOrd="0" destOrd="0" presId="urn:microsoft.com/office/officeart/2005/8/layout/pyramid1"/>
    <dgm:cxn modelId="{E973BF7C-0315-4583-A061-8BD0CDBF117C}" type="presParOf" srcId="{7200C8A1-FCD7-47E3-BF1C-F2CA2C105244}" destId="{9FC3EBFF-2813-4BC6-BE45-55D19DDA2FF4}" srcOrd="0" destOrd="0" presId="urn:microsoft.com/office/officeart/2005/8/layout/pyramid1"/>
    <dgm:cxn modelId="{D420C5B0-3D32-450A-A300-ADBDCD17F0BD}" type="presParOf" srcId="{7200C8A1-FCD7-47E3-BF1C-F2CA2C105244}" destId="{1665660B-1348-4C22-BAC8-33C1613EA55F}" srcOrd="1" destOrd="0" presId="urn:microsoft.com/office/officeart/2005/8/layout/pyramid1"/>
    <dgm:cxn modelId="{69898E4D-9613-4AB3-BCDF-DCB76DD71E61}" type="presParOf" srcId="{A8BB525F-10F6-45D8-9D0E-FD5E4D2F3CAE}" destId="{0D17EE71-5C7A-4186-A8F9-E6F5DE1A91D8}" srcOrd="1" destOrd="0" presId="urn:microsoft.com/office/officeart/2005/8/layout/pyramid1"/>
    <dgm:cxn modelId="{D83B5BE6-E0F4-457D-9690-19013B6FCCA2}" type="presParOf" srcId="{0D17EE71-5C7A-4186-A8F9-E6F5DE1A91D8}" destId="{505F9887-2565-4182-948B-815884B3DD6E}" srcOrd="0" destOrd="0" presId="urn:microsoft.com/office/officeart/2005/8/layout/pyramid1"/>
    <dgm:cxn modelId="{DDECB7C4-DDF6-48A6-9F29-D2829E28E389}" type="presParOf" srcId="{0D17EE71-5C7A-4186-A8F9-E6F5DE1A91D8}" destId="{F2B5D040-E8CA-48D0-A950-E9853E8BF26A}" srcOrd="1" destOrd="0" presId="urn:microsoft.com/office/officeart/2005/8/layout/pyramid1"/>
    <dgm:cxn modelId="{02490616-0BAF-4A04-BB6A-D3E1E474E10C}" type="presParOf" srcId="{A8BB525F-10F6-45D8-9D0E-FD5E4D2F3CAE}" destId="{020F7899-66B2-4422-A526-972CBD12C231}" srcOrd="2" destOrd="0" presId="urn:microsoft.com/office/officeart/2005/8/layout/pyramid1"/>
    <dgm:cxn modelId="{5FB9A42A-E5C9-4B3C-914C-564C59E2F35E}" type="presParOf" srcId="{020F7899-66B2-4422-A526-972CBD12C231}" destId="{5BA3D53C-8B8D-4659-A6C8-C3A0C9FEB979}" srcOrd="0" destOrd="0" presId="urn:microsoft.com/office/officeart/2005/8/layout/pyramid1"/>
    <dgm:cxn modelId="{2DCACD5C-DE03-4F6C-BF02-67BB5BAABD73}" type="presParOf" srcId="{020F7899-66B2-4422-A526-972CBD12C231}" destId="{9434C3FD-0236-42A4-8BFB-36FC11E231ED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40F1D9-8F99-4D62-9FD8-36C9F2527CD8}" type="doc">
      <dgm:prSet loTypeId="urn:diagrams.loki3.com/TabbedArc+Icon" loCatId="relationship" qsTypeId="urn:microsoft.com/office/officeart/2005/8/quickstyle/simple1" qsCatId="simple" csTypeId="urn:microsoft.com/office/officeart/2005/8/colors/accent1_2" csCatId="accent1" phldr="1"/>
      <dgm:spPr/>
    </dgm:pt>
    <dgm:pt modelId="{8655B5F3-ED05-4187-85B8-0F1EF811CEFC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2000" dirty="0" smtClean="0">
              <a:latin typeface="+mn-lt"/>
              <a:cs typeface="Calibri" panose="020F0502020204030204" pitchFamily="34" charset="0"/>
            </a:rPr>
            <a:t>Evaluate at least for 3-5 years past performance of the fund</a:t>
          </a:r>
          <a:endParaRPr lang="en-US" sz="2000" dirty="0">
            <a:latin typeface="+mn-lt"/>
            <a:cs typeface="Calibri" panose="020F0502020204030204" pitchFamily="34" charset="0"/>
          </a:endParaRPr>
        </a:p>
      </dgm:t>
    </dgm:pt>
    <dgm:pt modelId="{DAC8BBDA-BCCC-4FB0-B480-8BA97418C3A5}" type="parTrans" cxnId="{B3A49D04-DB4C-4F9E-BA3B-404225122217}">
      <dgm:prSet/>
      <dgm:spPr/>
      <dgm:t>
        <a:bodyPr/>
        <a:lstStyle/>
        <a:p>
          <a:endParaRPr lang="en-US"/>
        </a:p>
      </dgm:t>
    </dgm:pt>
    <dgm:pt modelId="{8A7C8B7F-7809-43DD-84D8-1811DF1EDEB7}" type="sibTrans" cxnId="{B3A49D04-DB4C-4F9E-BA3B-404225122217}">
      <dgm:prSet/>
      <dgm:spPr/>
      <dgm:t>
        <a:bodyPr/>
        <a:lstStyle/>
        <a:p>
          <a:endParaRPr lang="en-US"/>
        </a:p>
      </dgm:t>
    </dgm:pt>
    <dgm:pt modelId="{0DDC7869-C081-41C1-B6FD-D7813F2B9AE0}">
      <dgm:prSet phldrT="[Text]" custT="1"/>
      <dgm:spPr>
        <a:solidFill>
          <a:srgbClr val="7030A0"/>
        </a:solidFill>
      </dgm:spPr>
      <dgm:t>
        <a:bodyPr/>
        <a:lstStyle/>
        <a:p>
          <a:pPr rtl="0"/>
          <a:r>
            <a:rPr lang="en-US" sz="2000" dirty="0" smtClean="0">
              <a:latin typeface="+mn-lt"/>
              <a:cs typeface="Calibri" panose="020F0502020204030204" pitchFamily="34" charset="0"/>
            </a:rPr>
            <a:t>Analyze the track record of Fund manager</a:t>
          </a:r>
          <a:endParaRPr lang="en-US" sz="2000" dirty="0">
            <a:latin typeface="+mn-lt"/>
            <a:cs typeface="Calibri" panose="020F0502020204030204" pitchFamily="34" charset="0"/>
          </a:endParaRPr>
        </a:p>
      </dgm:t>
    </dgm:pt>
    <dgm:pt modelId="{934DFCB3-863B-46AC-B65B-6A80978AC2E1}" type="parTrans" cxnId="{012A0D7D-9F57-4B04-BFAD-4E6215E1BC0C}">
      <dgm:prSet/>
      <dgm:spPr/>
      <dgm:t>
        <a:bodyPr/>
        <a:lstStyle/>
        <a:p>
          <a:endParaRPr lang="en-US"/>
        </a:p>
      </dgm:t>
    </dgm:pt>
    <dgm:pt modelId="{42ADBA5C-5867-4C54-9131-7EC4BFCCB505}" type="sibTrans" cxnId="{012A0D7D-9F57-4B04-BFAD-4E6215E1BC0C}">
      <dgm:prSet/>
      <dgm:spPr/>
      <dgm:t>
        <a:bodyPr/>
        <a:lstStyle/>
        <a:p>
          <a:endParaRPr lang="en-US"/>
        </a:p>
      </dgm:t>
    </dgm:pt>
    <dgm:pt modelId="{34956865-890C-4A74-9230-E50D0915B430}">
      <dgm:prSet phldrT="[Text]" custT="1"/>
      <dgm:spPr>
        <a:solidFill>
          <a:srgbClr val="7030A0"/>
        </a:solidFill>
      </dgm:spPr>
      <dgm:t>
        <a:bodyPr/>
        <a:lstStyle/>
        <a:p>
          <a:pPr rtl="0"/>
          <a:r>
            <a:rPr lang="en-US" sz="2000" dirty="0" smtClean="0">
              <a:latin typeface="+mn-lt"/>
              <a:cs typeface="Calibri" panose="020F0502020204030204" pitchFamily="34" charset="0"/>
            </a:rPr>
            <a:t>Set your long term priorities, mid caps may not suitable for short term goals.</a:t>
          </a:r>
          <a:endParaRPr lang="en-US" sz="2000" dirty="0">
            <a:latin typeface="+mn-lt"/>
            <a:cs typeface="Calibri" panose="020F0502020204030204" pitchFamily="34" charset="0"/>
          </a:endParaRPr>
        </a:p>
      </dgm:t>
    </dgm:pt>
    <dgm:pt modelId="{C37BF545-7593-4398-B73F-79A8119F037F}" type="parTrans" cxnId="{339585C0-0BE1-4493-9873-2CD2241C1261}">
      <dgm:prSet/>
      <dgm:spPr/>
      <dgm:t>
        <a:bodyPr/>
        <a:lstStyle/>
        <a:p>
          <a:endParaRPr lang="en-US"/>
        </a:p>
      </dgm:t>
    </dgm:pt>
    <dgm:pt modelId="{5AB78B2C-8B63-4EE8-AC43-7BB6958D9DC7}" type="sibTrans" cxnId="{339585C0-0BE1-4493-9873-2CD2241C1261}">
      <dgm:prSet/>
      <dgm:spPr/>
      <dgm:t>
        <a:bodyPr/>
        <a:lstStyle/>
        <a:p>
          <a:endParaRPr lang="en-US"/>
        </a:p>
      </dgm:t>
    </dgm:pt>
    <dgm:pt modelId="{3386E892-777D-4809-80BF-EB39864CE930}">
      <dgm:prSet custT="1"/>
      <dgm:spPr>
        <a:solidFill>
          <a:srgbClr val="7030A0"/>
        </a:solidFill>
      </dgm:spPr>
      <dgm:t>
        <a:bodyPr/>
        <a:lstStyle/>
        <a:p>
          <a:r>
            <a:rPr lang="en-US" sz="2000" dirty="0" smtClean="0">
              <a:latin typeface="+mn-lt"/>
              <a:cs typeface="Calibri" panose="020F0502020204030204" pitchFamily="34" charset="0"/>
            </a:rPr>
            <a:t>Can take help from financial advisors to create portfolio </a:t>
          </a:r>
          <a:endParaRPr lang="en-US" sz="2000" dirty="0">
            <a:latin typeface="+mn-lt"/>
            <a:cs typeface="Calibri" panose="020F0502020204030204" pitchFamily="34" charset="0"/>
          </a:endParaRPr>
        </a:p>
      </dgm:t>
    </dgm:pt>
    <dgm:pt modelId="{D36CBE64-6FDD-46EA-9535-C34B2E131E59}" type="parTrans" cxnId="{70AD8B80-2529-4AD2-886C-814DCCC86809}">
      <dgm:prSet/>
      <dgm:spPr/>
      <dgm:t>
        <a:bodyPr/>
        <a:lstStyle/>
        <a:p>
          <a:endParaRPr lang="en-US"/>
        </a:p>
      </dgm:t>
    </dgm:pt>
    <dgm:pt modelId="{06F901F6-BD76-48FC-8AD2-8E83A88686CA}" type="sibTrans" cxnId="{70AD8B80-2529-4AD2-886C-814DCCC86809}">
      <dgm:prSet/>
      <dgm:spPr/>
      <dgm:t>
        <a:bodyPr/>
        <a:lstStyle/>
        <a:p>
          <a:endParaRPr lang="en-US"/>
        </a:p>
      </dgm:t>
    </dgm:pt>
    <dgm:pt modelId="{ACA83FF1-9559-4C17-845D-C2DC06D5D35F}">
      <dgm:prSet custT="1"/>
      <dgm:spPr>
        <a:solidFill>
          <a:srgbClr val="7030A0"/>
        </a:solidFill>
      </dgm:spPr>
      <dgm:t>
        <a:bodyPr/>
        <a:lstStyle/>
        <a:p>
          <a:pPr rtl="0"/>
          <a:r>
            <a:rPr lang="en-US" sz="2000" dirty="0" smtClean="0">
              <a:latin typeface="+mn-lt"/>
              <a:cs typeface="Calibri" panose="020F0502020204030204" pitchFamily="34" charset="0"/>
            </a:rPr>
            <a:t>Select scheme </a:t>
          </a:r>
          <a:r>
            <a:rPr lang="en-US" sz="2000" dirty="0" smtClean="0">
              <a:latin typeface="+mn-lt"/>
              <a:cs typeface="Calibri" panose="020F0502020204030204" pitchFamily="34" charset="0"/>
            </a:rPr>
            <a:t>as per </a:t>
          </a:r>
          <a:r>
            <a:rPr lang="en-US" sz="2000" dirty="0" smtClean="0">
              <a:latin typeface="+mn-lt"/>
              <a:cs typeface="Calibri" panose="020F0502020204030204" pitchFamily="34" charset="0"/>
            </a:rPr>
            <a:t>your income, expenses, age, financial goals.</a:t>
          </a:r>
          <a:endParaRPr lang="en-US" sz="2000" dirty="0">
            <a:latin typeface="+mn-lt"/>
            <a:cs typeface="Calibri" panose="020F0502020204030204" pitchFamily="34" charset="0"/>
          </a:endParaRPr>
        </a:p>
      </dgm:t>
    </dgm:pt>
    <dgm:pt modelId="{AEFA82DF-9328-4E93-971A-AA49CBB0F2E7}" type="parTrans" cxnId="{606C4EEA-CA7D-40B6-86A6-EED224D55FCD}">
      <dgm:prSet/>
      <dgm:spPr/>
      <dgm:t>
        <a:bodyPr/>
        <a:lstStyle/>
        <a:p>
          <a:endParaRPr lang="en-US"/>
        </a:p>
      </dgm:t>
    </dgm:pt>
    <dgm:pt modelId="{F2BA168F-9EB9-49F2-B51F-BEA78088B2C6}" type="sibTrans" cxnId="{606C4EEA-CA7D-40B6-86A6-EED224D55FCD}">
      <dgm:prSet/>
      <dgm:spPr/>
      <dgm:t>
        <a:bodyPr/>
        <a:lstStyle/>
        <a:p>
          <a:endParaRPr lang="en-US"/>
        </a:p>
      </dgm:t>
    </dgm:pt>
    <dgm:pt modelId="{9BA5A5AC-F7C8-4AEB-9C98-BAFAE8AD5402}" type="pres">
      <dgm:prSet presAssocID="{FC40F1D9-8F99-4D62-9FD8-36C9F2527CD8}" presName="Name0" presStyleCnt="0">
        <dgm:presLayoutVars>
          <dgm:dir/>
          <dgm:resizeHandles val="exact"/>
        </dgm:presLayoutVars>
      </dgm:prSet>
      <dgm:spPr/>
    </dgm:pt>
    <dgm:pt modelId="{3F5DB848-34BF-4120-9647-48D640513292}" type="pres">
      <dgm:prSet presAssocID="{8655B5F3-ED05-4187-85B8-0F1EF811CEFC}" presName="twoplus" presStyleLbl="node1" presStyleIdx="0" presStyleCnt="5" custScaleY="1201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B1061F-19F0-4CF2-A35F-2807C6D158C4}" type="pres">
      <dgm:prSet presAssocID="{3386E892-777D-4809-80BF-EB39864CE930}" presName="twoplus" presStyleLbl="node1" presStyleIdx="1" presStyleCnt="5" custScaleY="1273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02D75C-C4AD-4325-BFDF-D187C2995303}" type="pres">
      <dgm:prSet presAssocID="{0DDC7869-C081-41C1-B6FD-D7813F2B9AE0}" presName="twoplus" presStyleLbl="node1" presStyleIdx="2" presStyleCnt="5" custScaleY="1171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46F46D-D587-4D7C-A613-06FA8F0668B2}" type="pres">
      <dgm:prSet presAssocID="{ACA83FF1-9559-4C17-845D-C2DC06D5D35F}" presName="twoplus" presStyleLbl="node1" presStyleIdx="3" presStyleCnt="5" custScaleX="103160" custScaleY="1175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9A2305-FCCC-410A-BE39-13DDB179EACA}" type="pres">
      <dgm:prSet presAssocID="{34956865-890C-4A74-9230-E50D0915B430}" presName="twoplus" presStyleLbl="node1" presStyleIdx="4" presStyleCnt="5" custScaleY="1126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EA1503-B07D-4B09-90D2-AADF9A95D847}" type="presOf" srcId="{FC40F1D9-8F99-4D62-9FD8-36C9F2527CD8}" destId="{9BA5A5AC-F7C8-4AEB-9C98-BAFAE8AD5402}" srcOrd="0" destOrd="0" presId="urn:diagrams.loki3.com/TabbedArc+Icon"/>
    <dgm:cxn modelId="{606C4EEA-CA7D-40B6-86A6-EED224D55FCD}" srcId="{FC40F1D9-8F99-4D62-9FD8-36C9F2527CD8}" destId="{ACA83FF1-9559-4C17-845D-C2DC06D5D35F}" srcOrd="3" destOrd="0" parTransId="{AEFA82DF-9328-4E93-971A-AA49CBB0F2E7}" sibTransId="{F2BA168F-9EB9-49F2-B51F-BEA78088B2C6}"/>
    <dgm:cxn modelId="{F74E487E-F614-4661-B690-4D7E3986064E}" type="presOf" srcId="{ACA83FF1-9559-4C17-845D-C2DC06D5D35F}" destId="{4146F46D-D587-4D7C-A613-06FA8F0668B2}" srcOrd="0" destOrd="0" presId="urn:diagrams.loki3.com/TabbedArc+Icon"/>
    <dgm:cxn modelId="{05AD718D-FAA4-4C14-A1E6-7203CA0650DB}" type="presOf" srcId="{3386E892-777D-4809-80BF-EB39864CE930}" destId="{09B1061F-19F0-4CF2-A35F-2807C6D158C4}" srcOrd="0" destOrd="0" presId="urn:diagrams.loki3.com/TabbedArc+Icon"/>
    <dgm:cxn modelId="{C2C7E8F4-953A-489B-ABAB-647340C01155}" type="presOf" srcId="{0DDC7869-C081-41C1-B6FD-D7813F2B9AE0}" destId="{1902D75C-C4AD-4325-BFDF-D187C2995303}" srcOrd="0" destOrd="0" presId="urn:diagrams.loki3.com/TabbedArc+Icon"/>
    <dgm:cxn modelId="{F9EF2965-923D-43E0-959D-A4ABEA202B78}" type="presOf" srcId="{8655B5F3-ED05-4187-85B8-0F1EF811CEFC}" destId="{3F5DB848-34BF-4120-9647-48D640513292}" srcOrd="0" destOrd="0" presId="urn:diagrams.loki3.com/TabbedArc+Icon"/>
    <dgm:cxn modelId="{012A0D7D-9F57-4B04-BFAD-4E6215E1BC0C}" srcId="{FC40F1D9-8F99-4D62-9FD8-36C9F2527CD8}" destId="{0DDC7869-C081-41C1-B6FD-D7813F2B9AE0}" srcOrd="2" destOrd="0" parTransId="{934DFCB3-863B-46AC-B65B-6A80978AC2E1}" sibTransId="{42ADBA5C-5867-4C54-9131-7EC4BFCCB505}"/>
    <dgm:cxn modelId="{8563D883-505E-4048-BD94-B0038EECC4DB}" type="presOf" srcId="{34956865-890C-4A74-9230-E50D0915B430}" destId="{E69A2305-FCCC-410A-BE39-13DDB179EACA}" srcOrd="0" destOrd="0" presId="urn:diagrams.loki3.com/TabbedArc+Icon"/>
    <dgm:cxn modelId="{339585C0-0BE1-4493-9873-2CD2241C1261}" srcId="{FC40F1D9-8F99-4D62-9FD8-36C9F2527CD8}" destId="{34956865-890C-4A74-9230-E50D0915B430}" srcOrd="4" destOrd="0" parTransId="{C37BF545-7593-4398-B73F-79A8119F037F}" sibTransId="{5AB78B2C-8B63-4EE8-AC43-7BB6958D9DC7}"/>
    <dgm:cxn modelId="{70AD8B80-2529-4AD2-886C-814DCCC86809}" srcId="{FC40F1D9-8F99-4D62-9FD8-36C9F2527CD8}" destId="{3386E892-777D-4809-80BF-EB39864CE930}" srcOrd="1" destOrd="0" parTransId="{D36CBE64-6FDD-46EA-9535-C34B2E131E59}" sibTransId="{06F901F6-BD76-48FC-8AD2-8E83A88686CA}"/>
    <dgm:cxn modelId="{B3A49D04-DB4C-4F9E-BA3B-404225122217}" srcId="{FC40F1D9-8F99-4D62-9FD8-36C9F2527CD8}" destId="{8655B5F3-ED05-4187-85B8-0F1EF811CEFC}" srcOrd="0" destOrd="0" parTransId="{DAC8BBDA-BCCC-4FB0-B480-8BA97418C3A5}" sibTransId="{8A7C8B7F-7809-43DD-84D8-1811DF1EDEB7}"/>
    <dgm:cxn modelId="{3946908E-1FA4-4B7B-894E-93D31098CB16}" type="presParOf" srcId="{9BA5A5AC-F7C8-4AEB-9C98-BAFAE8AD5402}" destId="{3F5DB848-34BF-4120-9647-48D640513292}" srcOrd="0" destOrd="0" presId="urn:diagrams.loki3.com/TabbedArc+Icon"/>
    <dgm:cxn modelId="{F96D9EBC-97FB-41FA-AA9B-CA50B54070D4}" type="presParOf" srcId="{9BA5A5AC-F7C8-4AEB-9C98-BAFAE8AD5402}" destId="{09B1061F-19F0-4CF2-A35F-2807C6D158C4}" srcOrd="1" destOrd="0" presId="urn:diagrams.loki3.com/TabbedArc+Icon"/>
    <dgm:cxn modelId="{A4C9E298-AFC7-4C58-B75D-FA73682FE5D7}" type="presParOf" srcId="{9BA5A5AC-F7C8-4AEB-9C98-BAFAE8AD5402}" destId="{1902D75C-C4AD-4325-BFDF-D187C2995303}" srcOrd="2" destOrd="0" presId="urn:diagrams.loki3.com/TabbedArc+Icon"/>
    <dgm:cxn modelId="{C2D0C273-6C80-4B27-A17B-46008129A444}" type="presParOf" srcId="{9BA5A5AC-F7C8-4AEB-9C98-BAFAE8AD5402}" destId="{4146F46D-D587-4D7C-A613-06FA8F0668B2}" srcOrd="3" destOrd="0" presId="urn:diagrams.loki3.com/TabbedArc+Icon"/>
    <dgm:cxn modelId="{44B9EF91-C521-40D5-855F-2550CCF6A1DF}" type="presParOf" srcId="{9BA5A5AC-F7C8-4AEB-9C98-BAFAE8AD5402}" destId="{E69A2305-FCCC-410A-BE39-13DDB179EACA}" srcOrd="4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27123C-4D19-4721-A794-D2BAEAB1DC8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DC0EFE-060D-4F14-A418-2344B19C90FA}">
      <dgm:prSet phldrT="[Text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sz="2000" b="0" dirty="0" smtClean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Tax implication</a:t>
          </a:r>
          <a:endParaRPr lang="en-US" sz="2000" b="0" dirty="0">
            <a:solidFill>
              <a:schemeClr val="tx1"/>
            </a:solidFill>
            <a:latin typeface="+mn-lt"/>
            <a:cs typeface="Calibri" panose="020F0502020204030204" pitchFamily="34" charset="0"/>
          </a:endParaRPr>
        </a:p>
      </dgm:t>
    </dgm:pt>
    <dgm:pt modelId="{BD4DB15D-F83F-45EF-B176-63E322B611A5}" type="parTrans" cxnId="{E3DC9858-8889-482D-BECA-65068E65146D}">
      <dgm:prSet/>
      <dgm:spPr/>
      <dgm:t>
        <a:bodyPr/>
        <a:lstStyle/>
        <a:p>
          <a:endParaRPr lang="en-US"/>
        </a:p>
      </dgm:t>
    </dgm:pt>
    <dgm:pt modelId="{4F9BE195-6A1A-4230-8FC4-C8BEEBA50915}" type="sibTrans" cxnId="{E3DC9858-8889-482D-BECA-65068E65146D}">
      <dgm:prSet/>
      <dgm:spPr/>
      <dgm:t>
        <a:bodyPr/>
        <a:lstStyle/>
        <a:p>
          <a:endParaRPr lang="en-US"/>
        </a:p>
      </dgm:t>
    </dgm:pt>
    <dgm:pt modelId="{C15C1E27-A51B-4812-BA34-6BB161E18BD3}">
      <dgm:prSet phldrT="[Text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sz="2000" b="0" dirty="0" smtClean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Capital gain tax</a:t>
          </a:r>
          <a:endParaRPr lang="en-US" sz="2000" b="0" dirty="0">
            <a:solidFill>
              <a:schemeClr val="tx1"/>
            </a:solidFill>
            <a:latin typeface="+mn-lt"/>
            <a:cs typeface="Calibri" panose="020F0502020204030204" pitchFamily="34" charset="0"/>
          </a:endParaRPr>
        </a:p>
      </dgm:t>
    </dgm:pt>
    <dgm:pt modelId="{49BB2B9B-3801-4294-8BD8-B48EA387EFB8}" type="parTrans" cxnId="{4948341B-0FD4-4C43-BF7D-3A72E624D732}">
      <dgm:prSet/>
      <dgm:spPr/>
      <dgm:t>
        <a:bodyPr/>
        <a:lstStyle/>
        <a:p>
          <a:endParaRPr lang="en-US"/>
        </a:p>
      </dgm:t>
    </dgm:pt>
    <dgm:pt modelId="{07CF2BD5-5C59-46DD-84B6-93C7E1C9BAB0}" type="sibTrans" cxnId="{4948341B-0FD4-4C43-BF7D-3A72E624D732}">
      <dgm:prSet/>
      <dgm:spPr/>
      <dgm:t>
        <a:bodyPr/>
        <a:lstStyle/>
        <a:p>
          <a:endParaRPr lang="en-US"/>
        </a:p>
      </dgm:t>
    </dgm:pt>
    <dgm:pt modelId="{1D01F3F6-572D-4A9C-9DDD-CCF16BDF1E6A}">
      <dgm:prSet phldrT="[Text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sz="2000" b="0" dirty="0" smtClean="0">
              <a:latin typeface="+mn-lt"/>
              <a:cs typeface="Calibri" panose="020F0502020204030204" pitchFamily="34" charset="0"/>
            </a:rPr>
            <a:t>STCG</a:t>
          </a:r>
        </a:p>
        <a:p>
          <a:r>
            <a:rPr lang="en-US" sz="2000" b="0" i="0" dirty="0" smtClean="0">
              <a:latin typeface="+mn-lt"/>
              <a:cs typeface="Calibri" panose="020F0502020204030204" pitchFamily="34" charset="0"/>
            </a:rPr>
            <a:t>A holding period of up to one year. </a:t>
          </a:r>
        </a:p>
        <a:p>
          <a:r>
            <a:rPr lang="en-US" sz="2000" b="0" i="0" dirty="0" smtClean="0">
              <a:latin typeface="+mn-lt"/>
              <a:cs typeface="Calibri" panose="020F0502020204030204" pitchFamily="34" charset="0"/>
            </a:rPr>
            <a:t>STCG is taxed at 15%.</a:t>
          </a:r>
          <a:endParaRPr lang="en-US" sz="2000" dirty="0">
            <a:latin typeface="+mn-lt"/>
            <a:cs typeface="Calibri" panose="020F0502020204030204" pitchFamily="34" charset="0"/>
          </a:endParaRPr>
        </a:p>
      </dgm:t>
    </dgm:pt>
    <dgm:pt modelId="{A433DAE4-7E22-4B94-A52F-44AFC291AD2F}" type="parTrans" cxnId="{47FBB48F-0A46-497F-BE10-8C65BEC49C78}">
      <dgm:prSet/>
      <dgm:spPr/>
      <dgm:t>
        <a:bodyPr/>
        <a:lstStyle/>
        <a:p>
          <a:endParaRPr lang="en-US"/>
        </a:p>
      </dgm:t>
    </dgm:pt>
    <dgm:pt modelId="{DCAACE5D-50C1-4CB7-A3D4-4A313AD10869}" type="sibTrans" cxnId="{47FBB48F-0A46-497F-BE10-8C65BEC49C78}">
      <dgm:prSet/>
      <dgm:spPr/>
      <dgm:t>
        <a:bodyPr/>
        <a:lstStyle/>
        <a:p>
          <a:endParaRPr lang="en-US"/>
        </a:p>
      </dgm:t>
    </dgm:pt>
    <dgm:pt modelId="{78F8FA51-3E2E-4C2D-9E19-81F666220C57}">
      <dgm:prSet phldrT="[Text]" custT="1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sz="2000" b="0" dirty="0" smtClean="0">
              <a:latin typeface="+mn-lt"/>
              <a:cs typeface="Calibri" panose="020F0502020204030204" pitchFamily="34" charset="0"/>
            </a:rPr>
            <a:t>LTCG</a:t>
          </a:r>
        </a:p>
        <a:p>
          <a:r>
            <a:rPr lang="en-US" sz="2000" b="0" i="0" dirty="0" smtClean="0">
              <a:latin typeface="+mn-lt"/>
              <a:cs typeface="Calibri" panose="020F0502020204030204" pitchFamily="34" charset="0"/>
            </a:rPr>
            <a:t>A holding period of more than one year. </a:t>
          </a:r>
        </a:p>
        <a:p>
          <a:r>
            <a:rPr lang="en-US" sz="2000" b="0" i="0" dirty="0" smtClean="0">
              <a:latin typeface="+mn-lt"/>
              <a:cs typeface="Calibri" panose="020F0502020204030204" pitchFamily="34" charset="0"/>
            </a:rPr>
            <a:t>There is no tax on LTCG of up to </a:t>
          </a:r>
          <a:r>
            <a:rPr lang="en-US" sz="2000" b="0" i="0" dirty="0" err="1" smtClean="0">
              <a:latin typeface="+mn-lt"/>
              <a:cs typeface="Calibri" panose="020F0502020204030204" pitchFamily="34" charset="0"/>
            </a:rPr>
            <a:t>Rs</a:t>
          </a:r>
          <a:r>
            <a:rPr lang="en-US" sz="2000" b="0" i="0" dirty="0" smtClean="0">
              <a:latin typeface="+mn-lt"/>
              <a:cs typeface="Calibri" panose="020F0502020204030204" pitchFamily="34" charset="0"/>
            </a:rPr>
            <a:t>. 1 lakh above that 10% tax</a:t>
          </a:r>
          <a:endParaRPr lang="en-US" sz="2000" b="0" i="0" dirty="0">
            <a:latin typeface="+mn-lt"/>
            <a:cs typeface="Calibri" panose="020F0502020204030204" pitchFamily="34" charset="0"/>
          </a:endParaRPr>
        </a:p>
      </dgm:t>
    </dgm:pt>
    <dgm:pt modelId="{5659B64C-3259-4250-B274-5590DC932DB6}" type="parTrans" cxnId="{8E017D09-B1A3-4D8D-8536-79FD4CD9D5EC}">
      <dgm:prSet/>
      <dgm:spPr/>
      <dgm:t>
        <a:bodyPr/>
        <a:lstStyle/>
        <a:p>
          <a:endParaRPr lang="en-US"/>
        </a:p>
      </dgm:t>
    </dgm:pt>
    <dgm:pt modelId="{EBD06B73-4F36-4170-A052-BAB7605E891F}" type="sibTrans" cxnId="{8E017D09-B1A3-4D8D-8536-79FD4CD9D5EC}">
      <dgm:prSet/>
      <dgm:spPr/>
      <dgm:t>
        <a:bodyPr/>
        <a:lstStyle/>
        <a:p>
          <a:endParaRPr lang="en-US"/>
        </a:p>
      </dgm:t>
    </dgm:pt>
    <dgm:pt modelId="{422C93B3-9558-4401-9537-2796B9276EC2}">
      <dgm:prSet phldrT="[Text]" custT="1"/>
      <dgm:spPr>
        <a:solidFill>
          <a:schemeClr val="bg1">
            <a:alpha val="89804"/>
          </a:schemeClr>
        </a:solidFill>
      </dgm:spPr>
      <dgm:t>
        <a:bodyPr/>
        <a:lstStyle/>
        <a:p>
          <a:r>
            <a:rPr lang="en-US" sz="2000" b="0" dirty="0" smtClean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Direct distribution tax</a:t>
          </a:r>
        </a:p>
        <a:p>
          <a:r>
            <a:rPr lang="en-US" sz="2000" b="0" dirty="0" smtClean="0">
              <a:latin typeface="+mn-lt"/>
              <a:cs typeface="Calibri" panose="020F0502020204030204" pitchFamily="34" charset="0"/>
            </a:rPr>
            <a:t>DDT 10% to be deducted before paying dividend to unitholders</a:t>
          </a:r>
          <a:endParaRPr lang="en-US" sz="2000" b="0" dirty="0">
            <a:latin typeface="+mn-lt"/>
            <a:cs typeface="Calibri" panose="020F0502020204030204" pitchFamily="34" charset="0"/>
          </a:endParaRPr>
        </a:p>
      </dgm:t>
    </dgm:pt>
    <dgm:pt modelId="{BFD2E61A-B0BA-4B1F-B439-C0086FA42CEE}" type="parTrans" cxnId="{93E4AB8B-C809-4D34-8F17-B40BEF76640B}">
      <dgm:prSet/>
      <dgm:spPr/>
      <dgm:t>
        <a:bodyPr/>
        <a:lstStyle/>
        <a:p>
          <a:endParaRPr lang="en-US"/>
        </a:p>
      </dgm:t>
    </dgm:pt>
    <dgm:pt modelId="{A0BDC7CA-E1B5-400C-9744-8805277CE25E}" type="sibTrans" cxnId="{93E4AB8B-C809-4D34-8F17-B40BEF76640B}">
      <dgm:prSet/>
      <dgm:spPr/>
      <dgm:t>
        <a:bodyPr/>
        <a:lstStyle/>
        <a:p>
          <a:endParaRPr lang="en-US"/>
        </a:p>
      </dgm:t>
    </dgm:pt>
    <dgm:pt modelId="{7974FCE1-DFDC-4234-AE2A-3BA3AB183468}" type="pres">
      <dgm:prSet presAssocID="{9027123C-4D19-4721-A794-D2BAEAB1DC8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056CB00-84BE-4ED8-A11B-1772D7232EC0}" type="pres">
      <dgm:prSet presAssocID="{95DC0EFE-060D-4F14-A418-2344B19C90FA}" presName="hierRoot1" presStyleCnt="0"/>
      <dgm:spPr/>
    </dgm:pt>
    <dgm:pt modelId="{EE68120D-17E1-4F3A-B523-90770D5614C3}" type="pres">
      <dgm:prSet presAssocID="{95DC0EFE-060D-4F14-A418-2344B19C90FA}" presName="composite" presStyleCnt="0"/>
      <dgm:spPr/>
    </dgm:pt>
    <dgm:pt modelId="{5F838045-55AB-4120-8559-06485164A7A2}" type="pres">
      <dgm:prSet presAssocID="{95DC0EFE-060D-4F14-A418-2344B19C90FA}" presName="background" presStyleLbl="node0" presStyleIdx="0" presStyleCnt="1"/>
      <dgm:spPr>
        <a:solidFill>
          <a:schemeClr val="accent5">
            <a:lumMod val="60000"/>
            <a:lumOff val="40000"/>
          </a:schemeClr>
        </a:solidFill>
      </dgm:spPr>
    </dgm:pt>
    <dgm:pt modelId="{B71142FE-07F9-4644-9825-F04EBD346395}" type="pres">
      <dgm:prSet presAssocID="{95DC0EFE-060D-4F14-A418-2344B19C90FA}" presName="text" presStyleLbl="fgAcc0" presStyleIdx="0" presStyleCnt="1" custScaleY="582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5468770-BFFE-44D9-9B57-ECE1A4210B9F}" type="pres">
      <dgm:prSet presAssocID="{95DC0EFE-060D-4F14-A418-2344B19C90FA}" presName="hierChild2" presStyleCnt="0"/>
      <dgm:spPr/>
    </dgm:pt>
    <dgm:pt modelId="{7E88CE9B-99CF-406E-8093-ADB6D5096CD1}" type="pres">
      <dgm:prSet presAssocID="{49BB2B9B-3801-4294-8BD8-B48EA387EFB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D19ACB64-84C4-48EE-86C1-5F535BA51FBA}" type="pres">
      <dgm:prSet presAssocID="{C15C1E27-A51B-4812-BA34-6BB161E18BD3}" presName="hierRoot2" presStyleCnt="0"/>
      <dgm:spPr/>
    </dgm:pt>
    <dgm:pt modelId="{E2B00D0C-82CC-4FDE-806C-DCC11196A63D}" type="pres">
      <dgm:prSet presAssocID="{C15C1E27-A51B-4812-BA34-6BB161E18BD3}" presName="composite2" presStyleCnt="0"/>
      <dgm:spPr/>
    </dgm:pt>
    <dgm:pt modelId="{852B84BC-6A51-41AC-A6CC-527E7B7B8A0F}" type="pres">
      <dgm:prSet presAssocID="{C15C1E27-A51B-4812-BA34-6BB161E18BD3}" presName="background2" presStyleLbl="node2" presStyleIdx="0" presStyleCnt="2"/>
      <dgm:spPr>
        <a:solidFill>
          <a:schemeClr val="accent6">
            <a:lumMod val="75000"/>
          </a:schemeClr>
        </a:solidFill>
      </dgm:spPr>
    </dgm:pt>
    <dgm:pt modelId="{CD6695A2-CECF-461B-9E27-E74FC17AF60C}" type="pres">
      <dgm:prSet presAssocID="{C15C1E27-A51B-4812-BA34-6BB161E18BD3}" presName="text2" presStyleLbl="fgAcc2" presStyleIdx="0" presStyleCnt="2" custScaleX="103189" custScaleY="48106" custLinFactNeighborX="-1447" custLinFactNeighborY="-1224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1E58F2-E282-4C60-A8AD-D1202F212BE0}" type="pres">
      <dgm:prSet presAssocID="{C15C1E27-A51B-4812-BA34-6BB161E18BD3}" presName="hierChild3" presStyleCnt="0"/>
      <dgm:spPr/>
    </dgm:pt>
    <dgm:pt modelId="{4F63FD39-3B2D-4D16-BE55-83AB48B905FB}" type="pres">
      <dgm:prSet presAssocID="{A433DAE4-7E22-4B94-A52F-44AFC291AD2F}" presName="Name17" presStyleLbl="parChTrans1D3" presStyleIdx="0" presStyleCnt="2"/>
      <dgm:spPr/>
      <dgm:t>
        <a:bodyPr/>
        <a:lstStyle/>
        <a:p>
          <a:endParaRPr lang="en-US"/>
        </a:p>
      </dgm:t>
    </dgm:pt>
    <dgm:pt modelId="{2036849B-4DB3-4254-9450-8D8059C56F1B}" type="pres">
      <dgm:prSet presAssocID="{1D01F3F6-572D-4A9C-9DDD-CCF16BDF1E6A}" presName="hierRoot3" presStyleCnt="0"/>
      <dgm:spPr/>
    </dgm:pt>
    <dgm:pt modelId="{006438CE-FBAD-412A-A3C7-2E007958D1E5}" type="pres">
      <dgm:prSet presAssocID="{1D01F3F6-572D-4A9C-9DDD-CCF16BDF1E6A}" presName="composite3" presStyleCnt="0"/>
      <dgm:spPr/>
    </dgm:pt>
    <dgm:pt modelId="{8047E151-212A-4480-8F36-6AE40AC5009D}" type="pres">
      <dgm:prSet presAssocID="{1D01F3F6-572D-4A9C-9DDD-CCF16BDF1E6A}" presName="background3" presStyleLbl="node3" presStyleIdx="0" presStyleCnt="2"/>
      <dgm:spPr>
        <a:solidFill>
          <a:schemeClr val="accent4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8169FC2-A180-4955-A0E0-89116A38A78E}" type="pres">
      <dgm:prSet presAssocID="{1D01F3F6-572D-4A9C-9DDD-CCF16BDF1E6A}" presName="text3" presStyleLbl="fgAcc3" presStyleIdx="0" presStyleCnt="2" custLinFactNeighborY="-1215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4A064D-391E-4FE9-AD4B-5DC4BB8BF894}" type="pres">
      <dgm:prSet presAssocID="{1D01F3F6-572D-4A9C-9DDD-CCF16BDF1E6A}" presName="hierChild4" presStyleCnt="0"/>
      <dgm:spPr/>
    </dgm:pt>
    <dgm:pt modelId="{455E02E6-0C5A-4D87-A7F5-93C094B9C84F}" type="pres">
      <dgm:prSet presAssocID="{5659B64C-3259-4250-B274-5590DC932DB6}" presName="Name17" presStyleLbl="parChTrans1D3" presStyleIdx="1" presStyleCnt="2"/>
      <dgm:spPr/>
      <dgm:t>
        <a:bodyPr/>
        <a:lstStyle/>
        <a:p>
          <a:endParaRPr lang="en-US"/>
        </a:p>
      </dgm:t>
    </dgm:pt>
    <dgm:pt modelId="{E363ACB3-DBDE-4ABF-A7A3-4F0B5ACD340E}" type="pres">
      <dgm:prSet presAssocID="{78F8FA51-3E2E-4C2D-9E19-81F666220C57}" presName="hierRoot3" presStyleCnt="0"/>
      <dgm:spPr/>
    </dgm:pt>
    <dgm:pt modelId="{0413F85D-1C59-424E-91C5-7D49C7AB5E4E}" type="pres">
      <dgm:prSet presAssocID="{78F8FA51-3E2E-4C2D-9E19-81F666220C57}" presName="composite3" presStyleCnt="0"/>
      <dgm:spPr/>
    </dgm:pt>
    <dgm:pt modelId="{5DC11821-4972-4149-8BBB-851F92861167}" type="pres">
      <dgm:prSet presAssocID="{78F8FA51-3E2E-4C2D-9E19-81F666220C57}" presName="background3" presStyleLbl="node3" presStyleIdx="1" presStyleCnt="2"/>
      <dgm:spPr>
        <a:solidFill>
          <a:schemeClr val="accent2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CD2D80A-ABF5-4454-BF87-941D847A106A}" type="pres">
      <dgm:prSet presAssocID="{78F8FA51-3E2E-4C2D-9E19-81F666220C57}" presName="text3" presStyleLbl="fgAcc3" presStyleIdx="1" presStyleCnt="2" custScaleX="108467" custScaleY="141443" custLinFactNeighborX="-2787" custLinFactNeighborY="-1998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D874E3A-FCDE-49D0-BB0B-6F975E258ECE}" type="pres">
      <dgm:prSet presAssocID="{78F8FA51-3E2E-4C2D-9E19-81F666220C57}" presName="hierChild4" presStyleCnt="0"/>
      <dgm:spPr/>
    </dgm:pt>
    <dgm:pt modelId="{A8FA5EB1-8C99-4105-AFF0-A46832CC1162}" type="pres">
      <dgm:prSet presAssocID="{BFD2E61A-B0BA-4B1F-B439-C0086FA42CE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3035B794-7FBE-493B-839A-26E6F2AC53A2}" type="pres">
      <dgm:prSet presAssocID="{422C93B3-9558-4401-9537-2796B9276EC2}" presName="hierRoot2" presStyleCnt="0"/>
      <dgm:spPr/>
    </dgm:pt>
    <dgm:pt modelId="{858D19EA-6AC0-44BB-BF93-28271378C938}" type="pres">
      <dgm:prSet presAssocID="{422C93B3-9558-4401-9537-2796B9276EC2}" presName="composite2" presStyleCnt="0"/>
      <dgm:spPr/>
    </dgm:pt>
    <dgm:pt modelId="{941B8A9D-76F0-4DAD-94B1-E30CADEE26DE}" type="pres">
      <dgm:prSet presAssocID="{422C93B3-9558-4401-9537-2796B9276EC2}" presName="background2" presStyleLbl="node2" presStyleIdx="1" presStyleCnt="2"/>
      <dgm:spPr>
        <a:solidFill>
          <a:schemeClr val="accent6">
            <a:lumMod val="75000"/>
          </a:schemeClr>
        </a:solidFill>
      </dgm:spPr>
    </dgm:pt>
    <dgm:pt modelId="{70880B4C-7AF7-423F-86B0-E4DAB6793A10}" type="pres">
      <dgm:prSet presAssocID="{422C93B3-9558-4401-9537-2796B9276EC2}" presName="text2" presStyleLbl="fgAcc2" presStyleIdx="1" presStyleCnt="2" custScaleX="106676" custScaleY="142246" custLinFactNeighborX="-2538" custLinFactNeighborY="-96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851E3B-CF49-4A49-BF94-CB8329C195B6}" type="pres">
      <dgm:prSet presAssocID="{422C93B3-9558-4401-9537-2796B9276EC2}" presName="hierChild3" presStyleCnt="0"/>
      <dgm:spPr/>
    </dgm:pt>
  </dgm:ptLst>
  <dgm:cxnLst>
    <dgm:cxn modelId="{5704418C-9EFA-4E5F-A06C-A547059A95EA}" type="presOf" srcId="{422C93B3-9558-4401-9537-2796B9276EC2}" destId="{70880B4C-7AF7-423F-86B0-E4DAB6793A10}" srcOrd="0" destOrd="0" presId="urn:microsoft.com/office/officeart/2005/8/layout/hierarchy1"/>
    <dgm:cxn modelId="{D64E4A54-21F5-497D-B90E-8C3820D96CB2}" type="presOf" srcId="{5659B64C-3259-4250-B274-5590DC932DB6}" destId="{455E02E6-0C5A-4D87-A7F5-93C094B9C84F}" srcOrd="0" destOrd="0" presId="urn:microsoft.com/office/officeart/2005/8/layout/hierarchy1"/>
    <dgm:cxn modelId="{8154A989-D96F-4559-9513-33BFD8B760C3}" type="presOf" srcId="{C15C1E27-A51B-4812-BA34-6BB161E18BD3}" destId="{CD6695A2-CECF-461B-9E27-E74FC17AF60C}" srcOrd="0" destOrd="0" presId="urn:microsoft.com/office/officeart/2005/8/layout/hierarchy1"/>
    <dgm:cxn modelId="{BC3241D4-6CE2-4B83-AC65-B40E056EAA31}" type="presOf" srcId="{BFD2E61A-B0BA-4B1F-B439-C0086FA42CEE}" destId="{A8FA5EB1-8C99-4105-AFF0-A46832CC1162}" srcOrd="0" destOrd="0" presId="urn:microsoft.com/office/officeart/2005/8/layout/hierarchy1"/>
    <dgm:cxn modelId="{3D871EFC-90C3-4A2B-956D-5C1ACEA1EB56}" type="presOf" srcId="{78F8FA51-3E2E-4C2D-9E19-81F666220C57}" destId="{ECD2D80A-ABF5-4454-BF87-941D847A106A}" srcOrd="0" destOrd="0" presId="urn:microsoft.com/office/officeart/2005/8/layout/hierarchy1"/>
    <dgm:cxn modelId="{47FBB48F-0A46-497F-BE10-8C65BEC49C78}" srcId="{C15C1E27-A51B-4812-BA34-6BB161E18BD3}" destId="{1D01F3F6-572D-4A9C-9DDD-CCF16BDF1E6A}" srcOrd="0" destOrd="0" parTransId="{A433DAE4-7E22-4B94-A52F-44AFC291AD2F}" sibTransId="{DCAACE5D-50C1-4CB7-A3D4-4A313AD10869}"/>
    <dgm:cxn modelId="{FDB5D550-8B3F-42AE-869A-F02B7178C61F}" type="presOf" srcId="{1D01F3F6-572D-4A9C-9DDD-CCF16BDF1E6A}" destId="{E8169FC2-A180-4955-A0E0-89116A38A78E}" srcOrd="0" destOrd="0" presId="urn:microsoft.com/office/officeart/2005/8/layout/hierarchy1"/>
    <dgm:cxn modelId="{8E017D09-B1A3-4D8D-8536-79FD4CD9D5EC}" srcId="{C15C1E27-A51B-4812-BA34-6BB161E18BD3}" destId="{78F8FA51-3E2E-4C2D-9E19-81F666220C57}" srcOrd="1" destOrd="0" parTransId="{5659B64C-3259-4250-B274-5590DC932DB6}" sibTransId="{EBD06B73-4F36-4170-A052-BAB7605E891F}"/>
    <dgm:cxn modelId="{8F96EDC9-EBCD-4DBC-99A4-766E2A22FD9F}" type="presOf" srcId="{A433DAE4-7E22-4B94-A52F-44AFC291AD2F}" destId="{4F63FD39-3B2D-4D16-BE55-83AB48B905FB}" srcOrd="0" destOrd="0" presId="urn:microsoft.com/office/officeart/2005/8/layout/hierarchy1"/>
    <dgm:cxn modelId="{28C41FD4-0078-42DD-B1DF-97AC560B5819}" type="presOf" srcId="{9027123C-4D19-4721-A794-D2BAEAB1DC8C}" destId="{7974FCE1-DFDC-4234-AE2A-3BA3AB183468}" srcOrd="0" destOrd="0" presId="urn:microsoft.com/office/officeart/2005/8/layout/hierarchy1"/>
    <dgm:cxn modelId="{93E4AB8B-C809-4D34-8F17-B40BEF76640B}" srcId="{95DC0EFE-060D-4F14-A418-2344B19C90FA}" destId="{422C93B3-9558-4401-9537-2796B9276EC2}" srcOrd="1" destOrd="0" parTransId="{BFD2E61A-B0BA-4B1F-B439-C0086FA42CEE}" sibTransId="{A0BDC7CA-E1B5-400C-9744-8805277CE25E}"/>
    <dgm:cxn modelId="{E3DC9858-8889-482D-BECA-65068E65146D}" srcId="{9027123C-4D19-4721-A794-D2BAEAB1DC8C}" destId="{95DC0EFE-060D-4F14-A418-2344B19C90FA}" srcOrd="0" destOrd="0" parTransId="{BD4DB15D-F83F-45EF-B176-63E322B611A5}" sibTransId="{4F9BE195-6A1A-4230-8FC4-C8BEEBA50915}"/>
    <dgm:cxn modelId="{4948341B-0FD4-4C43-BF7D-3A72E624D732}" srcId="{95DC0EFE-060D-4F14-A418-2344B19C90FA}" destId="{C15C1E27-A51B-4812-BA34-6BB161E18BD3}" srcOrd="0" destOrd="0" parTransId="{49BB2B9B-3801-4294-8BD8-B48EA387EFB8}" sibTransId="{07CF2BD5-5C59-46DD-84B6-93C7E1C9BAB0}"/>
    <dgm:cxn modelId="{D12781D8-41E0-46F8-B158-D8EFDF760C5D}" type="presOf" srcId="{49BB2B9B-3801-4294-8BD8-B48EA387EFB8}" destId="{7E88CE9B-99CF-406E-8093-ADB6D5096CD1}" srcOrd="0" destOrd="0" presId="urn:microsoft.com/office/officeart/2005/8/layout/hierarchy1"/>
    <dgm:cxn modelId="{0585137A-E1CB-4D04-80D3-956CB4CBB13D}" type="presOf" srcId="{95DC0EFE-060D-4F14-A418-2344B19C90FA}" destId="{B71142FE-07F9-4644-9825-F04EBD346395}" srcOrd="0" destOrd="0" presId="urn:microsoft.com/office/officeart/2005/8/layout/hierarchy1"/>
    <dgm:cxn modelId="{6C04095A-3E8D-4616-BF85-D18542A59A64}" type="presParOf" srcId="{7974FCE1-DFDC-4234-AE2A-3BA3AB183468}" destId="{F056CB00-84BE-4ED8-A11B-1772D7232EC0}" srcOrd="0" destOrd="0" presId="urn:microsoft.com/office/officeart/2005/8/layout/hierarchy1"/>
    <dgm:cxn modelId="{939CDB6D-AF92-4A75-B570-86F3F537DF39}" type="presParOf" srcId="{F056CB00-84BE-4ED8-A11B-1772D7232EC0}" destId="{EE68120D-17E1-4F3A-B523-90770D5614C3}" srcOrd="0" destOrd="0" presId="urn:microsoft.com/office/officeart/2005/8/layout/hierarchy1"/>
    <dgm:cxn modelId="{5F8B92E5-5438-4A46-8B04-B6111141A73C}" type="presParOf" srcId="{EE68120D-17E1-4F3A-B523-90770D5614C3}" destId="{5F838045-55AB-4120-8559-06485164A7A2}" srcOrd="0" destOrd="0" presId="urn:microsoft.com/office/officeart/2005/8/layout/hierarchy1"/>
    <dgm:cxn modelId="{7B4E79BA-EFB8-4A74-9989-DFDA24F823CD}" type="presParOf" srcId="{EE68120D-17E1-4F3A-B523-90770D5614C3}" destId="{B71142FE-07F9-4644-9825-F04EBD346395}" srcOrd="1" destOrd="0" presId="urn:microsoft.com/office/officeart/2005/8/layout/hierarchy1"/>
    <dgm:cxn modelId="{646F308A-807F-4B96-9338-D24CBBA7DEA6}" type="presParOf" srcId="{F056CB00-84BE-4ED8-A11B-1772D7232EC0}" destId="{35468770-BFFE-44D9-9B57-ECE1A4210B9F}" srcOrd="1" destOrd="0" presId="urn:microsoft.com/office/officeart/2005/8/layout/hierarchy1"/>
    <dgm:cxn modelId="{DBC5C593-E0A2-4CF3-8E23-B921BA25FD4F}" type="presParOf" srcId="{35468770-BFFE-44D9-9B57-ECE1A4210B9F}" destId="{7E88CE9B-99CF-406E-8093-ADB6D5096CD1}" srcOrd="0" destOrd="0" presId="urn:microsoft.com/office/officeart/2005/8/layout/hierarchy1"/>
    <dgm:cxn modelId="{B77ECB2A-F6F4-4904-AE95-CF66FC8ECB28}" type="presParOf" srcId="{35468770-BFFE-44D9-9B57-ECE1A4210B9F}" destId="{D19ACB64-84C4-48EE-86C1-5F535BA51FBA}" srcOrd="1" destOrd="0" presId="urn:microsoft.com/office/officeart/2005/8/layout/hierarchy1"/>
    <dgm:cxn modelId="{E9BABEBC-256B-42BF-A2D4-597AE1942129}" type="presParOf" srcId="{D19ACB64-84C4-48EE-86C1-5F535BA51FBA}" destId="{E2B00D0C-82CC-4FDE-806C-DCC11196A63D}" srcOrd="0" destOrd="0" presId="urn:microsoft.com/office/officeart/2005/8/layout/hierarchy1"/>
    <dgm:cxn modelId="{6D3E8213-649F-4FDF-9D9B-0B47B7D06313}" type="presParOf" srcId="{E2B00D0C-82CC-4FDE-806C-DCC11196A63D}" destId="{852B84BC-6A51-41AC-A6CC-527E7B7B8A0F}" srcOrd="0" destOrd="0" presId="urn:microsoft.com/office/officeart/2005/8/layout/hierarchy1"/>
    <dgm:cxn modelId="{7D31B922-810D-4F13-926A-03CF5E52AEB4}" type="presParOf" srcId="{E2B00D0C-82CC-4FDE-806C-DCC11196A63D}" destId="{CD6695A2-CECF-461B-9E27-E74FC17AF60C}" srcOrd="1" destOrd="0" presId="urn:microsoft.com/office/officeart/2005/8/layout/hierarchy1"/>
    <dgm:cxn modelId="{A10A06AE-8AD6-4EFD-80D6-57EE44CBBCF5}" type="presParOf" srcId="{D19ACB64-84C4-48EE-86C1-5F535BA51FBA}" destId="{A01E58F2-E282-4C60-A8AD-D1202F212BE0}" srcOrd="1" destOrd="0" presId="urn:microsoft.com/office/officeart/2005/8/layout/hierarchy1"/>
    <dgm:cxn modelId="{9CF6880D-8EB0-4ED9-8A2E-8B2EE2F7A402}" type="presParOf" srcId="{A01E58F2-E282-4C60-A8AD-D1202F212BE0}" destId="{4F63FD39-3B2D-4D16-BE55-83AB48B905FB}" srcOrd="0" destOrd="0" presId="urn:microsoft.com/office/officeart/2005/8/layout/hierarchy1"/>
    <dgm:cxn modelId="{31957AC5-7373-472D-B131-90F8879183E8}" type="presParOf" srcId="{A01E58F2-E282-4C60-A8AD-D1202F212BE0}" destId="{2036849B-4DB3-4254-9450-8D8059C56F1B}" srcOrd="1" destOrd="0" presId="urn:microsoft.com/office/officeart/2005/8/layout/hierarchy1"/>
    <dgm:cxn modelId="{9814AEFC-915F-4AA1-8E2F-2C7FD10C5FA9}" type="presParOf" srcId="{2036849B-4DB3-4254-9450-8D8059C56F1B}" destId="{006438CE-FBAD-412A-A3C7-2E007958D1E5}" srcOrd="0" destOrd="0" presId="urn:microsoft.com/office/officeart/2005/8/layout/hierarchy1"/>
    <dgm:cxn modelId="{3D4AE2BD-C4D1-449E-9E7C-AACB9BCABF24}" type="presParOf" srcId="{006438CE-FBAD-412A-A3C7-2E007958D1E5}" destId="{8047E151-212A-4480-8F36-6AE40AC5009D}" srcOrd="0" destOrd="0" presId="urn:microsoft.com/office/officeart/2005/8/layout/hierarchy1"/>
    <dgm:cxn modelId="{96244AC4-E2EF-4385-8769-73C0BD056E60}" type="presParOf" srcId="{006438CE-FBAD-412A-A3C7-2E007958D1E5}" destId="{E8169FC2-A180-4955-A0E0-89116A38A78E}" srcOrd="1" destOrd="0" presId="urn:microsoft.com/office/officeart/2005/8/layout/hierarchy1"/>
    <dgm:cxn modelId="{0D545BC9-0AB3-425E-9FE3-C4AC890810AF}" type="presParOf" srcId="{2036849B-4DB3-4254-9450-8D8059C56F1B}" destId="{744A064D-391E-4FE9-AD4B-5DC4BB8BF894}" srcOrd="1" destOrd="0" presId="urn:microsoft.com/office/officeart/2005/8/layout/hierarchy1"/>
    <dgm:cxn modelId="{49B0561E-6A5A-4C1C-AB4B-5B245C4EDF79}" type="presParOf" srcId="{A01E58F2-E282-4C60-A8AD-D1202F212BE0}" destId="{455E02E6-0C5A-4D87-A7F5-93C094B9C84F}" srcOrd="2" destOrd="0" presId="urn:microsoft.com/office/officeart/2005/8/layout/hierarchy1"/>
    <dgm:cxn modelId="{9C93E046-5AA5-41ED-8B02-D0C83AFA8DE2}" type="presParOf" srcId="{A01E58F2-E282-4C60-A8AD-D1202F212BE0}" destId="{E363ACB3-DBDE-4ABF-A7A3-4F0B5ACD340E}" srcOrd="3" destOrd="0" presId="urn:microsoft.com/office/officeart/2005/8/layout/hierarchy1"/>
    <dgm:cxn modelId="{F1E70F8C-4D74-473A-BBE4-49AB7B073C96}" type="presParOf" srcId="{E363ACB3-DBDE-4ABF-A7A3-4F0B5ACD340E}" destId="{0413F85D-1C59-424E-91C5-7D49C7AB5E4E}" srcOrd="0" destOrd="0" presId="urn:microsoft.com/office/officeart/2005/8/layout/hierarchy1"/>
    <dgm:cxn modelId="{FC0D2680-F563-428D-98BC-46DD4C390746}" type="presParOf" srcId="{0413F85D-1C59-424E-91C5-7D49C7AB5E4E}" destId="{5DC11821-4972-4149-8BBB-851F92861167}" srcOrd="0" destOrd="0" presId="urn:microsoft.com/office/officeart/2005/8/layout/hierarchy1"/>
    <dgm:cxn modelId="{D3DECD4B-CEB8-4F76-A220-106A1E57CF54}" type="presParOf" srcId="{0413F85D-1C59-424E-91C5-7D49C7AB5E4E}" destId="{ECD2D80A-ABF5-4454-BF87-941D847A106A}" srcOrd="1" destOrd="0" presId="urn:microsoft.com/office/officeart/2005/8/layout/hierarchy1"/>
    <dgm:cxn modelId="{F786BAB4-7232-4ED6-AD7A-24E53CDDB487}" type="presParOf" srcId="{E363ACB3-DBDE-4ABF-A7A3-4F0B5ACD340E}" destId="{1D874E3A-FCDE-49D0-BB0B-6F975E258ECE}" srcOrd="1" destOrd="0" presId="urn:microsoft.com/office/officeart/2005/8/layout/hierarchy1"/>
    <dgm:cxn modelId="{8A09E5E3-1BC6-4AFD-836C-9F19DD4EEDB4}" type="presParOf" srcId="{35468770-BFFE-44D9-9B57-ECE1A4210B9F}" destId="{A8FA5EB1-8C99-4105-AFF0-A46832CC1162}" srcOrd="2" destOrd="0" presId="urn:microsoft.com/office/officeart/2005/8/layout/hierarchy1"/>
    <dgm:cxn modelId="{BFA32096-9BC7-4184-BA88-AE26C68C41E3}" type="presParOf" srcId="{35468770-BFFE-44D9-9B57-ECE1A4210B9F}" destId="{3035B794-7FBE-493B-839A-26E6F2AC53A2}" srcOrd="3" destOrd="0" presId="urn:microsoft.com/office/officeart/2005/8/layout/hierarchy1"/>
    <dgm:cxn modelId="{2BFE0166-F052-4C5F-8316-479D21DC9A8A}" type="presParOf" srcId="{3035B794-7FBE-493B-839A-26E6F2AC53A2}" destId="{858D19EA-6AC0-44BB-BF93-28271378C938}" srcOrd="0" destOrd="0" presId="urn:microsoft.com/office/officeart/2005/8/layout/hierarchy1"/>
    <dgm:cxn modelId="{D690A665-62F8-4B78-8994-9E01FDC48061}" type="presParOf" srcId="{858D19EA-6AC0-44BB-BF93-28271378C938}" destId="{941B8A9D-76F0-4DAD-94B1-E30CADEE26DE}" srcOrd="0" destOrd="0" presId="urn:microsoft.com/office/officeart/2005/8/layout/hierarchy1"/>
    <dgm:cxn modelId="{76852CCD-A986-4118-A0E0-02234AB4AF2C}" type="presParOf" srcId="{858D19EA-6AC0-44BB-BF93-28271378C938}" destId="{70880B4C-7AF7-423F-86B0-E4DAB6793A10}" srcOrd="1" destOrd="0" presId="urn:microsoft.com/office/officeart/2005/8/layout/hierarchy1"/>
    <dgm:cxn modelId="{4C383C1F-A669-4E43-B0B9-42CD7BD196C3}" type="presParOf" srcId="{3035B794-7FBE-493B-839A-26E6F2AC53A2}" destId="{B5851E3B-CF49-4A49-BF94-CB8329C195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3EBFF-2813-4BC6-BE45-55D19DDA2FF4}">
      <dsp:nvSpPr>
        <dsp:cNvPr id="0" name=""/>
        <dsp:cNvSpPr/>
      </dsp:nvSpPr>
      <dsp:spPr>
        <a:xfrm>
          <a:off x="1735095" y="0"/>
          <a:ext cx="1823443" cy="1489571"/>
        </a:xfrm>
        <a:prstGeom prst="trapezoid">
          <a:avLst>
            <a:gd name="adj" fmla="val 59466"/>
          </a:avLst>
        </a:prstGeom>
        <a:solidFill>
          <a:srgbClr val="FF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solidFill>
              <a:schemeClr val="bg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b="1" kern="1200" dirty="0" smtClean="0">
            <a:solidFill>
              <a:schemeClr val="bg1"/>
            </a:solidFill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Large</a:t>
          </a: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 cap </a:t>
          </a:r>
          <a:endParaRPr lang="en-US" sz="2400" b="0" kern="1200" dirty="0">
            <a:solidFill>
              <a:schemeClr val="tx1"/>
            </a:solidFill>
            <a:latin typeface="+mn-lt"/>
            <a:cs typeface="Calibri" panose="020F0502020204030204" pitchFamily="34" charset="0"/>
          </a:endParaRPr>
        </a:p>
      </dsp:txBody>
      <dsp:txXfrm>
        <a:off x="1735095" y="0"/>
        <a:ext cx="1823443" cy="1489571"/>
      </dsp:txXfrm>
    </dsp:sp>
    <dsp:sp modelId="{505F9887-2565-4182-948B-815884B3DD6E}">
      <dsp:nvSpPr>
        <dsp:cNvPr id="0" name=""/>
        <dsp:cNvSpPr/>
      </dsp:nvSpPr>
      <dsp:spPr>
        <a:xfrm>
          <a:off x="1312664" y="1482406"/>
          <a:ext cx="3543144" cy="1489571"/>
        </a:xfrm>
        <a:prstGeom prst="trapezoid">
          <a:avLst>
            <a:gd name="adj" fmla="val 59466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0" kern="1200" dirty="0" smtClean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Mid cap</a:t>
          </a:r>
          <a:endParaRPr lang="en-US" sz="2700" b="0" kern="1200" dirty="0">
            <a:solidFill>
              <a:schemeClr val="tx1"/>
            </a:solidFill>
            <a:latin typeface="+mn-lt"/>
            <a:cs typeface="Calibri" panose="020F0502020204030204" pitchFamily="34" charset="0"/>
          </a:endParaRPr>
        </a:p>
      </dsp:txBody>
      <dsp:txXfrm>
        <a:off x="1932714" y="1482406"/>
        <a:ext cx="2303044" cy="1489571"/>
      </dsp:txXfrm>
    </dsp:sp>
    <dsp:sp modelId="{5BA3D53C-8B8D-4659-A6C8-C3A0C9FEB979}">
      <dsp:nvSpPr>
        <dsp:cNvPr id="0" name=""/>
        <dsp:cNvSpPr/>
      </dsp:nvSpPr>
      <dsp:spPr>
        <a:xfrm>
          <a:off x="0" y="2979142"/>
          <a:ext cx="5314717" cy="1489571"/>
        </a:xfrm>
        <a:prstGeom prst="trapezoid">
          <a:avLst>
            <a:gd name="adj" fmla="val 59466"/>
          </a:avLst>
        </a:prstGeom>
        <a:solidFill>
          <a:srgbClr val="FFCC9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0" kern="1200" dirty="0" smtClean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Small cap</a:t>
          </a:r>
          <a:endParaRPr lang="en-US" sz="2400" b="0" kern="1200" dirty="0">
            <a:solidFill>
              <a:schemeClr val="tx1"/>
            </a:solidFill>
            <a:latin typeface="+mn-lt"/>
            <a:cs typeface="Calibri" panose="020F0502020204030204" pitchFamily="34" charset="0"/>
          </a:endParaRPr>
        </a:p>
      </dsp:txBody>
      <dsp:txXfrm>
        <a:off x="930075" y="2979142"/>
        <a:ext cx="3454566" cy="14895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DB848-34BF-4120-9647-48D640513292}">
      <dsp:nvSpPr>
        <dsp:cNvPr id="0" name=""/>
        <dsp:cNvSpPr/>
      </dsp:nvSpPr>
      <dsp:spPr>
        <a:xfrm rot="18000000">
          <a:off x="4519" y="3141070"/>
          <a:ext cx="2265115" cy="1769190"/>
        </a:xfrm>
        <a:prstGeom prst="round2Same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n-lt"/>
              <a:cs typeface="Calibri" panose="020F0502020204030204" pitchFamily="34" charset="0"/>
            </a:rPr>
            <a:t>Evaluate at least for 3-5 years past performance of the fund</a:t>
          </a:r>
          <a:endParaRPr lang="en-US" sz="2000" kern="1200" dirty="0">
            <a:latin typeface="+mn-lt"/>
            <a:cs typeface="Calibri" panose="020F0502020204030204" pitchFamily="34" charset="0"/>
          </a:endParaRPr>
        </a:p>
      </dsp:txBody>
      <dsp:txXfrm>
        <a:off x="128281" y="3205844"/>
        <a:ext cx="2092385" cy="1682825"/>
      </dsp:txXfrm>
    </dsp:sp>
    <dsp:sp modelId="{09B1061F-19F0-4CF2-A35F-2807C6D158C4}">
      <dsp:nvSpPr>
        <dsp:cNvPr id="0" name=""/>
        <dsp:cNvSpPr/>
      </dsp:nvSpPr>
      <dsp:spPr>
        <a:xfrm rot="19800000">
          <a:off x="1889017" y="1203334"/>
          <a:ext cx="2265115" cy="1875668"/>
        </a:xfrm>
        <a:prstGeom prst="round2Same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n-lt"/>
              <a:cs typeface="Calibri" panose="020F0502020204030204" pitchFamily="34" charset="0"/>
            </a:rPr>
            <a:t>Can take help from financial advisors to create portfolio </a:t>
          </a:r>
          <a:endParaRPr lang="en-US" sz="2000" kern="1200" dirty="0">
            <a:latin typeface="+mn-lt"/>
            <a:cs typeface="Calibri" panose="020F0502020204030204" pitchFamily="34" charset="0"/>
          </a:endParaRPr>
        </a:p>
      </dsp:txBody>
      <dsp:txXfrm>
        <a:off x="2003471" y="1288763"/>
        <a:ext cx="2081989" cy="1784105"/>
      </dsp:txXfrm>
    </dsp:sp>
    <dsp:sp modelId="{1902D75C-C4AD-4325-BFDF-D187C2995303}">
      <dsp:nvSpPr>
        <dsp:cNvPr id="0" name=""/>
        <dsp:cNvSpPr/>
      </dsp:nvSpPr>
      <dsp:spPr>
        <a:xfrm>
          <a:off x="4463289" y="589200"/>
          <a:ext cx="2265115" cy="1724387"/>
        </a:xfrm>
        <a:prstGeom prst="round2Same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n-lt"/>
              <a:cs typeface="Calibri" panose="020F0502020204030204" pitchFamily="34" charset="0"/>
            </a:rPr>
            <a:t>Analyze the track record of Fund manager</a:t>
          </a:r>
          <a:endParaRPr lang="en-US" sz="2000" kern="1200" dirty="0">
            <a:latin typeface="+mn-lt"/>
            <a:cs typeface="Calibri" panose="020F0502020204030204" pitchFamily="34" charset="0"/>
          </a:endParaRPr>
        </a:p>
      </dsp:txBody>
      <dsp:txXfrm>
        <a:off x="4547467" y="673378"/>
        <a:ext cx="2096759" cy="1640209"/>
      </dsp:txXfrm>
    </dsp:sp>
    <dsp:sp modelId="{4146F46D-D587-4D7C-A613-06FA8F0668B2}">
      <dsp:nvSpPr>
        <dsp:cNvPr id="0" name=""/>
        <dsp:cNvSpPr/>
      </dsp:nvSpPr>
      <dsp:spPr>
        <a:xfrm rot="1800000">
          <a:off x="7001771" y="1275860"/>
          <a:ext cx="2336693" cy="1730615"/>
        </a:xfrm>
        <a:prstGeom prst="round2Same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n-lt"/>
              <a:cs typeface="Calibri" panose="020F0502020204030204" pitchFamily="34" charset="0"/>
            </a:rPr>
            <a:t>Select scheme </a:t>
          </a:r>
          <a:r>
            <a:rPr lang="en-US" sz="2000" kern="1200" dirty="0" smtClean="0">
              <a:latin typeface="+mn-lt"/>
              <a:cs typeface="Calibri" panose="020F0502020204030204" pitchFamily="34" charset="0"/>
            </a:rPr>
            <a:t>as per </a:t>
          </a:r>
          <a:r>
            <a:rPr lang="en-US" sz="2000" kern="1200" dirty="0" smtClean="0">
              <a:latin typeface="+mn-lt"/>
              <a:cs typeface="Calibri" panose="020F0502020204030204" pitchFamily="34" charset="0"/>
            </a:rPr>
            <a:t>your income, expenses, age, financial goals.</a:t>
          </a:r>
          <a:endParaRPr lang="en-US" sz="2000" kern="1200" dirty="0">
            <a:latin typeface="+mn-lt"/>
            <a:cs typeface="Calibri" panose="020F0502020204030204" pitchFamily="34" charset="0"/>
          </a:endParaRPr>
        </a:p>
      </dsp:txBody>
      <dsp:txXfrm>
        <a:off x="7065133" y="1354683"/>
        <a:ext cx="2167729" cy="1646133"/>
      </dsp:txXfrm>
    </dsp:sp>
    <dsp:sp modelId="{E69A2305-FCCC-410A-BE39-13DDB179EACA}">
      <dsp:nvSpPr>
        <dsp:cNvPr id="0" name=""/>
        <dsp:cNvSpPr/>
      </dsp:nvSpPr>
      <dsp:spPr>
        <a:xfrm rot="3600000">
          <a:off x="8922058" y="3196364"/>
          <a:ext cx="2265115" cy="1658603"/>
        </a:xfrm>
        <a:prstGeom prst="round2Same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+mn-lt"/>
              <a:cs typeface="Calibri" panose="020F0502020204030204" pitchFamily="34" charset="0"/>
            </a:rPr>
            <a:t>Set your long term priorities, mid caps may not suitable for short term goals.</a:t>
          </a:r>
          <a:endParaRPr lang="en-US" sz="2000" kern="1200" dirty="0">
            <a:latin typeface="+mn-lt"/>
            <a:cs typeface="Calibri" panose="020F0502020204030204" pitchFamily="34" charset="0"/>
          </a:endParaRPr>
        </a:p>
      </dsp:txBody>
      <dsp:txXfrm>
        <a:off x="8967965" y="3257089"/>
        <a:ext cx="2103183" cy="1577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FA5EB1-8C99-4105-AFF0-A46832CC1162}">
      <dsp:nvSpPr>
        <dsp:cNvPr id="0" name=""/>
        <dsp:cNvSpPr/>
      </dsp:nvSpPr>
      <dsp:spPr>
        <a:xfrm>
          <a:off x="5898388" y="888777"/>
          <a:ext cx="2203408" cy="549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7567"/>
              </a:lnTo>
              <a:lnTo>
                <a:pt x="2203408" y="327567"/>
              </a:lnTo>
              <a:lnTo>
                <a:pt x="2203408" y="5493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E02E6-0C5A-4D87-A7F5-93C094B9C84F}">
      <dsp:nvSpPr>
        <dsp:cNvPr id="0" name=""/>
        <dsp:cNvSpPr/>
      </dsp:nvSpPr>
      <dsp:spPr>
        <a:xfrm>
          <a:off x="3557845" y="2130196"/>
          <a:ext cx="1430859" cy="578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814"/>
              </a:lnTo>
              <a:lnTo>
                <a:pt x="1430859" y="356814"/>
              </a:lnTo>
              <a:lnTo>
                <a:pt x="1430859" y="5785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63FD39-3B2D-4D16-BE55-83AB48B905FB}">
      <dsp:nvSpPr>
        <dsp:cNvPr id="0" name=""/>
        <dsp:cNvSpPr/>
      </dsp:nvSpPr>
      <dsp:spPr>
        <a:xfrm>
          <a:off x="2028201" y="2130196"/>
          <a:ext cx="1529644" cy="697593"/>
        </a:xfrm>
        <a:custGeom>
          <a:avLst/>
          <a:gdLst/>
          <a:ahLst/>
          <a:cxnLst/>
          <a:rect l="0" t="0" r="0" b="0"/>
          <a:pathLst>
            <a:path>
              <a:moveTo>
                <a:pt x="1529644" y="0"/>
              </a:moveTo>
              <a:lnTo>
                <a:pt x="1529644" y="475825"/>
              </a:lnTo>
              <a:lnTo>
                <a:pt x="0" y="475825"/>
              </a:lnTo>
              <a:lnTo>
                <a:pt x="0" y="69759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8CE9B-99CF-406E-8093-ADB6D5096CD1}">
      <dsp:nvSpPr>
        <dsp:cNvPr id="0" name=""/>
        <dsp:cNvSpPr/>
      </dsp:nvSpPr>
      <dsp:spPr>
        <a:xfrm>
          <a:off x="3557845" y="888777"/>
          <a:ext cx="2340542" cy="510146"/>
        </a:xfrm>
        <a:custGeom>
          <a:avLst/>
          <a:gdLst/>
          <a:ahLst/>
          <a:cxnLst/>
          <a:rect l="0" t="0" r="0" b="0"/>
          <a:pathLst>
            <a:path>
              <a:moveTo>
                <a:pt x="2340542" y="0"/>
              </a:moveTo>
              <a:lnTo>
                <a:pt x="2340542" y="288378"/>
              </a:lnTo>
              <a:lnTo>
                <a:pt x="0" y="288378"/>
              </a:lnTo>
              <a:lnTo>
                <a:pt x="0" y="5101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838045-55AB-4120-8559-06485164A7A2}">
      <dsp:nvSpPr>
        <dsp:cNvPr id="0" name=""/>
        <dsp:cNvSpPr/>
      </dsp:nvSpPr>
      <dsp:spPr>
        <a:xfrm>
          <a:off x="4701439" y="3365"/>
          <a:ext cx="2393898" cy="885412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142FE-07F9-4644-9825-F04EBD346395}">
      <dsp:nvSpPr>
        <dsp:cNvPr id="0" name=""/>
        <dsp:cNvSpPr/>
      </dsp:nvSpPr>
      <dsp:spPr>
        <a:xfrm>
          <a:off x="4967428" y="256054"/>
          <a:ext cx="2393898" cy="885412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Tax implication</a:t>
          </a:r>
          <a:endParaRPr lang="en-US" sz="2000" b="0" kern="1200" dirty="0">
            <a:solidFill>
              <a:schemeClr val="tx1"/>
            </a:solidFill>
            <a:latin typeface="+mn-lt"/>
            <a:cs typeface="Calibri" panose="020F0502020204030204" pitchFamily="34" charset="0"/>
          </a:endParaRPr>
        </a:p>
      </dsp:txBody>
      <dsp:txXfrm>
        <a:off x="4993361" y="281987"/>
        <a:ext cx="2342032" cy="833546"/>
      </dsp:txXfrm>
    </dsp:sp>
    <dsp:sp modelId="{852B84BC-6A51-41AC-A6CC-527E7B7B8A0F}">
      <dsp:nvSpPr>
        <dsp:cNvPr id="0" name=""/>
        <dsp:cNvSpPr/>
      </dsp:nvSpPr>
      <dsp:spPr>
        <a:xfrm>
          <a:off x="2322725" y="1398924"/>
          <a:ext cx="2470240" cy="731271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695A2-CECF-461B-9E27-E74FC17AF60C}">
      <dsp:nvSpPr>
        <dsp:cNvPr id="0" name=""/>
        <dsp:cNvSpPr/>
      </dsp:nvSpPr>
      <dsp:spPr>
        <a:xfrm>
          <a:off x="2588714" y="1651614"/>
          <a:ext cx="2470240" cy="73127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Capital gain tax</a:t>
          </a:r>
          <a:endParaRPr lang="en-US" sz="2000" b="0" kern="1200" dirty="0">
            <a:solidFill>
              <a:schemeClr val="tx1"/>
            </a:solidFill>
            <a:latin typeface="+mn-lt"/>
            <a:cs typeface="Calibri" panose="020F0502020204030204" pitchFamily="34" charset="0"/>
          </a:endParaRPr>
        </a:p>
      </dsp:txBody>
      <dsp:txXfrm>
        <a:off x="2610132" y="1673032"/>
        <a:ext cx="2427404" cy="688435"/>
      </dsp:txXfrm>
    </dsp:sp>
    <dsp:sp modelId="{8047E151-212A-4480-8F36-6AE40AC5009D}">
      <dsp:nvSpPr>
        <dsp:cNvPr id="0" name=""/>
        <dsp:cNvSpPr/>
      </dsp:nvSpPr>
      <dsp:spPr>
        <a:xfrm>
          <a:off x="831252" y="2827790"/>
          <a:ext cx="2393898" cy="1520125"/>
        </a:xfrm>
        <a:prstGeom prst="roundRect">
          <a:avLst>
            <a:gd name="adj" fmla="val 10000"/>
          </a:avLst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69FC2-A180-4955-A0E0-89116A38A78E}">
      <dsp:nvSpPr>
        <dsp:cNvPr id="0" name=""/>
        <dsp:cNvSpPr/>
      </dsp:nvSpPr>
      <dsp:spPr>
        <a:xfrm>
          <a:off x="1097241" y="3080479"/>
          <a:ext cx="2393898" cy="1520125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+mn-lt"/>
              <a:cs typeface="Calibri" panose="020F0502020204030204" pitchFamily="34" charset="0"/>
            </a:rPr>
            <a:t>STCG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+mn-lt"/>
              <a:cs typeface="Calibri" panose="020F0502020204030204" pitchFamily="34" charset="0"/>
            </a:rPr>
            <a:t>A holding period of up to one year.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+mn-lt"/>
              <a:cs typeface="Calibri" panose="020F0502020204030204" pitchFamily="34" charset="0"/>
            </a:rPr>
            <a:t>STCG is taxed at 15%.</a:t>
          </a:r>
          <a:endParaRPr lang="en-US" sz="2000" kern="1200" dirty="0">
            <a:latin typeface="+mn-lt"/>
            <a:cs typeface="Calibri" panose="020F0502020204030204" pitchFamily="34" charset="0"/>
          </a:endParaRPr>
        </a:p>
      </dsp:txBody>
      <dsp:txXfrm>
        <a:off x="1141764" y="3125002"/>
        <a:ext cx="2304852" cy="1431079"/>
      </dsp:txXfrm>
    </dsp:sp>
    <dsp:sp modelId="{5DC11821-4972-4149-8BBB-851F92861167}">
      <dsp:nvSpPr>
        <dsp:cNvPr id="0" name=""/>
        <dsp:cNvSpPr/>
      </dsp:nvSpPr>
      <dsp:spPr>
        <a:xfrm>
          <a:off x="3690410" y="2708779"/>
          <a:ext cx="2596590" cy="2150111"/>
        </a:xfrm>
        <a:prstGeom prst="roundRect">
          <a:avLst>
            <a:gd name="adj" fmla="val 10000"/>
          </a:avLst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D2D80A-ABF5-4454-BF87-941D847A106A}">
      <dsp:nvSpPr>
        <dsp:cNvPr id="0" name=""/>
        <dsp:cNvSpPr/>
      </dsp:nvSpPr>
      <dsp:spPr>
        <a:xfrm>
          <a:off x="3956399" y="2961468"/>
          <a:ext cx="2596590" cy="215011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+mn-lt"/>
              <a:cs typeface="Calibri" panose="020F0502020204030204" pitchFamily="34" charset="0"/>
            </a:rPr>
            <a:t>LTCG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+mn-lt"/>
              <a:cs typeface="Calibri" panose="020F0502020204030204" pitchFamily="34" charset="0"/>
            </a:rPr>
            <a:t>A holding period of more than one year. 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i="0" kern="1200" dirty="0" smtClean="0">
              <a:latin typeface="+mn-lt"/>
              <a:cs typeface="Calibri" panose="020F0502020204030204" pitchFamily="34" charset="0"/>
            </a:rPr>
            <a:t>There is no tax on LTCG of up to </a:t>
          </a:r>
          <a:r>
            <a:rPr lang="en-US" sz="2000" b="0" i="0" kern="1200" dirty="0" err="1" smtClean="0">
              <a:latin typeface="+mn-lt"/>
              <a:cs typeface="Calibri" panose="020F0502020204030204" pitchFamily="34" charset="0"/>
            </a:rPr>
            <a:t>Rs</a:t>
          </a:r>
          <a:r>
            <a:rPr lang="en-US" sz="2000" b="0" i="0" kern="1200" dirty="0" smtClean="0">
              <a:latin typeface="+mn-lt"/>
              <a:cs typeface="Calibri" panose="020F0502020204030204" pitchFamily="34" charset="0"/>
            </a:rPr>
            <a:t>. 1 lakh above that 10% tax</a:t>
          </a:r>
          <a:endParaRPr lang="en-US" sz="2000" b="0" i="0" kern="1200" dirty="0">
            <a:latin typeface="+mn-lt"/>
            <a:cs typeface="Calibri" panose="020F0502020204030204" pitchFamily="34" charset="0"/>
          </a:endParaRPr>
        </a:p>
      </dsp:txBody>
      <dsp:txXfrm>
        <a:off x="4019374" y="3024443"/>
        <a:ext cx="2470640" cy="2024161"/>
      </dsp:txXfrm>
    </dsp:sp>
    <dsp:sp modelId="{941B8A9D-76F0-4DAD-94B1-E30CADEE26DE}">
      <dsp:nvSpPr>
        <dsp:cNvPr id="0" name=""/>
        <dsp:cNvSpPr/>
      </dsp:nvSpPr>
      <dsp:spPr>
        <a:xfrm>
          <a:off x="6824939" y="1438113"/>
          <a:ext cx="2553715" cy="2162318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880B4C-7AF7-423F-86B0-E4DAB6793A10}">
      <dsp:nvSpPr>
        <dsp:cNvPr id="0" name=""/>
        <dsp:cNvSpPr/>
      </dsp:nvSpPr>
      <dsp:spPr>
        <a:xfrm>
          <a:off x="7090927" y="1690803"/>
          <a:ext cx="2553715" cy="2162318"/>
        </a:xfrm>
        <a:prstGeom prst="roundRect">
          <a:avLst>
            <a:gd name="adj" fmla="val 10000"/>
          </a:avLst>
        </a:prstGeom>
        <a:solidFill>
          <a:schemeClr val="bg1">
            <a:alpha val="89804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solidFill>
                <a:schemeClr val="tx1"/>
              </a:solidFill>
              <a:latin typeface="+mn-lt"/>
              <a:cs typeface="Calibri" panose="020F0502020204030204" pitchFamily="34" charset="0"/>
            </a:rPr>
            <a:t>Direct distribution tax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 smtClean="0">
              <a:latin typeface="+mn-lt"/>
              <a:cs typeface="Calibri" panose="020F0502020204030204" pitchFamily="34" charset="0"/>
            </a:rPr>
            <a:t>DDT 10% to be deducted before paying dividend to unitholders</a:t>
          </a:r>
          <a:endParaRPr lang="en-US" sz="2000" b="0" kern="1200" dirty="0">
            <a:latin typeface="+mn-lt"/>
            <a:cs typeface="Calibri" panose="020F0502020204030204" pitchFamily="34" charset="0"/>
          </a:endParaRPr>
        </a:p>
      </dsp:txBody>
      <dsp:txXfrm>
        <a:off x="7154259" y="1754135"/>
        <a:ext cx="2427051" cy="203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8FB22-D733-4780-9152-0C512D73D02E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6BA28-3200-4DB7-B3B3-AD21FA94F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582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4C3FCC2-4E7A-4671-AA79-177CB194E449}" type="datetimeFigureOut">
              <a:rPr lang="en-US" smtClean="0"/>
              <a:pPr/>
              <a:t>5/26/2023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A01C38D-F26D-4167-83EF-8774BC62D54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2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49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3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8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76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54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9776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80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01C38D-F26D-4167-83EF-8774BC62D54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79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2" descr="Mony hony Logo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ony hony Logo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moneyhoney.co.in/images/logo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52388" y="506414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481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https://moneyhoney.co.in/images/logo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26630" y="519293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300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3" name="Picture 2" descr="https://moneyhoney.co.in/images/logo.pn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26630" y="519293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2" descr="Mony hony Logo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31901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480416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258864" y="4121624"/>
            <a:ext cx="11672332" cy="2477803"/>
          </a:xfrm>
          <a:prstGeom prst="rect">
            <a:avLst/>
          </a:prstGeom>
          <a:solidFill>
            <a:srgbClr val="774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600" b="1" dirty="0" smtClean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FFFF00"/>
              </a:solidFill>
            </a:endParaRPr>
          </a:p>
        </p:txBody>
      </p:sp>
      <p:pic>
        <p:nvPicPr>
          <p:cNvPr id="4" name="Picture 2" descr="Mony hony Logo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702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16-Oct-2021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9379A-16E2-4C4A-96D0-A52C442257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Mony hony Logo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s://moneyhoney.co.in/images/logo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91025" y="532172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pic>
        <p:nvPicPr>
          <p:cNvPr id="3" name="Picture 2" descr="Mony hony Logo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883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2" descr="Mony hony Logo"/>
          <p:cNvPicPr>
            <a:picLocks noChangeAspect="1" noChangeArrowheads="1"/>
          </p:cNvPicPr>
          <p:nvPr userDrawn="1"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ttps://moneyhoney.co.in/images/logo.png"/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52388" y="506414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16-Oct-2021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Mony hony Logo"/>
          <p:cNvPicPr>
            <a:picLocks noChangeAspect="1" noChangeArrowheads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40000"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984289">
            <a:off x="1522639" y="3024516"/>
            <a:ext cx="8373075" cy="11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4" r:id="rId6"/>
    <p:sldLayoutId id="2147483662" r:id="rId7"/>
    <p:sldLayoutId id="2147483665" r:id="rId8"/>
    <p:sldLayoutId id="2147483661" r:id="rId9"/>
    <p:sldLayoutId id="2147483655" r:id="rId10"/>
    <p:sldLayoutId id="2147483666" r:id="rId11"/>
    <p:sldLayoutId id="2147483667" r:id="rId12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9656" y="255453"/>
            <a:ext cx="11901715" cy="6371770"/>
          </a:xfrm>
          <a:prstGeom prst="rect">
            <a:avLst/>
          </a:prstGeom>
          <a:solidFill>
            <a:srgbClr val="784A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273" y="985156"/>
            <a:ext cx="10698480" cy="978626"/>
          </a:xfrm>
        </p:spPr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Money Honey Financial Services Pvt. Ltd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1678" y="3115626"/>
            <a:ext cx="7097666" cy="651424"/>
          </a:xfrm>
        </p:spPr>
        <p:txBody>
          <a:bodyPr/>
          <a:lstStyle/>
          <a:p>
            <a:pPr algn="ctr"/>
            <a:r>
              <a:rPr lang="en-IN" sz="3600" dirty="0" smtClean="0">
                <a:latin typeface="Calibri" pitchFamily="34" charset="0"/>
                <a:cs typeface="Calibri" pitchFamily="34" charset="0"/>
              </a:rPr>
              <a:t>Mid </a:t>
            </a:r>
            <a:r>
              <a:rPr lang="en-IN" sz="3600" dirty="0" smtClean="0">
                <a:latin typeface="Calibri" pitchFamily="34" charset="0"/>
                <a:cs typeface="Calibri" pitchFamily="34" charset="0"/>
              </a:rPr>
              <a:t>Cap Mutual Fund</a:t>
            </a:r>
          </a:p>
        </p:txBody>
      </p:sp>
      <p:sp>
        <p:nvSpPr>
          <p:cNvPr id="11" name="Rectangle 10">
            <a:extLs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159656" y="5369418"/>
            <a:ext cx="11901715" cy="1262744"/>
          </a:xfrm>
          <a:prstGeom prst="rect">
            <a:avLst/>
          </a:prstGeom>
          <a:solidFill>
            <a:schemeClr val="bg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https://moneyhoney.co.in/images/logo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532" y="5658745"/>
            <a:ext cx="4179959" cy="5987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32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4" y="404977"/>
            <a:ext cx="10908106" cy="7477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Mid cap funds for whom??</a:t>
            </a:r>
            <a:endParaRPr lang="en-US" sz="2400" b="1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9646" y="3647942"/>
            <a:ext cx="6257108" cy="270060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5757" y="1658983"/>
            <a:ext cx="5570997" cy="458506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2869" y="1306285"/>
            <a:ext cx="4833568" cy="509130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50369" y="3840480"/>
            <a:ext cx="1229745" cy="70539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571" y="1770100"/>
            <a:ext cx="7524206" cy="365759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0"/>
            <a:r>
              <a:rPr lang="en-US" sz="2200" dirty="0">
                <a:solidFill>
                  <a:srgbClr val="FF0000"/>
                </a:solidFill>
                <a:cs typeface="Calibri" panose="020F0502020204030204" pitchFamily="34" charset="0"/>
              </a:rPr>
              <a:t>Those are willing to fathom the volatility in Mid </a:t>
            </a:r>
            <a:r>
              <a:rPr lang="en-US" sz="2200" dirty="0" smtClean="0">
                <a:solidFill>
                  <a:srgbClr val="FF0000"/>
                </a:solidFill>
                <a:cs typeface="Calibri" panose="020F0502020204030204" pitchFamily="34" charset="0"/>
              </a:rPr>
              <a:t>cap.</a:t>
            </a:r>
            <a:endParaRPr lang="en-US" sz="22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lvl="0">
              <a:lnSpc>
                <a:spcPts val="1800"/>
              </a:lnSpc>
              <a:spcAft>
                <a:spcPts val="600"/>
              </a:spcAft>
            </a:pPr>
            <a:endParaRPr lang="en-US" sz="22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Calibri" panose="020F0502020204030204" pitchFamily="34" charset="0"/>
              </a:rPr>
              <a:t>There are investors who </a:t>
            </a:r>
            <a:r>
              <a:rPr lang="en-US" sz="2200" dirty="0" smtClean="0">
                <a:cs typeface="Calibri" panose="020F0502020204030204" pitchFamily="34" charset="0"/>
              </a:rPr>
              <a:t>are even though </a:t>
            </a:r>
            <a:r>
              <a:rPr lang="en-US" sz="2200" dirty="0" smtClean="0">
                <a:cs typeface="Calibri" panose="020F0502020204030204" pitchFamily="34" charset="0"/>
              </a:rPr>
              <a:t>aware of how mid cap market reacts, can invest money to experience the volatility in willing to get high returns. </a:t>
            </a:r>
            <a:endParaRPr lang="en-US" sz="2200" dirty="0" smtClean="0">
              <a:cs typeface="Calibri" panose="020F0502020204030204" pitchFamily="34" charset="0"/>
            </a:endParaRPr>
          </a:p>
          <a:p>
            <a:pPr lvl="0">
              <a:lnSpc>
                <a:spcPts val="1800"/>
              </a:lnSpc>
              <a:spcAft>
                <a:spcPts val="600"/>
              </a:spcAft>
            </a:pPr>
            <a:endParaRPr lang="en-US" sz="2200" dirty="0" smtClean="0">
              <a:cs typeface="Calibri" panose="020F0502020204030204" pitchFamily="34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Calibri" panose="020F0502020204030204" pitchFamily="34" charset="0"/>
              </a:rPr>
              <a:t>Volatile market have potential to deliver higher return as compared to large cap funds.</a:t>
            </a:r>
          </a:p>
          <a:p>
            <a:pPr marL="342900" lvl="0" indent="-34290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cs typeface="Calibri" panose="020F0502020204030204" pitchFamily="34" charset="0"/>
            </a:endParaRPr>
          </a:p>
          <a:p>
            <a:pPr marL="342900" lvl="0" indent="-34290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Calibri" panose="020F0502020204030204" pitchFamily="34" charset="0"/>
              </a:rPr>
              <a:t>Those have patience to fathom the volatility in mid cap, can invest.</a:t>
            </a:r>
          </a:p>
          <a:p>
            <a:pPr lvl="0">
              <a:lnSpc>
                <a:spcPts val="1800"/>
              </a:lnSpc>
              <a:spcAft>
                <a:spcPts val="600"/>
              </a:spcAft>
            </a:pPr>
            <a:endParaRPr lang="en-US" sz="2200" dirty="0">
              <a:cs typeface="Calibri" panose="020F0502020204030204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443" y="3801292"/>
            <a:ext cx="3422470" cy="270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5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4" y="404977"/>
            <a:ext cx="10908106" cy="7477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Mid cap funds for whom??</a:t>
            </a:r>
            <a:endParaRPr lang="en-US" sz="2400" b="1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9646" y="3647942"/>
            <a:ext cx="6257108" cy="270060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5757" y="1658983"/>
            <a:ext cx="5570997" cy="458506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2869" y="1306285"/>
            <a:ext cx="4833568" cy="509130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50369" y="3840480"/>
            <a:ext cx="1229745" cy="70539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571" y="1770100"/>
            <a:ext cx="7106195" cy="426494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0"/>
            <a:r>
              <a:rPr lang="en-US" sz="2200" dirty="0">
                <a:solidFill>
                  <a:srgbClr val="FF0000"/>
                </a:solidFill>
                <a:cs typeface="Calibri" panose="020F0502020204030204" pitchFamily="34" charset="0"/>
              </a:rPr>
              <a:t>Useful for young investors </a:t>
            </a:r>
            <a:r>
              <a:rPr lang="en-US" sz="2200" dirty="0" smtClean="0">
                <a:solidFill>
                  <a:srgbClr val="FF0000"/>
                </a:solidFill>
                <a:cs typeface="Calibri" panose="020F0502020204030204" pitchFamily="34" charset="0"/>
              </a:rPr>
              <a:t>to </a:t>
            </a:r>
            <a:r>
              <a:rPr lang="en-US" sz="2200" dirty="0">
                <a:solidFill>
                  <a:srgbClr val="FF0000"/>
                </a:solidFill>
                <a:cs typeface="Calibri" panose="020F0502020204030204" pitchFamily="34" charset="0"/>
              </a:rPr>
              <a:t>benefit from the power of compounding</a:t>
            </a:r>
          </a:p>
          <a:p>
            <a:pPr lvl="0">
              <a:lnSpc>
                <a:spcPts val="1800"/>
              </a:lnSpc>
              <a:spcAft>
                <a:spcPts val="600"/>
              </a:spcAft>
            </a:pPr>
            <a:endParaRPr lang="en-US" sz="22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Calibri" panose="020F0502020204030204" pitchFamily="34" charset="0"/>
              </a:rPr>
              <a:t>Mid caps has potential to </a:t>
            </a:r>
            <a:r>
              <a:rPr lang="en-US" sz="2200" dirty="0" smtClean="0">
                <a:cs typeface="Calibri" panose="020F0502020204030204" pitchFamily="34" charset="0"/>
              </a:rPr>
              <a:t>deliver </a:t>
            </a:r>
            <a:r>
              <a:rPr lang="en-US" sz="2200" dirty="0" smtClean="0">
                <a:cs typeface="Calibri" panose="020F0502020204030204" pitchFamily="34" charset="0"/>
              </a:rPr>
              <a:t>high returns in long </a:t>
            </a:r>
            <a:r>
              <a:rPr lang="en-US" sz="2200" dirty="0" smtClean="0">
                <a:cs typeface="Calibri" panose="020F0502020204030204" pitchFamily="34" charset="0"/>
              </a:rPr>
              <a:t>term.</a:t>
            </a:r>
          </a:p>
          <a:p>
            <a:pPr lvl="0" algn="just">
              <a:lnSpc>
                <a:spcPts val="1800"/>
              </a:lnSpc>
              <a:spcAft>
                <a:spcPts val="600"/>
              </a:spcAft>
            </a:pPr>
            <a:endParaRPr lang="en-US" sz="2200" dirty="0">
              <a:cs typeface="Calibri" panose="020F0502020204030204" pitchFamily="34" charset="0"/>
            </a:endParaRPr>
          </a:p>
          <a:p>
            <a:pPr marL="34290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Calibri" panose="020F0502020204030204" pitchFamily="34" charset="0"/>
              </a:rPr>
              <a:t>Youngsters can save more in their early earning </a:t>
            </a:r>
            <a:r>
              <a:rPr lang="en-US" sz="2200" dirty="0" smtClean="0">
                <a:cs typeface="Calibri" panose="020F0502020204030204" pitchFamily="34" charset="0"/>
              </a:rPr>
              <a:t>age and have several years in hand to </a:t>
            </a:r>
            <a:r>
              <a:rPr lang="en-US" sz="2200" dirty="0">
                <a:cs typeface="Calibri" panose="020F0502020204030204" pitchFamily="34" charset="0"/>
              </a:rPr>
              <a:t>enjoy benefit of power of compounding.</a:t>
            </a:r>
          </a:p>
          <a:p>
            <a:pPr lvl="0" algn="just">
              <a:lnSpc>
                <a:spcPts val="1800"/>
              </a:lnSpc>
              <a:spcAft>
                <a:spcPts val="600"/>
              </a:spcAft>
            </a:pPr>
            <a:endParaRPr lang="en-US" sz="2200" dirty="0" smtClean="0"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Calibri" panose="020F0502020204030204" pitchFamily="34" charset="0"/>
              </a:rPr>
              <a:t>With their long term goals like buying house, retirement plan etc. can enjoy power of compounding.</a:t>
            </a:r>
          </a:p>
          <a:p>
            <a:pPr marL="342900" lvl="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Calibri" panose="020F0502020204030204" pitchFamily="34" charset="0"/>
              </a:rPr>
              <a:t>Compounding means generating income from your </a:t>
            </a:r>
            <a:r>
              <a:rPr lang="en-US" sz="2200" dirty="0" smtClean="0">
                <a:cs typeface="Calibri" panose="020F0502020204030204" pitchFamily="34" charset="0"/>
              </a:rPr>
              <a:t>original investments and on accumulated interest.</a:t>
            </a:r>
            <a:endParaRPr lang="en-US" sz="2200" dirty="0" smtClean="0"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cs typeface="Calibri" panose="020F0502020204030204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537" y="4029306"/>
            <a:ext cx="3520906" cy="249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2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4" y="404977"/>
            <a:ext cx="10908106" cy="7477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Mid cap funds for whom??</a:t>
            </a:r>
            <a:endParaRPr lang="en-US" sz="2400" b="1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9646" y="3647942"/>
            <a:ext cx="6257108" cy="270060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5757" y="1658983"/>
            <a:ext cx="5570997" cy="458506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2869" y="1306285"/>
            <a:ext cx="4833568" cy="509130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50369" y="3840480"/>
            <a:ext cx="1229745" cy="70539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6571" y="1770100"/>
            <a:ext cx="7106195" cy="426494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0"/>
            <a:r>
              <a:rPr lang="en-US" sz="2200" dirty="0">
                <a:solidFill>
                  <a:srgbClr val="FF0000"/>
                </a:solidFill>
                <a:cs typeface="Calibri" panose="020F0502020204030204" pitchFamily="34" charset="0"/>
              </a:rPr>
              <a:t>Those </a:t>
            </a:r>
            <a:r>
              <a:rPr lang="en-US" sz="2200" dirty="0" smtClean="0">
                <a:solidFill>
                  <a:srgbClr val="FF0000"/>
                </a:solidFill>
                <a:cs typeface="Calibri" panose="020F0502020204030204" pitchFamily="34" charset="0"/>
              </a:rPr>
              <a:t>have patience to experience market fluctuation.</a:t>
            </a:r>
          </a:p>
          <a:p>
            <a:pPr lvl="0"/>
            <a:endParaRPr lang="en-US" sz="22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Calibri" panose="020F0502020204030204" pitchFamily="34" charset="0"/>
              </a:rPr>
              <a:t>Mid </a:t>
            </a:r>
            <a:r>
              <a:rPr lang="en-US" sz="2200" dirty="0" smtClean="0">
                <a:cs typeface="Calibri" panose="020F0502020204030204" pitchFamily="34" charset="0"/>
              </a:rPr>
              <a:t>caps funds </a:t>
            </a:r>
            <a:r>
              <a:rPr lang="en-US" sz="2200" dirty="0" smtClean="0">
                <a:cs typeface="Calibri" panose="020F0502020204030204" pitchFamily="34" charset="0"/>
              </a:rPr>
              <a:t>tend to more volatile than </a:t>
            </a:r>
            <a:r>
              <a:rPr lang="en-US" sz="2200" dirty="0" smtClean="0">
                <a:cs typeface="Calibri" panose="020F0502020204030204" pitchFamily="34" charset="0"/>
              </a:rPr>
              <a:t>large cap funds</a:t>
            </a:r>
            <a:r>
              <a:rPr lang="en-US" sz="2200" dirty="0" smtClean="0">
                <a:cs typeface="Calibri" panose="020F0502020204030204" pitchFamily="34" charset="0"/>
              </a:rPr>
              <a:t>.</a:t>
            </a:r>
          </a:p>
          <a:p>
            <a:pPr marL="342900" lvl="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Calibri" panose="020F0502020204030204" pitchFamily="34" charset="0"/>
              </a:rPr>
              <a:t>Most of investors play safe with their money and has no patience to experience how market fluctuates.</a:t>
            </a:r>
            <a:endParaRPr lang="en-US" sz="2200" dirty="0" smtClean="0"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Calibri" panose="020F0502020204030204" pitchFamily="34" charset="0"/>
              </a:rPr>
              <a:t>But those with patience </a:t>
            </a:r>
            <a:r>
              <a:rPr lang="en-US" sz="2200" dirty="0" smtClean="0">
                <a:cs typeface="Calibri" panose="020F0502020204030204" pitchFamily="34" charset="0"/>
              </a:rPr>
              <a:t>with willing to get high returns can invest in mid cap </a:t>
            </a:r>
            <a:r>
              <a:rPr lang="en-US" sz="2200" dirty="0" smtClean="0">
                <a:cs typeface="Calibri" panose="020F0502020204030204" pitchFamily="34" charset="0"/>
              </a:rPr>
              <a:t>.</a:t>
            </a:r>
          </a:p>
          <a:p>
            <a:pPr marL="342900" lvl="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cs typeface="Calibri" panose="020F0502020204030204" pitchFamily="34" charset="0"/>
              </a:rPr>
              <a:t>Mid cap funds looks risky compared to large cap but potential </a:t>
            </a:r>
            <a:r>
              <a:rPr lang="en-US" sz="2200" dirty="0">
                <a:cs typeface="Calibri" panose="020F0502020204030204" pitchFamily="34" charset="0"/>
              </a:rPr>
              <a:t>to deliver high returns in longer </a:t>
            </a:r>
            <a:r>
              <a:rPr lang="en-US" sz="2200" dirty="0" smtClean="0">
                <a:cs typeface="Calibri" panose="020F0502020204030204" pitchFamily="34" charset="0"/>
              </a:rPr>
              <a:t>tenure.</a:t>
            </a:r>
            <a:endParaRPr lang="en-US" sz="2200" dirty="0" smtClean="0">
              <a:cs typeface="Calibri" panose="020F0502020204030204" pitchFamily="34" charset="0"/>
            </a:endParaRPr>
          </a:p>
          <a:p>
            <a:pPr lvl="0" algn="just">
              <a:lnSpc>
                <a:spcPts val="1800"/>
              </a:lnSpc>
              <a:spcAft>
                <a:spcPts val="600"/>
              </a:spcAft>
            </a:pPr>
            <a:endParaRPr lang="en-US" sz="2200" dirty="0">
              <a:cs typeface="Calibri" panose="020F0502020204030204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255" y="4162041"/>
            <a:ext cx="2860764" cy="238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92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29646" y="3647942"/>
            <a:ext cx="6257108" cy="270060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5757" y="1658983"/>
            <a:ext cx="5570997" cy="458506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2869" y="1306285"/>
            <a:ext cx="4833568" cy="509130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50369" y="3840480"/>
            <a:ext cx="1229745" cy="70539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81" y="1495639"/>
            <a:ext cx="7929154" cy="490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7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3" y="2730137"/>
            <a:ext cx="1171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smtClean="0">
                <a:cs typeface="Calibri" pitchFamily="34" charset="0"/>
              </a:rPr>
              <a:t>Disadvantages</a:t>
            </a:r>
            <a:endParaRPr lang="en-IN" sz="3200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16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96" y="412478"/>
            <a:ext cx="10983132" cy="747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cs typeface="Calibri" pitchFamily="34" charset="0"/>
              </a:rPr>
              <a:t>Disadvantages</a:t>
            </a:r>
            <a:endParaRPr lang="en-US" sz="2400" b="1" dirty="0">
              <a:solidFill>
                <a:srgbClr val="7030A0"/>
              </a:solidFill>
              <a:latin typeface="+mn-lt"/>
              <a:cs typeface="Calibri" pitchFamily="34" charset="0"/>
            </a:endParaRPr>
          </a:p>
        </p:txBody>
      </p:sp>
      <p:pic>
        <p:nvPicPr>
          <p:cNvPr id="16" name="Picture 15" descr="https://moneyhoney.co.in/images/logo.png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52388" y="506414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706" name="AutoShape 2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08" name="AutoShape 4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10" name="AutoShape 6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0476" y="4016417"/>
            <a:ext cx="7235113" cy="230336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Font typeface="Wingdings" pitchFamily="2" charset="2"/>
              <a:buChar char="v"/>
            </a:pPr>
            <a:endParaRPr lang="en-US" sz="2000" dirty="0" smtClean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38651" y="3069771"/>
            <a:ext cx="1541418" cy="94664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07909" y="2187023"/>
            <a:ext cx="3383280" cy="18293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200" dirty="0" smtClean="0">
                <a:solidFill>
                  <a:schemeClr val="bg1"/>
                </a:solidFill>
                <a:cs typeface="Calibri" panose="020F0502020204030204" pitchFamily="34" charset="0"/>
              </a:rPr>
              <a:t>Mid cap funds may </a:t>
            </a:r>
            <a:r>
              <a:rPr lang="en-US" sz="2200" dirty="0" smtClean="0">
                <a:solidFill>
                  <a:schemeClr val="bg1"/>
                </a:solidFill>
                <a:cs typeface="Calibri" panose="020F0502020204030204" pitchFamily="34" charset="0"/>
              </a:rPr>
              <a:t>give </a:t>
            </a:r>
            <a:r>
              <a:rPr lang="en-US" sz="2200" dirty="0">
                <a:solidFill>
                  <a:schemeClr val="bg1"/>
                </a:solidFill>
                <a:cs typeface="Calibri" panose="020F0502020204030204" pitchFamily="34" charset="0"/>
              </a:rPr>
              <a:t>less returns </a:t>
            </a:r>
            <a:r>
              <a:rPr lang="en-US" sz="2200" dirty="0" smtClean="0">
                <a:solidFill>
                  <a:schemeClr val="bg1"/>
                </a:solidFill>
                <a:cs typeface="Calibri" panose="020F0502020204030204" pitchFamily="34" charset="0"/>
              </a:rPr>
              <a:t>and </a:t>
            </a:r>
            <a:r>
              <a:rPr lang="en-US" sz="2200" dirty="0">
                <a:solidFill>
                  <a:schemeClr val="bg1"/>
                </a:solidFill>
                <a:cs typeface="Calibri" panose="020F0502020204030204" pitchFamily="34" charset="0"/>
              </a:rPr>
              <a:t>growth potential </a:t>
            </a:r>
            <a:r>
              <a:rPr lang="en-US" sz="2200" dirty="0" smtClean="0">
                <a:solidFill>
                  <a:schemeClr val="bg1"/>
                </a:solidFill>
                <a:cs typeface="Calibri" panose="020F0502020204030204" pitchFamily="34" charset="0"/>
              </a:rPr>
              <a:t>compared </a:t>
            </a:r>
            <a:r>
              <a:rPr lang="en-US" sz="2200" dirty="0">
                <a:solidFill>
                  <a:schemeClr val="bg1"/>
                </a:solidFill>
                <a:cs typeface="Calibri" panose="020F0502020204030204" pitchFamily="34" charset="0"/>
              </a:rPr>
              <a:t>to small cap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07909" y="4160519"/>
            <a:ext cx="3383280" cy="16852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200" dirty="0">
                <a:solidFill>
                  <a:schemeClr val="bg1"/>
                </a:solidFill>
                <a:cs typeface="Calibri" panose="020F0502020204030204" pitchFamily="34" charset="0"/>
              </a:rPr>
              <a:t>During crisis, Mid cap stocks hurting investors badly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56982" y="4160518"/>
            <a:ext cx="3383280" cy="16852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cs typeface="Calibri" panose="020F0502020204030204" pitchFamily="34" charset="0"/>
              </a:rPr>
              <a:t>Mid caps may not suitable for </a:t>
            </a:r>
            <a:r>
              <a:rPr lang="en-US" sz="2200" dirty="0" smtClean="0">
                <a:solidFill>
                  <a:schemeClr val="bg1"/>
                </a:solidFill>
                <a:cs typeface="Calibri" panose="020F0502020204030204" pitchFamily="34" charset="0"/>
              </a:rPr>
              <a:t>shorter tenure</a:t>
            </a:r>
            <a:endParaRPr lang="en-IN" sz="2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56982" y="2187023"/>
            <a:ext cx="3383280" cy="18293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bg1"/>
                </a:solidFill>
                <a:cs typeface="Calibri" panose="020F0502020204030204" pitchFamily="34" charset="0"/>
              </a:rPr>
              <a:t>Mid cap funds can </a:t>
            </a:r>
            <a:r>
              <a:rPr lang="en-US" sz="2200" dirty="0" smtClean="0">
                <a:solidFill>
                  <a:schemeClr val="bg1"/>
                </a:solidFill>
                <a:cs typeface="Calibri" panose="020F0502020204030204" pitchFamily="34" charset="0"/>
              </a:rPr>
              <a:t>be h</a:t>
            </a:r>
            <a:r>
              <a:rPr lang="en-US" sz="2200" dirty="0" smtClean="0">
                <a:solidFill>
                  <a:schemeClr val="bg1"/>
                </a:solidFill>
                <a:cs typeface="Calibri" panose="020F0502020204030204" pitchFamily="34" charset="0"/>
              </a:rPr>
              <a:t>igh </a:t>
            </a:r>
            <a:r>
              <a:rPr lang="en-US" sz="2200" dirty="0" smtClean="0">
                <a:solidFill>
                  <a:schemeClr val="bg1"/>
                </a:solidFill>
                <a:cs typeface="Calibri" panose="020F0502020204030204" pitchFamily="34" charset="0"/>
              </a:rPr>
              <a:t>risky than large cap </a:t>
            </a:r>
            <a:r>
              <a:rPr lang="en-US" sz="2200" dirty="0" smtClean="0">
                <a:solidFill>
                  <a:schemeClr val="bg1"/>
                </a:solidFill>
                <a:cs typeface="Calibri" panose="020F0502020204030204" pitchFamily="34" charset="0"/>
              </a:rPr>
              <a:t>funds</a:t>
            </a:r>
            <a:endParaRPr lang="en-IN" sz="2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001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3" y="2730137"/>
            <a:ext cx="1171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3200" dirty="0" smtClean="0">
                <a:cs typeface="Calibri" pitchFamily="34" charset="0"/>
              </a:rPr>
              <a:t>How to select Mid </a:t>
            </a:r>
            <a:r>
              <a:rPr lang="en-US" sz="3200" dirty="0">
                <a:cs typeface="Calibri" pitchFamily="34" charset="0"/>
              </a:rPr>
              <a:t>cap fund</a:t>
            </a:r>
            <a:endParaRPr lang="en-IN" sz="3200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9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792" y="452375"/>
            <a:ext cx="10665300" cy="747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cs typeface="Calibri" pitchFamily="34" charset="0"/>
              </a:rPr>
              <a:t>How to select Mid cap fund</a:t>
            </a:r>
            <a:endParaRPr lang="en-US" sz="2400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200706" name="AutoShape 2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08" name="AutoShape 4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00710" name="AutoShape 6" descr="Business Manager Vector Illustration Concept by naulicrea on Envato Element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136604774"/>
              </p:ext>
            </p:extLst>
          </p:nvPr>
        </p:nvGraphicFramePr>
        <p:xfrm>
          <a:off x="616792" y="966652"/>
          <a:ext cx="11191694" cy="5499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9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3" y="2730137"/>
            <a:ext cx="1171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3200" dirty="0">
                <a:cs typeface="Calibri" pitchFamily="34" charset="0"/>
              </a:rPr>
              <a:t>Mid cap risk and positional return</a:t>
            </a:r>
            <a:endParaRPr lang="en-IN" sz="3200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95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77" y="431074"/>
            <a:ext cx="9720072" cy="9274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Mid cap risk and</a:t>
            </a:r>
            <a:r>
              <a:rPr lang="en-US" sz="2400" dirty="0">
                <a:solidFill>
                  <a:schemeClr val="tx1"/>
                </a:solidFill>
                <a:cs typeface="Calibri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Calibri" pitchFamily="34" charset="0"/>
              </a:rPr>
              <a:t>positional</a:t>
            </a:r>
            <a:r>
              <a:rPr lang="en-US" sz="2400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 return</a:t>
            </a:r>
            <a:endParaRPr lang="en-US" sz="2400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4034" y="5486399"/>
            <a:ext cx="2233749" cy="104502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11680" y="4493623"/>
            <a:ext cx="1658983" cy="992776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106279" y="5956662"/>
            <a:ext cx="9069687" cy="653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110343" y="1227910"/>
            <a:ext cx="26127" cy="48071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64810" y="5606839"/>
            <a:ext cx="1405853" cy="252268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dirty="0" smtClean="0">
                <a:cs typeface="Segoe UI" panose="020B0502040204020203" pitchFamily="34" charset="0"/>
              </a:rPr>
              <a:t>Large Cap</a:t>
            </a:r>
            <a:endParaRPr lang="en-IN" sz="2000" dirty="0" smtClean="0">
              <a:cs typeface="Segoe UI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70980" y="4986617"/>
            <a:ext cx="2368001" cy="59435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dirty="0">
                <a:cs typeface="Segoe UI" panose="020B0502040204020203" pitchFamily="34" charset="0"/>
              </a:rPr>
              <a:t>Large &amp; Mid Cap</a:t>
            </a:r>
            <a:endParaRPr lang="en-IN" sz="2000" dirty="0">
              <a:cs typeface="Segoe UI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526404" y="4295117"/>
            <a:ext cx="1642479" cy="54211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dirty="0">
                <a:cs typeface="Segoe UI" panose="020B0502040204020203" pitchFamily="34" charset="0"/>
              </a:rPr>
              <a:t>Multi Cap</a:t>
            </a:r>
            <a:endParaRPr lang="en-IN" sz="2000" dirty="0">
              <a:cs typeface="Segoe UI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639637" y="2847153"/>
            <a:ext cx="1271743" cy="47026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indent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b="1" dirty="0">
                <a:cs typeface="Segoe UI" panose="020B0502040204020203" pitchFamily="34" charset="0"/>
              </a:rPr>
              <a:t>Mid Cap</a:t>
            </a:r>
            <a:endParaRPr lang="en-IN" sz="2000" b="1" dirty="0">
              <a:cs typeface="Segoe UI" panose="020B05020402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16968" y="1965046"/>
            <a:ext cx="1496791" cy="47026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>
                <a:cs typeface="Segoe UI" panose="020B0502040204020203" pitchFamily="34" charset="0"/>
              </a:rPr>
              <a:t>Small Cap</a:t>
            </a:r>
            <a:endParaRPr lang="en-IN" sz="2000" dirty="0">
              <a:cs typeface="Segoe UI" panose="020B0502040204020203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41610" y="6351684"/>
            <a:ext cx="5453899" cy="35935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Risk</a:t>
            </a:r>
            <a:endParaRPr lang="en-IN" sz="1600" b="1" dirty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59203" y="1578566"/>
            <a:ext cx="615703" cy="4924697"/>
          </a:xfrm>
          <a:prstGeom prst="rect">
            <a:avLst/>
          </a:prstGeom>
        </p:spPr>
        <p:txBody>
          <a:bodyPr vert="vert270" wrap="square" lIns="91440" tIns="45720" rIns="91440" bIns="45720" rtlCol="0">
            <a:noAutofit/>
          </a:bodyPr>
          <a:lstStyle/>
          <a:p>
            <a:pPr algn="ctr">
              <a:lnSpc>
                <a:spcPts val="1800"/>
              </a:lnSpc>
              <a:spcAft>
                <a:spcPts val="600"/>
              </a:spcAft>
            </a:pPr>
            <a:r>
              <a:rPr lang="en-US" sz="1500" b="1" dirty="0" smtClean="0">
                <a:solidFill>
                  <a:prstClr val="black">
                    <a:lumMod val="75000"/>
                    <a:lumOff val="25000"/>
                  </a:prstClr>
                </a:solidFill>
                <a:cs typeface="Segoe UI" panose="020B0502040204020203" pitchFamily="34" charset="0"/>
              </a:rPr>
              <a:t>Potential Return </a:t>
            </a:r>
            <a:endParaRPr lang="en-IN" sz="1500" b="1" dirty="0" smtClean="0">
              <a:solidFill>
                <a:prstClr val="black">
                  <a:lumMod val="75000"/>
                  <a:lumOff val="25000"/>
                </a:prstClr>
              </a:solidFill>
              <a:cs typeface="Segoe UI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14246" y="3586495"/>
            <a:ext cx="1642479" cy="54211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dirty="0" smtClean="0">
                <a:cs typeface="Segoe UI" panose="020B0502040204020203" pitchFamily="34" charset="0"/>
              </a:rPr>
              <a:t>Focused</a:t>
            </a:r>
            <a:endParaRPr lang="en-IN" sz="2000" dirty="0">
              <a:cs typeface="Segoe UI" panose="020B0502040204020203" pitchFamily="34" charset="0"/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447996" y="1476104"/>
            <a:ext cx="600301" cy="4558936"/>
          </a:xfrm>
          <a:prstGeom prst="up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/>
          <p:cNvSpPr txBox="1"/>
          <p:nvPr/>
        </p:nvSpPr>
        <p:spPr>
          <a:xfrm>
            <a:off x="535577" y="2132925"/>
            <a:ext cx="421054" cy="3054247"/>
          </a:xfrm>
          <a:prstGeom prst="rect">
            <a:avLst/>
          </a:prstGeom>
        </p:spPr>
        <p:txBody>
          <a:bodyPr vert="vert270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600" b="1" dirty="0" smtClean="0">
                <a:solidFill>
                  <a:schemeClr val="bg1"/>
                </a:solidFill>
                <a:cs typeface="Segoe UI" panose="020B0502040204020203" pitchFamily="34" charset="0"/>
              </a:rPr>
              <a:t>Lower             To       Higher </a:t>
            </a:r>
            <a:endParaRPr lang="en-IN" sz="1600" b="1" dirty="0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Up Arrow 50"/>
          <p:cNvSpPr/>
          <p:nvPr/>
        </p:nvSpPr>
        <p:spPr>
          <a:xfrm rot="5400000">
            <a:off x="5527354" y="3425231"/>
            <a:ext cx="600301" cy="5577840"/>
          </a:xfrm>
          <a:prstGeom prst="up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4336927" y="6055120"/>
            <a:ext cx="3997118" cy="78113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600" b="1" dirty="0" smtClean="0">
                <a:solidFill>
                  <a:schemeClr val="bg1"/>
                </a:solidFill>
                <a:cs typeface="Segoe UI" panose="020B0502040204020203" pitchFamily="34" charset="0"/>
              </a:rPr>
              <a:t>Lower             To       Higher </a:t>
            </a:r>
            <a:endParaRPr lang="en-IN" sz="1600" b="1" dirty="0" smtClean="0">
              <a:solidFill>
                <a:schemeClr val="bg1"/>
              </a:solidFill>
              <a:cs typeface="Segoe UI" panose="020B0502040204020203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5-Point Star 2"/>
          <p:cNvSpPr/>
          <p:nvPr/>
        </p:nvSpPr>
        <p:spPr>
          <a:xfrm>
            <a:off x="1757845" y="5372844"/>
            <a:ext cx="389401" cy="40420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5-Point Star 49"/>
          <p:cNvSpPr/>
          <p:nvPr/>
        </p:nvSpPr>
        <p:spPr>
          <a:xfrm>
            <a:off x="7437350" y="1786138"/>
            <a:ext cx="291445" cy="486797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5-Point Star 51"/>
          <p:cNvSpPr/>
          <p:nvPr/>
        </p:nvSpPr>
        <p:spPr>
          <a:xfrm>
            <a:off x="6168883" y="2513921"/>
            <a:ext cx="472475" cy="469994"/>
          </a:xfrm>
          <a:prstGeom prst="star5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5-Point Star 52"/>
          <p:cNvSpPr/>
          <p:nvPr/>
        </p:nvSpPr>
        <p:spPr>
          <a:xfrm>
            <a:off x="5056765" y="3263040"/>
            <a:ext cx="299006" cy="539751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5-Point Star 53"/>
          <p:cNvSpPr/>
          <p:nvPr/>
        </p:nvSpPr>
        <p:spPr>
          <a:xfrm>
            <a:off x="3879495" y="4020287"/>
            <a:ext cx="385346" cy="473335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5-Point Star 54"/>
          <p:cNvSpPr/>
          <p:nvPr/>
        </p:nvSpPr>
        <p:spPr>
          <a:xfrm>
            <a:off x="2730421" y="4823708"/>
            <a:ext cx="308163" cy="372042"/>
          </a:xfrm>
          <a:prstGeom prst="star5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82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Agenda</a:t>
            </a:r>
            <a:endParaRPr lang="en-IN" sz="2400" b="1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434" y="1636242"/>
            <a:ext cx="10327906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Where it stands?</a:t>
            </a:r>
            <a:endParaRPr lang="en-IN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Key terms of Mid cap</a:t>
            </a:r>
            <a:endParaRPr lang="en-IN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Mid cap funds for whom?</a:t>
            </a:r>
            <a:endParaRPr lang="en-IN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Disadvantages</a:t>
            </a:r>
            <a:endParaRPr lang="en-IN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How to select </a:t>
            </a:r>
            <a:r>
              <a:rPr lang="en-US" sz="2200" dirty="0"/>
              <a:t>mid cap fund</a:t>
            </a:r>
            <a:endParaRPr lang="en-IN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Mid cap risk and positional return</a:t>
            </a:r>
            <a:endParaRPr lang="en-IN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Tax implications</a:t>
            </a:r>
            <a:endParaRPr lang="en-IN" sz="2200" dirty="0"/>
          </a:p>
          <a:p>
            <a:endParaRPr lang="en-IN" sz="2400" dirty="0">
              <a:solidFill>
                <a:srgbClr val="764986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400" dirty="0" smtClean="0">
              <a:solidFill>
                <a:srgbClr val="764986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3" y="2756263"/>
            <a:ext cx="1171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smtClean="0">
                <a:cs typeface="Calibri" pitchFamily="34" charset="0"/>
              </a:rPr>
              <a:t>Tax implications</a:t>
            </a:r>
            <a:endParaRPr lang="en-IN" sz="3200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2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https://moneyhoney.co.in/images/logo.pn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/>
        </p:blipFill>
        <p:spPr bwMode="auto">
          <a:xfrm>
            <a:off x="10952388" y="506414"/>
            <a:ext cx="635178" cy="5987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41438" y="513516"/>
            <a:ext cx="10983132" cy="7477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cs typeface="Calibri" pitchFamily="34" charset="0"/>
              </a:rPr>
              <a:t>Tax implications</a:t>
            </a:r>
            <a:endParaRPr lang="en-US" sz="2400" dirty="0">
              <a:solidFill>
                <a:schemeClr val="tx1"/>
              </a:solidFill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55075" y="177371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517172963"/>
              </p:ext>
            </p:extLst>
          </p:nvPr>
        </p:nvGraphicFramePr>
        <p:xfrm>
          <a:off x="733324" y="1289280"/>
          <a:ext cx="1053665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087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495005" y="2939142"/>
            <a:ext cx="822960" cy="3265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0057" y="4284617"/>
            <a:ext cx="1672046" cy="97971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5554" y="5421086"/>
            <a:ext cx="6165669" cy="101890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423" y="1567543"/>
            <a:ext cx="8712926" cy="487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moneyhoney.co.in/images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85" y="5952012"/>
            <a:ext cx="4179959" cy="5987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5150622" y="246744"/>
            <a:ext cx="6809149" cy="6358772"/>
          </a:xfrm>
          <a:prstGeom prst="rect">
            <a:avLst/>
          </a:prstGeom>
          <a:solidFill>
            <a:srgbClr val="7748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659" y="246744"/>
            <a:ext cx="4904963" cy="56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81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3" y="2730137"/>
            <a:ext cx="1171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4800" cap="all" dirty="0" smtClean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cs typeface="Calibri" pitchFamily="34" charset="0"/>
              </a:rPr>
              <a:t>Where it stands?</a:t>
            </a:r>
            <a:endParaRPr lang="en-IN" sz="32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13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Where it stands?</a:t>
            </a:r>
            <a:endParaRPr lang="en-US" sz="2400" b="1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434" y="1636242"/>
            <a:ext cx="10327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solidFill>
                <a:srgbClr val="764986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400" dirty="0">
              <a:solidFill>
                <a:srgbClr val="764986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400" dirty="0" smtClean="0">
              <a:solidFill>
                <a:srgbClr val="764986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07154021"/>
              </p:ext>
            </p:extLst>
          </p:nvPr>
        </p:nvGraphicFramePr>
        <p:xfrm>
          <a:off x="354563" y="1566327"/>
          <a:ext cx="5314717" cy="44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98693" y="2320075"/>
            <a:ext cx="5667821" cy="400461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0">
              <a:lnSpc>
                <a:spcPts val="1800"/>
              </a:lnSpc>
              <a:spcAft>
                <a:spcPts val="600"/>
              </a:spcAft>
            </a:pPr>
            <a:r>
              <a:rPr lang="en-US" sz="2000" dirty="0" smtClean="0">
                <a:cs typeface="Calibri" panose="020F0502020204030204" pitchFamily="34" charset="0"/>
              </a:rPr>
              <a:t>Top 1</a:t>
            </a:r>
            <a:r>
              <a:rPr lang="en-US" sz="2000" baseline="30000" dirty="0" smtClean="0">
                <a:cs typeface="Calibri" panose="020F0502020204030204" pitchFamily="34" charset="0"/>
              </a:rPr>
              <a:t>st</a:t>
            </a:r>
            <a:r>
              <a:rPr lang="en-US" sz="2000" dirty="0" smtClean="0">
                <a:cs typeface="Calibri" panose="020F0502020204030204" pitchFamily="34" charset="0"/>
              </a:rPr>
              <a:t> to 100</a:t>
            </a:r>
            <a:r>
              <a:rPr lang="en-US" sz="2000" baseline="30000" dirty="0" smtClean="0">
                <a:cs typeface="Calibri" panose="020F0502020204030204" pitchFamily="34" charset="0"/>
              </a:rPr>
              <a:t>th</a:t>
            </a:r>
            <a:r>
              <a:rPr lang="en-US" sz="2000" dirty="0" smtClean="0">
                <a:cs typeface="Calibri" panose="020F0502020204030204" pitchFamily="34" charset="0"/>
              </a:rPr>
              <a:t> co. in terms of market capitalization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8997" y="3558491"/>
            <a:ext cx="5902546" cy="524869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b="1" dirty="0" smtClean="0">
                <a:cs typeface="Calibri" panose="020F0502020204030204" pitchFamily="34" charset="0"/>
              </a:rPr>
              <a:t>101st to 250th co. in terms of market capitalization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IN" sz="1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93419" y="4918581"/>
            <a:ext cx="5993986" cy="680072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000" dirty="0" smtClean="0">
                <a:cs typeface="Calibri" panose="020F0502020204030204" pitchFamily="34" charset="0"/>
              </a:rPr>
              <a:t>251st  onwards co. in terms of market capitalization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b="1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875" y="1712867"/>
            <a:ext cx="7720148" cy="437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503" y="2730137"/>
            <a:ext cx="117173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800" cap="all" dirty="0" smtClean="0">
                <a:ln w="0"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cs typeface="Calibri" pitchFamily="34" charset="0"/>
              </a:rPr>
              <a:t>Key terms of </a:t>
            </a:r>
            <a:r>
              <a:rPr lang="en-US" sz="3200" dirty="0" smtClean="0">
                <a:cs typeface="Calibri" pitchFamily="34" charset="0"/>
              </a:rPr>
              <a:t>Mid </a:t>
            </a:r>
            <a:r>
              <a:rPr lang="en-US" sz="3200" dirty="0" smtClean="0">
                <a:cs typeface="Calibri" pitchFamily="34" charset="0"/>
              </a:rPr>
              <a:t>cap fund</a:t>
            </a:r>
            <a:endParaRPr lang="en-IN" sz="3200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72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+mn-lt"/>
                <a:cs typeface="Calibri" pitchFamily="34" charset="0"/>
              </a:rPr>
              <a:t>Key terms of  Mid cap</a:t>
            </a:r>
            <a:endParaRPr lang="en-IN" sz="2400" b="1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6179" y="2012924"/>
            <a:ext cx="3061063" cy="18439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Mid cap funds have potential </a:t>
            </a:r>
            <a:r>
              <a:rPr lang="en-US" sz="2200" dirty="0">
                <a:solidFill>
                  <a:schemeClr val="tx1"/>
                </a:solidFill>
                <a:cs typeface="Calibri" panose="020F0502020204030204" pitchFamily="34" charset="0"/>
              </a:rPr>
              <a:t>to grow &amp; increase by profit, productivity &amp; market share.</a:t>
            </a:r>
            <a:endParaRPr lang="en-IN" sz="22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50526" y="2012925"/>
            <a:ext cx="2987040" cy="18439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Mid cap funds tend to less </a:t>
            </a:r>
            <a:r>
              <a:rPr lang="en-US" sz="2200" dirty="0">
                <a:solidFill>
                  <a:schemeClr val="tx1"/>
                </a:solidFill>
                <a:cs typeface="Calibri" panose="020F0502020204030204" pitchFamily="34" charset="0"/>
              </a:rPr>
              <a:t>risky than small cap &amp; higher than large cap.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48149" y="3994144"/>
            <a:ext cx="3095897" cy="1839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Mid cap funds may </a:t>
            </a:r>
            <a:r>
              <a:rPr lang="en-US" sz="2200" dirty="0">
                <a:solidFill>
                  <a:schemeClr val="tx1"/>
                </a:solidFill>
                <a:cs typeface="Calibri" panose="020F0502020204030204" pitchFamily="34" charset="0"/>
              </a:rPr>
              <a:t>offer better returns if invested for a extended period.</a:t>
            </a:r>
          </a:p>
          <a:p>
            <a:pPr algn="ctr"/>
            <a:endParaRPr lang="en-IN" sz="22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00850" y="2012925"/>
            <a:ext cx="2865116" cy="18439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Mid cap funds mainly focuses </a:t>
            </a:r>
            <a:r>
              <a:rPr lang="en-US" sz="2200" dirty="0">
                <a:solidFill>
                  <a:schemeClr val="tx1"/>
                </a:solidFill>
                <a:cs typeface="Calibri" panose="020F0502020204030204" pitchFamily="34" charset="0"/>
              </a:rPr>
              <a:t>on </a:t>
            </a:r>
            <a:r>
              <a:rPr 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co.'s. </a:t>
            </a:r>
            <a:r>
              <a:rPr lang="en-US" sz="2200" dirty="0">
                <a:solidFill>
                  <a:schemeClr val="tx1"/>
                </a:solidFill>
                <a:cs typeface="Calibri" panose="020F0502020204030204" pitchFamily="34" charset="0"/>
              </a:rPr>
              <a:t>with scalable business </a:t>
            </a:r>
            <a:r>
              <a:rPr 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models.</a:t>
            </a:r>
            <a:endParaRPr lang="en-IN" sz="22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29100" y="3994144"/>
            <a:ext cx="3095897" cy="1839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Mid cap Co.'s. </a:t>
            </a:r>
            <a:r>
              <a:rPr 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have the potential</a:t>
            </a:r>
            <a:r>
              <a:rPr lang="en-US" sz="2200" dirty="0">
                <a:solidFill>
                  <a:schemeClr val="tx1"/>
                </a:solidFill>
                <a:cs typeface="Calibri" panose="020F0502020204030204" pitchFamily="34" charset="0"/>
              </a:rPr>
              <a:t> to be the </a:t>
            </a:r>
            <a:r>
              <a:rPr 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large caps </a:t>
            </a:r>
            <a:r>
              <a:rPr lang="en-US" sz="2200" dirty="0">
                <a:solidFill>
                  <a:schemeClr val="tx1"/>
                </a:solidFill>
                <a:cs typeface="Calibri" panose="020F0502020204030204" pitchFamily="34" charset="0"/>
              </a:rPr>
              <a:t>of tomorrow.</a:t>
            </a:r>
            <a:endParaRPr lang="en-IN" sz="22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5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692" y="3056708"/>
            <a:ext cx="117173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dirty="0" smtClean="0">
                <a:cs typeface="Calibri" pitchFamily="34" charset="0"/>
              </a:rPr>
              <a:t>Mid cap funds for whom?</a:t>
            </a:r>
            <a:endParaRPr lang="en-IN" sz="3200" dirty="0"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8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704" y="404977"/>
            <a:ext cx="10908106" cy="747763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+mn-lt"/>
                <a:cs typeface="Calibri" pitchFamily="34" charset="0"/>
              </a:rPr>
              <a:t>Mid cap funds for whom??</a:t>
            </a:r>
            <a:endParaRPr lang="en-US" sz="2400" b="1" dirty="0">
              <a:solidFill>
                <a:schemeClr val="tx1"/>
              </a:solidFill>
              <a:latin typeface="+mn-lt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5757" y="1658983"/>
            <a:ext cx="5570997" cy="458506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50369" y="3840480"/>
            <a:ext cx="1229745" cy="70539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8654" y="1480204"/>
            <a:ext cx="6557243" cy="437523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/>
          <a:p>
            <a:pPr lvl="0"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rgbClr val="FF0000"/>
                </a:solidFill>
                <a:cs typeface="Calibri" panose="020F0502020204030204" pitchFamily="34" charset="0"/>
              </a:rPr>
              <a:t>Who </a:t>
            </a:r>
            <a:r>
              <a:rPr lang="en-US" sz="2200" dirty="0" smtClean="0">
                <a:solidFill>
                  <a:srgbClr val="FF0000"/>
                </a:solidFill>
                <a:cs typeface="Calibri" panose="020F0502020204030204" pitchFamily="34" charset="0"/>
              </a:rPr>
              <a:t>are </a:t>
            </a:r>
            <a:r>
              <a:rPr lang="en-US" sz="2200" dirty="0">
                <a:solidFill>
                  <a:srgbClr val="FF0000"/>
                </a:solidFill>
                <a:cs typeface="Calibri" panose="020F0502020204030204" pitchFamily="34" charset="0"/>
              </a:rPr>
              <a:t>willing to invest for longer </a:t>
            </a:r>
            <a:r>
              <a:rPr lang="en-US" sz="2200" dirty="0" smtClean="0">
                <a:solidFill>
                  <a:srgbClr val="FF0000"/>
                </a:solidFill>
                <a:cs typeface="Calibri" panose="020F0502020204030204" pitchFamily="34" charset="0"/>
              </a:rPr>
              <a:t>period</a:t>
            </a:r>
          </a:p>
          <a:p>
            <a:pPr lvl="0">
              <a:lnSpc>
                <a:spcPts val="1800"/>
              </a:lnSpc>
              <a:spcAft>
                <a:spcPts val="600"/>
              </a:spcAft>
            </a:pPr>
            <a:endParaRPr lang="en-US" sz="2200" dirty="0">
              <a:solidFill>
                <a:srgbClr val="FF0000"/>
              </a:solidFill>
              <a:cs typeface="Calibri" panose="020F0502020204030204" pitchFamily="34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IN" sz="12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789" y="4079675"/>
            <a:ext cx="3575255" cy="23431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5982" y="2182161"/>
            <a:ext cx="3474720" cy="198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ts val="1800"/>
              </a:lnSpc>
              <a:spcAft>
                <a:spcPts val="600"/>
              </a:spcAft>
            </a:pPr>
            <a:r>
              <a:rPr 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Mid cap funds have potential to give high returns in longer tenure, so investors </a:t>
            </a:r>
            <a:r>
              <a:rPr lang="en-US" sz="2200" dirty="0">
                <a:solidFill>
                  <a:schemeClr val="tx1"/>
                </a:solidFill>
                <a:cs typeface="Calibri" panose="020F0502020204030204" pitchFamily="34" charset="0"/>
              </a:rPr>
              <a:t>with long term goals </a:t>
            </a:r>
            <a:r>
              <a:rPr 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can </a:t>
            </a:r>
            <a:r>
              <a:rPr lang="en-US" sz="2200" dirty="0">
                <a:solidFill>
                  <a:schemeClr val="tx1"/>
                </a:solidFill>
                <a:cs typeface="Calibri" panose="020F0502020204030204" pitchFamily="34" charset="0"/>
              </a:rPr>
              <a:t>select </a:t>
            </a:r>
            <a:r>
              <a:rPr 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these funds.</a:t>
            </a:r>
            <a:endParaRPr lang="en-US" sz="22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41291" y="4239464"/>
            <a:ext cx="3384063" cy="20235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  <a:cs typeface="Calibri" panose="020F0502020204030204" pitchFamily="34" charset="0"/>
              </a:rPr>
              <a:t>Mid cap funds may not give better returns for shorter tenure.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65489" y="4281414"/>
            <a:ext cx="3474720" cy="19816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ts val="1800"/>
              </a:lnSpc>
              <a:spcAft>
                <a:spcPts val="600"/>
              </a:spcAft>
            </a:pPr>
            <a:r>
              <a:rPr lang="en-US" sz="2200" dirty="0">
                <a:solidFill>
                  <a:schemeClr val="tx1"/>
                </a:solidFill>
                <a:cs typeface="Calibri" panose="020F0502020204030204" pitchFamily="34" charset="0"/>
              </a:rPr>
              <a:t>Those who can wait for longer tenure more than 5 years with willing to get higher returns can go with mid cap funds.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41290" y="2159304"/>
            <a:ext cx="3384064" cy="1971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ts val="1800"/>
              </a:lnSpc>
              <a:spcAft>
                <a:spcPts val="600"/>
              </a:spcAft>
            </a:pPr>
            <a:r>
              <a:rPr lang="en-US" sz="2200" dirty="0" smtClean="0">
                <a:solidFill>
                  <a:schemeClr val="tx1"/>
                </a:solidFill>
                <a:cs typeface="Calibri" panose="020F0502020204030204" pitchFamily="34" charset="0"/>
              </a:rPr>
              <a:t>Long term goals can be buy house/vehicle, marriage, child education, foreign trip, retirement plan etc.</a:t>
            </a:r>
            <a:endParaRPr lang="en-US" sz="2200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8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</a:spPr>
      <a:bodyPr/>
      <a:lstStyle/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hueOff val="0"/>
            <a:satOff val="0"/>
            <a:lumOff val="0"/>
            <a:alphaOff val="0"/>
          </a:schemeClr>
        </a:effectRef>
        <a:fontRef idx="minor">
          <a:schemeClr val="lt1"/>
        </a:fontRef>
      </a:style>
    </a:spDef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16411177_Bring Your Presentations_win32_mlw - v3" id="{DE0A717D-0B12-4D44-8613-A03A4CD6D7EE}" vid="{30B64ACD-7D47-478C-8DC1-E97D1D0752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8A56FF6-92BD-46DE-9059-01B9F08E88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90717D-CB20-4004-8DD0-01756D9D039A}">
  <ds:schemaRefs>
    <ds:schemaRef ds:uri="71af3243-3dd4-4a8d-8c0d-dd76da1f02a5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20A972-1CDD-4EF3-89C2-EBD9E5E1F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748</Words>
  <Application>Microsoft Office PowerPoint</Application>
  <PresentationFormat>Widescreen</PresentationFormat>
  <Paragraphs>112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Segoe UI</vt:lpstr>
      <vt:lpstr>Times New Roman</vt:lpstr>
      <vt:lpstr>Wingdings</vt:lpstr>
      <vt:lpstr>Get Started with 3D</vt:lpstr>
      <vt:lpstr>Money Honey Financial Services Pvt. Ltd.</vt:lpstr>
      <vt:lpstr>Agenda</vt:lpstr>
      <vt:lpstr>PowerPoint Presentation</vt:lpstr>
      <vt:lpstr>Where it stands?</vt:lpstr>
      <vt:lpstr>PowerPoint Presentation</vt:lpstr>
      <vt:lpstr>PowerPoint Presentation</vt:lpstr>
      <vt:lpstr>Key terms of  Mid cap</vt:lpstr>
      <vt:lpstr>PowerPoint Presentation</vt:lpstr>
      <vt:lpstr>Mid cap funds for whom??</vt:lpstr>
      <vt:lpstr>Mid cap funds for whom??</vt:lpstr>
      <vt:lpstr>Mid cap funds for whom??</vt:lpstr>
      <vt:lpstr>Mid cap funds for whom??</vt:lpstr>
      <vt:lpstr>PowerPoint Presentation</vt:lpstr>
      <vt:lpstr>PowerPoint Presentation</vt:lpstr>
      <vt:lpstr>Disadvantages</vt:lpstr>
      <vt:lpstr>PowerPoint Presentation</vt:lpstr>
      <vt:lpstr>How to select Mid cap fund</vt:lpstr>
      <vt:lpstr>PowerPoint Presentation</vt:lpstr>
      <vt:lpstr>Mid cap risk and positional return</vt:lpstr>
      <vt:lpstr>PowerPoint Presentation</vt:lpstr>
      <vt:lpstr>Tax implications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2020-10-12T09:52:22Z</dcterms:created>
  <dcterms:modified xsi:type="dcterms:W3CDTF">2023-05-26T11:51:00Z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