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C2EFB1-0E80-4544-BD64-F61B2850F4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9071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422520"/>
            <a:ext cx="9071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225A5F-0FD2-44E7-A8FA-8C921DFFBA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0D2F11-A330-4872-8B99-E045B71301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0460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0460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42252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42252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42252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791830-9F7F-4CA1-B94F-EBD2A87312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023985-7EB0-48EE-B719-D2112DBD2A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Source Serif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B67D8C-54BF-4DD1-B15C-B974E913AD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7CD590-2F25-4C5B-8E8E-513F461E30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731ECE-3C2A-4EAE-8B66-372BAEFBE4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E65AEA-8834-40F4-861D-C2151F03C8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603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Source Serif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D1B5EE-5C37-48A2-A782-3D45FB0B9B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5CAC15-F55F-4B89-83F7-F4B45F58AC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Source Serif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D1188E-2995-492E-9F63-44EFD60D2F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85186E-A4F2-4902-8361-DD7E0D4A6A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422520"/>
            <a:ext cx="9071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9BD671-E336-47F5-B277-91B995714B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9071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3422520"/>
            <a:ext cx="9071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F8385C-0F85-46F9-918D-357068090A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268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A0D945-8F37-414B-92F8-F91E800DB4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1200" y="170460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8040" y="170460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342252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1200" y="342252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8040" y="342252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0F1572-AFDB-48D2-8446-21533816E6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1343D8-82D2-4E1D-A833-45204ED6E7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Source Serif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CAEF22-EFB7-49C8-8976-BF600A6332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87F004-B12F-4352-BAB8-CD4716868B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120513-3C87-43C6-A468-E25C586D72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3092BC-DA76-4416-86EB-255633A646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73D238-E058-43E7-B04C-3CDE65FF11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603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Source Serif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CBEA5B-0D07-48CB-BEFE-03F3DD3D4A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C020C8-349B-4130-8FC4-38076A2AEA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FF5FE5-B518-4699-AE36-12F898D0FF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422520"/>
            <a:ext cx="9071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E42577-D723-414B-8223-D29402E7A6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9071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422520"/>
            <a:ext cx="9071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1309B2-C3FB-40D4-AA3A-DB2A51938F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1054D7-C8AD-41A9-83E1-0BD64E6FA0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200" y="170460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8040" y="170460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42252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200" y="342252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8040" y="342252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7531EF-29E5-40DB-8046-644469B25F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66F11E-7892-4576-B5FC-9A7A62A2A7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ABC551-D538-4F39-8AAC-3773E21BCA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603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Source Serif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BEA2AB-B4D7-41E3-B3EB-D5D60DFDD6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4606EA-976B-4C24-BADA-A346F320F3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422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2515FE-0500-494C-99C5-7A22EF286F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04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422520"/>
            <a:ext cx="9071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261CC9-31C3-4FD1-A8C2-E919843F3B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C64E2CF-C208-4DBE-8A71-22936E5B8D2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18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77600" y="1542960"/>
            <a:ext cx="58950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r>
              <a:rPr b="0" lang="en-US" sz="3509" spc="-1" strike="noStrike">
                <a:solidFill>
                  <a:srgbClr val="ffffff"/>
                </a:solidFill>
                <a:latin typeface="Source Serif Pro"/>
              </a:rPr>
              <a:t>Click to edit the title text format</a:t>
            </a:r>
            <a:endParaRPr b="0" lang="en-US" sz="3509" spc="-1" strike="noStrike">
              <a:solidFill>
                <a:srgbClr val="ffffff"/>
              </a:solidFill>
              <a:latin typeface="Source Serif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 idx="4"/>
          </p:nvPr>
        </p:nvSpPr>
        <p:spPr>
          <a:xfrm>
            <a:off x="288720" y="5246280"/>
            <a:ext cx="1677600" cy="39096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5"/>
          </p:nvPr>
        </p:nvSpPr>
        <p:spPr>
          <a:xfrm>
            <a:off x="3948120" y="5246280"/>
            <a:ext cx="2023200" cy="39096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6"/>
          </p:nvPr>
        </p:nvSpPr>
        <p:spPr>
          <a:xfrm>
            <a:off x="7953120" y="5246280"/>
            <a:ext cx="1803240" cy="39096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buNone/>
            </a:pPr>
            <a:fld id="{D4228936-F0A1-4697-8E7A-21F44A2E6E00}" type="slidenum"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6760" cy="56700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550" spc="-1" strike="noStrike">
                <a:solidFill>
                  <a:srgbClr val="000000"/>
                </a:solidFill>
                <a:latin typeface="Source Serif Pro"/>
              </a:rPr>
              <a:t>Click to edit the title text format</a:t>
            </a:r>
            <a:endParaRPr b="0" lang="en-US" sz="255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Source Serif Pro"/>
              </a:rPr>
              <a:t>Click to edit the outline text format</a:t>
            </a:r>
            <a:endParaRPr b="0" lang="en-US" sz="1650" spc="-1" strike="noStrike">
              <a:solidFill>
                <a:srgbClr val="000000"/>
              </a:solidFill>
              <a:latin typeface="Source Serif Pro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111111"/>
                </a:solidFill>
                <a:latin typeface="Arial"/>
              </a:rPr>
              <a:t>Second Outline Level</a:t>
            </a:r>
            <a:endParaRPr b="0" lang="en-US" sz="1350" spc="-1" strike="noStrike">
              <a:solidFill>
                <a:srgbClr val="111111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111111"/>
                </a:solidFill>
                <a:latin typeface="Arial"/>
              </a:rPr>
              <a:t>Third Outline Level</a:t>
            </a:r>
            <a:endParaRPr b="0" lang="en-US" sz="1350" spc="-1" strike="noStrike">
              <a:solidFill>
                <a:srgbClr val="111111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111111"/>
                </a:solidFill>
                <a:latin typeface="Arial"/>
              </a:rPr>
              <a:t>Fourth Outline Level</a:t>
            </a:r>
            <a:endParaRPr b="0" lang="en-US" sz="1350" spc="-1" strike="noStrike">
              <a:solidFill>
                <a:srgbClr val="111111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111111"/>
                </a:solidFill>
                <a:latin typeface="Arial"/>
              </a:rPr>
              <a:t>Fifth Outline Level</a:t>
            </a:r>
            <a:endParaRPr b="0" lang="en-US" sz="1350" spc="-1" strike="noStrike">
              <a:solidFill>
                <a:srgbClr val="111111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111111"/>
                </a:solidFill>
                <a:latin typeface="Arial"/>
              </a:rPr>
              <a:t>Sixth Outline Level</a:t>
            </a:r>
            <a:endParaRPr b="0" lang="en-US" sz="1350" spc="-1" strike="noStrike">
              <a:solidFill>
                <a:srgbClr val="111111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111111"/>
                </a:solidFill>
                <a:latin typeface="Arial"/>
              </a:rPr>
              <a:t>Seventh Outline Level</a:t>
            </a:r>
            <a:endParaRPr b="0" lang="en-US" sz="135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7"/>
          </p:nvPr>
        </p:nvSpPr>
        <p:spPr>
          <a:xfrm>
            <a:off x="288360" y="5246280"/>
            <a:ext cx="1677600" cy="39096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Century Gothic"/>
              </a:defRPr>
            </a:lvl1pPr>
          </a:lstStyle>
          <a:p>
            <a:r>
              <a:rPr b="0" lang="en-US" sz="1400" spc="-1" strike="noStrike">
                <a:latin typeface="Century Gothic"/>
              </a:rPr>
              <a:t>&lt;date/time&gt;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8"/>
          </p:nvPr>
        </p:nvSpPr>
        <p:spPr>
          <a:xfrm>
            <a:off x="3947760" y="5246280"/>
            <a:ext cx="2023200" cy="39096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Century Gothic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Century Gothic"/>
              </a:rPr>
              <a:t>&lt;footer&gt;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9"/>
          </p:nvPr>
        </p:nvSpPr>
        <p:spPr>
          <a:xfrm>
            <a:off x="7952760" y="5246280"/>
            <a:ext cx="1803240" cy="39096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Century Gothic"/>
              </a:defRPr>
            </a:lvl1pPr>
          </a:lstStyle>
          <a:p>
            <a:pPr algn="r">
              <a:buNone/>
            </a:pPr>
            <a:fld id="{A9328229-0143-4047-A80A-AB4ECF4F4EC9}" type="slidenum">
              <a:rPr b="0" lang="en-US" sz="1400" spc="-1" strike="noStrike">
                <a:latin typeface="Century Gothic"/>
              </a:rPr>
              <a:t>&lt;number&gt;</a:t>
            </a:fld>
            <a:endParaRPr b="0" lang="en-US" sz="1400" spc="-1" strike="noStrike"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477600" y="1542960"/>
            <a:ext cx="58950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r>
              <a:rPr b="0" lang="en-US" sz="3509" spc="-1" strike="noStrike">
                <a:solidFill>
                  <a:srgbClr val="ffffff"/>
                </a:solidFill>
                <a:latin typeface="Source Serif Pro"/>
              </a:rPr>
              <a:t>Temporary Slides</a:t>
            </a:r>
            <a:endParaRPr b="0" lang="en-US" sz="3509" spc="-1" strike="noStrike">
              <a:solidFill>
                <a:srgbClr val="ffffff"/>
              </a:solidFill>
              <a:latin typeface="Source Serif Pro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162400" y="2571480"/>
            <a:ext cx="421020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Source Serif Pro"/>
              </a:rPr>
              <a:t>Yay we cool</a:t>
            </a:r>
            <a:endParaRPr b="0" lang="en-US" sz="3200" spc="-1" strike="noStrike">
              <a:solidFill>
                <a:srgbClr val="ffffff"/>
              </a:solidFill>
              <a:latin typeface="Source Serif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Source Serif Pro"/>
              </a:rPr>
              <a:t>I. 2. Relevance and Feasibility</a:t>
            </a:r>
            <a:endParaRPr b="1" lang="en-US" sz="3600" spc="-1" strike="noStrike">
              <a:solidFill>
                <a:srgbClr val="000000"/>
              </a:solidFill>
              <a:latin typeface="Source Serif Pro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70460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6000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erif Pro"/>
              </a:rPr>
              <a:t>Problem Statement:</a:t>
            </a:r>
            <a:endParaRPr b="0" lang="en-US" sz="3200" spc="-1" strike="noStrike">
              <a:latin typeface="Source Serif Pro"/>
            </a:endParaRPr>
          </a:p>
          <a:p>
            <a:pPr marL="36000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erif Pro"/>
              </a:rPr>
              <a:t>Time is a crucial part of fighting wildfires, and inefficiency in extinguishing the fire can lead to the loss of lives and tons of biomass and risk of </a:t>
            </a:r>
            <a:r>
              <a:rPr b="0" lang="en-US" sz="3200" spc="-1" strike="noStrike">
                <a:latin typeface="Source Serif Pro"/>
              </a:rPr>
              <a:t>fire spreading into human property.</a:t>
            </a:r>
            <a:endParaRPr b="0" lang="en-US" sz="3200" spc="-1" strike="noStrike">
              <a:latin typeface="Source Serif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4360" y="170496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6000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erif Pro"/>
              </a:rPr>
              <a:t>Proposed Solution:</a:t>
            </a:r>
            <a:endParaRPr b="0" lang="en-US" sz="3200" spc="-1" strike="noStrike">
              <a:latin typeface="Source Serif Pro"/>
            </a:endParaRPr>
          </a:p>
          <a:p>
            <a:pPr marL="36000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erif Pro"/>
              </a:rPr>
              <a:t>The aim of this project is to develop a cheap, autonomous system that will help firefighters figure out the highest priority areas to extinguish in cascading bursts, increasing time-efficiency and saving lives and biomass and preventing the fire from spreading to human property.</a:t>
            </a:r>
            <a:endParaRPr b="0" lang="en-US" sz="3200" spc="-1" strike="noStrike">
              <a:latin typeface="Source Serif Pro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50436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Source Serif Pro"/>
              </a:rPr>
              <a:t>I. 2. Relevance and Feasibility</a:t>
            </a:r>
            <a:endParaRPr b="1" lang="en-US" sz="3600" spc="-1" strike="noStrike">
              <a:solidFill>
                <a:srgbClr val="000000"/>
              </a:solidFill>
              <a:latin typeface="Source Serif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 txBox="1"/>
          <p:nvPr/>
        </p:nvSpPr>
        <p:spPr>
          <a:xfrm>
            <a:off x="504360" y="170496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6000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erif Pro"/>
              </a:rPr>
              <a:t>Technical Feasibility, Drone Implementation:</a:t>
            </a:r>
            <a:endParaRPr b="0" lang="en-US" sz="3200" spc="-1" strike="noStrike">
              <a:latin typeface="Source Serif Pro"/>
            </a:endParaRPr>
          </a:p>
          <a:p>
            <a:pPr marL="36000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erif Pro"/>
              </a:rPr>
              <a:t>A drone gives us an </a:t>
            </a:r>
            <a:r>
              <a:rPr b="0" lang="en-US" sz="3200" spc="-1" strike="noStrike">
                <a:latin typeface="Source Serif Pro"/>
              </a:rPr>
              <a:t>aerial</a:t>
            </a:r>
            <a:r>
              <a:rPr b="0" lang="en-US" sz="3200" spc="-1" strike="noStrike">
                <a:latin typeface="Source Serif Pro"/>
              </a:rPr>
              <a:t> view of the topology of the wildfire zone, which is the fastest and most reliable implementation to the proposed solution.</a:t>
            </a:r>
            <a:endParaRPr b="0" lang="en-US" sz="3200" spc="-1" strike="noStrike">
              <a:latin typeface="Source Serif Pro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50436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Source Serif Pro"/>
              </a:rPr>
              <a:t>I. 2. Relevance and Feasibility</a:t>
            </a:r>
            <a:endParaRPr b="1" lang="en-US" sz="3600" spc="-1" strike="noStrike">
              <a:solidFill>
                <a:srgbClr val="000000"/>
              </a:solidFill>
              <a:latin typeface="Source Serif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 txBox="1"/>
          <p:nvPr/>
        </p:nvSpPr>
        <p:spPr>
          <a:xfrm>
            <a:off x="504360" y="170496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6000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erif Pro"/>
              </a:rPr>
              <a:t>Resources Feasibility:</a:t>
            </a:r>
            <a:endParaRPr b="0" lang="en-US" sz="3200" spc="-1" strike="noStrike">
              <a:latin typeface="Source Serif Pro"/>
            </a:endParaRPr>
          </a:p>
          <a:p>
            <a:pPr marL="36000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erif Pro"/>
              </a:rPr>
              <a:t>The drone we implemented includes widely available and standard educational equipment, which means that resources to build this drone are widely available and manufacturing won’t be an issue.</a:t>
            </a:r>
            <a:endParaRPr b="0" lang="en-US" sz="3200" spc="-1" strike="noStrike">
              <a:latin typeface="Source Serif Pro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0436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Source Serif Pro"/>
              </a:rPr>
              <a:t>I. 2. Relevance and Feasibility</a:t>
            </a:r>
            <a:endParaRPr b="1" lang="en-US" sz="3600" spc="-1" strike="noStrike">
              <a:solidFill>
                <a:srgbClr val="000000"/>
              </a:solidFill>
              <a:latin typeface="Source Serif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 txBox="1"/>
          <p:nvPr/>
        </p:nvSpPr>
        <p:spPr>
          <a:xfrm>
            <a:off x="504360" y="170496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6000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erif Pro"/>
              </a:rPr>
              <a:t>Financial Feasibility:</a:t>
            </a:r>
            <a:endParaRPr b="0" lang="en-US" sz="3200" spc="-1" strike="noStrike">
              <a:latin typeface="Source Serif Pro"/>
            </a:endParaRPr>
          </a:p>
          <a:p>
            <a:pPr marL="36000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erif Pro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504360" y="60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Source Serif Pro"/>
              </a:rPr>
              <a:t>I. 2. Relevance and Feasibility</a:t>
            </a:r>
            <a:endParaRPr b="1" lang="en-US" sz="3600" spc="-1" strike="noStrike">
              <a:solidFill>
                <a:srgbClr val="000000"/>
              </a:solidFill>
              <a:latin typeface="Source Serif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2024-04-22T09:52:00Z</dcterms:modified>
  <cp:revision>9</cp:revision>
  <dc:subject/>
  <dc:title/>
</cp:coreProperties>
</file>